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28"/>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2" r:id="rId17"/>
    <p:sldId id="273" r:id="rId18"/>
    <p:sldId id="271" r:id="rId19"/>
    <p:sldId id="274" r:id="rId20"/>
    <p:sldId id="275" r:id="rId21"/>
    <p:sldId id="276" r:id="rId22"/>
    <p:sldId id="277" r:id="rId23"/>
    <p:sldId id="278" r:id="rId24"/>
    <p:sldId id="279" r:id="rId25"/>
    <p:sldId id="280" r:id="rId26"/>
    <p:sldId id="281" r:id="rId27"/>
  </p:sldIdLst>
  <p:sldSz cx="9144000" cy="6858000" type="screen4x3"/>
  <p:notesSz cx="6858000" cy="9144000"/>
  <p:defaultTextStyle>
    <a:defPPr>
      <a:defRPr lang="es-V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browse/>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301B821-A1FF-4177-AEE7-76D212191A09}" styleName="Estilo medio 1 - Énfasis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VE"/>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EED8028-670D-42B0-9D00-F582DC8B9E3A}" type="datetimeFigureOut">
              <a:rPr lang="es-VE" smtClean="0"/>
              <a:t>13/6/2021</a:t>
            </a:fld>
            <a:endParaRPr lang="es-VE"/>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VE"/>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VE"/>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VE"/>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A4D3BCA-EE81-455E-AA7B-DBDD40243F5D}" type="slidenum">
              <a:rPr lang="es-VE" smtClean="0"/>
              <a:t>‹Nº›</a:t>
            </a:fld>
            <a:endParaRPr lang="es-VE"/>
          </a:p>
        </p:txBody>
      </p:sp>
    </p:spTree>
    <p:extLst>
      <p:ext uri="{BB962C8B-B14F-4D97-AF65-F5344CB8AC3E}">
        <p14:creationId xmlns:p14="http://schemas.microsoft.com/office/powerpoint/2010/main" val="5322220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VE" dirty="0"/>
          </a:p>
        </p:txBody>
      </p:sp>
      <p:sp>
        <p:nvSpPr>
          <p:cNvPr id="4" name="3 Marcador de número de diapositiva"/>
          <p:cNvSpPr>
            <a:spLocks noGrp="1"/>
          </p:cNvSpPr>
          <p:nvPr>
            <p:ph type="sldNum" sz="quarter" idx="10"/>
          </p:nvPr>
        </p:nvSpPr>
        <p:spPr/>
        <p:txBody>
          <a:bodyPr/>
          <a:lstStyle/>
          <a:p>
            <a:fld id="{0A4D3BCA-EE81-455E-AA7B-DBDD40243F5D}" type="slidenum">
              <a:rPr lang="es-VE" smtClean="0"/>
              <a:t>17</a:t>
            </a:fld>
            <a:endParaRPr lang="es-VE"/>
          </a:p>
        </p:txBody>
      </p:sp>
    </p:spTree>
    <p:extLst>
      <p:ext uri="{BB962C8B-B14F-4D97-AF65-F5344CB8AC3E}">
        <p14:creationId xmlns:p14="http://schemas.microsoft.com/office/powerpoint/2010/main" val="294361589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grpSp>
        <p:nvGrpSpPr>
          <p:cNvPr id="43" name="Group 42"/>
          <p:cNvGrpSpPr/>
          <p:nvPr/>
        </p:nvGrpSpPr>
        <p:grpSpPr>
          <a:xfrm>
            <a:off x="-382404" y="0"/>
            <a:ext cx="9932332" cy="6858000"/>
            <a:chOff x="-382404" y="0"/>
            <a:chExt cx="9932332" cy="6858000"/>
          </a:xfrm>
        </p:grpSpPr>
        <p:grpSp>
          <p:nvGrpSpPr>
            <p:cNvPr id="44" name="Group 44"/>
            <p:cNvGrpSpPr/>
            <p:nvPr/>
          </p:nvGrpSpPr>
          <p:grpSpPr>
            <a:xfrm>
              <a:off x="0" y="0"/>
              <a:ext cx="9144000" cy="6858000"/>
              <a:chOff x="0" y="0"/>
              <a:chExt cx="9144000" cy="6858000"/>
            </a:xfrm>
          </p:grpSpPr>
          <p:grpSp>
            <p:nvGrpSpPr>
              <p:cNvPr id="70" name="Group 4"/>
              <p:cNvGrpSpPr/>
              <p:nvPr/>
            </p:nvGrpSpPr>
            <p:grpSpPr>
              <a:xfrm>
                <a:off x="0" y="0"/>
                <a:ext cx="2514600" cy="6858000"/>
                <a:chOff x="0" y="0"/>
                <a:chExt cx="2514600" cy="6858000"/>
              </a:xfrm>
            </p:grpSpPr>
            <p:sp>
              <p:nvSpPr>
                <p:cNvPr id="115" name="Rectangle 11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1" name="Group 5"/>
              <p:cNvGrpSpPr/>
              <p:nvPr/>
            </p:nvGrpSpPr>
            <p:grpSpPr>
              <a:xfrm>
                <a:off x="422910" y="0"/>
                <a:ext cx="2514600" cy="6858000"/>
                <a:chOff x="0" y="0"/>
                <a:chExt cx="2514600" cy="6858000"/>
              </a:xfrm>
            </p:grpSpPr>
            <p:sp>
              <p:nvSpPr>
                <p:cNvPr id="85" name="Rectangle 8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11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80"/>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5" name="Freeform 44"/>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Freeform 51"/>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3" name="Hexagon 52"/>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Freeform 57"/>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Freeform 67"/>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Freeform 68"/>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p:cNvSpPr/>
          <p:nvPr/>
        </p:nvSpPr>
        <p:spPr>
          <a:xfrm>
            <a:off x="4649096" y="-21511"/>
            <a:ext cx="3505200" cy="231288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4733365" y="2708476"/>
            <a:ext cx="3313355" cy="1702160"/>
          </a:xfrm>
        </p:spPr>
        <p:txBody>
          <a:bodyPr>
            <a:normAutofit/>
          </a:bodyPr>
          <a:lstStyle>
            <a:lvl1pPr>
              <a:defRPr sz="3600"/>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4733365" y="4421080"/>
            <a:ext cx="3309803" cy="1260629"/>
          </a:xfrm>
        </p:spPr>
        <p:txBody>
          <a:bodyPr>
            <a:normAutofit/>
          </a:bodyPr>
          <a:lstStyle>
            <a:lvl1pPr marL="0" indent="0" algn="l">
              <a:buNone/>
              <a:defRPr sz="1800">
                <a:solidFill>
                  <a:srgbClr val="42424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n-US" dirty="0"/>
          </a:p>
        </p:txBody>
      </p:sp>
      <p:sp>
        <p:nvSpPr>
          <p:cNvPr id="4" name="Date Placeholder 3"/>
          <p:cNvSpPr>
            <a:spLocks noGrp="1"/>
          </p:cNvSpPr>
          <p:nvPr>
            <p:ph type="dt" sz="half" idx="10"/>
          </p:nvPr>
        </p:nvSpPr>
        <p:spPr>
          <a:xfrm>
            <a:off x="4738744" y="1516828"/>
            <a:ext cx="2133600" cy="750981"/>
          </a:xfrm>
        </p:spPr>
        <p:txBody>
          <a:bodyPr anchor="b"/>
          <a:lstStyle>
            <a:lvl1pPr algn="l">
              <a:defRPr sz="2400"/>
            </a:lvl1pPr>
          </a:lstStyle>
          <a:p>
            <a:fld id="{1BF6E554-7448-45D5-B76C-01CC27EF40DD}" type="datetimeFigureOut">
              <a:rPr lang="es-VE" smtClean="0"/>
              <a:t>13/6/2021</a:t>
            </a:fld>
            <a:endParaRPr lang="es-VE"/>
          </a:p>
        </p:txBody>
      </p:sp>
      <p:sp>
        <p:nvSpPr>
          <p:cNvPr id="50" name="Rectangle 49"/>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a:xfrm>
            <a:off x="5303520" y="5719966"/>
            <a:ext cx="2831592" cy="365125"/>
          </a:xfrm>
        </p:spPr>
        <p:txBody>
          <a:bodyPr>
            <a:normAutofit/>
          </a:bodyPr>
          <a:lstStyle>
            <a:lvl1pPr>
              <a:defRPr>
                <a:solidFill>
                  <a:schemeClr val="accent1"/>
                </a:solidFill>
              </a:defRPr>
            </a:lvl1pPr>
          </a:lstStyle>
          <a:p>
            <a:endParaRPr lang="es-VE"/>
          </a:p>
        </p:txBody>
      </p:sp>
      <p:sp>
        <p:nvSpPr>
          <p:cNvPr id="6" name="Slide Number Placeholder 5"/>
          <p:cNvSpPr>
            <a:spLocks noGrp="1"/>
          </p:cNvSpPr>
          <p:nvPr>
            <p:ph type="sldNum" sz="quarter" idx="12"/>
          </p:nvPr>
        </p:nvSpPr>
        <p:spPr>
          <a:xfrm>
            <a:off x="4649096" y="5719966"/>
            <a:ext cx="643666" cy="365125"/>
          </a:xfrm>
        </p:spPr>
        <p:txBody>
          <a:bodyPr/>
          <a:lstStyle>
            <a:lvl1pPr>
              <a:defRPr>
                <a:solidFill>
                  <a:schemeClr val="accent1"/>
                </a:solidFill>
              </a:defRPr>
            </a:lvl1pPr>
          </a:lstStyle>
          <a:p>
            <a:fld id="{59F324F7-5726-4870-8C58-36578EE04EA7}" type="slidenum">
              <a:rPr lang="es-VE" smtClean="0"/>
              <a:t>‹Nº›</a:t>
            </a:fld>
            <a:endParaRPr lang="es-VE"/>
          </a:p>
        </p:txBody>
      </p:sp>
      <p:sp>
        <p:nvSpPr>
          <p:cNvPr id="89" name="Rectangle 88"/>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Vertical Text Placeholder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Date Placeholder 3"/>
          <p:cNvSpPr>
            <a:spLocks noGrp="1"/>
          </p:cNvSpPr>
          <p:nvPr>
            <p:ph type="dt" sz="half" idx="10"/>
          </p:nvPr>
        </p:nvSpPr>
        <p:spPr/>
        <p:txBody>
          <a:bodyPr/>
          <a:lstStyle/>
          <a:p>
            <a:fld id="{1BF6E554-7448-45D5-B76C-01CC27EF40DD}" type="datetimeFigureOut">
              <a:rPr lang="es-VE" smtClean="0"/>
              <a:t>13/6/2021</a:t>
            </a:fld>
            <a:endParaRPr lang="es-VE"/>
          </a:p>
        </p:txBody>
      </p:sp>
      <p:sp>
        <p:nvSpPr>
          <p:cNvPr id="5" name="Footer Placeholder 4"/>
          <p:cNvSpPr>
            <a:spLocks noGrp="1"/>
          </p:cNvSpPr>
          <p:nvPr>
            <p:ph type="ftr" sz="quarter" idx="11"/>
          </p:nvPr>
        </p:nvSpPr>
        <p:spPr/>
        <p:txBody>
          <a:bodyPr/>
          <a:lstStyle/>
          <a:p>
            <a:endParaRPr lang="es-VE"/>
          </a:p>
        </p:txBody>
      </p:sp>
      <p:sp>
        <p:nvSpPr>
          <p:cNvPr id="6" name="Slide Number Placeholder 5"/>
          <p:cNvSpPr>
            <a:spLocks noGrp="1"/>
          </p:cNvSpPr>
          <p:nvPr>
            <p:ph type="sldNum" sz="quarter" idx="12"/>
          </p:nvPr>
        </p:nvSpPr>
        <p:spPr/>
        <p:txBody>
          <a:bodyPr/>
          <a:lstStyle/>
          <a:p>
            <a:fld id="{59F324F7-5726-4870-8C58-36578EE04EA7}" type="slidenum">
              <a:rPr lang="es-VE" smtClean="0"/>
              <a:t>‹Nº›</a:t>
            </a:fld>
            <a:endParaRPr lang="es-V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030147"/>
            <a:ext cx="1484453" cy="4780344"/>
          </a:xfrm>
        </p:spPr>
        <p:txBody>
          <a:bodyPr vert="eaVert" anchor="ctr"/>
          <a:lstStyle/>
          <a:p>
            <a:r>
              <a:rPr lang="es-ES" smtClean="0"/>
              <a:t>Haga clic para modificar el estilo de título del patrón</a:t>
            </a:r>
            <a:endParaRPr lang="en-US"/>
          </a:p>
        </p:txBody>
      </p:sp>
      <p:sp>
        <p:nvSpPr>
          <p:cNvPr id="3" name="Vertical Text Placeholder 2"/>
          <p:cNvSpPr>
            <a:spLocks noGrp="1"/>
          </p:cNvSpPr>
          <p:nvPr>
            <p:ph type="body" orient="vert" idx="1"/>
          </p:nvPr>
        </p:nvSpPr>
        <p:spPr>
          <a:xfrm>
            <a:off x="1053296" y="1030147"/>
            <a:ext cx="5423704" cy="4780344"/>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Date Placeholder 3"/>
          <p:cNvSpPr>
            <a:spLocks noGrp="1"/>
          </p:cNvSpPr>
          <p:nvPr>
            <p:ph type="dt" sz="half" idx="10"/>
          </p:nvPr>
        </p:nvSpPr>
        <p:spPr/>
        <p:txBody>
          <a:bodyPr/>
          <a:lstStyle/>
          <a:p>
            <a:fld id="{1BF6E554-7448-45D5-B76C-01CC27EF40DD}" type="datetimeFigureOut">
              <a:rPr lang="es-VE" smtClean="0"/>
              <a:t>13/6/2021</a:t>
            </a:fld>
            <a:endParaRPr lang="es-VE"/>
          </a:p>
        </p:txBody>
      </p:sp>
      <p:sp>
        <p:nvSpPr>
          <p:cNvPr id="5" name="Footer Placeholder 4"/>
          <p:cNvSpPr>
            <a:spLocks noGrp="1"/>
          </p:cNvSpPr>
          <p:nvPr>
            <p:ph type="ftr" sz="quarter" idx="11"/>
          </p:nvPr>
        </p:nvSpPr>
        <p:spPr/>
        <p:txBody>
          <a:bodyPr/>
          <a:lstStyle/>
          <a:p>
            <a:endParaRPr lang="es-VE"/>
          </a:p>
        </p:txBody>
      </p:sp>
      <p:sp>
        <p:nvSpPr>
          <p:cNvPr id="6" name="Slide Number Placeholder 5"/>
          <p:cNvSpPr>
            <a:spLocks noGrp="1"/>
          </p:cNvSpPr>
          <p:nvPr>
            <p:ph type="sldNum" sz="quarter" idx="12"/>
          </p:nvPr>
        </p:nvSpPr>
        <p:spPr/>
        <p:txBody>
          <a:bodyPr/>
          <a:lstStyle/>
          <a:p>
            <a:fld id="{59F324F7-5726-4870-8C58-36578EE04EA7}" type="slidenum">
              <a:rPr lang="es-VE" smtClean="0"/>
              <a:t>‹Nº›</a:t>
            </a:fld>
            <a:endParaRPr lang="es-V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Content Placeholder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1BF6E554-7448-45D5-B76C-01CC27EF40DD}" type="datetimeFigureOut">
              <a:rPr lang="es-VE" smtClean="0"/>
              <a:t>13/6/2021</a:t>
            </a:fld>
            <a:endParaRPr lang="es-VE"/>
          </a:p>
        </p:txBody>
      </p:sp>
      <p:sp>
        <p:nvSpPr>
          <p:cNvPr id="5" name="Footer Placeholder 4"/>
          <p:cNvSpPr>
            <a:spLocks noGrp="1"/>
          </p:cNvSpPr>
          <p:nvPr>
            <p:ph type="ftr" sz="quarter" idx="11"/>
          </p:nvPr>
        </p:nvSpPr>
        <p:spPr/>
        <p:txBody>
          <a:bodyPr/>
          <a:lstStyle/>
          <a:p>
            <a:endParaRPr lang="es-VE"/>
          </a:p>
        </p:txBody>
      </p:sp>
      <p:sp>
        <p:nvSpPr>
          <p:cNvPr id="6" name="Slide Number Placeholder 5"/>
          <p:cNvSpPr>
            <a:spLocks noGrp="1"/>
          </p:cNvSpPr>
          <p:nvPr>
            <p:ph type="sldNum" sz="quarter" idx="12"/>
          </p:nvPr>
        </p:nvSpPr>
        <p:spPr/>
        <p:txBody>
          <a:bodyPr/>
          <a:lstStyle/>
          <a:p>
            <a:fld id="{59F324F7-5726-4870-8C58-36578EE04EA7}" type="slidenum">
              <a:rPr lang="es-VE" smtClean="0"/>
              <a:t>‹Nº›</a:t>
            </a:fld>
            <a:endParaRPr lang="es-V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1258645" y="2900829"/>
            <a:ext cx="6637468" cy="1362075"/>
          </a:xfrm>
        </p:spPr>
        <p:txBody>
          <a:bodyPr anchor="b"/>
          <a:lstStyle>
            <a:lvl1pPr algn="l">
              <a:defRPr sz="4000" b="0" cap="none" baseline="0"/>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258645" y="4267200"/>
            <a:ext cx="6637467" cy="1520413"/>
          </a:xfrm>
        </p:spPr>
        <p:txBody>
          <a:bodyPr anchor="t"/>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1BF6E554-7448-45D5-B76C-01CC27EF40DD}" type="datetimeFigureOut">
              <a:rPr lang="es-VE" smtClean="0"/>
              <a:t>13/6/2021</a:t>
            </a:fld>
            <a:endParaRPr lang="es-VE"/>
          </a:p>
        </p:txBody>
      </p:sp>
      <p:sp>
        <p:nvSpPr>
          <p:cNvPr id="5" name="Footer Placeholder 4"/>
          <p:cNvSpPr>
            <a:spLocks noGrp="1"/>
          </p:cNvSpPr>
          <p:nvPr>
            <p:ph type="ftr" sz="quarter" idx="11"/>
          </p:nvPr>
        </p:nvSpPr>
        <p:spPr/>
        <p:txBody>
          <a:bodyPr/>
          <a:lstStyle/>
          <a:p>
            <a:endParaRPr lang="es-VE"/>
          </a:p>
        </p:txBody>
      </p:sp>
      <p:sp>
        <p:nvSpPr>
          <p:cNvPr id="6" name="Slide Number Placeholder 5"/>
          <p:cNvSpPr>
            <a:spLocks noGrp="1"/>
          </p:cNvSpPr>
          <p:nvPr>
            <p:ph type="sldNum" sz="quarter" idx="12"/>
          </p:nvPr>
        </p:nvSpPr>
        <p:spPr/>
        <p:txBody>
          <a:bodyPr/>
          <a:lstStyle/>
          <a:p>
            <a:fld id="{59F324F7-5726-4870-8C58-36578EE04EA7}" type="slidenum">
              <a:rPr lang="es-VE" smtClean="0"/>
              <a:t>‹Nº›</a:t>
            </a:fld>
            <a:endParaRPr lang="es-V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5" name="Date Placeholder 4"/>
          <p:cNvSpPr>
            <a:spLocks noGrp="1"/>
          </p:cNvSpPr>
          <p:nvPr>
            <p:ph type="dt" sz="half" idx="10"/>
          </p:nvPr>
        </p:nvSpPr>
        <p:spPr/>
        <p:txBody>
          <a:bodyPr/>
          <a:lstStyle/>
          <a:p>
            <a:fld id="{1BF6E554-7448-45D5-B76C-01CC27EF40DD}" type="datetimeFigureOut">
              <a:rPr lang="es-VE" smtClean="0"/>
              <a:t>13/6/2021</a:t>
            </a:fld>
            <a:endParaRPr lang="es-VE"/>
          </a:p>
        </p:txBody>
      </p:sp>
      <p:sp>
        <p:nvSpPr>
          <p:cNvPr id="6" name="Footer Placeholder 5"/>
          <p:cNvSpPr>
            <a:spLocks noGrp="1"/>
          </p:cNvSpPr>
          <p:nvPr>
            <p:ph type="ftr" sz="quarter" idx="11"/>
          </p:nvPr>
        </p:nvSpPr>
        <p:spPr/>
        <p:txBody>
          <a:bodyPr/>
          <a:lstStyle/>
          <a:p>
            <a:endParaRPr lang="es-VE"/>
          </a:p>
        </p:txBody>
      </p:sp>
      <p:sp>
        <p:nvSpPr>
          <p:cNvPr id="7" name="Slide Number Placeholder 6"/>
          <p:cNvSpPr>
            <a:spLocks noGrp="1"/>
          </p:cNvSpPr>
          <p:nvPr>
            <p:ph type="sldNum" sz="quarter" idx="12"/>
          </p:nvPr>
        </p:nvSpPr>
        <p:spPr/>
        <p:txBody>
          <a:bodyPr/>
          <a:lstStyle/>
          <a:p>
            <a:fld id="{59F324F7-5726-4870-8C58-36578EE04EA7}" type="slidenum">
              <a:rPr lang="es-VE" smtClean="0"/>
              <a:t>‹Nº›</a:t>
            </a:fld>
            <a:endParaRPr lang="es-VE"/>
          </a:p>
        </p:txBody>
      </p:sp>
      <p:sp>
        <p:nvSpPr>
          <p:cNvPr id="9" name="Content Placeholder 8"/>
          <p:cNvSpPr>
            <a:spLocks noGrp="1"/>
          </p:cNvSpPr>
          <p:nvPr>
            <p:ph sz="quarter" idx="13"/>
          </p:nvPr>
        </p:nvSpPr>
        <p:spPr>
          <a:xfrm>
            <a:off x="1042416" y="2313432"/>
            <a:ext cx="3419856" cy="349300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11" name="Content Placeholder 10"/>
          <p:cNvSpPr>
            <a:spLocks noGrp="1"/>
          </p:cNvSpPr>
          <p:nvPr>
            <p:ph sz="quarter" idx="14"/>
          </p:nvPr>
        </p:nvSpPr>
        <p:spPr>
          <a:xfrm>
            <a:off x="4645152" y="2313431"/>
            <a:ext cx="3419856" cy="349300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s-ES" smtClean="0"/>
              <a:t>Haga clic para modificar el estilo de título del patrón</a:t>
            </a:r>
            <a:endParaRPr lang="en-US"/>
          </a:p>
        </p:txBody>
      </p:sp>
      <p:sp>
        <p:nvSpPr>
          <p:cNvPr id="3" name="Text Placeholder 2"/>
          <p:cNvSpPr>
            <a:spLocks noGrp="1"/>
          </p:cNvSpPr>
          <p:nvPr>
            <p:ph type="body" idx="1"/>
          </p:nvPr>
        </p:nvSpPr>
        <p:spPr>
          <a:xfrm>
            <a:off x="1412111" y="2316009"/>
            <a:ext cx="3057148"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Content Placeholder 3"/>
          <p:cNvSpPr>
            <a:spLocks noGrp="1"/>
          </p:cNvSpPr>
          <p:nvPr>
            <p:ph sz="half" idx="2"/>
          </p:nvPr>
        </p:nvSpPr>
        <p:spPr>
          <a:xfrm>
            <a:off x="1041721"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5011837" y="2316010"/>
            <a:ext cx="3055717"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Content Placeholder 5"/>
          <p:cNvSpPr>
            <a:spLocks noGrp="1"/>
          </p:cNvSpPr>
          <p:nvPr>
            <p:ph sz="quarter" idx="4"/>
          </p:nvPr>
        </p:nvSpPr>
        <p:spPr>
          <a:xfrm>
            <a:off x="4645152"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1BF6E554-7448-45D5-B76C-01CC27EF40DD}" type="datetimeFigureOut">
              <a:rPr lang="es-VE" smtClean="0"/>
              <a:t>13/6/2021</a:t>
            </a:fld>
            <a:endParaRPr lang="es-VE"/>
          </a:p>
        </p:txBody>
      </p:sp>
      <p:sp>
        <p:nvSpPr>
          <p:cNvPr id="8" name="Footer Placeholder 7"/>
          <p:cNvSpPr>
            <a:spLocks noGrp="1"/>
          </p:cNvSpPr>
          <p:nvPr>
            <p:ph type="ftr" sz="quarter" idx="11"/>
          </p:nvPr>
        </p:nvSpPr>
        <p:spPr/>
        <p:txBody>
          <a:bodyPr/>
          <a:lstStyle/>
          <a:p>
            <a:endParaRPr lang="es-VE"/>
          </a:p>
        </p:txBody>
      </p:sp>
      <p:sp>
        <p:nvSpPr>
          <p:cNvPr id="9" name="Slide Number Placeholder 8"/>
          <p:cNvSpPr>
            <a:spLocks noGrp="1"/>
          </p:cNvSpPr>
          <p:nvPr>
            <p:ph type="sldNum" sz="quarter" idx="12"/>
          </p:nvPr>
        </p:nvSpPr>
        <p:spPr/>
        <p:txBody>
          <a:bodyPr/>
          <a:lstStyle/>
          <a:p>
            <a:fld id="{59F324F7-5726-4870-8C58-36578EE04EA7}" type="slidenum">
              <a:rPr lang="es-VE" smtClean="0"/>
              <a:t>‹Nº›</a:t>
            </a:fld>
            <a:endParaRPr lang="es-V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Date Placeholder 2"/>
          <p:cNvSpPr>
            <a:spLocks noGrp="1"/>
          </p:cNvSpPr>
          <p:nvPr>
            <p:ph type="dt" sz="half" idx="10"/>
          </p:nvPr>
        </p:nvSpPr>
        <p:spPr/>
        <p:txBody>
          <a:bodyPr/>
          <a:lstStyle/>
          <a:p>
            <a:fld id="{1BF6E554-7448-45D5-B76C-01CC27EF40DD}" type="datetimeFigureOut">
              <a:rPr lang="es-VE" smtClean="0"/>
              <a:t>13/6/2021</a:t>
            </a:fld>
            <a:endParaRPr lang="es-VE"/>
          </a:p>
        </p:txBody>
      </p:sp>
      <p:sp>
        <p:nvSpPr>
          <p:cNvPr id="4" name="Footer Placeholder 3"/>
          <p:cNvSpPr>
            <a:spLocks noGrp="1"/>
          </p:cNvSpPr>
          <p:nvPr>
            <p:ph type="ftr" sz="quarter" idx="11"/>
          </p:nvPr>
        </p:nvSpPr>
        <p:spPr/>
        <p:txBody>
          <a:bodyPr/>
          <a:lstStyle/>
          <a:p>
            <a:endParaRPr lang="es-VE"/>
          </a:p>
        </p:txBody>
      </p:sp>
      <p:sp>
        <p:nvSpPr>
          <p:cNvPr id="5" name="Slide Number Placeholder 4"/>
          <p:cNvSpPr>
            <a:spLocks noGrp="1"/>
          </p:cNvSpPr>
          <p:nvPr>
            <p:ph type="sldNum" sz="quarter" idx="12"/>
          </p:nvPr>
        </p:nvSpPr>
        <p:spPr/>
        <p:txBody>
          <a:bodyPr/>
          <a:lstStyle/>
          <a:p>
            <a:fld id="{59F324F7-5726-4870-8C58-36578EE04EA7}" type="slidenum">
              <a:rPr lang="es-VE" smtClean="0"/>
              <a:t>‹Nº›</a:t>
            </a:fld>
            <a:endParaRPr lang="es-V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BF6E554-7448-45D5-B76C-01CC27EF40DD}" type="datetimeFigureOut">
              <a:rPr lang="es-VE" smtClean="0"/>
              <a:t>13/6/2021</a:t>
            </a:fld>
            <a:endParaRPr lang="es-VE"/>
          </a:p>
        </p:txBody>
      </p:sp>
      <p:sp>
        <p:nvSpPr>
          <p:cNvPr id="3" name="Footer Placeholder 2"/>
          <p:cNvSpPr>
            <a:spLocks noGrp="1"/>
          </p:cNvSpPr>
          <p:nvPr>
            <p:ph type="ftr" sz="quarter" idx="11"/>
          </p:nvPr>
        </p:nvSpPr>
        <p:spPr/>
        <p:txBody>
          <a:bodyPr/>
          <a:lstStyle/>
          <a:p>
            <a:endParaRPr lang="es-VE"/>
          </a:p>
        </p:txBody>
      </p:sp>
      <p:sp>
        <p:nvSpPr>
          <p:cNvPr id="4" name="Slide Number Placeholder 3"/>
          <p:cNvSpPr>
            <a:spLocks noGrp="1"/>
          </p:cNvSpPr>
          <p:nvPr>
            <p:ph type="sldNum" sz="quarter" idx="12"/>
          </p:nvPr>
        </p:nvSpPr>
        <p:spPr/>
        <p:txBody>
          <a:bodyPr/>
          <a:lstStyle/>
          <a:p>
            <a:fld id="{59F324F7-5726-4870-8C58-36578EE04EA7}" type="slidenum">
              <a:rPr lang="es-VE" smtClean="0"/>
              <a:t>‹Nº›</a:t>
            </a:fld>
            <a:endParaRPr lang="es-V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2" name="Group 4"/>
              <p:cNvGrpSpPr/>
              <p:nvPr/>
            </p:nvGrpSpPr>
            <p:grpSpPr>
              <a:xfrm>
                <a:off x="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5"/>
              <p:cNvGrpSpPr/>
              <p:nvPr/>
            </p:nvGrpSpPr>
            <p:grpSpPr>
              <a:xfrm>
                <a:off x="42291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4"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7" name="Freeform 46"/>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Hexagon 51"/>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Freeform 58"/>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Freeform 69"/>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Freeform 70"/>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56"/>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1BF6E554-7448-45D5-B76C-01CC27EF40DD}" type="datetimeFigureOut">
              <a:rPr lang="es-VE" smtClean="0"/>
              <a:t>13/6/2021</a:t>
            </a:fld>
            <a:endParaRPr lang="es-VE"/>
          </a:p>
        </p:txBody>
      </p:sp>
      <p:sp>
        <p:nvSpPr>
          <p:cNvPr id="7" name="Slide Number Placeholder 6"/>
          <p:cNvSpPr>
            <a:spLocks noGrp="1"/>
          </p:cNvSpPr>
          <p:nvPr>
            <p:ph type="sldNum" sz="quarter" idx="12"/>
          </p:nvPr>
        </p:nvSpPr>
        <p:spPr/>
        <p:txBody>
          <a:bodyPr/>
          <a:lstStyle/>
          <a:p>
            <a:fld id="{59F324F7-5726-4870-8C58-36578EE04EA7}" type="slidenum">
              <a:rPr lang="es-VE" smtClean="0"/>
              <a:t>‹Nº›</a:t>
            </a:fld>
            <a:endParaRPr lang="es-VE"/>
          </a:p>
        </p:txBody>
      </p:sp>
      <p:sp>
        <p:nvSpPr>
          <p:cNvPr id="58" name="Rectangle 57"/>
          <p:cNvSpPr/>
          <p:nvPr/>
        </p:nvSpPr>
        <p:spPr>
          <a:xfrm>
            <a:off x="905571" y="601883"/>
            <a:ext cx="3562257" cy="5648445"/>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1145894" y="856527"/>
            <a:ext cx="3090440" cy="5150734"/>
          </a:xfrm>
        </p:spPr>
        <p:txBody>
          <a:bodyP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61" name="Rectangle 60"/>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es-VE"/>
          </a:p>
        </p:txBody>
      </p:sp>
      <p:sp>
        <p:nvSpPr>
          <p:cNvPr id="2" name="Title 1"/>
          <p:cNvSpPr>
            <a:spLocks noGrp="1"/>
          </p:cNvSpPr>
          <p:nvPr>
            <p:ph type="title"/>
          </p:nvPr>
        </p:nvSpPr>
        <p:spPr>
          <a:xfrm>
            <a:off x="4739833" y="2657434"/>
            <a:ext cx="3304572" cy="1463153"/>
          </a:xfrm>
        </p:spPr>
        <p:txBody>
          <a:bodyPr anchor="b">
            <a:normAutofit/>
          </a:bodyPr>
          <a:lstStyle>
            <a:lvl1pPr algn="l">
              <a:defRPr sz="2800" b="0"/>
            </a:lvl1pPr>
          </a:lstStyle>
          <a:p>
            <a:r>
              <a:rPr lang="es-ES" smtClean="0"/>
              <a:t>Haga clic para modificar el estilo de título del patrón</a:t>
            </a:r>
            <a:endParaRPr lang="en-US"/>
          </a:p>
        </p:txBody>
      </p:sp>
      <p:sp>
        <p:nvSpPr>
          <p:cNvPr id="4" name="Text Placeholder 3"/>
          <p:cNvSpPr>
            <a:spLocks noGrp="1"/>
          </p:cNvSpPr>
          <p:nvPr>
            <p:ph type="body" sz="half" idx="2"/>
          </p:nvPr>
        </p:nvSpPr>
        <p:spPr>
          <a:xfrm>
            <a:off x="4736592" y="4136994"/>
            <a:ext cx="3298784" cy="1517904"/>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5" name="Group 4"/>
              <p:cNvGrpSpPr/>
              <p:nvPr/>
            </p:nvGrpSpPr>
            <p:grpSpPr>
              <a:xfrm>
                <a:off x="0" y="0"/>
                <a:ext cx="2514600" cy="6858000"/>
                <a:chOff x="0" y="0"/>
                <a:chExt cx="2514600" cy="6858000"/>
              </a:xfrm>
            </p:grpSpPr>
            <p:sp>
              <p:nvSpPr>
                <p:cNvPr id="87" name="Rectangle 8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6" name="Group 5"/>
              <p:cNvGrpSpPr/>
              <p:nvPr/>
            </p:nvGrpSpPr>
            <p:grpSpPr>
              <a:xfrm>
                <a:off x="42291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84"/>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7" name="Group 9"/>
              <p:cNvGrpSpPr/>
              <p:nvPr/>
            </p:nvGrpSpPr>
            <p:grpSpPr>
              <a:xfrm rot="10800000">
                <a:off x="662940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8" name="Rectangle 77"/>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Freeform 45"/>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Hexagon 50"/>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Freeform 62"/>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Hexagon 69"/>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Hexagon 70"/>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Hexagon 71"/>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Freeform 72"/>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Freeform 73"/>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4" name="Rectangle 93"/>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Rectangle 10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Rectangle 101"/>
          <p:cNvSpPr/>
          <p:nvPr/>
        </p:nvSpPr>
        <p:spPr>
          <a:xfrm>
            <a:off x="905571" y="601883"/>
            <a:ext cx="3562257" cy="5648445"/>
          </a:xfrm>
          <a:prstGeom prst="rect">
            <a:avLst/>
          </a:prstGeom>
          <a:solidFill>
            <a:srgbClr val="FFFFFF"/>
          </a:solidFill>
          <a:ln w="317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734424" y="2660904"/>
            <a:ext cx="3300984" cy="1463040"/>
          </a:xfrm>
        </p:spPr>
        <p:txBody>
          <a:bodyPr anchor="b">
            <a:normAutofit/>
          </a:bodyPr>
          <a:lstStyle>
            <a:lvl1pPr algn="l">
              <a:defRPr sz="2800" b="0"/>
            </a:lvl1pPr>
          </a:lstStyle>
          <a:p>
            <a:r>
              <a:rPr lang="es-ES" smtClean="0"/>
              <a:t>Haga clic para modificar el estilo de título del patrón</a:t>
            </a:r>
            <a:endParaRPr lang="en-US"/>
          </a:p>
        </p:txBody>
      </p:sp>
      <p:sp>
        <p:nvSpPr>
          <p:cNvPr id="3" name="Picture Placeholder 2"/>
          <p:cNvSpPr>
            <a:spLocks noGrp="1"/>
          </p:cNvSpPr>
          <p:nvPr>
            <p:ph type="pic" idx="1"/>
          </p:nvPr>
        </p:nvSpPr>
        <p:spPr>
          <a:xfrm>
            <a:off x="1005208" y="693795"/>
            <a:ext cx="3359623" cy="5468112"/>
          </a:xfrm>
        </p:spPr>
        <p:txBody>
          <a:bodyPr/>
          <a:lstStyle>
            <a:lvl1pPr marL="0" indent="0">
              <a:buNone/>
              <a:defRPr sz="3200">
                <a:solidFill>
                  <a:schemeClr val="accent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4734630" y="4133088"/>
            <a:ext cx="3300573" cy="1519561"/>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1BF6E554-7448-45D5-B76C-01CC27EF40DD}" type="datetimeFigureOut">
              <a:rPr lang="es-VE" smtClean="0"/>
              <a:t>13/6/2021</a:t>
            </a:fld>
            <a:endParaRPr lang="es-VE"/>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es-VE"/>
          </a:p>
        </p:txBody>
      </p:sp>
      <p:sp>
        <p:nvSpPr>
          <p:cNvPr id="7" name="Slide Number Placeholder 6"/>
          <p:cNvSpPr>
            <a:spLocks noGrp="1"/>
          </p:cNvSpPr>
          <p:nvPr>
            <p:ph type="sldNum" sz="quarter" idx="12"/>
          </p:nvPr>
        </p:nvSpPr>
        <p:spPr/>
        <p:txBody>
          <a:bodyPr/>
          <a:lstStyle/>
          <a:p>
            <a:fld id="{59F324F7-5726-4870-8C58-36578EE04EA7}" type="slidenum">
              <a:rPr lang="es-VE" smtClean="0"/>
              <a:t>‹Nº›</a:t>
            </a:fld>
            <a:endParaRPr lang="es-VE"/>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42" name="Group 41"/>
          <p:cNvGrpSpPr/>
          <p:nvPr/>
        </p:nvGrpSpPr>
        <p:grpSpPr>
          <a:xfrm>
            <a:off x="-304800" y="0"/>
            <a:ext cx="9932332" cy="6858000"/>
            <a:chOff x="-382404" y="0"/>
            <a:chExt cx="9932332" cy="6858000"/>
          </a:xfrm>
        </p:grpSpPr>
        <p:grpSp>
          <p:nvGrpSpPr>
            <p:cNvPr id="43" name="Group 44"/>
            <p:cNvGrpSpPr/>
            <p:nvPr/>
          </p:nvGrpSpPr>
          <p:grpSpPr>
            <a:xfrm>
              <a:off x="0" y="0"/>
              <a:ext cx="9144000" cy="6858000"/>
              <a:chOff x="0" y="0"/>
              <a:chExt cx="9144000" cy="6858000"/>
            </a:xfrm>
          </p:grpSpPr>
          <p:grpSp>
            <p:nvGrpSpPr>
              <p:cNvPr id="101" name="Group 4"/>
              <p:cNvGrpSpPr/>
              <p:nvPr/>
            </p:nvGrpSpPr>
            <p:grpSpPr>
              <a:xfrm>
                <a:off x="0" y="0"/>
                <a:ext cx="2514600" cy="6858000"/>
                <a:chOff x="0" y="0"/>
                <a:chExt cx="2514600" cy="6858000"/>
              </a:xfrm>
            </p:grpSpPr>
            <p:sp>
              <p:nvSpPr>
                <p:cNvPr id="113" name="Rectangle 112"/>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2" name="Group 5"/>
              <p:cNvGrpSpPr/>
              <p:nvPr/>
            </p:nvGrpSpPr>
            <p:grpSpPr>
              <a:xfrm>
                <a:off x="422910" y="0"/>
                <a:ext cx="2514600" cy="6858000"/>
                <a:chOff x="0" y="0"/>
                <a:chExt cx="2514600" cy="6858000"/>
              </a:xfrm>
            </p:grpSpPr>
            <p:sp>
              <p:nvSpPr>
                <p:cNvPr id="110" name="Rectangle 109"/>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Rectangle 110"/>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Rectangle 111"/>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3" name="Group 9"/>
              <p:cNvGrpSpPr/>
              <p:nvPr/>
            </p:nvGrpSpPr>
            <p:grpSpPr>
              <a:xfrm rot="10800000">
                <a:off x="6629400" y="0"/>
                <a:ext cx="2514600" cy="6858000"/>
                <a:chOff x="0" y="0"/>
                <a:chExt cx="2514600" cy="6858000"/>
              </a:xfrm>
            </p:grpSpPr>
            <p:sp>
              <p:nvSpPr>
                <p:cNvPr id="107" name="Rectangle 10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Rectangle 107"/>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Rectangle 108"/>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4" name="Rectangle 103"/>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Rectangle 105"/>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4" name="Freeform 43"/>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5" name="Freeform 44"/>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6" name="Freeform 45"/>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Hexagon 49"/>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Hexagon 50"/>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Freeform 54"/>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Hexagon 57"/>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Hexagon 94"/>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Hexagon 95"/>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Hexagon 96"/>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Hexagon 97"/>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Freeform 98"/>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Freeform 99"/>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6" name="Rectangle 65"/>
          <p:cNvSpPr/>
          <p:nvPr/>
        </p:nvSpPr>
        <p:spPr>
          <a:xfrm>
            <a:off x="457200" y="333487"/>
            <a:ext cx="8229600" cy="6185647"/>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Rectangle 69"/>
          <p:cNvSpPr/>
          <p:nvPr/>
        </p:nvSpPr>
        <p:spPr>
          <a:xfrm>
            <a:off x="4561242" y="-21511"/>
            <a:ext cx="3679116" cy="699244"/>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7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043490" y="1027664"/>
            <a:ext cx="7024744" cy="1143000"/>
          </a:xfrm>
          <a:prstGeom prst="rect">
            <a:avLst/>
          </a:prstGeom>
        </p:spPr>
        <p:txBody>
          <a:bodyPr vert="horz" lIns="91440" tIns="45720" rIns="91440" bIns="45720" rtlCol="0" anchor="b">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043492" y="2323652"/>
            <a:ext cx="6777317" cy="3508977"/>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5997388" y="224492"/>
            <a:ext cx="2133600" cy="365125"/>
          </a:xfrm>
          <a:prstGeom prst="rect">
            <a:avLst/>
          </a:prstGeom>
        </p:spPr>
        <p:txBody>
          <a:bodyPr vert="horz" lIns="91440" tIns="45720" rIns="91440" bIns="45720" rtlCol="0" anchor="ctr"/>
          <a:lstStyle>
            <a:lvl1pPr algn="r">
              <a:defRPr sz="1200">
                <a:solidFill>
                  <a:srgbClr val="FEFEFE"/>
                </a:solidFill>
              </a:defRPr>
            </a:lvl1pPr>
          </a:lstStyle>
          <a:p>
            <a:fld id="{1BF6E554-7448-45D5-B76C-01CC27EF40DD}" type="datetimeFigureOut">
              <a:rPr lang="es-VE" smtClean="0"/>
              <a:t>13/6/2021</a:t>
            </a:fld>
            <a:endParaRPr lang="es-VE"/>
          </a:p>
        </p:txBody>
      </p:sp>
      <p:sp>
        <p:nvSpPr>
          <p:cNvPr id="5" name="Footer Placeholder 4"/>
          <p:cNvSpPr>
            <a:spLocks noGrp="1"/>
          </p:cNvSpPr>
          <p:nvPr>
            <p:ph type="ftr" sz="quarter" idx="3"/>
          </p:nvPr>
        </p:nvSpPr>
        <p:spPr>
          <a:xfrm>
            <a:off x="4641448" y="5852160"/>
            <a:ext cx="3502152" cy="365125"/>
          </a:xfrm>
          <a:prstGeom prst="rect">
            <a:avLst/>
          </a:prstGeom>
        </p:spPr>
        <p:txBody>
          <a:bodyPr vert="horz" lIns="91440" tIns="45720" rIns="91440" bIns="45720" rtlCol="0" anchor="ctr"/>
          <a:lstStyle>
            <a:lvl1pPr algn="r">
              <a:defRPr sz="1200">
                <a:solidFill>
                  <a:schemeClr val="accent1"/>
                </a:solidFill>
              </a:defRPr>
            </a:lvl1pPr>
          </a:lstStyle>
          <a:p>
            <a:endParaRPr lang="es-VE"/>
          </a:p>
        </p:txBody>
      </p:sp>
      <p:sp>
        <p:nvSpPr>
          <p:cNvPr id="6" name="Slide Number Placeholder 5"/>
          <p:cNvSpPr>
            <a:spLocks noGrp="1"/>
          </p:cNvSpPr>
          <p:nvPr>
            <p:ph type="sldNum" sz="quarter" idx="4"/>
          </p:nvPr>
        </p:nvSpPr>
        <p:spPr>
          <a:xfrm>
            <a:off x="4649096" y="224491"/>
            <a:ext cx="1332156" cy="365125"/>
          </a:xfrm>
          <a:prstGeom prst="rect">
            <a:avLst/>
          </a:prstGeom>
        </p:spPr>
        <p:txBody>
          <a:bodyPr vert="horz" lIns="91440" tIns="45720" rIns="91440" bIns="45720" rtlCol="0" anchor="ctr"/>
          <a:lstStyle>
            <a:lvl1pPr algn="l">
              <a:defRPr sz="1200">
                <a:solidFill>
                  <a:srgbClr val="FEFEFE"/>
                </a:solidFill>
              </a:defRPr>
            </a:lvl1pPr>
          </a:lstStyle>
          <a:p>
            <a:fld id="{59F324F7-5726-4870-8C58-36578EE04EA7}" type="slidenum">
              <a:rPr lang="es-VE" smtClean="0"/>
              <a:t>‹Nº›</a:t>
            </a:fld>
            <a:endParaRPr lang="es-VE"/>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spcBef>
          <a:spcPct val="0"/>
        </a:spcBef>
        <a:buNone/>
        <a:defRPr sz="40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274320" algn="l" defTabSz="914400" rtl="0" eaLnBrk="1" latinLnBrk="0" hangingPunct="1">
        <a:spcBef>
          <a:spcPct val="20000"/>
        </a:spcBef>
        <a:buClr>
          <a:schemeClr val="accent1"/>
        </a:buClr>
        <a:buSzPct val="76000"/>
        <a:buFont typeface="Wingdings 2" pitchFamily="18" charset="2"/>
        <a:buChar char=""/>
        <a:defRPr sz="2400" kern="1200">
          <a:solidFill>
            <a:schemeClr val="tx2"/>
          </a:solidFill>
          <a:latin typeface="+mn-lt"/>
          <a:ea typeface="+mn-ea"/>
          <a:cs typeface="+mn-cs"/>
        </a:defRPr>
      </a:lvl1pPr>
      <a:lvl2pPr marL="640080" indent="-274320" algn="l" defTabSz="914400" rtl="0" eaLnBrk="1" latinLnBrk="0" hangingPunct="1">
        <a:spcBef>
          <a:spcPct val="20000"/>
        </a:spcBef>
        <a:buClr>
          <a:schemeClr val="accent1"/>
        </a:buClr>
        <a:buSzPct val="76000"/>
        <a:buFont typeface="Wingdings 2" pitchFamily="18" charset="2"/>
        <a:buChar char=""/>
        <a:defRPr sz="2200" kern="1200">
          <a:solidFill>
            <a:schemeClr val="tx2"/>
          </a:solidFill>
          <a:latin typeface="+mn-lt"/>
          <a:ea typeface="+mn-ea"/>
          <a:cs typeface="+mn-cs"/>
        </a:defRPr>
      </a:lvl2pPr>
      <a:lvl3pPr marL="914400" indent="-228600" algn="l" defTabSz="914400" rtl="0" eaLnBrk="1" latinLnBrk="0" hangingPunct="1">
        <a:spcBef>
          <a:spcPct val="20000"/>
        </a:spcBef>
        <a:buClr>
          <a:schemeClr val="accent1"/>
        </a:buClr>
        <a:buSzPct val="76000"/>
        <a:buFont typeface="Wingdings 2" pitchFamily="18" charset="2"/>
        <a:buChar char=""/>
        <a:defRPr sz="2000" kern="1200">
          <a:solidFill>
            <a:schemeClr val="tx2"/>
          </a:solidFill>
          <a:latin typeface="+mn-lt"/>
          <a:ea typeface="+mn-ea"/>
          <a:cs typeface="+mn-cs"/>
        </a:defRPr>
      </a:lvl3pPr>
      <a:lvl4pPr marL="1124712" indent="-228600" algn="l" defTabSz="914400" rtl="0" eaLnBrk="1" latinLnBrk="0" hangingPunct="1">
        <a:spcBef>
          <a:spcPct val="20000"/>
        </a:spcBef>
        <a:buClr>
          <a:schemeClr val="accent1"/>
        </a:buClr>
        <a:buSzPct val="76000"/>
        <a:buFont typeface="Wingdings 2" pitchFamily="18" charset="2"/>
        <a:buChar char=""/>
        <a:defRPr sz="1800" kern="1200">
          <a:solidFill>
            <a:schemeClr val="tx2"/>
          </a:solidFill>
          <a:latin typeface="+mn-lt"/>
          <a:ea typeface="+mn-ea"/>
          <a:cs typeface="+mn-cs"/>
        </a:defRPr>
      </a:lvl4pPr>
      <a:lvl5pPr marL="1325880" indent="-228600" algn="l" defTabSz="914400" rtl="0" eaLnBrk="1" latinLnBrk="0" hangingPunct="1">
        <a:spcBef>
          <a:spcPct val="20000"/>
        </a:spcBef>
        <a:buClr>
          <a:schemeClr val="accent1"/>
        </a:buClr>
        <a:buSzPct val="76000"/>
        <a:buFont typeface="Wingdings 2" pitchFamily="18" charset="2"/>
        <a:buChar char=""/>
        <a:defRPr sz="1600" kern="1200" baseline="0">
          <a:solidFill>
            <a:schemeClr val="tx2"/>
          </a:solidFill>
          <a:latin typeface="+mn-lt"/>
          <a:ea typeface="+mn-ea"/>
          <a:cs typeface="+mn-cs"/>
        </a:defRPr>
      </a:lvl5pPr>
      <a:lvl6pPr marL="1517904"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6pPr>
      <a:lvl7pPr marL="1719072"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7pPr>
      <a:lvl8pPr marL="1920240"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8pPr>
      <a:lvl9pPr marL="2121408"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2.xml"/><Relationship Id="rId5" Type="http://schemas.openxmlformats.org/officeDocument/2006/relationships/image" Target="../media/image11.png"/><Relationship Id="rId4" Type="http://schemas.openxmlformats.org/officeDocument/2006/relationships/image" Target="../media/image10.png"/></Relationships>
</file>

<file path=ppt/slides/_rels/slide26.xml.rels><?xml version="1.0" encoding="UTF-8" standalone="yes"?>
<Relationships xmlns="http://schemas.openxmlformats.org/package/2006/relationships"><Relationship Id="rId2" Type="http://schemas.openxmlformats.org/officeDocument/2006/relationships/image" Target="../media/image12.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4683790" y="3356992"/>
            <a:ext cx="3313355" cy="1080120"/>
          </a:xfrm>
        </p:spPr>
        <p:txBody>
          <a:bodyPr/>
          <a:lstStyle/>
          <a:p>
            <a:r>
              <a:rPr lang="es-ES" b="1" dirty="0" smtClean="0"/>
              <a:t>UNIDAD I </a:t>
            </a:r>
            <a:endParaRPr lang="es-VE" b="1" dirty="0"/>
          </a:p>
        </p:txBody>
      </p:sp>
      <p:sp>
        <p:nvSpPr>
          <p:cNvPr id="3" name="2 Subtítulo"/>
          <p:cNvSpPr>
            <a:spLocks noGrp="1"/>
          </p:cNvSpPr>
          <p:nvPr>
            <p:ph type="subTitle" idx="1"/>
          </p:nvPr>
        </p:nvSpPr>
        <p:spPr>
          <a:xfrm>
            <a:off x="4738467" y="2636912"/>
            <a:ext cx="3309803" cy="740541"/>
          </a:xfrm>
        </p:spPr>
        <p:txBody>
          <a:bodyPr>
            <a:normAutofit/>
          </a:bodyPr>
          <a:lstStyle/>
          <a:p>
            <a:r>
              <a:rPr lang="es-ES" sz="2400" b="1" dirty="0" smtClean="0"/>
              <a:t>FÍSICA I</a:t>
            </a:r>
            <a:endParaRPr lang="es-VE" sz="2400" b="1" dirty="0"/>
          </a:p>
        </p:txBody>
      </p:sp>
      <p:pic>
        <p:nvPicPr>
          <p:cNvPr id="4" name="3 Imagen"/>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652120" y="188640"/>
            <a:ext cx="1656184" cy="1600515"/>
          </a:xfrm>
          <a:prstGeom prst="rect">
            <a:avLst/>
          </a:prstGeom>
        </p:spPr>
      </p:pic>
      <p:sp>
        <p:nvSpPr>
          <p:cNvPr id="5" name="2 Subtítulo"/>
          <p:cNvSpPr txBox="1">
            <a:spLocks/>
          </p:cNvSpPr>
          <p:nvPr/>
        </p:nvSpPr>
        <p:spPr>
          <a:xfrm>
            <a:off x="4825310" y="4941168"/>
            <a:ext cx="3309803" cy="740541"/>
          </a:xfrm>
          <a:prstGeom prst="rect">
            <a:avLst/>
          </a:prstGeom>
        </p:spPr>
        <p:txBody>
          <a:bodyPr vert="horz" lIns="91440" tIns="45720" rIns="91440" bIns="45720" rtlCol="0">
            <a:normAutofit/>
          </a:bodyPr>
          <a:lstStyle>
            <a:lvl1pPr marL="0" indent="0" algn="l" defTabSz="914400" rtl="0" eaLnBrk="1" latinLnBrk="0" hangingPunct="1">
              <a:spcBef>
                <a:spcPct val="20000"/>
              </a:spcBef>
              <a:buClr>
                <a:schemeClr val="accent1"/>
              </a:buClr>
              <a:buSzPct val="76000"/>
              <a:buFont typeface="Wingdings 2" pitchFamily="18" charset="2"/>
              <a:buNone/>
              <a:defRPr sz="1800" kern="1200">
                <a:solidFill>
                  <a:srgbClr val="424242"/>
                </a:solidFill>
                <a:latin typeface="+mn-lt"/>
                <a:ea typeface="+mn-ea"/>
                <a:cs typeface="+mn-cs"/>
              </a:defRPr>
            </a:lvl1pPr>
            <a:lvl2pPr marL="457200" indent="0" algn="ctr" defTabSz="914400" rtl="0" eaLnBrk="1" latinLnBrk="0" hangingPunct="1">
              <a:spcBef>
                <a:spcPct val="20000"/>
              </a:spcBef>
              <a:buClr>
                <a:schemeClr val="accent1"/>
              </a:buClr>
              <a:buSzPct val="76000"/>
              <a:buFont typeface="Wingdings 2" pitchFamily="18" charset="2"/>
              <a:buNone/>
              <a:defRPr sz="2200" kern="1200">
                <a:solidFill>
                  <a:schemeClr val="tx1">
                    <a:tint val="75000"/>
                  </a:schemeClr>
                </a:solidFill>
                <a:latin typeface="+mn-lt"/>
                <a:ea typeface="+mn-ea"/>
                <a:cs typeface="+mn-cs"/>
              </a:defRPr>
            </a:lvl2pPr>
            <a:lvl3pPr marL="914400" indent="0" algn="ctr" defTabSz="914400" rtl="0" eaLnBrk="1" latinLnBrk="0" hangingPunct="1">
              <a:spcBef>
                <a:spcPct val="20000"/>
              </a:spcBef>
              <a:buClr>
                <a:schemeClr val="accent1"/>
              </a:buClr>
              <a:buSzPct val="76000"/>
              <a:buFont typeface="Wingdings 2" pitchFamily="18" charset="2"/>
              <a:buNone/>
              <a:defRPr sz="2000" kern="1200">
                <a:solidFill>
                  <a:schemeClr val="tx1">
                    <a:tint val="75000"/>
                  </a:schemeClr>
                </a:solidFill>
                <a:latin typeface="+mn-lt"/>
                <a:ea typeface="+mn-ea"/>
                <a:cs typeface="+mn-cs"/>
              </a:defRPr>
            </a:lvl3pPr>
            <a:lvl4pPr marL="1371600" indent="0" algn="ctr" defTabSz="914400" rtl="0" eaLnBrk="1" latinLnBrk="0" hangingPunct="1">
              <a:spcBef>
                <a:spcPct val="20000"/>
              </a:spcBef>
              <a:buClr>
                <a:schemeClr val="accent1"/>
              </a:buClr>
              <a:buSzPct val="76000"/>
              <a:buFont typeface="Wingdings 2" pitchFamily="18" charset="2"/>
              <a:buNone/>
              <a:defRPr sz="1800" kern="1200">
                <a:solidFill>
                  <a:schemeClr val="tx1">
                    <a:tint val="75000"/>
                  </a:schemeClr>
                </a:solidFill>
                <a:latin typeface="+mn-lt"/>
                <a:ea typeface="+mn-ea"/>
                <a:cs typeface="+mn-cs"/>
              </a:defRPr>
            </a:lvl4pPr>
            <a:lvl5pPr marL="1828800" indent="0" algn="ctr" defTabSz="914400" rtl="0" eaLnBrk="1" latinLnBrk="0" hangingPunct="1">
              <a:spcBef>
                <a:spcPct val="20000"/>
              </a:spcBef>
              <a:buClr>
                <a:schemeClr val="accent1"/>
              </a:buClr>
              <a:buSzPct val="76000"/>
              <a:buFont typeface="Wingdings 2" pitchFamily="18" charset="2"/>
              <a:buNone/>
              <a:defRPr sz="1600" kern="1200" baseline="0">
                <a:solidFill>
                  <a:schemeClr val="tx1">
                    <a:tint val="75000"/>
                  </a:schemeClr>
                </a:solidFill>
                <a:latin typeface="+mn-lt"/>
                <a:ea typeface="+mn-ea"/>
                <a:cs typeface="+mn-cs"/>
              </a:defRPr>
            </a:lvl5pPr>
            <a:lvl6pPr marL="2286000" indent="0" algn="ctr" defTabSz="914400" rtl="0" eaLnBrk="1" latinLnBrk="0" hangingPunct="1">
              <a:spcBef>
                <a:spcPct val="20000"/>
              </a:spcBef>
              <a:buClr>
                <a:schemeClr val="accent1"/>
              </a:buClr>
              <a:buSzPct val="76000"/>
              <a:buFont typeface="Wingdings 2" pitchFamily="18" charset="2"/>
              <a:buNone/>
              <a:defRPr sz="1400" kern="1200">
                <a:solidFill>
                  <a:schemeClr val="tx1">
                    <a:tint val="75000"/>
                  </a:schemeClr>
                </a:solidFill>
                <a:latin typeface="+mn-lt"/>
                <a:ea typeface="+mn-ea"/>
                <a:cs typeface="+mn-cs"/>
              </a:defRPr>
            </a:lvl6pPr>
            <a:lvl7pPr marL="2743200" indent="0" algn="ctr" defTabSz="914400" rtl="0" eaLnBrk="1" latinLnBrk="0" hangingPunct="1">
              <a:spcBef>
                <a:spcPct val="20000"/>
              </a:spcBef>
              <a:buClr>
                <a:schemeClr val="accent1"/>
              </a:buClr>
              <a:buSzPct val="76000"/>
              <a:buFont typeface="Wingdings 2" pitchFamily="18" charset="2"/>
              <a:buNone/>
              <a:defRPr sz="1400" kern="1200">
                <a:solidFill>
                  <a:schemeClr val="tx1">
                    <a:tint val="75000"/>
                  </a:schemeClr>
                </a:solidFill>
                <a:latin typeface="+mn-lt"/>
                <a:ea typeface="+mn-ea"/>
                <a:cs typeface="+mn-cs"/>
              </a:defRPr>
            </a:lvl7pPr>
            <a:lvl8pPr marL="3200400" indent="0" algn="ctr" defTabSz="914400" rtl="0" eaLnBrk="1" latinLnBrk="0" hangingPunct="1">
              <a:spcBef>
                <a:spcPct val="20000"/>
              </a:spcBef>
              <a:buClr>
                <a:schemeClr val="accent1"/>
              </a:buClr>
              <a:buSzPct val="76000"/>
              <a:buFont typeface="Wingdings 2" pitchFamily="18" charset="2"/>
              <a:buNone/>
              <a:defRPr sz="1400" kern="1200">
                <a:solidFill>
                  <a:schemeClr val="tx1">
                    <a:tint val="75000"/>
                  </a:schemeClr>
                </a:solidFill>
                <a:latin typeface="+mn-lt"/>
                <a:ea typeface="+mn-ea"/>
                <a:cs typeface="+mn-cs"/>
              </a:defRPr>
            </a:lvl8pPr>
            <a:lvl9pPr marL="3657600" indent="0" algn="ctr" defTabSz="914400" rtl="0" eaLnBrk="1" latinLnBrk="0" hangingPunct="1">
              <a:spcBef>
                <a:spcPct val="20000"/>
              </a:spcBef>
              <a:buClr>
                <a:schemeClr val="accent1"/>
              </a:buClr>
              <a:buSzPct val="76000"/>
              <a:buFont typeface="Wingdings 2" pitchFamily="18" charset="2"/>
              <a:buNone/>
              <a:defRPr sz="1400" kern="1200">
                <a:solidFill>
                  <a:schemeClr val="tx1">
                    <a:tint val="75000"/>
                  </a:schemeClr>
                </a:solidFill>
                <a:latin typeface="+mn-lt"/>
                <a:ea typeface="+mn-ea"/>
                <a:cs typeface="+mn-cs"/>
              </a:defRPr>
            </a:lvl9pPr>
          </a:lstStyle>
          <a:p>
            <a:endParaRPr lang="es-ES" b="1" dirty="0" smtClean="0"/>
          </a:p>
          <a:p>
            <a:r>
              <a:rPr lang="es-ES" b="1" dirty="0" smtClean="0"/>
              <a:t>Profa</a:t>
            </a:r>
            <a:r>
              <a:rPr lang="es-ES" b="1" dirty="0" smtClean="0"/>
              <a:t>. Rosa Fernández</a:t>
            </a:r>
            <a:endParaRPr lang="es-VE" b="1" dirty="0"/>
          </a:p>
        </p:txBody>
      </p:sp>
    </p:spTree>
    <p:extLst>
      <p:ext uri="{BB962C8B-B14F-4D97-AF65-F5344CB8AC3E}">
        <p14:creationId xmlns:p14="http://schemas.microsoft.com/office/powerpoint/2010/main" val="225022495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1115616" y="1052736"/>
            <a:ext cx="7056784" cy="4320480"/>
          </a:xfrm>
        </p:spPr>
        <p:txBody>
          <a:bodyPr>
            <a:normAutofit fontScale="92500" lnSpcReduction="10000"/>
          </a:bodyPr>
          <a:lstStyle/>
          <a:p>
            <a:pPr marL="68580" indent="0" algn="just">
              <a:buNone/>
            </a:pPr>
            <a:r>
              <a:rPr lang="es-ES" dirty="0" smtClean="0"/>
              <a:t>En la guía de ejercicios del Objetivo 1 y 2 aparece el literal 2 de la siguientes forma</a:t>
            </a:r>
          </a:p>
          <a:p>
            <a:pPr marL="68580" indent="0">
              <a:buNone/>
            </a:pPr>
            <a:endParaRPr lang="es-ES" dirty="0" smtClean="0"/>
          </a:p>
          <a:p>
            <a:pPr marL="68580" indent="0" algn="just">
              <a:buNone/>
            </a:pPr>
            <a:r>
              <a:rPr lang="es-ES" b="1" dirty="0" smtClean="0"/>
              <a:t>2.- </a:t>
            </a:r>
            <a:r>
              <a:rPr lang="es-ES" b="1" dirty="0"/>
              <a:t>Escribe </a:t>
            </a:r>
            <a:r>
              <a:rPr lang="es-ES" b="1" dirty="0" smtClean="0"/>
              <a:t>los siguientes </a:t>
            </a:r>
            <a:r>
              <a:rPr lang="es-ES" b="1" dirty="0"/>
              <a:t>número </a:t>
            </a:r>
            <a:r>
              <a:rPr lang="es-ES" b="1" dirty="0" smtClean="0"/>
              <a:t>en notación</a:t>
            </a:r>
            <a:endParaRPr lang="es-ES" b="1" dirty="0"/>
          </a:p>
          <a:p>
            <a:pPr marL="68580" indent="0" algn="just">
              <a:buNone/>
            </a:pPr>
            <a:endParaRPr lang="es-ES" dirty="0"/>
          </a:p>
          <a:p>
            <a:pPr marL="68580" indent="0" algn="just">
              <a:buNone/>
            </a:pPr>
            <a:r>
              <a:rPr lang="es-ES" dirty="0"/>
              <a:t>a) </a:t>
            </a:r>
            <a:r>
              <a:rPr lang="es-ES" dirty="0" smtClean="0"/>
              <a:t>27400</a:t>
            </a:r>
            <a:r>
              <a:rPr lang="es-VE" dirty="0"/>
              <a:t>		</a:t>
            </a:r>
            <a:r>
              <a:rPr lang="es-VE" dirty="0" smtClean="0"/>
              <a:t>g) </a:t>
            </a:r>
            <a:r>
              <a:rPr lang="es-ES" dirty="0" smtClean="0"/>
              <a:t>8530 x</a:t>
            </a:r>
            <a:r>
              <a:rPr lang="es-VE" dirty="0" smtClean="0"/>
              <a:t>10</a:t>
            </a:r>
            <a:r>
              <a:rPr lang="es-VE" baseline="30000" dirty="0" smtClean="0"/>
              <a:t>-6</a:t>
            </a:r>
            <a:r>
              <a:rPr lang="es-VE" dirty="0" smtClean="0"/>
              <a:t> </a:t>
            </a:r>
            <a:r>
              <a:rPr lang="es-VE" dirty="0"/>
              <a:t>	</a:t>
            </a:r>
          </a:p>
          <a:p>
            <a:pPr marL="68580" indent="0" algn="just">
              <a:buNone/>
            </a:pPr>
            <a:r>
              <a:rPr lang="es-ES" dirty="0"/>
              <a:t>b) </a:t>
            </a:r>
            <a:r>
              <a:rPr lang="es-ES" dirty="0" smtClean="0"/>
              <a:t>0,0068</a:t>
            </a:r>
            <a:r>
              <a:rPr lang="es-VE" baseline="30000" dirty="0"/>
              <a:t>		</a:t>
            </a:r>
            <a:r>
              <a:rPr lang="es-VE" dirty="0" smtClean="0"/>
              <a:t>h) </a:t>
            </a:r>
            <a:r>
              <a:rPr lang="es-ES" dirty="0" smtClean="0"/>
              <a:t>5,650 x</a:t>
            </a:r>
            <a:r>
              <a:rPr lang="es-VE" dirty="0" smtClean="0"/>
              <a:t>10</a:t>
            </a:r>
            <a:r>
              <a:rPr lang="es-VE" baseline="30000" dirty="0" smtClean="0"/>
              <a:t>-4</a:t>
            </a:r>
            <a:r>
              <a:rPr lang="es-VE" dirty="0" smtClean="0"/>
              <a:t> </a:t>
            </a:r>
            <a:endParaRPr lang="es-VE" baseline="30000" dirty="0"/>
          </a:p>
          <a:p>
            <a:pPr marL="68580" indent="0" algn="just">
              <a:buNone/>
            </a:pPr>
            <a:r>
              <a:rPr lang="es-VE" dirty="0"/>
              <a:t>c) </a:t>
            </a:r>
            <a:r>
              <a:rPr lang="es-ES" dirty="0" smtClean="0"/>
              <a:t>0,00052		i) 45151 x </a:t>
            </a:r>
            <a:r>
              <a:rPr lang="es-VE" dirty="0" smtClean="0"/>
              <a:t>10</a:t>
            </a:r>
            <a:r>
              <a:rPr lang="es-VE" baseline="30000" dirty="0"/>
              <a:t>0</a:t>
            </a:r>
            <a:endParaRPr lang="es-ES" dirty="0" smtClean="0"/>
          </a:p>
          <a:p>
            <a:pPr marL="68580" indent="0" algn="just">
              <a:buNone/>
            </a:pPr>
            <a:r>
              <a:rPr lang="es-ES" dirty="0" smtClean="0"/>
              <a:t>d) 0,0073		j) 6526,23 x </a:t>
            </a:r>
            <a:r>
              <a:rPr lang="es-VE" dirty="0" smtClean="0"/>
              <a:t>10</a:t>
            </a:r>
            <a:r>
              <a:rPr lang="es-VE" baseline="30000" dirty="0"/>
              <a:t>2</a:t>
            </a:r>
            <a:endParaRPr lang="es-ES" dirty="0" smtClean="0"/>
          </a:p>
          <a:p>
            <a:pPr marL="68580" indent="0" algn="just">
              <a:buNone/>
            </a:pPr>
            <a:r>
              <a:rPr lang="es-ES" dirty="0" smtClean="0"/>
              <a:t>e) 8			k) 648 x </a:t>
            </a:r>
            <a:r>
              <a:rPr lang="es-VE" dirty="0" smtClean="0"/>
              <a:t>10</a:t>
            </a:r>
            <a:r>
              <a:rPr lang="es-VE" baseline="30000" dirty="0"/>
              <a:t>5</a:t>
            </a:r>
            <a:endParaRPr lang="es-ES" dirty="0" smtClean="0"/>
          </a:p>
          <a:p>
            <a:pPr marL="68580" indent="0" algn="just">
              <a:buNone/>
            </a:pPr>
            <a:r>
              <a:rPr lang="es-ES" dirty="0" smtClean="0"/>
              <a:t>f) 12			l) 0,0071 x </a:t>
            </a:r>
            <a:r>
              <a:rPr lang="es-VE" dirty="0" smtClean="0"/>
              <a:t>10</a:t>
            </a:r>
            <a:r>
              <a:rPr lang="es-VE" baseline="30000" dirty="0" smtClean="0"/>
              <a:t>-7</a:t>
            </a:r>
            <a:endParaRPr lang="es-ES" dirty="0" smtClean="0"/>
          </a:p>
          <a:p>
            <a:pPr marL="68580" indent="0" algn="just">
              <a:buNone/>
            </a:pPr>
            <a:endParaRPr lang="es-ES" dirty="0" smtClean="0"/>
          </a:p>
        </p:txBody>
      </p:sp>
    </p:spTree>
    <p:extLst>
      <p:ext uri="{BB962C8B-B14F-4D97-AF65-F5344CB8AC3E}">
        <p14:creationId xmlns:p14="http://schemas.microsoft.com/office/powerpoint/2010/main" val="335540214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971600" y="908721"/>
            <a:ext cx="6777317" cy="1368151"/>
          </a:xfrm>
        </p:spPr>
        <p:txBody>
          <a:bodyPr/>
          <a:lstStyle/>
          <a:p>
            <a:pPr marL="68580" indent="0" algn="just">
              <a:buNone/>
            </a:pPr>
            <a:r>
              <a:rPr lang="es-ES" dirty="0" smtClean="0"/>
              <a:t>Para convertir número comunes en notación científica es al contrario de lo aprendido. </a:t>
            </a:r>
            <a:endParaRPr lang="es-VE" dirty="0"/>
          </a:p>
        </p:txBody>
      </p:sp>
      <p:graphicFrame>
        <p:nvGraphicFramePr>
          <p:cNvPr id="5" name="4 Tabla"/>
          <p:cNvGraphicFramePr>
            <a:graphicFrameLocks noGrp="1"/>
          </p:cNvGraphicFramePr>
          <p:nvPr>
            <p:extLst>
              <p:ext uri="{D42A27DB-BD31-4B8C-83A1-F6EECF244321}">
                <p14:modId xmlns:p14="http://schemas.microsoft.com/office/powerpoint/2010/main" val="1295905901"/>
              </p:ext>
            </p:extLst>
          </p:nvPr>
        </p:nvGraphicFramePr>
        <p:xfrm>
          <a:off x="1115616" y="2132856"/>
          <a:ext cx="7200800" cy="3830920"/>
        </p:xfrm>
        <a:graphic>
          <a:graphicData uri="http://schemas.openxmlformats.org/drawingml/2006/table">
            <a:tbl>
              <a:tblPr firstRow="1" bandRow="1">
                <a:tableStyleId>{5C22544A-7EE6-4342-B048-85BDC9FD1C3A}</a:tableStyleId>
              </a:tblPr>
              <a:tblGrid>
                <a:gridCol w="3240360"/>
                <a:gridCol w="3960440"/>
              </a:tblGrid>
              <a:tr h="720080">
                <a:tc>
                  <a:txBody>
                    <a:bodyPr/>
                    <a:lstStyle/>
                    <a:p>
                      <a:pPr algn="ctr"/>
                      <a:r>
                        <a:rPr lang="es-ES" sz="2400" dirty="0" smtClean="0"/>
                        <a:t>Números grandes</a:t>
                      </a:r>
                      <a:endParaRPr lang="es-VE" sz="2400" dirty="0"/>
                    </a:p>
                  </a:txBody>
                  <a:tcPr/>
                </a:tc>
                <a:tc>
                  <a:txBody>
                    <a:bodyPr/>
                    <a:lstStyle/>
                    <a:p>
                      <a:pPr algn="ctr"/>
                      <a:r>
                        <a:rPr lang="es-ES" sz="2400" dirty="0" smtClean="0"/>
                        <a:t>Números pequeños</a:t>
                      </a:r>
                      <a:endParaRPr lang="es-VE" sz="2400" dirty="0"/>
                    </a:p>
                  </a:txBody>
                  <a:tcPr/>
                </a:tc>
              </a:tr>
              <a:tr h="180020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s-VE" sz="3600" b="1" dirty="0" smtClean="0"/>
                        <a:t>1230000000</a:t>
                      </a:r>
                    </a:p>
                    <a:p>
                      <a:pPr algn="ctr"/>
                      <a:endParaRPr lang="es-VE" sz="3600" b="1" dirty="0" smtClean="0"/>
                    </a:p>
                    <a:p>
                      <a:pPr algn="ctr"/>
                      <a:r>
                        <a:rPr lang="es-VE" sz="3600" b="0" dirty="0" smtClean="0">
                          <a:solidFill>
                            <a:schemeClr val="tx1"/>
                          </a:solidFill>
                        </a:rPr>
                        <a:t>= </a:t>
                      </a:r>
                      <a:r>
                        <a:rPr lang="es-VE" sz="3600" b="1" dirty="0" smtClean="0">
                          <a:solidFill>
                            <a:srgbClr val="FF0000"/>
                          </a:solidFill>
                        </a:rPr>
                        <a:t>1,23</a:t>
                      </a:r>
                      <a:r>
                        <a:rPr lang="es-VE" sz="3600" b="1" dirty="0" smtClean="0"/>
                        <a:t> . </a:t>
                      </a:r>
                      <a:r>
                        <a:rPr lang="es-VE" sz="3600" b="1" dirty="0" smtClean="0">
                          <a:solidFill>
                            <a:srgbClr val="0070C0"/>
                          </a:solidFill>
                        </a:rPr>
                        <a:t>10</a:t>
                      </a:r>
                      <a:r>
                        <a:rPr lang="es-VE" sz="3600" b="1" baseline="30000" dirty="0" smtClean="0">
                          <a:solidFill>
                            <a:srgbClr val="0070C0"/>
                          </a:solidFill>
                        </a:rPr>
                        <a:t>9</a:t>
                      </a:r>
                      <a:r>
                        <a:rPr lang="es-VE" sz="3600" b="1" dirty="0" smtClean="0">
                          <a:solidFill>
                            <a:srgbClr val="0070C0"/>
                          </a:solidFill>
                        </a:rPr>
                        <a:t> </a:t>
                      </a:r>
                      <a:endParaRPr lang="es-VE" sz="3600" b="1"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s-VE" sz="3600" b="1" dirty="0" smtClean="0"/>
                        <a:t>0,00000000032</a:t>
                      </a:r>
                    </a:p>
                    <a:p>
                      <a:pPr algn="ctr"/>
                      <a:endParaRPr lang="es-VE" sz="3600" b="1" dirty="0" smtClean="0"/>
                    </a:p>
                    <a:p>
                      <a:pPr marL="0" marR="0" indent="0" algn="ctr" defTabSz="914400" rtl="0" eaLnBrk="1" fontAlgn="auto" latinLnBrk="0" hangingPunct="1">
                        <a:lnSpc>
                          <a:spcPct val="100000"/>
                        </a:lnSpc>
                        <a:spcBef>
                          <a:spcPts val="0"/>
                        </a:spcBef>
                        <a:spcAft>
                          <a:spcPts val="0"/>
                        </a:spcAft>
                        <a:buClrTx/>
                        <a:buSzTx/>
                        <a:buFontTx/>
                        <a:buNone/>
                        <a:tabLst/>
                        <a:defRPr/>
                      </a:pPr>
                      <a:r>
                        <a:rPr lang="es-VE" sz="3600" b="0" dirty="0" smtClean="0">
                          <a:solidFill>
                            <a:schemeClr val="tx1"/>
                          </a:solidFill>
                        </a:rPr>
                        <a:t>= </a:t>
                      </a:r>
                      <a:r>
                        <a:rPr lang="es-VE" sz="3600" b="1" dirty="0" smtClean="0">
                          <a:solidFill>
                            <a:srgbClr val="FF0000"/>
                          </a:solidFill>
                        </a:rPr>
                        <a:t>3,2</a:t>
                      </a:r>
                      <a:r>
                        <a:rPr lang="es-VE" sz="3600" b="1" dirty="0" smtClean="0"/>
                        <a:t> . </a:t>
                      </a:r>
                      <a:r>
                        <a:rPr lang="es-VE" sz="3600" b="1" dirty="0" smtClean="0">
                          <a:solidFill>
                            <a:srgbClr val="0070C0"/>
                          </a:solidFill>
                        </a:rPr>
                        <a:t>10</a:t>
                      </a:r>
                      <a:r>
                        <a:rPr lang="es-VE" sz="3600" b="1" baseline="30000" dirty="0" smtClean="0">
                          <a:solidFill>
                            <a:srgbClr val="0070C0"/>
                          </a:solidFill>
                        </a:rPr>
                        <a:t>-10</a:t>
                      </a:r>
                      <a:r>
                        <a:rPr lang="es-VE" sz="3600" b="1" dirty="0" smtClean="0">
                          <a:solidFill>
                            <a:srgbClr val="0070C0"/>
                          </a:solidFill>
                        </a:rPr>
                        <a:t> </a:t>
                      </a:r>
                      <a:endParaRPr lang="es-VE" sz="3600" b="1" dirty="0" smtClean="0"/>
                    </a:p>
                  </a:txBody>
                  <a:tcPr/>
                </a:tc>
              </a:tr>
              <a:tr h="1044116">
                <a:tc>
                  <a:txBody>
                    <a:bodyPr/>
                    <a:lstStyle/>
                    <a:p>
                      <a:pPr algn="ctr"/>
                      <a:r>
                        <a:rPr lang="es-VE" sz="2000" b="0" dirty="0" smtClean="0"/>
                        <a:t>Cuando</a:t>
                      </a:r>
                      <a:r>
                        <a:rPr lang="es-VE" sz="2000" b="0" baseline="0" dirty="0" smtClean="0"/>
                        <a:t> corremos la coma a la izquierda, el exponente del 10 es positivo</a:t>
                      </a:r>
                      <a:endParaRPr lang="es-VE" sz="2000" b="0" dirty="0"/>
                    </a:p>
                  </a:txBody>
                  <a:tcPr/>
                </a:tc>
                <a:tc>
                  <a:txBody>
                    <a:bodyPr/>
                    <a:lstStyle/>
                    <a:p>
                      <a:pPr algn="ctr"/>
                      <a:r>
                        <a:rPr lang="es-VE" sz="2000" b="0" dirty="0" smtClean="0"/>
                        <a:t>Cuando corremos la coma a la derecha, el exponente del 10 es negativo</a:t>
                      </a:r>
                      <a:endParaRPr lang="es-VE" sz="2000" b="0" dirty="0"/>
                    </a:p>
                  </a:txBody>
                  <a:tcPr/>
                </a:tc>
              </a:tr>
            </a:tbl>
          </a:graphicData>
        </a:graphic>
      </p:graphicFrame>
      <p:grpSp>
        <p:nvGrpSpPr>
          <p:cNvPr id="30" name="29 Grupo"/>
          <p:cNvGrpSpPr/>
          <p:nvPr/>
        </p:nvGrpSpPr>
        <p:grpSpPr>
          <a:xfrm>
            <a:off x="1691680" y="3392996"/>
            <a:ext cx="2304256" cy="216024"/>
            <a:chOff x="1691680" y="3392996"/>
            <a:chExt cx="2304256" cy="216024"/>
          </a:xfrm>
        </p:grpSpPr>
        <p:sp>
          <p:nvSpPr>
            <p:cNvPr id="6" name="5 Flecha curvada hacia arriba"/>
            <p:cNvSpPr/>
            <p:nvPr/>
          </p:nvSpPr>
          <p:spPr>
            <a:xfrm flipH="1">
              <a:off x="3707904" y="3392996"/>
              <a:ext cx="288032" cy="180020"/>
            </a:xfrm>
            <a:prstGeom prst="curved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VE">
                <a:solidFill>
                  <a:schemeClr val="tx1"/>
                </a:solidFill>
              </a:endParaRPr>
            </a:p>
          </p:txBody>
        </p:sp>
        <p:sp>
          <p:nvSpPr>
            <p:cNvPr id="7" name="6 Flecha curvada hacia arriba"/>
            <p:cNvSpPr/>
            <p:nvPr/>
          </p:nvSpPr>
          <p:spPr>
            <a:xfrm flipH="1">
              <a:off x="3491880" y="3429000"/>
              <a:ext cx="288032" cy="152400"/>
            </a:xfrm>
            <a:prstGeom prst="curved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VE">
                <a:solidFill>
                  <a:schemeClr val="tx1"/>
                </a:solidFill>
              </a:endParaRPr>
            </a:p>
          </p:txBody>
        </p:sp>
        <p:sp>
          <p:nvSpPr>
            <p:cNvPr id="8" name="7 Flecha curvada hacia arriba"/>
            <p:cNvSpPr/>
            <p:nvPr/>
          </p:nvSpPr>
          <p:spPr>
            <a:xfrm flipH="1">
              <a:off x="3203848" y="3428911"/>
              <a:ext cx="288032" cy="152400"/>
            </a:xfrm>
            <a:prstGeom prst="curved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VE">
                <a:solidFill>
                  <a:schemeClr val="tx1"/>
                </a:solidFill>
              </a:endParaRPr>
            </a:p>
          </p:txBody>
        </p:sp>
        <p:sp>
          <p:nvSpPr>
            <p:cNvPr id="9" name="8 Flecha curvada hacia arriba"/>
            <p:cNvSpPr/>
            <p:nvPr/>
          </p:nvSpPr>
          <p:spPr>
            <a:xfrm flipH="1">
              <a:off x="2960471" y="3456620"/>
              <a:ext cx="288032" cy="152400"/>
            </a:xfrm>
            <a:prstGeom prst="curved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VE">
                <a:solidFill>
                  <a:schemeClr val="tx1"/>
                </a:solidFill>
              </a:endParaRPr>
            </a:p>
          </p:txBody>
        </p:sp>
        <p:sp>
          <p:nvSpPr>
            <p:cNvPr id="10" name="9 Flecha curvada hacia arriba"/>
            <p:cNvSpPr/>
            <p:nvPr/>
          </p:nvSpPr>
          <p:spPr>
            <a:xfrm flipH="1">
              <a:off x="2730949" y="3442810"/>
              <a:ext cx="288032" cy="152400"/>
            </a:xfrm>
            <a:prstGeom prst="curved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VE">
                <a:solidFill>
                  <a:schemeClr val="tx1"/>
                </a:solidFill>
              </a:endParaRPr>
            </a:p>
          </p:txBody>
        </p:sp>
        <p:sp>
          <p:nvSpPr>
            <p:cNvPr id="11" name="10 Flecha curvada hacia arriba"/>
            <p:cNvSpPr/>
            <p:nvPr/>
          </p:nvSpPr>
          <p:spPr>
            <a:xfrm flipH="1">
              <a:off x="2442917" y="3429000"/>
              <a:ext cx="288032" cy="152400"/>
            </a:xfrm>
            <a:prstGeom prst="curved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VE">
                <a:solidFill>
                  <a:schemeClr val="tx1"/>
                </a:solidFill>
              </a:endParaRPr>
            </a:p>
          </p:txBody>
        </p:sp>
        <p:sp>
          <p:nvSpPr>
            <p:cNvPr id="12" name="11 Flecha curvada hacia arriba"/>
            <p:cNvSpPr/>
            <p:nvPr/>
          </p:nvSpPr>
          <p:spPr>
            <a:xfrm flipH="1">
              <a:off x="2154885" y="3429000"/>
              <a:ext cx="288032" cy="152400"/>
            </a:xfrm>
            <a:prstGeom prst="curved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VE">
                <a:solidFill>
                  <a:schemeClr val="tx1"/>
                </a:solidFill>
              </a:endParaRPr>
            </a:p>
          </p:txBody>
        </p:sp>
        <p:sp>
          <p:nvSpPr>
            <p:cNvPr id="13" name="12 Flecha curvada hacia arriba"/>
            <p:cNvSpPr/>
            <p:nvPr/>
          </p:nvSpPr>
          <p:spPr>
            <a:xfrm flipH="1">
              <a:off x="1907704" y="3429000"/>
              <a:ext cx="288032" cy="152400"/>
            </a:xfrm>
            <a:prstGeom prst="curved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VE">
                <a:solidFill>
                  <a:schemeClr val="tx1"/>
                </a:solidFill>
              </a:endParaRPr>
            </a:p>
          </p:txBody>
        </p:sp>
        <p:sp>
          <p:nvSpPr>
            <p:cNvPr id="14" name="13 Flecha curvada hacia arriba"/>
            <p:cNvSpPr/>
            <p:nvPr/>
          </p:nvSpPr>
          <p:spPr>
            <a:xfrm flipH="1">
              <a:off x="1691680" y="3429000"/>
              <a:ext cx="288032" cy="152400"/>
            </a:xfrm>
            <a:prstGeom prst="curved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VE">
                <a:solidFill>
                  <a:schemeClr val="tx1"/>
                </a:solidFill>
              </a:endParaRPr>
            </a:p>
          </p:txBody>
        </p:sp>
      </p:grpSp>
      <p:cxnSp>
        <p:nvCxnSpPr>
          <p:cNvPr id="16" name="15 Conector recto de flecha"/>
          <p:cNvCxnSpPr/>
          <p:nvPr/>
        </p:nvCxnSpPr>
        <p:spPr>
          <a:xfrm flipH="1">
            <a:off x="2600399" y="3789040"/>
            <a:ext cx="1336995" cy="0"/>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grpSp>
        <p:nvGrpSpPr>
          <p:cNvPr id="31" name="30 Grupo"/>
          <p:cNvGrpSpPr/>
          <p:nvPr/>
        </p:nvGrpSpPr>
        <p:grpSpPr>
          <a:xfrm>
            <a:off x="5092289" y="3428911"/>
            <a:ext cx="2576055" cy="203581"/>
            <a:chOff x="5092289" y="3428911"/>
            <a:chExt cx="2576055" cy="203581"/>
          </a:xfrm>
        </p:grpSpPr>
        <p:sp>
          <p:nvSpPr>
            <p:cNvPr id="17" name="16 Flecha curvada hacia arriba"/>
            <p:cNvSpPr/>
            <p:nvPr/>
          </p:nvSpPr>
          <p:spPr>
            <a:xfrm>
              <a:off x="5092289" y="3428911"/>
              <a:ext cx="288032" cy="184301"/>
            </a:xfrm>
            <a:prstGeom prst="curved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VE">
                <a:solidFill>
                  <a:schemeClr val="tx1"/>
                </a:solidFill>
              </a:endParaRPr>
            </a:p>
          </p:txBody>
        </p:sp>
        <p:sp>
          <p:nvSpPr>
            <p:cNvPr id="19" name="18 Flecha curvada hacia arriba"/>
            <p:cNvSpPr/>
            <p:nvPr/>
          </p:nvSpPr>
          <p:spPr>
            <a:xfrm>
              <a:off x="5364088" y="3429000"/>
              <a:ext cx="288032" cy="184301"/>
            </a:xfrm>
            <a:prstGeom prst="curved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VE">
                <a:solidFill>
                  <a:schemeClr val="tx1"/>
                </a:solidFill>
              </a:endParaRPr>
            </a:p>
          </p:txBody>
        </p:sp>
        <p:sp>
          <p:nvSpPr>
            <p:cNvPr id="20" name="19 Flecha curvada hacia arriba"/>
            <p:cNvSpPr/>
            <p:nvPr/>
          </p:nvSpPr>
          <p:spPr>
            <a:xfrm>
              <a:off x="5652120" y="3429000"/>
              <a:ext cx="288032" cy="184301"/>
            </a:xfrm>
            <a:prstGeom prst="curved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VE">
                <a:solidFill>
                  <a:schemeClr val="tx1"/>
                </a:solidFill>
              </a:endParaRPr>
            </a:p>
          </p:txBody>
        </p:sp>
        <p:sp>
          <p:nvSpPr>
            <p:cNvPr id="21" name="20 Flecha curvada hacia arriba"/>
            <p:cNvSpPr/>
            <p:nvPr/>
          </p:nvSpPr>
          <p:spPr>
            <a:xfrm>
              <a:off x="5940152" y="3429000"/>
              <a:ext cx="288032" cy="184301"/>
            </a:xfrm>
            <a:prstGeom prst="curved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VE">
                <a:solidFill>
                  <a:schemeClr val="tx1"/>
                </a:solidFill>
              </a:endParaRPr>
            </a:p>
          </p:txBody>
        </p:sp>
        <p:sp>
          <p:nvSpPr>
            <p:cNvPr id="22" name="21 Flecha curvada hacia arriba"/>
            <p:cNvSpPr/>
            <p:nvPr/>
          </p:nvSpPr>
          <p:spPr>
            <a:xfrm>
              <a:off x="6156176" y="3429000"/>
              <a:ext cx="288032" cy="184301"/>
            </a:xfrm>
            <a:prstGeom prst="curved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VE">
                <a:solidFill>
                  <a:schemeClr val="tx1"/>
                </a:solidFill>
              </a:endParaRPr>
            </a:p>
          </p:txBody>
        </p:sp>
        <p:sp>
          <p:nvSpPr>
            <p:cNvPr id="23" name="22 Flecha curvada hacia arriba"/>
            <p:cNvSpPr/>
            <p:nvPr/>
          </p:nvSpPr>
          <p:spPr>
            <a:xfrm>
              <a:off x="6444208" y="3429000"/>
              <a:ext cx="288032" cy="184301"/>
            </a:xfrm>
            <a:prstGeom prst="curved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VE">
                <a:solidFill>
                  <a:schemeClr val="tx1"/>
                </a:solidFill>
              </a:endParaRPr>
            </a:p>
          </p:txBody>
        </p:sp>
        <p:sp>
          <p:nvSpPr>
            <p:cNvPr id="24" name="23 Flecha curvada hacia arriba"/>
            <p:cNvSpPr/>
            <p:nvPr/>
          </p:nvSpPr>
          <p:spPr>
            <a:xfrm>
              <a:off x="6660232" y="3429000"/>
              <a:ext cx="288032" cy="184301"/>
            </a:xfrm>
            <a:prstGeom prst="curved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VE">
                <a:solidFill>
                  <a:schemeClr val="tx1"/>
                </a:solidFill>
              </a:endParaRPr>
            </a:p>
          </p:txBody>
        </p:sp>
        <p:sp>
          <p:nvSpPr>
            <p:cNvPr id="25" name="24 Flecha curvada hacia arriba"/>
            <p:cNvSpPr/>
            <p:nvPr/>
          </p:nvSpPr>
          <p:spPr>
            <a:xfrm>
              <a:off x="6948264" y="3429000"/>
              <a:ext cx="288032" cy="184301"/>
            </a:xfrm>
            <a:prstGeom prst="curved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VE">
                <a:solidFill>
                  <a:schemeClr val="tx1"/>
                </a:solidFill>
              </a:endParaRPr>
            </a:p>
          </p:txBody>
        </p:sp>
        <p:sp>
          <p:nvSpPr>
            <p:cNvPr id="26" name="25 Flecha curvada hacia arriba"/>
            <p:cNvSpPr/>
            <p:nvPr/>
          </p:nvSpPr>
          <p:spPr>
            <a:xfrm>
              <a:off x="7092280" y="3429000"/>
              <a:ext cx="288032" cy="184301"/>
            </a:xfrm>
            <a:prstGeom prst="curved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VE">
                <a:solidFill>
                  <a:schemeClr val="tx1"/>
                </a:solidFill>
              </a:endParaRPr>
            </a:p>
          </p:txBody>
        </p:sp>
        <p:sp>
          <p:nvSpPr>
            <p:cNvPr id="27" name="26 Flecha curvada hacia arriba"/>
            <p:cNvSpPr/>
            <p:nvPr/>
          </p:nvSpPr>
          <p:spPr>
            <a:xfrm>
              <a:off x="7380312" y="3448191"/>
              <a:ext cx="288032" cy="184301"/>
            </a:xfrm>
            <a:prstGeom prst="curved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VE">
                <a:solidFill>
                  <a:schemeClr val="tx1"/>
                </a:solidFill>
              </a:endParaRPr>
            </a:p>
          </p:txBody>
        </p:sp>
      </p:grpSp>
      <p:cxnSp>
        <p:nvCxnSpPr>
          <p:cNvPr id="28" name="27 Conector recto de flecha"/>
          <p:cNvCxnSpPr/>
          <p:nvPr/>
        </p:nvCxnSpPr>
        <p:spPr>
          <a:xfrm>
            <a:off x="5076056" y="3789040"/>
            <a:ext cx="1005052" cy="0"/>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761758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755576" y="1052736"/>
            <a:ext cx="7632848" cy="4968552"/>
          </a:xfrm>
        </p:spPr>
        <p:txBody>
          <a:bodyPr/>
          <a:lstStyle/>
          <a:p>
            <a:pPr marL="68580" indent="0">
              <a:buNone/>
            </a:pPr>
            <a:r>
              <a:rPr lang="es-VE" b="1" dirty="0" smtClean="0"/>
              <a:t>Ejemplo: </a:t>
            </a:r>
            <a:r>
              <a:rPr lang="es-VE" dirty="0" smtClean="0"/>
              <a:t>a) 27400</a:t>
            </a:r>
          </a:p>
          <a:p>
            <a:pPr marL="68580" indent="0">
              <a:buNone/>
            </a:pPr>
            <a:endParaRPr lang="es-VE" dirty="0" smtClean="0"/>
          </a:p>
          <a:p>
            <a:pPr marL="68580" indent="0">
              <a:buNone/>
            </a:pPr>
            <a:endParaRPr lang="es-VE" dirty="0"/>
          </a:p>
          <a:p>
            <a:pPr marL="68580" indent="0" algn="just">
              <a:buNone/>
            </a:pPr>
            <a:r>
              <a:rPr lang="es-VE" dirty="0" smtClean="0"/>
              <a:t>Para convertirlo en notación científica tenemos que ubicar la coma, a partir de allí vemos hacía donde corre. En este caso se desplazo hacía izquierda por lo tanto el exponente es positivo. </a:t>
            </a:r>
          </a:p>
          <a:p>
            <a:pPr marL="68580" indent="0" algn="just">
              <a:buNone/>
            </a:pPr>
            <a:endParaRPr lang="es-VE" dirty="0" smtClean="0"/>
          </a:p>
          <a:p>
            <a:pPr marL="68580" indent="0" algn="just">
              <a:buNone/>
            </a:pPr>
            <a:r>
              <a:rPr lang="es-VE" dirty="0" smtClean="0"/>
              <a:t>La razón por la que no se visualiza el 4 es porque aplique cifras significativas, como el cuatro es menor que 5 el siete (7) se mantiene. </a:t>
            </a:r>
            <a:r>
              <a:rPr lang="es-VE" b="1" dirty="0" smtClean="0"/>
              <a:t>(Ojo</a:t>
            </a:r>
            <a:r>
              <a:rPr lang="es-VE" dirty="0" smtClean="0"/>
              <a:t> repasar sobre </a:t>
            </a:r>
            <a:r>
              <a:rPr lang="es-VE" b="1" dirty="0" smtClean="0"/>
              <a:t>cifras significativas)</a:t>
            </a:r>
            <a:endParaRPr lang="es-VE" b="1" dirty="0"/>
          </a:p>
        </p:txBody>
      </p:sp>
      <p:sp>
        <p:nvSpPr>
          <p:cNvPr id="4" name="3 Rectángulo"/>
          <p:cNvSpPr/>
          <p:nvPr/>
        </p:nvSpPr>
        <p:spPr>
          <a:xfrm>
            <a:off x="2699792" y="1772816"/>
            <a:ext cx="4464496" cy="584775"/>
          </a:xfrm>
          <a:prstGeom prst="rect">
            <a:avLst/>
          </a:prstGeom>
        </p:spPr>
        <p:txBody>
          <a:bodyPr wrap="square">
            <a:spAutoFit/>
          </a:bodyPr>
          <a:lstStyle/>
          <a:p>
            <a:r>
              <a:rPr lang="es-VE" sz="3200" b="1" dirty="0" smtClean="0">
                <a:solidFill>
                  <a:srgbClr val="FF0000"/>
                </a:solidFill>
              </a:rPr>
              <a:t>27400</a:t>
            </a:r>
            <a:r>
              <a:rPr lang="es-VE" sz="3200" b="1" dirty="0" smtClean="0"/>
              <a:t>  =  2,7 . </a:t>
            </a:r>
            <a:r>
              <a:rPr lang="es-VE" sz="3200" b="1" dirty="0" smtClean="0">
                <a:solidFill>
                  <a:srgbClr val="0070C0"/>
                </a:solidFill>
              </a:rPr>
              <a:t>10</a:t>
            </a:r>
            <a:r>
              <a:rPr lang="es-VE" sz="3200" b="1" baseline="30000" dirty="0">
                <a:solidFill>
                  <a:srgbClr val="0070C0"/>
                </a:solidFill>
              </a:rPr>
              <a:t>4</a:t>
            </a:r>
            <a:r>
              <a:rPr lang="es-VE" sz="3200" b="1" dirty="0" smtClean="0">
                <a:solidFill>
                  <a:srgbClr val="0070C0"/>
                </a:solidFill>
              </a:rPr>
              <a:t> </a:t>
            </a:r>
            <a:endParaRPr lang="es-VE" sz="3200" dirty="0"/>
          </a:p>
        </p:txBody>
      </p:sp>
    </p:spTree>
    <p:extLst>
      <p:ext uri="{BB962C8B-B14F-4D97-AF65-F5344CB8AC3E}">
        <p14:creationId xmlns:p14="http://schemas.microsoft.com/office/powerpoint/2010/main" val="145204356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2 Marcador de contenido"/>
          <p:cNvSpPr>
            <a:spLocks noGrp="1"/>
          </p:cNvSpPr>
          <p:nvPr>
            <p:ph idx="1"/>
          </p:nvPr>
        </p:nvSpPr>
        <p:spPr>
          <a:xfrm>
            <a:off x="755576" y="692696"/>
            <a:ext cx="7632848" cy="4392712"/>
          </a:xfrm>
        </p:spPr>
        <p:txBody>
          <a:bodyPr>
            <a:noAutofit/>
          </a:bodyPr>
          <a:lstStyle/>
          <a:p>
            <a:pPr marL="68580" indent="0">
              <a:buNone/>
            </a:pPr>
            <a:r>
              <a:rPr lang="es-VE" b="1" dirty="0" smtClean="0"/>
              <a:t>Ejemplo: </a:t>
            </a:r>
            <a:r>
              <a:rPr lang="es-VE" dirty="0"/>
              <a:t>b</a:t>
            </a:r>
            <a:r>
              <a:rPr lang="es-VE" dirty="0" smtClean="0"/>
              <a:t>) 0,0068</a:t>
            </a:r>
          </a:p>
          <a:p>
            <a:pPr marL="68580" indent="0">
              <a:buNone/>
            </a:pPr>
            <a:endParaRPr lang="es-VE" dirty="0"/>
          </a:p>
          <a:p>
            <a:pPr marL="68580" indent="0" algn="just">
              <a:buNone/>
            </a:pPr>
            <a:r>
              <a:rPr lang="es-VE" sz="2000" dirty="0" smtClean="0"/>
              <a:t>La coma corre a la derecha el exponente es negativo.</a:t>
            </a:r>
          </a:p>
          <a:p>
            <a:pPr marL="68580" indent="0" algn="just">
              <a:buNone/>
            </a:pPr>
            <a:r>
              <a:rPr lang="es-VE" b="1" dirty="0" smtClean="0"/>
              <a:t>Más ejemplo…</a:t>
            </a:r>
          </a:p>
          <a:p>
            <a:pPr marL="68580" indent="0" algn="just">
              <a:buNone/>
            </a:pPr>
            <a:r>
              <a:rPr lang="es-VE" sz="2000" dirty="0" smtClean="0"/>
              <a:t>Para culminar, en notación científica tenemos que tener en claro que el primer factor esta entre el 1 y el 10 y el segundo es un potencia en base de 10.</a:t>
            </a:r>
          </a:p>
        </p:txBody>
      </p:sp>
      <p:sp>
        <p:nvSpPr>
          <p:cNvPr id="5" name="4 Rectángulo"/>
          <p:cNvSpPr/>
          <p:nvPr/>
        </p:nvSpPr>
        <p:spPr>
          <a:xfrm>
            <a:off x="2555776" y="1094090"/>
            <a:ext cx="4464496" cy="584775"/>
          </a:xfrm>
          <a:prstGeom prst="rect">
            <a:avLst/>
          </a:prstGeom>
        </p:spPr>
        <p:txBody>
          <a:bodyPr wrap="square">
            <a:spAutoFit/>
          </a:bodyPr>
          <a:lstStyle/>
          <a:p>
            <a:r>
              <a:rPr lang="es-VE" sz="3200" b="1" dirty="0" smtClean="0">
                <a:solidFill>
                  <a:srgbClr val="FF0000"/>
                </a:solidFill>
              </a:rPr>
              <a:t>0,0068</a:t>
            </a:r>
            <a:r>
              <a:rPr lang="es-VE" sz="3200" b="1" dirty="0" smtClean="0"/>
              <a:t>  =  6,8 . </a:t>
            </a:r>
            <a:r>
              <a:rPr lang="es-VE" sz="3200" b="1" dirty="0" smtClean="0">
                <a:solidFill>
                  <a:srgbClr val="0070C0"/>
                </a:solidFill>
              </a:rPr>
              <a:t>10</a:t>
            </a:r>
            <a:r>
              <a:rPr lang="es-VE" sz="3200" b="1" baseline="30000" dirty="0" smtClean="0">
                <a:solidFill>
                  <a:srgbClr val="0070C0"/>
                </a:solidFill>
              </a:rPr>
              <a:t>-3</a:t>
            </a:r>
            <a:r>
              <a:rPr lang="es-VE" sz="3200" b="1" dirty="0" smtClean="0">
                <a:solidFill>
                  <a:srgbClr val="0070C0"/>
                </a:solidFill>
              </a:rPr>
              <a:t> </a:t>
            </a:r>
            <a:endParaRPr lang="es-VE" sz="3200" dirty="0"/>
          </a:p>
        </p:txBody>
      </p:sp>
      <p:pic>
        <p:nvPicPr>
          <p:cNvPr id="6" name="5 Imagen"/>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123728" y="3356993"/>
            <a:ext cx="5365355" cy="2952328"/>
          </a:xfrm>
          <a:prstGeom prst="rect">
            <a:avLst/>
          </a:prstGeom>
          <a:ln w="28575"/>
        </p:spPr>
        <p:style>
          <a:lnRef idx="2">
            <a:schemeClr val="accent1"/>
          </a:lnRef>
          <a:fillRef idx="1">
            <a:schemeClr val="lt1"/>
          </a:fillRef>
          <a:effectRef idx="0">
            <a:schemeClr val="accent1"/>
          </a:effectRef>
          <a:fontRef idx="minor">
            <a:schemeClr val="dk1"/>
          </a:fontRef>
        </p:style>
      </p:pic>
    </p:spTree>
    <p:extLst>
      <p:ext uri="{BB962C8B-B14F-4D97-AF65-F5344CB8AC3E}">
        <p14:creationId xmlns:p14="http://schemas.microsoft.com/office/powerpoint/2010/main" val="363954927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1115616" y="908720"/>
            <a:ext cx="7128792" cy="3508977"/>
          </a:xfrm>
        </p:spPr>
        <p:txBody>
          <a:bodyPr>
            <a:normAutofit/>
          </a:bodyPr>
          <a:lstStyle/>
          <a:p>
            <a:pPr marL="68580" indent="0" algn="just">
              <a:buNone/>
            </a:pPr>
            <a:r>
              <a:rPr lang="es-VE" sz="2000" dirty="0" smtClean="0"/>
              <a:t>Siguiendo con la guía del </a:t>
            </a:r>
            <a:r>
              <a:rPr lang="es-VE" sz="2000" b="1" dirty="0" smtClean="0"/>
              <a:t>Objetivo 1 y 2</a:t>
            </a:r>
            <a:r>
              <a:rPr lang="es-VE" sz="2000" dirty="0" smtClean="0"/>
              <a:t> tenemos los siguientes ejercicios para resolver.</a:t>
            </a:r>
          </a:p>
          <a:p>
            <a:pPr marL="68580" indent="0" algn="just">
              <a:buNone/>
            </a:pPr>
            <a:r>
              <a:rPr lang="es-VE" sz="2000" b="1" dirty="0" smtClean="0"/>
              <a:t>3.- Convierte a la unidad que se indica, expresa el resultado en Notación Científica y, calcule el orden de magnitud </a:t>
            </a:r>
            <a:endParaRPr lang="es-VE" sz="2000" b="1" dirty="0"/>
          </a:p>
        </p:txBody>
      </p:sp>
      <mc:AlternateContent xmlns:mc="http://schemas.openxmlformats.org/markup-compatibility/2006">
        <mc:Choice xmlns:a14="http://schemas.microsoft.com/office/drawing/2010/main" Requires="a14">
          <p:sp>
            <p:nvSpPr>
              <p:cNvPr id="4" name="3 Rectángulo"/>
              <p:cNvSpPr/>
              <p:nvPr/>
            </p:nvSpPr>
            <p:spPr>
              <a:xfrm>
                <a:off x="1284428" y="2492896"/>
                <a:ext cx="6912767" cy="3492303"/>
              </a:xfrm>
              <a:prstGeom prst="rect">
                <a:avLst/>
              </a:prstGeom>
            </p:spPr>
            <p:txBody>
              <a:bodyPr wrap="square">
                <a:spAutoFit/>
              </a:bodyPr>
              <a:lstStyle/>
              <a:p>
                <a:pPr marL="68580" indent="0" algn="just">
                  <a:lnSpc>
                    <a:spcPct val="150000"/>
                  </a:lnSpc>
                  <a:buNone/>
                </a:pPr>
                <a:r>
                  <a:rPr lang="es-ES" sz="2000" dirty="0" smtClean="0"/>
                  <a:t>a) 5300mm</a:t>
                </a:r>
                <a:r>
                  <a:rPr lang="es-VE" sz="2000" dirty="0"/>
                  <a:t>		g) </a:t>
                </a:r>
                <a:r>
                  <a:rPr lang="es-ES" sz="2000" dirty="0" smtClean="0"/>
                  <a:t>7600 </a:t>
                </a:r>
                <a:r>
                  <a:rPr lang="es-ES" sz="2000" dirty="0" err="1" smtClean="0"/>
                  <a:t>pulg</a:t>
                </a:r>
                <a:r>
                  <a:rPr lang="es-ES" sz="2000" dirty="0" smtClean="0"/>
                  <a:t> a Km</a:t>
                </a:r>
                <a:r>
                  <a:rPr lang="es-VE" sz="2000" dirty="0" smtClean="0"/>
                  <a:t> </a:t>
                </a:r>
                <a:r>
                  <a:rPr lang="es-VE" sz="2000" dirty="0"/>
                  <a:t>	</a:t>
                </a:r>
              </a:p>
              <a:p>
                <a:pPr marL="68580" indent="0" algn="just">
                  <a:lnSpc>
                    <a:spcPct val="150000"/>
                  </a:lnSpc>
                  <a:buNone/>
                </a:pPr>
                <a:r>
                  <a:rPr lang="es-ES" sz="2000" dirty="0"/>
                  <a:t>b) </a:t>
                </a:r>
                <a:r>
                  <a:rPr lang="es-ES" sz="2000" dirty="0" smtClean="0"/>
                  <a:t>87 milla a Km</a:t>
                </a:r>
                <a:r>
                  <a:rPr lang="es-VE" sz="2000" baseline="30000" dirty="0"/>
                  <a:t>	</a:t>
                </a:r>
                <a:r>
                  <a:rPr lang="es-VE" sz="2000" dirty="0" smtClean="0"/>
                  <a:t>h</a:t>
                </a:r>
                <a:r>
                  <a:rPr lang="es-VE" sz="2000" dirty="0"/>
                  <a:t>) </a:t>
                </a:r>
                <a:r>
                  <a:rPr lang="es-ES" sz="2000" dirty="0" smtClean="0"/>
                  <a:t>0,45 h a min</a:t>
                </a:r>
                <a:endParaRPr lang="es-VE" sz="2000" baseline="30000" dirty="0"/>
              </a:p>
              <a:p>
                <a:pPr marL="68580" indent="0" algn="just">
                  <a:lnSpc>
                    <a:spcPct val="150000"/>
                  </a:lnSpc>
                  <a:buNone/>
                </a:pPr>
                <a:r>
                  <a:rPr lang="es-VE" sz="2000" dirty="0"/>
                  <a:t>c) </a:t>
                </a:r>
                <a:r>
                  <a:rPr lang="es-ES" sz="2000" dirty="0" smtClean="0"/>
                  <a:t>472 pie a m</a:t>
                </a:r>
                <a:r>
                  <a:rPr lang="es-ES" sz="2000" dirty="0"/>
                  <a:t>	</a:t>
                </a:r>
                <a:r>
                  <a:rPr lang="es-ES" sz="2000" dirty="0" smtClean="0"/>
                  <a:t>i</a:t>
                </a:r>
                <a:r>
                  <a:rPr lang="es-ES" sz="2000" dirty="0"/>
                  <a:t>) </a:t>
                </a:r>
                <a:r>
                  <a:rPr lang="es-ES" sz="2000" dirty="0" smtClean="0"/>
                  <a:t>0,072 Kg a g</a:t>
                </a:r>
                <a:endParaRPr lang="es-ES" sz="2000" dirty="0"/>
              </a:p>
              <a:p>
                <a:pPr marL="68580" indent="0" algn="just">
                  <a:lnSpc>
                    <a:spcPct val="150000"/>
                  </a:lnSpc>
                  <a:buNone/>
                </a:pPr>
                <a:r>
                  <a:rPr lang="es-ES" sz="2000" dirty="0"/>
                  <a:t>d) </a:t>
                </a:r>
                <a:r>
                  <a:rPr lang="es-ES" sz="2000" dirty="0" smtClean="0"/>
                  <a:t>95 </a:t>
                </a:r>
                <a14:m>
                  <m:oMath xmlns:m="http://schemas.openxmlformats.org/officeDocument/2006/math">
                    <m:f>
                      <m:fPr>
                        <m:ctrlPr>
                          <a:rPr lang="es-ES" sz="2000" i="1" smtClean="0">
                            <a:latin typeface="Cambria Math"/>
                          </a:rPr>
                        </m:ctrlPr>
                      </m:fPr>
                      <m:num>
                        <m:r>
                          <a:rPr lang="es-VE" sz="2000" b="0" i="1" smtClean="0">
                            <a:latin typeface="Cambria Math"/>
                          </a:rPr>
                          <m:t>𝐾𝑚</m:t>
                        </m:r>
                      </m:num>
                      <m:den>
                        <m:r>
                          <a:rPr lang="es-VE" sz="2000" b="0" i="1" smtClean="0">
                            <a:latin typeface="Cambria Math"/>
                          </a:rPr>
                          <m:t>h</m:t>
                        </m:r>
                      </m:den>
                    </m:f>
                  </m:oMath>
                </a14:m>
                <a:r>
                  <a:rPr lang="es-ES" sz="2000" dirty="0" smtClean="0"/>
                  <a:t> a </a:t>
                </a:r>
                <a14:m>
                  <m:oMath xmlns:m="http://schemas.openxmlformats.org/officeDocument/2006/math">
                    <m:f>
                      <m:fPr>
                        <m:ctrlPr>
                          <a:rPr lang="es-ES" sz="2000" i="1" smtClean="0">
                            <a:latin typeface="Cambria Math"/>
                          </a:rPr>
                        </m:ctrlPr>
                      </m:fPr>
                      <m:num>
                        <m:r>
                          <a:rPr lang="es-VE" sz="2000" b="0" i="1" smtClean="0">
                            <a:latin typeface="Cambria Math"/>
                          </a:rPr>
                          <m:t>𝑚𝑖𝑙𝑙𝑎</m:t>
                        </m:r>
                      </m:num>
                      <m:den>
                        <m:r>
                          <a:rPr lang="es-VE" sz="2000" b="0" i="1" smtClean="0">
                            <a:latin typeface="Cambria Math"/>
                          </a:rPr>
                          <m:t>𝑠</m:t>
                        </m:r>
                      </m:den>
                    </m:f>
                  </m:oMath>
                </a14:m>
                <a:r>
                  <a:rPr lang="es-ES" sz="2000" dirty="0"/>
                  <a:t>	</a:t>
                </a:r>
                <a:r>
                  <a:rPr lang="es-ES" sz="2000" dirty="0" smtClean="0"/>
                  <a:t>j) 79 </a:t>
                </a:r>
                <a14:m>
                  <m:oMath xmlns:m="http://schemas.openxmlformats.org/officeDocument/2006/math">
                    <m:f>
                      <m:fPr>
                        <m:ctrlPr>
                          <a:rPr lang="es-ES" sz="2000" i="1">
                            <a:latin typeface="Cambria Math"/>
                          </a:rPr>
                        </m:ctrlPr>
                      </m:fPr>
                      <m:num>
                        <m:r>
                          <a:rPr lang="es-VE" sz="2000" i="1">
                            <a:latin typeface="Cambria Math"/>
                          </a:rPr>
                          <m:t>𝐾𝑚</m:t>
                        </m:r>
                      </m:num>
                      <m:den>
                        <m:r>
                          <a:rPr lang="es-VE" sz="2000" i="1">
                            <a:latin typeface="Cambria Math"/>
                          </a:rPr>
                          <m:t>h</m:t>
                        </m:r>
                      </m:den>
                    </m:f>
                  </m:oMath>
                </a14:m>
                <a:r>
                  <a:rPr lang="es-ES" sz="2000" dirty="0"/>
                  <a:t> a </a:t>
                </a:r>
                <a14:m>
                  <m:oMath xmlns:m="http://schemas.openxmlformats.org/officeDocument/2006/math">
                    <m:f>
                      <m:fPr>
                        <m:ctrlPr>
                          <a:rPr lang="es-ES" sz="2000" i="1">
                            <a:latin typeface="Cambria Math"/>
                          </a:rPr>
                        </m:ctrlPr>
                      </m:fPr>
                      <m:num>
                        <m:r>
                          <a:rPr lang="es-VE" sz="2000" b="0" i="1" smtClean="0">
                            <a:latin typeface="Cambria Math"/>
                          </a:rPr>
                          <m:t>𝑚</m:t>
                        </m:r>
                      </m:num>
                      <m:den>
                        <m:r>
                          <a:rPr lang="es-VE" sz="2000" i="1">
                            <a:latin typeface="Cambria Math"/>
                          </a:rPr>
                          <m:t>𝑠</m:t>
                        </m:r>
                      </m:den>
                    </m:f>
                  </m:oMath>
                </a14:m>
                <a:endParaRPr lang="es-ES" sz="2000" dirty="0"/>
              </a:p>
              <a:p>
                <a:pPr marL="68580" indent="0" algn="just">
                  <a:lnSpc>
                    <a:spcPct val="150000"/>
                  </a:lnSpc>
                  <a:buNone/>
                </a:pPr>
                <a:r>
                  <a:rPr lang="es-ES" sz="2000" dirty="0"/>
                  <a:t>e) </a:t>
                </a:r>
                <a:r>
                  <a:rPr lang="es-ES" sz="2000" dirty="0" smtClean="0"/>
                  <a:t>65 </a:t>
                </a:r>
                <a14:m>
                  <m:oMath xmlns:m="http://schemas.openxmlformats.org/officeDocument/2006/math">
                    <m:f>
                      <m:fPr>
                        <m:ctrlPr>
                          <a:rPr lang="es-ES" sz="2000" i="1">
                            <a:latin typeface="Cambria Math"/>
                          </a:rPr>
                        </m:ctrlPr>
                      </m:fPr>
                      <m:num>
                        <m:r>
                          <a:rPr lang="es-VE" sz="2000" i="1">
                            <a:latin typeface="Cambria Math"/>
                          </a:rPr>
                          <m:t>𝐾𝑚</m:t>
                        </m:r>
                      </m:num>
                      <m:den>
                        <m:r>
                          <a:rPr lang="es-VE" sz="2000" i="1">
                            <a:latin typeface="Cambria Math"/>
                          </a:rPr>
                          <m:t>h</m:t>
                        </m:r>
                      </m:den>
                    </m:f>
                  </m:oMath>
                </a14:m>
                <a:r>
                  <a:rPr lang="es-ES" sz="2000" dirty="0"/>
                  <a:t> a </a:t>
                </a:r>
                <a14:m>
                  <m:oMath xmlns:m="http://schemas.openxmlformats.org/officeDocument/2006/math">
                    <m:f>
                      <m:fPr>
                        <m:ctrlPr>
                          <a:rPr lang="es-ES" sz="2000" i="1">
                            <a:latin typeface="Cambria Math"/>
                          </a:rPr>
                        </m:ctrlPr>
                      </m:fPr>
                      <m:num>
                        <m:r>
                          <a:rPr lang="es-VE" sz="2000" i="1">
                            <a:latin typeface="Cambria Math"/>
                          </a:rPr>
                          <m:t>𝑚𝑖𝑙𝑙𝑎</m:t>
                        </m:r>
                      </m:num>
                      <m:den>
                        <m:r>
                          <a:rPr lang="es-VE" sz="2000" i="1">
                            <a:latin typeface="Cambria Math"/>
                          </a:rPr>
                          <m:t>𝑠</m:t>
                        </m:r>
                      </m:den>
                    </m:f>
                    <m:r>
                      <a:rPr lang="es-VE" sz="2000" i="1">
                        <a:latin typeface="Cambria Math"/>
                      </a:rPr>
                      <m:t> </m:t>
                    </m:r>
                  </m:oMath>
                </a14:m>
                <a:r>
                  <a:rPr lang="es-ES" sz="2000" dirty="0"/>
                  <a:t>	</a:t>
                </a:r>
                <a:r>
                  <a:rPr lang="es-ES" sz="2000" dirty="0" smtClean="0"/>
                  <a:t>k</a:t>
                </a:r>
                <a:r>
                  <a:rPr lang="es-ES" sz="2000" dirty="0"/>
                  <a:t>) </a:t>
                </a:r>
                <a:r>
                  <a:rPr lang="es-ES" sz="2000" dirty="0" smtClean="0"/>
                  <a:t>3,25 x </a:t>
                </a:r>
                <a:r>
                  <a:rPr lang="es-VE" sz="2000" dirty="0" smtClean="0"/>
                  <a:t>10</a:t>
                </a:r>
                <a:r>
                  <a:rPr lang="es-VE" sz="2000" baseline="30000" dirty="0" smtClean="0"/>
                  <a:t>-6 </a:t>
                </a:r>
                <a:r>
                  <a:rPr lang="es-ES" sz="2000" dirty="0" smtClean="0"/>
                  <a:t>años a día               f</a:t>
                </a:r>
                <a:r>
                  <a:rPr lang="es-ES" sz="2000" dirty="0"/>
                  <a:t>) </a:t>
                </a:r>
                <a:r>
                  <a:rPr lang="es-ES" sz="2000" dirty="0" smtClean="0"/>
                  <a:t>5,2 días a h</a:t>
                </a:r>
                <a:r>
                  <a:rPr lang="es-ES" sz="2000" dirty="0"/>
                  <a:t>		</a:t>
                </a:r>
                <a:r>
                  <a:rPr lang="es-ES" sz="2000" dirty="0" smtClean="0"/>
                  <a:t>l</a:t>
                </a:r>
                <a:r>
                  <a:rPr lang="es-ES" sz="2000" dirty="0"/>
                  <a:t>) 79 </a:t>
                </a:r>
                <a14:m>
                  <m:oMath xmlns:m="http://schemas.openxmlformats.org/officeDocument/2006/math">
                    <m:f>
                      <m:fPr>
                        <m:ctrlPr>
                          <a:rPr lang="es-ES" sz="2000" i="1">
                            <a:latin typeface="Cambria Math"/>
                          </a:rPr>
                        </m:ctrlPr>
                      </m:fPr>
                      <m:num>
                        <m:r>
                          <a:rPr lang="es-VE" sz="2000" b="0" i="1" smtClean="0">
                            <a:latin typeface="Cambria Math"/>
                          </a:rPr>
                          <m:t>𝑃𝑖𝑒</m:t>
                        </m:r>
                      </m:num>
                      <m:den>
                        <m:r>
                          <a:rPr lang="es-VE" sz="2000" b="0" i="1" smtClean="0">
                            <a:latin typeface="Cambria Math"/>
                          </a:rPr>
                          <m:t>𝑠</m:t>
                        </m:r>
                      </m:den>
                    </m:f>
                  </m:oMath>
                </a14:m>
                <a:r>
                  <a:rPr lang="es-ES" sz="2000" dirty="0"/>
                  <a:t> a </a:t>
                </a:r>
                <a14:m>
                  <m:oMath xmlns:m="http://schemas.openxmlformats.org/officeDocument/2006/math">
                    <m:f>
                      <m:fPr>
                        <m:ctrlPr>
                          <a:rPr lang="es-ES" sz="2000" i="1">
                            <a:latin typeface="Cambria Math"/>
                          </a:rPr>
                        </m:ctrlPr>
                      </m:fPr>
                      <m:num>
                        <m:r>
                          <a:rPr lang="es-VE" sz="2000" b="0" i="1" smtClean="0">
                            <a:latin typeface="Cambria Math"/>
                          </a:rPr>
                          <m:t>𝐾𝑚</m:t>
                        </m:r>
                      </m:num>
                      <m:den>
                        <m:r>
                          <a:rPr lang="es-VE" sz="2000" b="0" i="1" smtClean="0">
                            <a:latin typeface="Cambria Math"/>
                          </a:rPr>
                          <m:t>h</m:t>
                        </m:r>
                      </m:den>
                    </m:f>
                    <m:r>
                      <a:rPr lang="es-VE" sz="2000" i="1">
                        <a:latin typeface="Cambria Math"/>
                      </a:rPr>
                      <m:t> </m:t>
                    </m:r>
                  </m:oMath>
                </a14:m>
                <a:endParaRPr lang="es-ES" sz="2000" dirty="0"/>
              </a:p>
            </p:txBody>
          </p:sp>
        </mc:Choice>
        <mc:Fallback>
          <p:sp>
            <p:nvSpPr>
              <p:cNvPr id="4" name="3 Rectángulo"/>
              <p:cNvSpPr>
                <a:spLocks noRot="1" noChangeAspect="1" noMove="1" noResize="1" noEditPoints="1" noAdjustHandles="1" noChangeArrowheads="1" noChangeShapeType="1" noTextEdit="1"/>
              </p:cNvSpPr>
              <p:nvPr/>
            </p:nvSpPr>
            <p:spPr>
              <a:xfrm>
                <a:off x="1284428" y="2492896"/>
                <a:ext cx="6912767" cy="3492303"/>
              </a:xfrm>
              <a:prstGeom prst="rect">
                <a:avLst/>
              </a:prstGeom>
              <a:blipFill rotWithShape="1">
                <a:blip r:embed="rId2"/>
                <a:stretch>
                  <a:fillRect r="-882"/>
                </a:stretch>
              </a:blipFill>
            </p:spPr>
            <p:txBody>
              <a:bodyPr/>
              <a:lstStyle/>
              <a:p>
                <a:r>
                  <a:rPr lang="es-VE">
                    <a:noFill/>
                  </a:rPr>
                  <a:t> </a:t>
                </a:r>
              </a:p>
            </p:txBody>
          </p:sp>
        </mc:Fallback>
      </mc:AlternateContent>
    </p:spTree>
    <p:extLst>
      <p:ext uri="{BB962C8B-B14F-4D97-AF65-F5344CB8AC3E}">
        <p14:creationId xmlns:p14="http://schemas.microsoft.com/office/powerpoint/2010/main" val="185311461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VE" b="1" dirty="0" smtClean="0"/>
              <a:t>Patrones de Longitud, Masa y tiempo</a:t>
            </a:r>
            <a:endParaRPr lang="es-VE" b="1" dirty="0"/>
          </a:p>
        </p:txBody>
      </p:sp>
      <p:sp>
        <p:nvSpPr>
          <p:cNvPr id="3" name="2 Marcador de contenido"/>
          <p:cNvSpPr>
            <a:spLocks noGrp="1"/>
          </p:cNvSpPr>
          <p:nvPr>
            <p:ph idx="1"/>
          </p:nvPr>
        </p:nvSpPr>
        <p:spPr>
          <a:xfrm>
            <a:off x="1043492" y="2132856"/>
            <a:ext cx="6912884" cy="3699773"/>
          </a:xfrm>
        </p:spPr>
        <p:txBody>
          <a:bodyPr>
            <a:normAutofit/>
          </a:bodyPr>
          <a:lstStyle/>
          <a:p>
            <a:pPr marL="68580" indent="0" algn="just">
              <a:buNone/>
            </a:pPr>
            <a:r>
              <a:rPr lang="es-VE" sz="2000" dirty="0" smtClean="0"/>
              <a:t>Las leyes de la física se expresan en función de cantidades fundamentales que requieren una definición clara. En mecánica la tres cantidades fundamentales son </a:t>
            </a:r>
            <a:r>
              <a:rPr lang="es-VE" sz="2000" b="1" dirty="0" smtClean="0"/>
              <a:t>longitud (L), masa (m) </a:t>
            </a:r>
            <a:r>
              <a:rPr lang="es-VE" sz="2000" dirty="0" smtClean="0"/>
              <a:t>y </a:t>
            </a:r>
            <a:r>
              <a:rPr lang="es-VE" sz="2000" b="1" dirty="0" smtClean="0"/>
              <a:t>tiempo (t). </a:t>
            </a:r>
            <a:r>
              <a:rPr lang="es-VE" sz="2000" dirty="0" smtClean="0"/>
              <a:t>Las otras cantidades físicas en la mecánica pueden expresarse en función de estas tres.</a:t>
            </a:r>
          </a:p>
          <a:p>
            <a:pPr marL="68580" indent="0" algn="just">
              <a:buNone/>
            </a:pPr>
            <a:endParaRPr lang="es-VE" sz="2000" dirty="0"/>
          </a:p>
          <a:p>
            <a:pPr marL="68580" indent="0" algn="just">
              <a:buNone/>
            </a:pPr>
            <a:r>
              <a:rPr lang="es-VE" sz="2000" dirty="0" smtClean="0"/>
              <a:t>Cualquier patrón que se elija debe ser fácilmente accesible y poseer alguna propiedad que se pueda medir: Las medidas tomadas por diferentes personas en diferentes lugares arrojar el mismo resultado.</a:t>
            </a:r>
          </a:p>
          <a:p>
            <a:pPr marL="68580" indent="0" algn="just">
              <a:buNone/>
            </a:pPr>
            <a:endParaRPr lang="es-VE" sz="2000" dirty="0" smtClean="0"/>
          </a:p>
          <a:p>
            <a:pPr marL="68580" indent="0" algn="just">
              <a:buNone/>
            </a:pPr>
            <a:endParaRPr lang="es-VE" sz="2000" dirty="0"/>
          </a:p>
        </p:txBody>
      </p:sp>
    </p:spTree>
    <p:extLst>
      <p:ext uri="{BB962C8B-B14F-4D97-AF65-F5344CB8AC3E}">
        <p14:creationId xmlns:p14="http://schemas.microsoft.com/office/powerpoint/2010/main" val="284691358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043608" y="1124744"/>
            <a:ext cx="7024744" cy="638944"/>
          </a:xfrm>
        </p:spPr>
        <p:txBody>
          <a:bodyPr>
            <a:normAutofit/>
          </a:bodyPr>
          <a:lstStyle/>
          <a:p>
            <a:r>
              <a:rPr lang="es-VE" sz="3200" b="1" dirty="0" smtClean="0"/>
              <a:t>Sistema SI (Sistema Internacional)</a:t>
            </a:r>
            <a:endParaRPr lang="es-VE" sz="3200" b="1" dirty="0"/>
          </a:p>
        </p:txBody>
      </p:sp>
      <p:sp>
        <p:nvSpPr>
          <p:cNvPr id="3" name="2 Marcador de contenido"/>
          <p:cNvSpPr>
            <a:spLocks noGrp="1"/>
          </p:cNvSpPr>
          <p:nvPr>
            <p:ph idx="1"/>
          </p:nvPr>
        </p:nvSpPr>
        <p:spPr>
          <a:xfrm>
            <a:off x="971600" y="1916832"/>
            <a:ext cx="6777317" cy="2088232"/>
          </a:xfrm>
        </p:spPr>
        <p:txBody>
          <a:bodyPr>
            <a:normAutofit/>
          </a:bodyPr>
          <a:lstStyle/>
          <a:p>
            <a:pPr marL="68580" indent="0" algn="just">
              <a:buNone/>
            </a:pPr>
            <a:r>
              <a:rPr lang="es-VE" sz="2000" dirty="0" smtClean="0"/>
              <a:t>En este sistema las unidades de longitud, masa y tiempo son el metro, el Kilogramo y el segundo respectivamente. La temperatura (kelvin) la corriente eléctrica ( el ampere) la intensidad luminosa (la candela) y la relativa a la cantidad de sustancia ( el mol)</a:t>
            </a:r>
            <a:endParaRPr lang="es-VE" sz="2000" dirty="0"/>
          </a:p>
        </p:txBody>
      </p:sp>
      <p:sp>
        <p:nvSpPr>
          <p:cNvPr id="4" name="1 Título"/>
          <p:cNvSpPr txBox="1">
            <a:spLocks/>
          </p:cNvSpPr>
          <p:nvPr/>
        </p:nvSpPr>
        <p:spPr>
          <a:xfrm>
            <a:off x="1115616" y="3861048"/>
            <a:ext cx="7024744" cy="638944"/>
          </a:xfrm>
          <a:prstGeom prst="rect">
            <a:avLst/>
          </a:prstGeom>
        </p:spPr>
        <p:txBody>
          <a:bodyPr vert="horz" lIns="91440" tIns="45720" rIns="91440" bIns="45720" rtlCol="0" anchor="b">
            <a:normAutofit/>
          </a:bodyPr>
          <a:lstStyle>
            <a:lvl1pPr algn="l" defTabSz="914400" rtl="0" eaLnBrk="1" latinLnBrk="0" hangingPunct="1">
              <a:spcBef>
                <a:spcPct val="0"/>
              </a:spcBef>
              <a:buNone/>
              <a:defRPr sz="40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s-VE" sz="3200" b="1" dirty="0" smtClean="0"/>
              <a:t>Sistema Ingles</a:t>
            </a:r>
            <a:endParaRPr lang="es-VE" sz="3200" b="1" dirty="0"/>
          </a:p>
        </p:txBody>
      </p:sp>
      <p:sp>
        <p:nvSpPr>
          <p:cNvPr id="5" name="2 Marcador de contenido"/>
          <p:cNvSpPr txBox="1">
            <a:spLocks/>
          </p:cNvSpPr>
          <p:nvPr/>
        </p:nvSpPr>
        <p:spPr>
          <a:xfrm>
            <a:off x="1115615" y="4567273"/>
            <a:ext cx="6777317" cy="1305272"/>
          </a:xfrm>
          <a:prstGeom prst="rect">
            <a:avLst/>
          </a:prstGeom>
        </p:spPr>
        <p:txBody>
          <a:bodyPr vert="horz" lIns="91440" tIns="45720" rIns="91440" bIns="45720" rtlCol="0">
            <a:normAutofit/>
          </a:bodyPr>
          <a:lstStyle>
            <a:lvl1pPr marL="342900" indent="-274320" algn="l" defTabSz="914400" rtl="0" eaLnBrk="1" latinLnBrk="0" hangingPunct="1">
              <a:spcBef>
                <a:spcPct val="20000"/>
              </a:spcBef>
              <a:buClr>
                <a:schemeClr val="accent1"/>
              </a:buClr>
              <a:buSzPct val="76000"/>
              <a:buFont typeface="Wingdings 2" pitchFamily="18" charset="2"/>
              <a:buChar char=""/>
              <a:defRPr sz="2400" kern="1200">
                <a:solidFill>
                  <a:schemeClr val="tx2"/>
                </a:solidFill>
                <a:latin typeface="+mn-lt"/>
                <a:ea typeface="+mn-ea"/>
                <a:cs typeface="+mn-cs"/>
              </a:defRPr>
            </a:lvl1pPr>
            <a:lvl2pPr marL="640080" indent="-274320" algn="l" defTabSz="914400" rtl="0" eaLnBrk="1" latinLnBrk="0" hangingPunct="1">
              <a:spcBef>
                <a:spcPct val="20000"/>
              </a:spcBef>
              <a:buClr>
                <a:schemeClr val="accent1"/>
              </a:buClr>
              <a:buSzPct val="76000"/>
              <a:buFont typeface="Wingdings 2" pitchFamily="18" charset="2"/>
              <a:buChar char=""/>
              <a:defRPr sz="2200" kern="1200">
                <a:solidFill>
                  <a:schemeClr val="tx2"/>
                </a:solidFill>
                <a:latin typeface="+mn-lt"/>
                <a:ea typeface="+mn-ea"/>
                <a:cs typeface="+mn-cs"/>
              </a:defRPr>
            </a:lvl2pPr>
            <a:lvl3pPr marL="914400" indent="-228600" algn="l" defTabSz="914400" rtl="0" eaLnBrk="1" latinLnBrk="0" hangingPunct="1">
              <a:spcBef>
                <a:spcPct val="20000"/>
              </a:spcBef>
              <a:buClr>
                <a:schemeClr val="accent1"/>
              </a:buClr>
              <a:buSzPct val="76000"/>
              <a:buFont typeface="Wingdings 2" pitchFamily="18" charset="2"/>
              <a:buChar char=""/>
              <a:defRPr sz="2000" kern="1200">
                <a:solidFill>
                  <a:schemeClr val="tx2"/>
                </a:solidFill>
                <a:latin typeface="+mn-lt"/>
                <a:ea typeface="+mn-ea"/>
                <a:cs typeface="+mn-cs"/>
              </a:defRPr>
            </a:lvl3pPr>
            <a:lvl4pPr marL="1124712" indent="-228600" algn="l" defTabSz="914400" rtl="0" eaLnBrk="1" latinLnBrk="0" hangingPunct="1">
              <a:spcBef>
                <a:spcPct val="20000"/>
              </a:spcBef>
              <a:buClr>
                <a:schemeClr val="accent1"/>
              </a:buClr>
              <a:buSzPct val="76000"/>
              <a:buFont typeface="Wingdings 2" pitchFamily="18" charset="2"/>
              <a:buChar char=""/>
              <a:defRPr sz="1800" kern="1200">
                <a:solidFill>
                  <a:schemeClr val="tx2"/>
                </a:solidFill>
                <a:latin typeface="+mn-lt"/>
                <a:ea typeface="+mn-ea"/>
                <a:cs typeface="+mn-cs"/>
              </a:defRPr>
            </a:lvl4pPr>
            <a:lvl5pPr marL="1325880" indent="-228600" algn="l" defTabSz="914400" rtl="0" eaLnBrk="1" latinLnBrk="0" hangingPunct="1">
              <a:spcBef>
                <a:spcPct val="20000"/>
              </a:spcBef>
              <a:buClr>
                <a:schemeClr val="accent1"/>
              </a:buClr>
              <a:buSzPct val="76000"/>
              <a:buFont typeface="Wingdings 2" pitchFamily="18" charset="2"/>
              <a:buChar char=""/>
              <a:defRPr sz="1600" kern="1200" baseline="0">
                <a:solidFill>
                  <a:schemeClr val="tx2"/>
                </a:solidFill>
                <a:latin typeface="+mn-lt"/>
                <a:ea typeface="+mn-ea"/>
                <a:cs typeface="+mn-cs"/>
              </a:defRPr>
            </a:lvl5pPr>
            <a:lvl6pPr marL="1517904"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6pPr>
            <a:lvl7pPr marL="1719072"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7pPr>
            <a:lvl8pPr marL="1920240"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8pPr>
            <a:lvl9pPr marL="2121408"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9pPr>
          </a:lstStyle>
          <a:p>
            <a:pPr marL="68580" indent="0" algn="just">
              <a:buFont typeface="Wingdings 2" pitchFamily="18" charset="2"/>
              <a:buNone/>
            </a:pPr>
            <a:r>
              <a:rPr lang="es-VE" sz="2000" dirty="0"/>
              <a:t>S</a:t>
            </a:r>
            <a:r>
              <a:rPr lang="es-VE" sz="2000" dirty="0" smtClean="0"/>
              <a:t>istema las unidades de longitud, masa y tiempo son el pie, </a:t>
            </a:r>
            <a:r>
              <a:rPr lang="es-VE" sz="2000" dirty="0" err="1" smtClean="0"/>
              <a:t>libramasa</a:t>
            </a:r>
            <a:r>
              <a:rPr lang="es-VE" sz="2000" dirty="0" smtClean="0"/>
              <a:t> y el segundo respectivamente. La temperatura (</a:t>
            </a:r>
            <a:r>
              <a:rPr lang="es-VE" sz="2000" dirty="0" err="1" smtClean="0"/>
              <a:t>fahrenheit</a:t>
            </a:r>
            <a:r>
              <a:rPr lang="es-VE" sz="2000" dirty="0" smtClean="0"/>
              <a:t>)</a:t>
            </a:r>
            <a:endParaRPr lang="es-VE" sz="2000" dirty="0"/>
          </a:p>
        </p:txBody>
      </p:sp>
    </p:spTree>
    <p:extLst>
      <p:ext uri="{BB962C8B-B14F-4D97-AF65-F5344CB8AC3E}">
        <p14:creationId xmlns:p14="http://schemas.microsoft.com/office/powerpoint/2010/main" val="325547928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827584" y="620688"/>
            <a:ext cx="7168760" cy="1143000"/>
          </a:xfrm>
        </p:spPr>
        <p:txBody>
          <a:bodyPr>
            <a:noAutofit/>
          </a:bodyPr>
          <a:lstStyle/>
          <a:p>
            <a:pPr algn="just"/>
            <a:r>
              <a:rPr lang="es-VE" sz="2400" dirty="0" smtClean="0"/>
              <a:t>El Sistema </a:t>
            </a:r>
            <a:r>
              <a:rPr lang="es-VE" sz="2400" b="1" dirty="0" smtClean="0">
                <a:solidFill>
                  <a:srgbClr val="FF0000"/>
                </a:solidFill>
              </a:rPr>
              <a:t>SI</a:t>
            </a:r>
            <a:r>
              <a:rPr lang="es-VE" sz="2400" dirty="0" smtClean="0"/>
              <a:t> hay otro sistema dentro de esté sistema que se llama </a:t>
            </a:r>
            <a:r>
              <a:rPr lang="es-VE" sz="2400" b="1" dirty="0" smtClean="0">
                <a:solidFill>
                  <a:srgbClr val="FF0000"/>
                </a:solidFill>
              </a:rPr>
              <a:t>Sistema Métrico Decimal</a:t>
            </a:r>
            <a:endParaRPr lang="es-VE" sz="2400" b="1" dirty="0">
              <a:solidFill>
                <a:srgbClr val="FF0000"/>
              </a:solidFill>
            </a:endParaRPr>
          </a:p>
        </p:txBody>
      </p:sp>
      <p:sp>
        <p:nvSpPr>
          <p:cNvPr id="3" name="2 Marcador de contenido"/>
          <p:cNvSpPr>
            <a:spLocks noGrp="1"/>
          </p:cNvSpPr>
          <p:nvPr>
            <p:ph idx="1"/>
          </p:nvPr>
        </p:nvSpPr>
        <p:spPr>
          <a:xfrm>
            <a:off x="755576" y="1844824"/>
            <a:ext cx="7416824" cy="3508977"/>
          </a:xfrm>
        </p:spPr>
        <p:txBody>
          <a:bodyPr>
            <a:normAutofit/>
          </a:bodyPr>
          <a:lstStyle/>
          <a:p>
            <a:pPr marL="68580" indent="0" algn="just">
              <a:buNone/>
            </a:pPr>
            <a:r>
              <a:rPr lang="es-ES" sz="1800" dirty="0"/>
              <a:t>El sistema métrico decimal​ es un sistema de medida que tiene por unidades básicas el metro y el kilogramo, en el cual los múltiplos o submúltiplos de las unidades de una misma naturaleza siguen una escala decimal. Este sistema, ampliado y </a:t>
            </a:r>
            <a:r>
              <a:rPr lang="es-ES" sz="1800" dirty="0" smtClean="0"/>
              <a:t>reformado</a:t>
            </a:r>
            <a:r>
              <a:rPr lang="es-ES" sz="1800" dirty="0"/>
              <a:t>, ha dado lugar al </a:t>
            </a:r>
            <a:r>
              <a:rPr lang="es-ES" sz="1800" b="1" dirty="0"/>
              <a:t>Sistema Internacional de </a:t>
            </a:r>
            <a:r>
              <a:rPr lang="es-ES" sz="1800" b="1" dirty="0" smtClean="0"/>
              <a:t>Unidades</a:t>
            </a:r>
          </a:p>
          <a:p>
            <a:pPr marL="68580" indent="0" algn="ctr">
              <a:buNone/>
            </a:pPr>
            <a:r>
              <a:rPr lang="es-ES" sz="3200" u="sng" dirty="0" smtClean="0"/>
              <a:t>Unidades de Longitudes</a:t>
            </a:r>
          </a:p>
          <a:p>
            <a:pPr marL="68580" indent="0" algn="just">
              <a:buNone/>
            </a:pPr>
            <a:r>
              <a:rPr lang="es-VE" sz="1800" b="1" u="sng" dirty="0" smtClean="0"/>
              <a:t>El metro</a:t>
            </a:r>
            <a:r>
              <a:rPr lang="es-VE" sz="1800" dirty="0" smtClean="0"/>
              <a:t> es la unidad principal de Longitud en el sistema métrico decimal </a:t>
            </a:r>
          </a:p>
          <a:p>
            <a:pPr marL="68580" indent="0" algn="just">
              <a:buNone/>
            </a:pPr>
            <a:r>
              <a:rPr lang="es-VE" sz="1800" dirty="0" smtClean="0"/>
              <a:t>Las unidades múltiplos y submúltiplos del metro son:</a:t>
            </a:r>
            <a:endParaRPr lang="es-VE" sz="1800" dirty="0"/>
          </a:p>
        </p:txBody>
      </p:sp>
      <p:graphicFrame>
        <p:nvGraphicFramePr>
          <p:cNvPr id="4" name="3 Tabla"/>
          <p:cNvGraphicFramePr>
            <a:graphicFrameLocks noGrp="1"/>
          </p:cNvGraphicFramePr>
          <p:nvPr>
            <p:extLst>
              <p:ext uri="{D42A27DB-BD31-4B8C-83A1-F6EECF244321}">
                <p14:modId xmlns:p14="http://schemas.microsoft.com/office/powerpoint/2010/main" val="3660346441"/>
              </p:ext>
            </p:extLst>
          </p:nvPr>
        </p:nvGraphicFramePr>
        <p:xfrm>
          <a:off x="467544" y="4818464"/>
          <a:ext cx="8280923" cy="1706880"/>
        </p:xfrm>
        <a:graphic>
          <a:graphicData uri="http://schemas.openxmlformats.org/drawingml/2006/table">
            <a:tbl>
              <a:tblPr firstRow="1" bandRow="1">
                <a:tableStyleId>{5C22544A-7EE6-4342-B048-85BDC9FD1C3A}</a:tableStyleId>
              </a:tblPr>
              <a:tblGrid>
                <a:gridCol w="936104"/>
                <a:gridCol w="1152128"/>
                <a:gridCol w="1152128"/>
                <a:gridCol w="1368155"/>
                <a:gridCol w="1350655"/>
                <a:gridCol w="1025606"/>
                <a:gridCol w="1296147"/>
              </a:tblGrid>
              <a:tr h="370840">
                <a:tc gridSpan="3">
                  <a:txBody>
                    <a:bodyPr/>
                    <a:lstStyle/>
                    <a:p>
                      <a:pPr algn="ctr"/>
                      <a:r>
                        <a:rPr lang="es-VE" dirty="0" smtClean="0"/>
                        <a:t>Múltiplos</a:t>
                      </a:r>
                      <a:endParaRPr lang="es-VE" dirty="0"/>
                    </a:p>
                  </a:txBody>
                  <a:tcPr/>
                </a:tc>
                <a:tc hMerge="1">
                  <a:txBody>
                    <a:bodyPr/>
                    <a:lstStyle/>
                    <a:p>
                      <a:endParaRPr lang="es-VE"/>
                    </a:p>
                  </a:txBody>
                  <a:tcPr/>
                </a:tc>
                <a:tc hMerge="1">
                  <a:txBody>
                    <a:bodyPr/>
                    <a:lstStyle/>
                    <a:p>
                      <a:endParaRPr lang="es-VE"/>
                    </a:p>
                  </a:txBody>
                  <a:tcPr/>
                </a:tc>
                <a:tc>
                  <a:txBody>
                    <a:bodyPr/>
                    <a:lstStyle/>
                    <a:p>
                      <a:pPr algn="ctr"/>
                      <a:r>
                        <a:rPr lang="es-VE" dirty="0" smtClean="0"/>
                        <a:t>Unidad Principal</a:t>
                      </a:r>
                      <a:endParaRPr lang="es-VE" dirty="0"/>
                    </a:p>
                  </a:txBody>
                  <a:tcPr/>
                </a:tc>
                <a:tc gridSpan="3">
                  <a:txBody>
                    <a:bodyPr/>
                    <a:lstStyle/>
                    <a:p>
                      <a:pPr algn="ctr"/>
                      <a:r>
                        <a:rPr lang="es-VE" dirty="0" err="1" smtClean="0"/>
                        <a:t>SubMúltiplos</a:t>
                      </a:r>
                      <a:endParaRPr lang="es-VE" dirty="0"/>
                    </a:p>
                  </a:txBody>
                  <a:tcPr/>
                </a:tc>
                <a:tc hMerge="1">
                  <a:txBody>
                    <a:bodyPr/>
                    <a:lstStyle/>
                    <a:p>
                      <a:endParaRPr lang="es-VE"/>
                    </a:p>
                  </a:txBody>
                  <a:tcPr/>
                </a:tc>
                <a:tc hMerge="1">
                  <a:txBody>
                    <a:bodyPr/>
                    <a:lstStyle/>
                    <a:p>
                      <a:endParaRPr lang="es-VE"/>
                    </a:p>
                  </a:txBody>
                  <a:tcPr/>
                </a:tc>
              </a:tr>
              <a:tr h="123613">
                <a:tc>
                  <a:txBody>
                    <a:bodyPr/>
                    <a:lstStyle/>
                    <a:p>
                      <a:pPr algn="ctr"/>
                      <a:r>
                        <a:rPr lang="es-VE" sz="1200" b="1" dirty="0" smtClean="0"/>
                        <a:t>Kilometro</a:t>
                      </a:r>
                      <a:endParaRPr lang="es-VE" sz="1200" b="1" dirty="0"/>
                    </a:p>
                  </a:txBody>
                  <a:tcPr/>
                </a:tc>
                <a:tc>
                  <a:txBody>
                    <a:bodyPr/>
                    <a:lstStyle/>
                    <a:p>
                      <a:pPr algn="ctr"/>
                      <a:r>
                        <a:rPr lang="es-VE" sz="1200" b="1" dirty="0" smtClean="0"/>
                        <a:t>Hectómetro</a:t>
                      </a:r>
                      <a:endParaRPr lang="es-VE" sz="1200" b="1" dirty="0"/>
                    </a:p>
                  </a:txBody>
                  <a:tcPr/>
                </a:tc>
                <a:tc>
                  <a:txBody>
                    <a:bodyPr/>
                    <a:lstStyle/>
                    <a:p>
                      <a:pPr algn="ctr"/>
                      <a:r>
                        <a:rPr lang="es-VE" sz="1200" b="1" dirty="0" smtClean="0"/>
                        <a:t>Decámetro</a:t>
                      </a:r>
                      <a:endParaRPr lang="es-VE" sz="1200" b="1" dirty="0"/>
                    </a:p>
                  </a:txBody>
                  <a:tcPr/>
                </a:tc>
                <a:tc rowSpan="3">
                  <a:txBody>
                    <a:bodyPr/>
                    <a:lstStyle/>
                    <a:p>
                      <a:pPr algn="ctr"/>
                      <a:r>
                        <a:rPr lang="es-VE" sz="1600" b="1" dirty="0" smtClean="0"/>
                        <a:t>Metro</a:t>
                      </a:r>
                    </a:p>
                    <a:p>
                      <a:pPr algn="ctr"/>
                      <a:r>
                        <a:rPr lang="es-VE" sz="1600" b="1" dirty="0" smtClean="0"/>
                        <a:t>m</a:t>
                      </a:r>
                    </a:p>
                    <a:p>
                      <a:pPr algn="ctr"/>
                      <a:endParaRPr lang="es-VE" sz="1600" b="1" dirty="0" smtClean="0"/>
                    </a:p>
                    <a:p>
                      <a:pPr algn="ctr"/>
                      <a:r>
                        <a:rPr lang="es-VE" sz="1600" b="1" dirty="0" smtClean="0"/>
                        <a:t>1</a:t>
                      </a:r>
                    </a:p>
                  </a:txBody>
                  <a:tcPr/>
                </a:tc>
                <a:tc>
                  <a:txBody>
                    <a:bodyPr/>
                    <a:lstStyle/>
                    <a:p>
                      <a:pPr algn="ctr"/>
                      <a:r>
                        <a:rPr lang="es-VE" sz="1200" b="1" dirty="0" smtClean="0"/>
                        <a:t>decímetro</a:t>
                      </a:r>
                      <a:endParaRPr lang="es-VE" sz="1200" b="1" dirty="0"/>
                    </a:p>
                  </a:txBody>
                  <a:tcPr/>
                </a:tc>
                <a:tc>
                  <a:txBody>
                    <a:bodyPr/>
                    <a:lstStyle/>
                    <a:p>
                      <a:pPr algn="ctr"/>
                      <a:r>
                        <a:rPr lang="es-VE" sz="1200" b="1" dirty="0" smtClean="0"/>
                        <a:t>Centímetro</a:t>
                      </a:r>
                      <a:endParaRPr lang="es-VE" sz="1200" b="1" dirty="0"/>
                    </a:p>
                  </a:txBody>
                  <a:tcPr/>
                </a:tc>
                <a:tc>
                  <a:txBody>
                    <a:bodyPr/>
                    <a:lstStyle/>
                    <a:p>
                      <a:pPr algn="ctr"/>
                      <a:r>
                        <a:rPr lang="es-VE" sz="1200" b="1" dirty="0" smtClean="0"/>
                        <a:t>milímetro</a:t>
                      </a:r>
                      <a:endParaRPr lang="es-VE" sz="1200" b="1" dirty="0"/>
                    </a:p>
                  </a:txBody>
                  <a:tcPr/>
                </a:tc>
              </a:tr>
              <a:tr h="242147">
                <a:tc>
                  <a:txBody>
                    <a:bodyPr/>
                    <a:lstStyle/>
                    <a:p>
                      <a:pPr algn="ctr"/>
                      <a:r>
                        <a:rPr lang="es-VE" dirty="0" smtClean="0"/>
                        <a:t>Km</a:t>
                      </a:r>
                      <a:endParaRPr lang="es-VE" dirty="0"/>
                    </a:p>
                  </a:txBody>
                  <a:tcPr/>
                </a:tc>
                <a:tc>
                  <a:txBody>
                    <a:bodyPr/>
                    <a:lstStyle/>
                    <a:p>
                      <a:pPr algn="ctr"/>
                      <a:r>
                        <a:rPr lang="es-VE" dirty="0" smtClean="0"/>
                        <a:t>Hm</a:t>
                      </a:r>
                      <a:endParaRPr lang="es-VE" dirty="0"/>
                    </a:p>
                  </a:txBody>
                  <a:tcPr/>
                </a:tc>
                <a:tc>
                  <a:txBody>
                    <a:bodyPr/>
                    <a:lstStyle/>
                    <a:p>
                      <a:pPr algn="ctr"/>
                      <a:r>
                        <a:rPr lang="es-VE" dirty="0" err="1" smtClean="0"/>
                        <a:t>Dam</a:t>
                      </a:r>
                      <a:endParaRPr lang="es-VE" dirty="0"/>
                    </a:p>
                  </a:txBody>
                  <a:tcPr/>
                </a:tc>
                <a:tc vMerge="1">
                  <a:txBody>
                    <a:bodyPr/>
                    <a:lstStyle/>
                    <a:p>
                      <a:endParaRPr lang="es-VE"/>
                    </a:p>
                  </a:txBody>
                  <a:tcPr/>
                </a:tc>
                <a:tc>
                  <a:txBody>
                    <a:bodyPr/>
                    <a:lstStyle/>
                    <a:p>
                      <a:pPr algn="ctr"/>
                      <a:r>
                        <a:rPr lang="es-VE" dirty="0" smtClean="0"/>
                        <a:t>dm</a:t>
                      </a:r>
                      <a:endParaRPr lang="es-VE" dirty="0"/>
                    </a:p>
                  </a:txBody>
                  <a:tcPr/>
                </a:tc>
                <a:tc>
                  <a:txBody>
                    <a:bodyPr/>
                    <a:lstStyle/>
                    <a:p>
                      <a:pPr algn="ctr"/>
                      <a:r>
                        <a:rPr lang="es-VE" dirty="0" smtClean="0"/>
                        <a:t>Cm</a:t>
                      </a:r>
                      <a:endParaRPr lang="es-VE" dirty="0"/>
                    </a:p>
                  </a:txBody>
                  <a:tcPr/>
                </a:tc>
                <a:tc>
                  <a:txBody>
                    <a:bodyPr/>
                    <a:lstStyle/>
                    <a:p>
                      <a:pPr algn="ctr"/>
                      <a:r>
                        <a:rPr lang="es-VE" dirty="0" smtClean="0"/>
                        <a:t>mm</a:t>
                      </a:r>
                      <a:endParaRPr lang="es-VE" dirty="0"/>
                    </a:p>
                  </a:txBody>
                  <a:tcPr/>
                </a:tc>
              </a:tr>
              <a:tr h="123613">
                <a:tc>
                  <a:txBody>
                    <a:bodyPr/>
                    <a:lstStyle/>
                    <a:p>
                      <a:pPr algn="ctr"/>
                      <a:r>
                        <a:rPr lang="es-VE" dirty="0" smtClean="0"/>
                        <a:t>1000m</a:t>
                      </a:r>
                      <a:endParaRPr lang="es-VE" dirty="0"/>
                    </a:p>
                  </a:txBody>
                  <a:tcPr/>
                </a:tc>
                <a:tc>
                  <a:txBody>
                    <a:bodyPr/>
                    <a:lstStyle/>
                    <a:p>
                      <a:pPr algn="ctr"/>
                      <a:r>
                        <a:rPr lang="es-VE" dirty="0" smtClean="0"/>
                        <a:t>100m</a:t>
                      </a:r>
                      <a:endParaRPr lang="es-VE" dirty="0"/>
                    </a:p>
                  </a:txBody>
                  <a:tcPr/>
                </a:tc>
                <a:tc>
                  <a:txBody>
                    <a:bodyPr/>
                    <a:lstStyle/>
                    <a:p>
                      <a:pPr algn="ctr"/>
                      <a:r>
                        <a:rPr lang="es-VE" dirty="0" smtClean="0"/>
                        <a:t>10m</a:t>
                      </a:r>
                      <a:endParaRPr lang="es-VE" dirty="0"/>
                    </a:p>
                  </a:txBody>
                  <a:tcPr/>
                </a:tc>
                <a:tc vMerge="1">
                  <a:txBody>
                    <a:bodyPr/>
                    <a:lstStyle/>
                    <a:p>
                      <a:endParaRPr lang="es-VE"/>
                    </a:p>
                  </a:txBody>
                  <a:tcPr/>
                </a:tc>
                <a:tc>
                  <a:txBody>
                    <a:bodyPr/>
                    <a:lstStyle/>
                    <a:p>
                      <a:pPr algn="ctr"/>
                      <a:r>
                        <a:rPr lang="es-VE" dirty="0" smtClean="0"/>
                        <a:t>0,1m</a:t>
                      </a:r>
                      <a:endParaRPr lang="es-VE" dirty="0"/>
                    </a:p>
                  </a:txBody>
                  <a:tcPr/>
                </a:tc>
                <a:tc>
                  <a:txBody>
                    <a:bodyPr/>
                    <a:lstStyle/>
                    <a:p>
                      <a:pPr algn="ctr"/>
                      <a:r>
                        <a:rPr lang="es-VE" dirty="0" smtClean="0"/>
                        <a:t>0,01m</a:t>
                      </a:r>
                      <a:endParaRPr lang="es-VE" dirty="0"/>
                    </a:p>
                  </a:txBody>
                  <a:tcPr/>
                </a:tc>
                <a:tc>
                  <a:txBody>
                    <a:bodyPr/>
                    <a:lstStyle/>
                    <a:p>
                      <a:pPr algn="ctr"/>
                      <a:r>
                        <a:rPr lang="es-VE" dirty="0" smtClean="0"/>
                        <a:t>0,001m</a:t>
                      </a:r>
                      <a:endParaRPr lang="es-VE" dirty="0"/>
                    </a:p>
                  </a:txBody>
                  <a:tcPr/>
                </a:tc>
              </a:tr>
            </a:tbl>
          </a:graphicData>
        </a:graphic>
      </p:graphicFrame>
    </p:spTree>
    <p:extLst>
      <p:ext uri="{BB962C8B-B14F-4D97-AF65-F5344CB8AC3E}">
        <p14:creationId xmlns:p14="http://schemas.microsoft.com/office/powerpoint/2010/main" val="144567924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1115616" y="836712"/>
            <a:ext cx="6777317" cy="3888432"/>
          </a:xfrm>
        </p:spPr>
        <p:txBody>
          <a:bodyPr>
            <a:normAutofit/>
          </a:bodyPr>
          <a:lstStyle/>
          <a:p>
            <a:pPr marL="68580" indent="0">
              <a:buNone/>
            </a:pPr>
            <a:r>
              <a:rPr lang="es-VE" sz="2000" dirty="0" smtClean="0"/>
              <a:t>Cada unidad de longitud es 10 veces mayor que la unidad inmediatamente inferior y 10 veces menor que la inmediatamente superior. Para pasar de una unidad a otra se usa este esquema  </a:t>
            </a:r>
            <a:endParaRPr lang="es-VE" sz="2000" dirty="0"/>
          </a:p>
        </p:txBody>
      </p:sp>
      <p:grpSp>
        <p:nvGrpSpPr>
          <p:cNvPr id="80" name="79 Grupo"/>
          <p:cNvGrpSpPr/>
          <p:nvPr/>
        </p:nvGrpSpPr>
        <p:grpSpPr>
          <a:xfrm>
            <a:off x="1969182" y="2401721"/>
            <a:ext cx="5120166" cy="3439740"/>
            <a:chOff x="2051615" y="2338574"/>
            <a:chExt cx="5120166" cy="3439740"/>
          </a:xfrm>
        </p:grpSpPr>
        <p:sp>
          <p:nvSpPr>
            <p:cNvPr id="20" name="19 Elipse"/>
            <p:cNvSpPr/>
            <p:nvPr/>
          </p:nvSpPr>
          <p:spPr>
            <a:xfrm>
              <a:off x="2483768" y="2708920"/>
              <a:ext cx="792088" cy="436418"/>
            </a:xfrm>
            <a:prstGeom prst="ellipse">
              <a:avLst/>
            </a:prstGeom>
            <a:solidFill>
              <a:schemeClr val="accent1">
                <a:lumMod val="20000"/>
                <a:lumOff val="80000"/>
              </a:schemeClr>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VE" sz="1400" b="1" i="1" dirty="0" smtClean="0">
                  <a:solidFill>
                    <a:schemeClr val="tx1"/>
                  </a:solidFill>
                </a:rPr>
                <a:t>Km</a:t>
              </a:r>
              <a:endParaRPr lang="es-VE" sz="1400" b="1" i="1" dirty="0">
                <a:solidFill>
                  <a:schemeClr val="tx1"/>
                </a:solidFill>
              </a:endParaRPr>
            </a:p>
          </p:txBody>
        </p:sp>
        <p:sp>
          <p:nvSpPr>
            <p:cNvPr id="21" name="20 Elipse"/>
            <p:cNvSpPr/>
            <p:nvPr/>
          </p:nvSpPr>
          <p:spPr>
            <a:xfrm>
              <a:off x="3700411" y="3289354"/>
              <a:ext cx="799581" cy="504056"/>
            </a:xfrm>
            <a:prstGeom prst="ellipse">
              <a:avLst/>
            </a:prstGeom>
            <a:solidFill>
              <a:schemeClr val="accent1">
                <a:lumMod val="20000"/>
                <a:lumOff val="80000"/>
              </a:schemeClr>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VE" sz="1200" b="1" i="1" dirty="0" err="1" smtClean="0">
                  <a:solidFill>
                    <a:schemeClr val="tx1"/>
                  </a:solidFill>
                </a:rPr>
                <a:t>Dam</a:t>
              </a:r>
              <a:endParaRPr lang="es-VE" sz="1200" b="1" i="1" dirty="0">
                <a:solidFill>
                  <a:schemeClr val="tx1"/>
                </a:solidFill>
              </a:endParaRPr>
            </a:p>
          </p:txBody>
        </p:sp>
        <p:sp>
          <p:nvSpPr>
            <p:cNvPr id="22" name="21 Elipse"/>
            <p:cNvSpPr/>
            <p:nvPr/>
          </p:nvSpPr>
          <p:spPr>
            <a:xfrm>
              <a:off x="3131840" y="3001322"/>
              <a:ext cx="792088" cy="504056"/>
            </a:xfrm>
            <a:prstGeom prst="ellipse">
              <a:avLst/>
            </a:prstGeom>
            <a:solidFill>
              <a:schemeClr val="accent1">
                <a:lumMod val="20000"/>
                <a:lumOff val="80000"/>
              </a:schemeClr>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VE" sz="1400" b="1" i="1" dirty="0">
                  <a:solidFill>
                    <a:schemeClr val="tx1"/>
                  </a:solidFill>
                </a:rPr>
                <a:t>H</a:t>
              </a:r>
              <a:r>
                <a:rPr lang="es-VE" sz="1400" b="1" i="1" dirty="0" smtClean="0">
                  <a:solidFill>
                    <a:schemeClr val="tx1"/>
                  </a:solidFill>
                </a:rPr>
                <a:t>m</a:t>
              </a:r>
              <a:endParaRPr lang="es-VE" sz="1400" b="1" i="1" dirty="0">
                <a:solidFill>
                  <a:schemeClr val="tx1"/>
                </a:solidFill>
              </a:endParaRPr>
            </a:p>
          </p:txBody>
        </p:sp>
        <p:sp>
          <p:nvSpPr>
            <p:cNvPr id="26" name="25 Elipse"/>
            <p:cNvSpPr/>
            <p:nvPr/>
          </p:nvSpPr>
          <p:spPr>
            <a:xfrm>
              <a:off x="4283968" y="3793410"/>
              <a:ext cx="504056" cy="288032"/>
            </a:xfrm>
            <a:prstGeom prst="ellipse">
              <a:avLst/>
            </a:prstGeom>
            <a:solidFill>
              <a:schemeClr val="accent1">
                <a:lumMod val="20000"/>
                <a:lumOff val="80000"/>
              </a:schemeClr>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VE" sz="1400" b="1" i="1" dirty="0" smtClean="0">
                  <a:solidFill>
                    <a:schemeClr val="tx1"/>
                  </a:solidFill>
                </a:rPr>
                <a:t>m</a:t>
              </a:r>
              <a:endParaRPr lang="es-VE" sz="1400" b="1" i="1" dirty="0">
                <a:solidFill>
                  <a:schemeClr val="tx1"/>
                </a:solidFill>
              </a:endParaRPr>
            </a:p>
          </p:txBody>
        </p:sp>
        <p:sp>
          <p:nvSpPr>
            <p:cNvPr id="27" name="26 Elipse"/>
            <p:cNvSpPr/>
            <p:nvPr/>
          </p:nvSpPr>
          <p:spPr>
            <a:xfrm>
              <a:off x="4788024" y="3861048"/>
              <a:ext cx="720080" cy="499686"/>
            </a:xfrm>
            <a:prstGeom prst="ellipse">
              <a:avLst/>
            </a:prstGeom>
            <a:solidFill>
              <a:schemeClr val="accent1">
                <a:lumMod val="20000"/>
                <a:lumOff val="80000"/>
              </a:schemeClr>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VE" sz="1400" b="1" i="1" dirty="0">
                  <a:solidFill>
                    <a:schemeClr val="tx1"/>
                  </a:solidFill>
                </a:rPr>
                <a:t>d</a:t>
              </a:r>
              <a:r>
                <a:rPr lang="es-VE" sz="1400" b="1" i="1" dirty="0" smtClean="0">
                  <a:solidFill>
                    <a:schemeClr val="tx1"/>
                  </a:solidFill>
                </a:rPr>
                <a:t>m</a:t>
              </a:r>
              <a:endParaRPr lang="es-VE" sz="1400" b="1" i="1" dirty="0">
                <a:solidFill>
                  <a:schemeClr val="tx1"/>
                </a:solidFill>
              </a:endParaRPr>
            </a:p>
          </p:txBody>
        </p:sp>
        <p:sp>
          <p:nvSpPr>
            <p:cNvPr id="28" name="27 Elipse"/>
            <p:cNvSpPr/>
            <p:nvPr/>
          </p:nvSpPr>
          <p:spPr>
            <a:xfrm>
              <a:off x="5436096" y="4149080"/>
              <a:ext cx="720080" cy="508426"/>
            </a:xfrm>
            <a:prstGeom prst="ellipse">
              <a:avLst/>
            </a:prstGeom>
            <a:solidFill>
              <a:schemeClr val="accent1">
                <a:lumMod val="20000"/>
                <a:lumOff val="80000"/>
              </a:schemeClr>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VE" sz="1600" b="1" i="1" dirty="0">
                  <a:solidFill>
                    <a:schemeClr val="tx1"/>
                  </a:solidFill>
                </a:rPr>
                <a:t>c</a:t>
              </a:r>
              <a:r>
                <a:rPr lang="es-VE" sz="1600" b="1" i="1" dirty="0" smtClean="0">
                  <a:solidFill>
                    <a:schemeClr val="tx1"/>
                  </a:solidFill>
                </a:rPr>
                <a:t>m</a:t>
              </a:r>
              <a:endParaRPr lang="es-VE" sz="1600" b="1" i="1" dirty="0">
                <a:solidFill>
                  <a:schemeClr val="tx1"/>
                </a:solidFill>
              </a:endParaRPr>
            </a:p>
          </p:txBody>
        </p:sp>
        <p:sp>
          <p:nvSpPr>
            <p:cNvPr id="29" name="28 Elipse"/>
            <p:cNvSpPr/>
            <p:nvPr/>
          </p:nvSpPr>
          <p:spPr>
            <a:xfrm>
              <a:off x="6012160" y="4576758"/>
              <a:ext cx="864096" cy="508426"/>
            </a:xfrm>
            <a:prstGeom prst="ellipse">
              <a:avLst/>
            </a:prstGeom>
            <a:solidFill>
              <a:schemeClr val="accent1">
                <a:lumMod val="20000"/>
                <a:lumOff val="80000"/>
              </a:schemeClr>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VE" sz="1600" b="1" i="1" dirty="0">
                  <a:solidFill>
                    <a:schemeClr val="tx1"/>
                  </a:solidFill>
                </a:rPr>
                <a:t>m</a:t>
              </a:r>
              <a:r>
                <a:rPr lang="es-VE" sz="1600" b="1" i="1" dirty="0" smtClean="0">
                  <a:solidFill>
                    <a:schemeClr val="tx1"/>
                  </a:solidFill>
                </a:rPr>
                <a:t>m</a:t>
              </a:r>
              <a:endParaRPr lang="es-VE" sz="1600" b="1" i="1" dirty="0">
                <a:solidFill>
                  <a:schemeClr val="tx1"/>
                </a:solidFill>
              </a:endParaRPr>
            </a:p>
          </p:txBody>
        </p:sp>
        <p:grpSp>
          <p:nvGrpSpPr>
            <p:cNvPr id="79" name="78 Grupo"/>
            <p:cNvGrpSpPr/>
            <p:nvPr/>
          </p:nvGrpSpPr>
          <p:grpSpPr>
            <a:xfrm>
              <a:off x="2051615" y="2338574"/>
              <a:ext cx="5120166" cy="3439740"/>
              <a:chOff x="2051615" y="2338574"/>
              <a:chExt cx="5120166" cy="3439740"/>
            </a:xfrm>
          </p:grpSpPr>
          <p:grpSp>
            <p:nvGrpSpPr>
              <p:cNvPr id="70" name="69 Grupo"/>
              <p:cNvGrpSpPr/>
              <p:nvPr/>
            </p:nvGrpSpPr>
            <p:grpSpPr>
              <a:xfrm>
                <a:off x="2276871" y="2996952"/>
                <a:ext cx="3816424" cy="2003912"/>
                <a:chOff x="2267744" y="3009264"/>
                <a:chExt cx="3816424" cy="2003912"/>
              </a:xfrm>
            </p:grpSpPr>
            <p:cxnSp>
              <p:nvCxnSpPr>
                <p:cNvPr id="5" name="4 Conector angular"/>
                <p:cNvCxnSpPr/>
                <p:nvPr/>
              </p:nvCxnSpPr>
              <p:spPr>
                <a:xfrm>
                  <a:off x="2267744" y="3009264"/>
                  <a:ext cx="576064" cy="288032"/>
                </a:xfrm>
                <a:prstGeom prst="bentConnector3">
                  <a:avLst/>
                </a:prstGeom>
                <a:ln w="571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4" name="13 Conector angular"/>
                <p:cNvCxnSpPr/>
                <p:nvPr/>
              </p:nvCxnSpPr>
              <p:spPr>
                <a:xfrm>
                  <a:off x="2843808" y="3284984"/>
                  <a:ext cx="576064" cy="288032"/>
                </a:xfrm>
                <a:prstGeom prst="bentConnector3">
                  <a:avLst/>
                </a:prstGeom>
                <a:ln w="571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5" name="14 Conector angular"/>
                <p:cNvCxnSpPr/>
                <p:nvPr/>
              </p:nvCxnSpPr>
              <p:spPr>
                <a:xfrm>
                  <a:off x="3419872" y="3573016"/>
                  <a:ext cx="576064" cy="288032"/>
                </a:xfrm>
                <a:prstGeom prst="bentConnector3">
                  <a:avLst/>
                </a:prstGeom>
                <a:ln w="571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6" name="15 Conector angular"/>
                <p:cNvCxnSpPr/>
                <p:nvPr/>
              </p:nvCxnSpPr>
              <p:spPr>
                <a:xfrm>
                  <a:off x="4973006" y="4437112"/>
                  <a:ext cx="576064" cy="288032"/>
                </a:xfrm>
                <a:prstGeom prst="bentConnector3">
                  <a:avLst/>
                </a:prstGeom>
                <a:ln w="571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7" name="16 Conector angular"/>
                <p:cNvCxnSpPr/>
                <p:nvPr/>
              </p:nvCxnSpPr>
              <p:spPr>
                <a:xfrm>
                  <a:off x="3923928" y="3861048"/>
                  <a:ext cx="576064" cy="288032"/>
                </a:xfrm>
                <a:prstGeom prst="bentConnector3">
                  <a:avLst/>
                </a:prstGeom>
                <a:ln w="571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8" name="17 Conector angular"/>
                <p:cNvCxnSpPr/>
                <p:nvPr/>
              </p:nvCxnSpPr>
              <p:spPr>
                <a:xfrm>
                  <a:off x="4427984" y="4149080"/>
                  <a:ext cx="576064" cy="288032"/>
                </a:xfrm>
                <a:prstGeom prst="bentConnector3">
                  <a:avLst/>
                </a:prstGeom>
                <a:ln w="571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9" name="18 Conector angular"/>
                <p:cNvCxnSpPr/>
                <p:nvPr/>
              </p:nvCxnSpPr>
              <p:spPr>
                <a:xfrm>
                  <a:off x="5508104" y="4725144"/>
                  <a:ext cx="576064" cy="288032"/>
                </a:xfrm>
                <a:prstGeom prst="bentConnector3">
                  <a:avLst/>
                </a:prstGeom>
                <a:ln w="57150">
                  <a:solidFill>
                    <a:srgbClr val="FF0000"/>
                  </a:solidFill>
                </a:ln>
              </p:spPr>
              <p:style>
                <a:lnRef idx="1">
                  <a:schemeClr val="accent1"/>
                </a:lnRef>
                <a:fillRef idx="0">
                  <a:schemeClr val="accent1"/>
                </a:fillRef>
                <a:effectRef idx="0">
                  <a:schemeClr val="accent1"/>
                </a:effectRef>
                <a:fontRef idx="minor">
                  <a:schemeClr val="tx1"/>
                </a:fontRef>
              </p:style>
            </p:cxnSp>
          </p:grpSp>
          <p:grpSp>
            <p:nvGrpSpPr>
              <p:cNvPr id="68" name="67 Grupo"/>
              <p:cNvGrpSpPr/>
              <p:nvPr/>
            </p:nvGrpSpPr>
            <p:grpSpPr>
              <a:xfrm>
                <a:off x="3083868" y="2338575"/>
                <a:ext cx="4087913" cy="2107793"/>
                <a:chOff x="3083868" y="2338575"/>
                <a:chExt cx="4087913" cy="2107793"/>
              </a:xfrm>
            </p:grpSpPr>
            <p:sp>
              <p:nvSpPr>
                <p:cNvPr id="30" name="29 Flecha curvada hacia arriba"/>
                <p:cNvSpPr/>
                <p:nvPr/>
              </p:nvSpPr>
              <p:spPr>
                <a:xfrm rot="11589805" flipH="1">
                  <a:off x="3083868" y="2511800"/>
                  <a:ext cx="583228" cy="278384"/>
                </a:xfrm>
                <a:prstGeom prst="curved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VE">
                    <a:solidFill>
                      <a:schemeClr val="tx1"/>
                    </a:solidFill>
                  </a:endParaRPr>
                </a:p>
              </p:txBody>
            </p:sp>
            <p:sp>
              <p:nvSpPr>
                <p:cNvPr id="31" name="30 CuadroTexto"/>
                <p:cNvSpPr txBox="1"/>
                <p:nvPr/>
              </p:nvSpPr>
              <p:spPr>
                <a:xfrm>
                  <a:off x="3556395" y="2338575"/>
                  <a:ext cx="727573" cy="369332"/>
                </a:xfrm>
                <a:prstGeom prst="rect">
                  <a:avLst/>
                </a:prstGeom>
                <a:noFill/>
              </p:spPr>
              <p:txBody>
                <a:bodyPr wrap="square" rtlCol="0">
                  <a:spAutoFit/>
                </a:bodyPr>
                <a:lstStyle/>
                <a:p>
                  <a:r>
                    <a:rPr lang="es-VE" dirty="0" smtClean="0"/>
                    <a:t>x10</a:t>
                  </a:r>
                  <a:endParaRPr lang="es-VE" dirty="0"/>
                </a:p>
              </p:txBody>
            </p:sp>
            <p:sp>
              <p:nvSpPr>
                <p:cNvPr id="32" name="31 Flecha curvada hacia arriba"/>
                <p:cNvSpPr/>
                <p:nvPr/>
              </p:nvSpPr>
              <p:spPr>
                <a:xfrm rot="11589805" flipH="1">
                  <a:off x="3875956" y="2871840"/>
                  <a:ext cx="583228" cy="278384"/>
                </a:xfrm>
                <a:prstGeom prst="curved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VE">
                    <a:solidFill>
                      <a:schemeClr val="tx1"/>
                    </a:solidFill>
                  </a:endParaRPr>
                </a:p>
              </p:txBody>
            </p:sp>
            <p:sp>
              <p:nvSpPr>
                <p:cNvPr id="33" name="32 Flecha curvada hacia arriba"/>
                <p:cNvSpPr/>
                <p:nvPr/>
              </p:nvSpPr>
              <p:spPr>
                <a:xfrm rot="11589805" flipH="1">
                  <a:off x="4601675" y="3215232"/>
                  <a:ext cx="300690" cy="295310"/>
                </a:xfrm>
                <a:prstGeom prst="curvedUpArrow">
                  <a:avLst>
                    <a:gd name="adj1" fmla="val 25000"/>
                    <a:gd name="adj2" fmla="val 26310"/>
                    <a:gd name="adj3" fmla="val 25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VE">
                    <a:solidFill>
                      <a:schemeClr val="tx1"/>
                    </a:solidFill>
                  </a:endParaRPr>
                </a:p>
              </p:txBody>
            </p:sp>
            <p:sp>
              <p:nvSpPr>
                <p:cNvPr id="34" name="33 Flecha curvada hacia arriba"/>
                <p:cNvSpPr/>
                <p:nvPr/>
              </p:nvSpPr>
              <p:spPr>
                <a:xfrm rot="11589805" flipH="1">
                  <a:off x="4967406" y="3438378"/>
                  <a:ext cx="510079" cy="369443"/>
                </a:xfrm>
                <a:prstGeom prst="curved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VE">
                    <a:solidFill>
                      <a:schemeClr val="tx1"/>
                    </a:solidFill>
                  </a:endParaRPr>
                </a:p>
              </p:txBody>
            </p:sp>
            <p:sp>
              <p:nvSpPr>
                <p:cNvPr id="35" name="34 Flecha curvada hacia arriba"/>
                <p:cNvSpPr/>
                <p:nvPr/>
              </p:nvSpPr>
              <p:spPr>
                <a:xfrm rot="11589805" flipH="1">
                  <a:off x="5548912" y="3807944"/>
                  <a:ext cx="583228" cy="278384"/>
                </a:xfrm>
                <a:prstGeom prst="curved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VE">
                    <a:solidFill>
                      <a:schemeClr val="tx1"/>
                    </a:solidFill>
                  </a:endParaRPr>
                </a:p>
              </p:txBody>
            </p:sp>
            <p:sp>
              <p:nvSpPr>
                <p:cNvPr id="36" name="35 Flecha curvada hacia arriba"/>
                <p:cNvSpPr/>
                <p:nvPr/>
              </p:nvSpPr>
              <p:spPr>
                <a:xfrm rot="11589805" flipH="1">
                  <a:off x="6268992" y="4167984"/>
                  <a:ext cx="583228" cy="278384"/>
                </a:xfrm>
                <a:prstGeom prst="curved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VE">
                    <a:solidFill>
                      <a:schemeClr val="tx1"/>
                    </a:solidFill>
                  </a:endParaRPr>
                </a:p>
              </p:txBody>
            </p:sp>
            <p:sp>
              <p:nvSpPr>
                <p:cNvPr id="37" name="36 CuadroTexto"/>
                <p:cNvSpPr txBox="1"/>
                <p:nvPr/>
              </p:nvSpPr>
              <p:spPr>
                <a:xfrm>
                  <a:off x="4245433" y="2555464"/>
                  <a:ext cx="727573" cy="369332"/>
                </a:xfrm>
                <a:prstGeom prst="rect">
                  <a:avLst/>
                </a:prstGeom>
                <a:noFill/>
              </p:spPr>
              <p:txBody>
                <a:bodyPr wrap="square" rtlCol="0">
                  <a:spAutoFit/>
                </a:bodyPr>
                <a:lstStyle/>
                <a:p>
                  <a:r>
                    <a:rPr lang="es-VE" dirty="0" smtClean="0"/>
                    <a:t>x10</a:t>
                  </a:r>
                  <a:endParaRPr lang="es-VE" dirty="0"/>
                </a:p>
              </p:txBody>
            </p:sp>
            <p:sp>
              <p:nvSpPr>
                <p:cNvPr id="38" name="37 CuadroTexto"/>
                <p:cNvSpPr txBox="1"/>
                <p:nvPr/>
              </p:nvSpPr>
              <p:spPr>
                <a:xfrm>
                  <a:off x="4708523" y="2920022"/>
                  <a:ext cx="727573" cy="369332"/>
                </a:xfrm>
                <a:prstGeom prst="rect">
                  <a:avLst/>
                </a:prstGeom>
                <a:noFill/>
              </p:spPr>
              <p:txBody>
                <a:bodyPr wrap="square" rtlCol="0">
                  <a:spAutoFit/>
                </a:bodyPr>
                <a:lstStyle/>
                <a:p>
                  <a:r>
                    <a:rPr lang="es-VE" dirty="0" smtClean="0"/>
                    <a:t>x10</a:t>
                  </a:r>
                  <a:endParaRPr lang="es-VE" dirty="0"/>
                </a:p>
              </p:txBody>
            </p:sp>
            <p:sp>
              <p:nvSpPr>
                <p:cNvPr id="39" name="38 CuadroTexto"/>
                <p:cNvSpPr txBox="1"/>
                <p:nvPr/>
              </p:nvSpPr>
              <p:spPr>
                <a:xfrm>
                  <a:off x="5265353" y="3186261"/>
                  <a:ext cx="575173" cy="369332"/>
                </a:xfrm>
                <a:prstGeom prst="rect">
                  <a:avLst/>
                </a:prstGeom>
                <a:noFill/>
              </p:spPr>
              <p:txBody>
                <a:bodyPr wrap="square" rtlCol="0">
                  <a:spAutoFit/>
                </a:bodyPr>
                <a:lstStyle/>
                <a:p>
                  <a:r>
                    <a:rPr lang="es-VE" dirty="0" smtClean="0"/>
                    <a:t>x10</a:t>
                  </a:r>
                  <a:endParaRPr lang="es-VE" dirty="0"/>
                </a:p>
              </p:txBody>
            </p:sp>
            <p:sp>
              <p:nvSpPr>
                <p:cNvPr id="40" name="39 CuadroTexto"/>
                <p:cNvSpPr txBox="1"/>
                <p:nvPr/>
              </p:nvSpPr>
              <p:spPr>
                <a:xfrm>
                  <a:off x="5840526" y="3438433"/>
                  <a:ext cx="727573" cy="369332"/>
                </a:xfrm>
                <a:prstGeom prst="rect">
                  <a:avLst/>
                </a:prstGeom>
                <a:noFill/>
              </p:spPr>
              <p:txBody>
                <a:bodyPr wrap="square" rtlCol="0">
                  <a:spAutoFit/>
                </a:bodyPr>
                <a:lstStyle/>
                <a:p>
                  <a:r>
                    <a:rPr lang="es-VE" dirty="0" smtClean="0"/>
                    <a:t>x10</a:t>
                  </a:r>
                  <a:endParaRPr lang="es-VE" dirty="0"/>
                </a:p>
              </p:txBody>
            </p:sp>
            <p:sp>
              <p:nvSpPr>
                <p:cNvPr id="41" name="40 CuadroTexto"/>
                <p:cNvSpPr txBox="1"/>
                <p:nvPr/>
              </p:nvSpPr>
              <p:spPr>
                <a:xfrm>
                  <a:off x="6444208" y="3861048"/>
                  <a:ext cx="727573" cy="369332"/>
                </a:xfrm>
                <a:prstGeom prst="rect">
                  <a:avLst/>
                </a:prstGeom>
                <a:noFill/>
              </p:spPr>
              <p:txBody>
                <a:bodyPr wrap="square" rtlCol="0">
                  <a:spAutoFit/>
                </a:bodyPr>
                <a:lstStyle/>
                <a:p>
                  <a:r>
                    <a:rPr lang="es-VE" dirty="0" smtClean="0"/>
                    <a:t>x10</a:t>
                  </a:r>
                  <a:endParaRPr lang="es-VE" dirty="0"/>
                </a:p>
              </p:txBody>
            </p:sp>
          </p:grpSp>
          <p:grpSp>
            <p:nvGrpSpPr>
              <p:cNvPr id="69" name="68 Grupo"/>
              <p:cNvGrpSpPr/>
              <p:nvPr/>
            </p:nvGrpSpPr>
            <p:grpSpPr>
              <a:xfrm>
                <a:off x="2116235" y="3328058"/>
                <a:ext cx="3968471" cy="2450256"/>
                <a:chOff x="2116235" y="3328058"/>
                <a:chExt cx="3968471" cy="2450256"/>
              </a:xfrm>
            </p:grpSpPr>
            <p:sp>
              <p:nvSpPr>
                <p:cNvPr id="42" name="41 Flecha curvada hacia arriba"/>
                <p:cNvSpPr/>
                <p:nvPr/>
              </p:nvSpPr>
              <p:spPr>
                <a:xfrm rot="1583493" flipH="1">
                  <a:off x="4919330" y="4814045"/>
                  <a:ext cx="606083" cy="231804"/>
                </a:xfrm>
                <a:prstGeom prst="curved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VE">
                    <a:solidFill>
                      <a:schemeClr val="tx1"/>
                    </a:solidFill>
                  </a:endParaRPr>
                </a:p>
              </p:txBody>
            </p:sp>
            <p:sp>
              <p:nvSpPr>
                <p:cNvPr id="43" name="42 Flecha curvada hacia arriba"/>
                <p:cNvSpPr/>
                <p:nvPr/>
              </p:nvSpPr>
              <p:spPr>
                <a:xfrm rot="1583493" flipH="1">
                  <a:off x="4367461" y="4559736"/>
                  <a:ext cx="606083" cy="231804"/>
                </a:xfrm>
                <a:prstGeom prst="curved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VE">
                    <a:solidFill>
                      <a:schemeClr val="tx1"/>
                    </a:solidFill>
                  </a:endParaRPr>
                </a:p>
              </p:txBody>
            </p:sp>
            <p:sp>
              <p:nvSpPr>
                <p:cNvPr id="44" name="43 Flecha curvada hacia arriba"/>
                <p:cNvSpPr/>
                <p:nvPr/>
              </p:nvSpPr>
              <p:spPr>
                <a:xfrm rot="1583493" flipH="1">
                  <a:off x="3807872" y="4271513"/>
                  <a:ext cx="606083" cy="231804"/>
                </a:xfrm>
                <a:prstGeom prst="curved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VE">
                    <a:solidFill>
                      <a:schemeClr val="tx1"/>
                    </a:solidFill>
                  </a:endParaRPr>
                </a:p>
              </p:txBody>
            </p:sp>
            <p:sp>
              <p:nvSpPr>
                <p:cNvPr id="45" name="44 Flecha curvada hacia arriba"/>
                <p:cNvSpPr/>
                <p:nvPr/>
              </p:nvSpPr>
              <p:spPr>
                <a:xfrm rot="1583493" flipH="1">
                  <a:off x="3273940" y="3986195"/>
                  <a:ext cx="606083" cy="231804"/>
                </a:xfrm>
                <a:prstGeom prst="curved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VE">
                    <a:solidFill>
                      <a:schemeClr val="tx1"/>
                    </a:solidFill>
                  </a:endParaRPr>
                </a:p>
              </p:txBody>
            </p:sp>
            <p:sp>
              <p:nvSpPr>
                <p:cNvPr id="46" name="45 Flecha curvada hacia arriba"/>
                <p:cNvSpPr/>
                <p:nvPr/>
              </p:nvSpPr>
              <p:spPr>
                <a:xfrm rot="1583493" flipH="1">
                  <a:off x="2767413" y="3679902"/>
                  <a:ext cx="606083" cy="231804"/>
                </a:xfrm>
                <a:prstGeom prst="curved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VE">
                    <a:solidFill>
                      <a:schemeClr val="tx1"/>
                    </a:solidFill>
                  </a:endParaRPr>
                </a:p>
              </p:txBody>
            </p:sp>
            <p:sp>
              <p:nvSpPr>
                <p:cNvPr id="47" name="46 Flecha curvada hacia arriba"/>
                <p:cNvSpPr/>
                <p:nvPr/>
              </p:nvSpPr>
              <p:spPr>
                <a:xfrm rot="1583493" flipH="1">
                  <a:off x="2201315" y="3328058"/>
                  <a:ext cx="606083" cy="231804"/>
                </a:xfrm>
                <a:prstGeom prst="curved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VE">
                    <a:solidFill>
                      <a:schemeClr val="tx1"/>
                    </a:solidFill>
                  </a:endParaRPr>
                </a:p>
              </p:txBody>
            </p:sp>
            <p:sp>
              <p:nvSpPr>
                <p:cNvPr id="48" name="47 Flecha curvada hacia arriba"/>
                <p:cNvSpPr/>
                <p:nvPr/>
              </p:nvSpPr>
              <p:spPr>
                <a:xfrm rot="1583493" flipH="1">
                  <a:off x="5478623" y="5092631"/>
                  <a:ext cx="606083" cy="231804"/>
                </a:xfrm>
                <a:prstGeom prst="curved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VE">
                    <a:solidFill>
                      <a:schemeClr val="tx1"/>
                    </a:solidFill>
                  </a:endParaRPr>
                </a:p>
              </p:txBody>
            </p:sp>
            <p:sp>
              <p:nvSpPr>
                <p:cNvPr id="51" name="50 CuadroTexto"/>
                <p:cNvSpPr txBox="1"/>
                <p:nvPr/>
              </p:nvSpPr>
              <p:spPr>
                <a:xfrm>
                  <a:off x="2116235" y="3625605"/>
                  <a:ext cx="756084" cy="369332"/>
                </a:xfrm>
                <a:prstGeom prst="rect">
                  <a:avLst/>
                </a:prstGeom>
                <a:noFill/>
              </p:spPr>
              <p:txBody>
                <a:bodyPr wrap="square" rtlCol="0">
                  <a:spAutoFit/>
                </a:bodyPr>
                <a:lstStyle/>
                <a:p>
                  <a:r>
                    <a:rPr lang="es-VE" dirty="0"/>
                    <a:t>÷</a:t>
                  </a:r>
                  <a:r>
                    <a:rPr lang="es-VE" dirty="0" smtClean="0"/>
                    <a:t>10</a:t>
                  </a:r>
                  <a:endParaRPr lang="es-VE" dirty="0"/>
                </a:p>
              </p:txBody>
            </p:sp>
            <p:sp>
              <p:nvSpPr>
                <p:cNvPr id="52" name="51 CuadroTexto"/>
                <p:cNvSpPr txBox="1"/>
                <p:nvPr/>
              </p:nvSpPr>
              <p:spPr>
                <a:xfrm>
                  <a:off x="2592938" y="3954199"/>
                  <a:ext cx="756084" cy="369332"/>
                </a:xfrm>
                <a:prstGeom prst="rect">
                  <a:avLst/>
                </a:prstGeom>
                <a:noFill/>
              </p:spPr>
              <p:txBody>
                <a:bodyPr wrap="square" rtlCol="0">
                  <a:spAutoFit/>
                </a:bodyPr>
                <a:lstStyle/>
                <a:p>
                  <a:r>
                    <a:rPr lang="es-VE" dirty="0"/>
                    <a:t>÷</a:t>
                  </a:r>
                  <a:r>
                    <a:rPr lang="es-VE" dirty="0" smtClean="0"/>
                    <a:t>10</a:t>
                  </a:r>
                  <a:endParaRPr lang="es-VE" dirty="0"/>
                </a:p>
              </p:txBody>
            </p:sp>
            <p:sp>
              <p:nvSpPr>
                <p:cNvPr id="53" name="52 CuadroTexto"/>
                <p:cNvSpPr txBox="1"/>
                <p:nvPr/>
              </p:nvSpPr>
              <p:spPr>
                <a:xfrm>
                  <a:off x="3052339" y="4288717"/>
                  <a:ext cx="756084" cy="369332"/>
                </a:xfrm>
                <a:prstGeom prst="rect">
                  <a:avLst/>
                </a:prstGeom>
                <a:noFill/>
              </p:spPr>
              <p:txBody>
                <a:bodyPr wrap="square" rtlCol="0">
                  <a:spAutoFit/>
                </a:bodyPr>
                <a:lstStyle/>
                <a:p>
                  <a:r>
                    <a:rPr lang="es-VE" dirty="0"/>
                    <a:t>÷</a:t>
                  </a:r>
                  <a:r>
                    <a:rPr lang="es-VE" dirty="0" smtClean="0"/>
                    <a:t>10</a:t>
                  </a:r>
                  <a:endParaRPr lang="es-VE" dirty="0"/>
                </a:p>
              </p:txBody>
            </p:sp>
            <p:sp>
              <p:nvSpPr>
                <p:cNvPr id="54" name="53 CuadroTexto"/>
                <p:cNvSpPr txBox="1"/>
                <p:nvPr/>
              </p:nvSpPr>
              <p:spPr>
                <a:xfrm>
                  <a:off x="3779912" y="4581128"/>
                  <a:ext cx="756084" cy="369332"/>
                </a:xfrm>
                <a:prstGeom prst="rect">
                  <a:avLst/>
                </a:prstGeom>
                <a:noFill/>
              </p:spPr>
              <p:txBody>
                <a:bodyPr wrap="square" rtlCol="0">
                  <a:spAutoFit/>
                </a:bodyPr>
                <a:lstStyle/>
                <a:p>
                  <a:r>
                    <a:rPr lang="es-VE" dirty="0"/>
                    <a:t>÷</a:t>
                  </a:r>
                  <a:r>
                    <a:rPr lang="es-VE" dirty="0" smtClean="0"/>
                    <a:t>10</a:t>
                  </a:r>
                  <a:endParaRPr lang="es-VE" dirty="0"/>
                </a:p>
              </p:txBody>
            </p:sp>
            <p:sp>
              <p:nvSpPr>
                <p:cNvPr id="55" name="54 CuadroTexto"/>
                <p:cNvSpPr txBox="1"/>
                <p:nvPr/>
              </p:nvSpPr>
              <p:spPr>
                <a:xfrm>
                  <a:off x="4211960" y="4859868"/>
                  <a:ext cx="756084" cy="369332"/>
                </a:xfrm>
                <a:prstGeom prst="rect">
                  <a:avLst/>
                </a:prstGeom>
                <a:noFill/>
              </p:spPr>
              <p:txBody>
                <a:bodyPr wrap="square" rtlCol="0">
                  <a:spAutoFit/>
                </a:bodyPr>
                <a:lstStyle/>
                <a:p>
                  <a:r>
                    <a:rPr lang="es-VE" dirty="0"/>
                    <a:t>÷</a:t>
                  </a:r>
                  <a:r>
                    <a:rPr lang="es-VE" dirty="0" smtClean="0"/>
                    <a:t>10</a:t>
                  </a:r>
                  <a:endParaRPr lang="es-VE" dirty="0"/>
                </a:p>
              </p:txBody>
            </p:sp>
            <p:sp>
              <p:nvSpPr>
                <p:cNvPr id="56" name="55 CuadroTexto"/>
                <p:cNvSpPr txBox="1"/>
                <p:nvPr/>
              </p:nvSpPr>
              <p:spPr>
                <a:xfrm>
                  <a:off x="4797303" y="5120978"/>
                  <a:ext cx="756084" cy="369332"/>
                </a:xfrm>
                <a:prstGeom prst="rect">
                  <a:avLst/>
                </a:prstGeom>
                <a:noFill/>
              </p:spPr>
              <p:txBody>
                <a:bodyPr wrap="square" rtlCol="0">
                  <a:spAutoFit/>
                </a:bodyPr>
                <a:lstStyle/>
                <a:p>
                  <a:r>
                    <a:rPr lang="es-VE" dirty="0"/>
                    <a:t>÷</a:t>
                  </a:r>
                  <a:r>
                    <a:rPr lang="es-VE" dirty="0" smtClean="0"/>
                    <a:t>10</a:t>
                  </a:r>
                  <a:endParaRPr lang="es-VE" dirty="0"/>
                </a:p>
              </p:txBody>
            </p:sp>
            <p:sp>
              <p:nvSpPr>
                <p:cNvPr id="57" name="56 CuadroTexto"/>
                <p:cNvSpPr txBox="1"/>
                <p:nvPr/>
              </p:nvSpPr>
              <p:spPr>
                <a:xfrm>
                  <a:off x="5296027" y="5408982"/>
                  <a:ext cx="756084" cy="369332"/>
                </a:xfrm>
                <a:prstGeom prst="rect">
                  <a:avLst/>
                </a:prstGeom>
                <a:noFill/>
              </p:spPr>
              <p:txBody>
                <a:bodyPr wrap="square" rtlCol="0">
                  <a:spAutoFit/>
                </a:bodyPr>
                <a:lstStyle/>
                <a:p>
                  <a:r>
                    <a:rPr lang="es-VE" dirty="0"/>
                    <a:t>÷</a:t>
                  </a:r>
                  <a:r>
                    <a:rPr lang="es-VE" dirty="0" smtClean="0"/>
                    <a:t>10</a:t>
                  </a:r>
                  <a:endParaRPr lang="es-VE" dirty="0"/>
                </a:p>
              </p:txBody>
            </p:sp>
          </p:grpSp>
          <p:grpSp>
            <p:nvGrpSpPr>
              <p:cNvPr id="66" name="65 Grupo"/>
              <p:cNvGrpSpPr/>
              <p:nvPr/>
            </p:nvGrpSpPr>
            <p:grpSpPr>
              <a:xfrm>
                <a:off x="6204312" y="2338574"/>
                <a:ext cx="967469" cy="866859"/>
                <a:chOff x="6204312" y="2338574"/>
                <a:chExt cx="967469" cy="866859"/>
              </a:xfrm>
            </p:grpSpPr>
            <p:sp>
              <p:nvSpPr>
                <p:cNvPr id="58" name="57 Elipse"/>
                <p:cNvSpPr/>
                <p:nvPr/>
              </p:nvSpPr>
              <p:spPr>
                <a:xfrm>
                  <a:off x="6204312" y="2338574"/>
                  <a:ext cx="967469" cy="866859"/>
                </a:xfrm>
                <a:prstGeom prst="ellipse">
                  <a:avLst/>
                </a:prstGeom>
                <a:solidFill>
                  <a:schemeClr val="accent1">
                    <a:lumMod val="40000"/>
                    <a:lumOff val="60000"/>
                  </a:schemeClr>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VE" sz="1600" b="1" i="1" dirty="0" smtClean="0">
                      <a:solidFill>
                        <a:schemeClr val="tx1"/>
                      </a:solidFill>
                    </a:rPr>
                    <a:t>X 10</a:t>
                  </a:r>
                  <a:endParaRPr lang="es-VE" sz="1600" b="1" i="1" dirty="0">
                    <a:solidFill>
                      <a:schemeClr val="tx1"/>
                    </a:solidFill>
                  </a:endParaRPr>
                </a:p>
              </p:txBody>
            </p:sp>
            <p:cxnSp>
              <p:nvCxnSpPr>
                <p:cNvPr id="60" name="59 Conector recto de flecha"/>
                <p:cNvCxnSpPr/>
                <p:nvPr/>
              </p:nvCxnSpPr>
              <p:spPr>
                <a:xfrm>
                  <a:off x="6372200" y="2852936"/>
                  <a:ext cx="432048" cy="216889"/>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grpSp>
          <p:grpSp>
            <p:nvGrpSpPr>
              <p:cNvPr id="67" name="66 Grupo"/>
              <p:cNvGrpSpPr/>
              <p:nvPr/>
            </p:nvGrpSpPr>
            <p:grpSpPr>
              <a:xfrm>
                <a:off x="2051615" y="4681347"/>
                <a:ext cx="967469" cy="866859"/>
                <a:chOff x="1912343" y="4651754"/>
                <a:chExt cx="967469" cy="866859"/>
              </a:xfrm>
            </p:grpSpPr>
            <p:sp>
              <p:nvSpPr>
                <p:cNvPr id="61" name="60 Elipse"/>
                <p:cNvSpPr/>
                <p:nvPr/>
              </p:nvSpPr>
              <p:spPr>
                <a:xfrm>
                  <a:off x="1912343" y="4651754"/>
                  <a:ext cx="967469" cy="866859"/>
                </a:xfrm>
                <a:prstGeom prst="ellipse">
                  <a:avLst/>
                </a:prstGeom>
                <a:solidFill>
                  <a:schemeClr val="accent1">
                    <a:lumMod val="40000"/>
                    <a:lumOff val="60000"/>
                  </a:schemeClr>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VE" sz="1600" b="1" i="1" dirty="0">
                      <a:solidFill>
                        <a:schemeClr val="tx1"/>
                      </a:solidFill>
                    </a:rPr>
                    <a:t>÷</a:t>
                  </a:r>
                  <a:r>
                    <a:rPr lang="es-VE" sz="1600" b="1" i="1" dirty="0" smtClean="0">
                      <a:solidFill>
                        <a:schemeClr val="tx1"/>
                      </a:solidFill>
                    </a:rPr>
                    <a:t> 10</a:t>
                  </a:r>
                  <a:endParaRPr lang="es-VE" sz="1600" b="1" i="1" dirty="0">
                    <a:solidFill>
                      <a:schemeClr val="tx1"/>
                    </a:solidFill>
                  </a:endParaRPr>
                </a:p>
              </p:txBody>
            </p:sp>
            <p:cxnSp>
              <p:nvCxnSpPr>
                <p:cNvPr id="62" name="61 Conector recto de flecha"/>
                <p:cNvCxnSpPr/>
                <p:nvPr/>
              </p:nvCxnSpPr>
              <p:spPr>
                <a:xfrm flipH="1" flipV="1">
                  <a:off x="2397236" y="4725144"/>
                  <a:ext cx="374564" cy="327037"/>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grpSp>
        </p:grpSp>
      </p:grpSp>
    </p:spTree>
    <p:extLst>
      <p:ext uri="{BB962C8B-B14F-4D97-AF65-F5344CB8AC3E}">
        <p14:creationId xmlns:p14="http://schemas.microsoft.com/office/powerpoint/2010/main" val="65737054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539552" y="692697"/>
            <a:ext cx="7920880" cy="1440159"/>
          </a:xfrm>
        </p:spPr>
        <p:txBody>
          <a:bodyPr>
            <a:normAutofit lnSpcReduction="10000"/>
          </a:bodyPr>
          <a:lstStyle/>
          <a:p>
            <a:pPr marL="68580" indent="0" algn="ctr">
              <a:buNone/>
            </a:pPr>
            <a:r>
              <a:rPr lang="es-ES" sz="3200" u="sng" dirty="0"/>
              <a:t>Unidades de </a:t>
            </a:r>
            <a:r>
              <a:rPr lang="es-ES" sz="3200" u="sng" dirty="0" smtClean="0"/>
              <a:t>Masas</a:t>
            </a:r>
            <a:endParaRPr lang="es-ES" sz="3200" u="sng" dirty="0"/>
          </a:p>
          <a:p>
            <a:pPr marL="68580" indent="0" algn="just">
              <a:buNone/>
            </a:pPr>
            <a:r>
              <a:rPr lang="es-VE" sz="1800" b="1" u="sng" dirty="0"/>
              <a:t>El </a:t>
            </a:r>
            <a:r>
              <a:rPr lang="es-VE" sz="1800" b="1" u="sng" dirty="0" smtClean="0"/>
              <a:t>gramo</a:t>
            </a:r>
            <a:r>
              <a:rPr lang="es-VE" sz="1800" dirty="0" smtClean="0"/>
              <a:t> </a:t>
            </a:r>
            <a:r>
              <a:rPr lang="es-VE" sz="1800" dirty="0"/>
              <a:t>es la unidad principal de </a:t>
            </a:r>
            <a:r>
              <a:rPr lang="es-VE" sz="1800" dirty="0" smtClean="0"/>
              <a:t>masa </a:t>
            </a:r>
            <a:r>
              <a:rPr lang="es-VE" sz="1800" dirty="0"/>
              <a:t>en el sistema métrico decimal </a:t>
            </a:r>
          </a:p>
          <a:p>
            <a:pPr marL="68580" indent="0" algn="just">
              <a:buNone/>
            </a:pPr>
            <a:r>
              <a:rPr lang="es-VE" sz="1800" dirty="0" smtClean="0"/>
              <a:t>Las unidades múltiplos y submúltiplos de la masa son:</a:t>
            </a:r>
          </a:p>
          <a:p>
            <a:pPr marL="68580" indent="0" algn="just">
              <a:buNone/>
            </a:pPr>
            <a:endParaRPr lang="es-VE" sz="1800" dirty="0" smtClean="0"/>
          </a:p>
          <a:p>
            <a:endParaRPr lang="es-VE" sz="1800" dirty="0"/>
          </a:p>
        </p:txBody>
      </p:sp>
      <p:graphicFrame>
        <p:nvGraphicFramePr>
          <p:cNvPr id="5" name="4 Tabla"/>
          <p:cNvGraphicFramePr>
            <a:graphicFrameLocks noGrp="1"/>
          </p:cNvGraphicFramePr>
          <p:nvPr>
            <p:extLst>
              <p:ext uri="{D42A27DB-BD31-4B8C-83A1-F6EECF244321}">
                <p14:modId xmlns:p14="http://schemas.microsoft.com/office/powerpoint/2010/main" val="895591036"/>
              </p:ext>
            </p:extLst>
          </p:nvPr>
        </p:nvGraphicFramePr>
        <p:xfrm>
          <a:off x="467544" y="2060848"/>
          <a:ext cx="8280923" cy="1645920"/>
        </p:xfrm>
        <a:graphic>
          <a:graphicData uri="http://schemas.openxmlformats.org/drawingml/2006/table">
            <a:tbl>
              <a:tblPr firstRow="1" bandRow="1">
                <a:tableStyleId>{5C22544A-7EE6-4342-B048-85BDC9FD1C3A}</a:tableStyleId>
              </a:tblPr>
              <a:tblGrid>
                <a:gridCol w="1080120"/>
                <a:gridCol w="1152128"/>
                <a:gridCol w="1152128"/>
                <a:gridCol w="1224139"/>
                <a:gridCol w="1224133"/>
                <a:gridCol w="1152128"/>
                <a:gridCol w="1296147"/>
              </a:tblGrid>
              <a:tr h="370840">
                <a:tc gridSpan="3">
                  <a:txBody>
                    <a:bodyPr/>
                    <a:lstStyle/>
                    <a:p>
                      <a:pPr algn="ctr"/>
                      <a:r>
                        <a:rPr lang="es-VE" dirty="0" smtClean="0"/>
                        <a:t>Múltiplos</a:t>
                      </a:r>
                      <a:endParaRPr lang="es-VE" dirty="0"/>
                    </a:p>
                  </a:txBody>
                  <a:tcPr/>
                </a:tc>
                <a:tc hMerge="1">
                  <a:txBody>
                    <a:bodyPr/>
                    <a:lstStyle/>
                    <a:p>
                      <a:endParaRPr lang="es-VE"/>
                    </a:p>
                  </a:txBody>
                  <a:tcPr/>
                </a:tc>
                <a:tc hMerge="1">
                  <a:txBody>
                    <a:bodyPr/>
                    <a:lstStyle/>
                    <a:p>
                      <a:endParaRPr lang="es-VE"/>
                    </a:p>
                  </a:txBody>
                  <a:tcPr/>
                </a:tc>
                <a:tc>
                  <a:txBody>
                    <a:bodyPr/>
                    <a:lstStyle/>
                    <a:p>
                      <a:pPr algn="ctr"/>
                      <a:r>
                        <a:rPr lang="es-VE" dirty="0" smtClean="0"/>
                        <a:t>Unidad Principal</a:t>
                      </a:r>
                      <a:endParaRPr lang="es-VE" dirty="0"/>
                    </a:p>
                  </a:txBody>
                  <a:tcPr/>
                </a:tc>
                <a:tc gridSpan="3">
                  <a:txBody>
                    <a:bodyPr/>
                    <a:lstStyle/>
                    <a:p>
                      <a:pPr algn="ctr"/>
                      <a:r>
                        <a:rPr lang="es-VE" dirty="0" smtClean="0"/>
                        <a:t>Submúltiplos</a:t>
                      </a:r>
                      <a:endParaRPr lang="es-VE" dirty="0"/>
                    </a:p>
                  </a:txBody>
                  <a:tcPr/>
                </a:tc>
                <a:tc hMerge="1">
                  <a:txBody>
                    <a:bodyPr/>
                    <a:lstStyle/>
                    <a:p>
                      <a:endParaRPr lang="es-VE"/>
                    </a:p>
                  </a:txBody>
                  <a:tcPr/>
                </a:tc>
                <a:tc hMerge="1">
                  <a:txBody>
                    <a:bodyPr/>
                    <a:lstStyle/>
                    <a:p>
                      <a:endParaRPr lang="es-VE"/>
                    </a:p>
                  </a:txBody>
                  <a:tcPr/>
                </a:tc>
              </a:tr>
              <a:tr h="123613">
                <a:tc>
                  <a:txBody>
                    <a:bodyPr/>
                    <a:lstStyle/>
                    <a:p>
                      <a:pPr algn="ctr"/>
                      <a:r>
                        <a:rPr lang="es-VE" sz="1200" b="1" dirty="0" smtClean="0"/>
                        <a:t>Kilogramo</a:t>
                      </a:r>
                      <a:endParaRPr lang="es-VE" sz="1200" b="1" dirty="0"/>
                    </a:p>
                  </a:txBody>
                  <a:tcPr/>
                </a:tc>
                <a:tc>
                  <a:txBody>
                    <a:bodyPr/>
                    <a:lstStyle/>
                    <a:p>
                      <a:pPr algn="ctr"/>
                      <a:r>
                        <a:rPr lang="es-VE" sz="1200" b="1" dirty="0" smtClean="0"/>
                        <a:t>Hectogramo</a:t>
                      </a:r>
                      <a:endParaRPr lang="es-VE" sz="1200" b="1" dirty="0"/>
                    </a:p>
                  </a:txBody>
                  <a:tcPr/>
                </a:tc>
                <a:tc>
                  <a:txBody>
                    <a:bodyPr/>
                    <a:lstStyle/>
                    <a:p>
                      <a:pPr algn="ctr"/>
                      <a:r>
                        <a:rPr lang="es-VE" sz="1200" b="1" dirty="0" smtClean="0"/>
                        <a:t>Decagramo</a:t>
                      </a:r>
                      <a:endParaRPr lang="es-VE" sz="1200" b="1" dirty="0"/>
                    </a:p>
                  </a:txBody>
                  <a:tcPr/>
                </a:tc>
                <a:tc rowSpan="3">
                  <a:txBody>
                    <a:bodyPr/>
                    <a:lstStyle/>
                    <a:p>
                      <a:pPr algn="ctr"/>
                      <a:r>
                        <a:rPr lang="es-VE" sz="1600" b="1" dirty="0" smtClean="0"/>
                        <a:t>gramo</a:t>
                      </a:r>
                    </a:p>
                    <a:p>
                      <a:pPr algn="ctr"/>
                      <a:r>
                        <a:rPr lang="es-VE" sz="1600" b="1" dirty="0" smtClean="0"/>
                        <a:t>g</a:t>
                      </a:r>
                    </a:p>
                    <a:p>
                      <a:pPr algn="ctr"/>
                      <a:r>
                        <a:rPr lang="es-VE" sz="1600" b="1" dirty="0" smtClean="0"/>
                        <a:t>1</a:t>
                      </a:r>
                    </a:p>
                  </a:txBody>
                  <a:tcPr/>
                </a:tc>
                <a:tc>
                  <a:txBody>
                    <a:bodyPr/>
                    <a:lstStyle/>
                    <a:p>
                      <a:pPr algn="ctr"/>
                      <a:r>
                        <a:rPr lang="es-VE" sz="1200" b="1" dirty="0" smtClean="0"/>
                        <a:t>decigramo</a:t>
                      </a:r>
                      <a:endParaRPr lang="es-VE" sz="1200" b="1" dirty="0"/>
                    </a:p>
                  </a:txBody>
                  <a:tcPr/>
                </a:tc>
                <a:tc>
                  <a:txBody>
                    <a:bodyPr/>
                    <a:lstStyle/>
                    <a:p>
                      <a:pPr algn="ctr"/>
                      <a:r>
                        <a:rPr lang="es-VE" sz="1200" b="1" dirty="0" smtClean="0"/>
                        <a:t>Centigramo</a:t>
                      </a:r>
                      <a:endParaRPr lang="es-VE" sz="1200" b="1" dirty="0"/>
                    </a:p>
                  </a:txBody>
                  <a:tcPr/>
                </a:tc>
                <a:tc>
                  <a:txBody>
                    <a:bodyPr/>
                    <a:lstStyle/>
                    <a:p>
                      <a:pPr algn="ctr"/>
                      <a:r>
                        <a:rPr lang="es-VE" sz="1200" b="1" dirty="0" smtClean="0"/>
                        <a:t>milígramo</a:t>
                      </a:r>
                      <a:endParaRPr lang="es-VE" sz="1200" b="1" dirty="0"/>
                    </a:p>
                  </a:txBody>
                  <a:tcPr/>
                </a:tc>
              </a:tr>
              <a:tr h="242147">
                <a:tc>
                  <a:txBody>
                    <a:bodyPr/>
                    <a:lstStyle/>
                    <a:p>
                      <a:pPr algn="ctr"/>
                      <a:r>
                        <a:rPr lang="es-VE" dirty="0" smtClean="0"/>
                        <a:t>Kg</a:t>
                      </a:r>
                      <a:endParaRPr lang="es-VE" dirty="0"/>
                    </a:p>
                  </a:txBody>
                  <a:tcPr/>
                </a:tc>
                <a:tc>
                  <a:txBody>
                    <a:bodyPr/>
                    <a:lstStyle/>
                    <a:p>
                      <a:pPr algn="ctr"/>
                      <a:r>
                        <a:rPr lang="es-VE" dirty="0" smtClean="0"/>
                        <a:t>Hg</a:t>
                      </a:r>
                      <a:endParaRPr lang="es-VE" dirty="0"/>
                    </a:p>
                  </a:txBody>
                  <a:tcPr/>
                </a:tc>
                <a:tc>
                  <a:txBody>
                    <a:bodyPr/>
                    <a:lstStyle/>
                    <a:p>
                      <a:pPr algn="ctr"/>
                      <a:r>
                        <a:rPr lang="es-VE" dirty="0" err="1" smtClean="0"/>
                        <a:t>Dag</a:t>
                      </a:r>
                      <a:endParaRPr lang="es-VE" dirty="0"/>
                    </a:p>
                  </a:txBody>
                  <a:tcPr/>
                </a:tc>
                <a:tc vMerge="1">
                  <a:txBody>
                    <a:bodyPr/>
                    <a:lstStyle/>
                    <a:p>
                      <a:endParaRPr lang="es-VE"/>
                    </a:p>
                  </a:txBody>
                  <a:tcPr/>
                </a:tc>
                <a:tc>
                  <a:txBody>
                    <a:bodyPr/>
                    <a:lstStyle/>
                    <a:p>
                      <a:pPr algn="ctr"/>
                      <a:r>
                        <a:rPr lang="es-VE" dirty="0" smtClean="0"/>
                        <a:t>dg</a:t>
                      </a:r>
                      <a:endParaRPr lang="es-VE" dirty="0"/>
                    </a:p>
                  </a:txBody>
                  <a:tcPr/>
                </a:tc>
                <a:tc>
                  <a:txBody>
                    <a:bodyPr/>
                    <a:lstStyle/>
                    <a:p>
                      <a:pPr algn="ctr"/>
                      <a:r>
                        <a:rPr lang="es-VE" dirty="0" smtClean="0"/>
                        <a:t>Cg</a:t>
                      </a:r>
                      <a:endParaRPr lang="es-VE" dirty="0"/>
                    </a:p>
                  </a:txBody>
                  <a:tcPr/>
                </a:tc>
                <a:tc>
                  <a:txBody>
                    <a:bodyPr/>
                    <a:lstStyle/>
                    <a:p>
                      <a:pPr algn="ctr"/>
                      <a:r>
                        <a:rPr lang="es-VE" dirty="0" smtClean="0"/>
                        <a:t>mg</a:t>
                      </a:r>
                      <a:endParaRPr lang="es-VE" dirty="0"/>
                    </a:p>
                  </a:txBody>
                  <a:tcPr/>
                </a:tc>
              </a:tr>
              <a:tr h="123613">
                <a:tc>
                  <a:txBody>
                    <a:bodyPr/>
                    <a:lstStyle/>
                    <a:p>
                      <a:pPr algn="ctr"/>
                      <a:r>
                        <a:rPr lang="es-VE" dirty="0" smtClean="0"/>
                        <a:t>1000g</a:t>
                      </a:r>
                      <a:endParaRPr lang="es-VE" dirty="0"/>
                    </a:p>
                  </a:txBody>
                  <a:tcPr/>
                </a:tc>
                <a:tc>
                  <a:txBody>
                    <a:bodyPr/>
                    <a:lstStyle/>
                    <a:p>
                      <a:pPr algn="ctr"/>
                      <a:r>
                        <a:rPr lang="es-VE" dirty="0" smtClean="0"/>
                        <a:t>100g</a:t>
                      </a:r>
                      <a:endParaRPr lang="es-VE" dirty="0"/>
                    </a:p>
                  </a:txBody>
                  <a:tcPr/>
                </a:tc>
                <a:tc>
                  <a:txBody>
                    <a:bodyPr/>
                    <a:lstStyle/>
                    <a:p>
                      <a:pPr algn="ctr"/>
                      <a:r>
                        <a:rPr lang="es-VE" dirty="0" smtClean="0"/>
                        <a:t>10g</a:t>
                      </a:r>
                      <a:endParaRPr lang="es-VE" dirty="0"/>
                    </a:p>
                  </a:txBody>
                  <a:tcPr/>
                </a:tc>
                <a:tc vMerge="1">
                  <a:txBody>
                    <a:bodyPr/>
                    <a:lstStyle/>
                    <a:p>
                      <a:endParaRPr lang="es-VE"/>
                    </a:p>
                  </a:txBody>
                  <a:tcPr/>
                </a:tc>
                <a:tc>
                  <a:txBody>
                    <a:bodyPr/>
                    <a:lstStyle/>
                    <a:p>
                      <a:pPr algn="ctr"/>
                      <a:r>
                        <a:rPr lang="es-VE" dirty="0" smtClean="0"/>
                        <a:t>0,1g</a:t>
                      </a:r>
                      <a:endParaRPr lang="es-VE" dirty="0"/>
                    </a:p>
                  </a:txBody>
                  <a:tcPr/>
                </a:tc>
                <a:tc>
                  <a:txBody>
                    <a:bodyPr/>
                    <a:lstStyle/>
                    <a:p>
                      <a:pPr algn="ctr"/>
                      <a:r>
                        <a:rPr lang="es-VE" dirty="0" smtClean="0"/>
                        <a:t>0,01g</a:t>
                      </a:r>
                      <a:endParaRPr lang="es-VE" dirty="0"/>
                    </a:p>
                  </a:txBody>
                  <a:tcPr/>
                </a:tc>
                <a:tc>
                  <a:txBody>
                    <a:bodyPr/>
                    <a:lstStyle/>
                    <a:p>
                      <a:pPr algn="ctr"/>
                      <a:r>
                        <a:rPr lang="es-VE" dirty="0" smtClean="0"/>
                        <a:t>0,001g</a:t>
                      </a:r>
                      <a:endParaRPr lang="es-VE" dirty="0"/>
                    </a:p>
                  </a:txBody>
                  <a:tcPr/>
                </a:tc>
              </a:tr>
            </a:tbl>
          </a:graphicData>
        </a:graphic>
      </p:graphicFrame>
      <p:sp>
        <p:nvSpPr>
          <p:cNvPr id="6" name="2 Marcador de contenido"/>
          <p:cNvSpPr txBox="1">
            <a:spLocks/>
          </p:cNvSpPr>
          <p:nvPr/>
        </p:nvSpPr>
        <p:spPr>
          <a:xfrm>
            <a:off x="691952" y="3789040"/>
            <a:ext cx="7920880" cy="1440159"/>
          </a:xfrm>
          <a:prstGeom prst="rect">
            <a:avLst/>
          </a:prstGeom>
        </p:spPr>
        <p:txBody>
          <a:bodyPr vert="horz" lIns="91440" tIns="45720" rIns="91440" bIns="45720" rtlCol="0">
            <a:normAutofit fontScale="92500" lnSpcReduction="20000"/>
          </a:bodyPr>
          <a:lstStyle>
            <a:lvl1pPr marL="342900" indent="-274320" algn="l" defTabSz="914400" rtl="0" eaLnBrk="1" latinLnBrk="0" hangingPunct="1">
              <a:spcBef>
                <a:spcPct val="20000"/>
              </a:spcBef>
              <a:buClr>
                <a:schemeClr val="accent1"/>
              </a:buClr>
              <a:buSzPct val="76000"/>
              <a:buFont typeface="Wingdings 2" pitchFamily="18" charset="2"/>
              <a:buChar char=""/>
              <a:defRPr sz="2400" kern="1200">
                <a:solidFill>
                  <a:schemeClr val="tx2"/>
                </a:solidFill>
                <a:latin typeface="+mn-lt"/>
                <a:ea typeface="+mn-ea"/>
                <a:cs typeface="+mn-cs"/>
              </a:defRPr>
            </a:lvl1pPr>
            <a:lvl2pPr marL="640080" indent="-274320" algn="l" defTabSz="914400" rtl="0" eaLnBrk="1" latinLnBrk="0" hangingPunct="1">
              <a:spcBef>
                <a:spcPct val="20000"/>
              </a:spcBef>
              <a:buClr>
                <a:schemeClr val="accent1"/>
              </a:buClr>
              <a:buSzPct val="76000"/>
              <a:buFont typeface="Wingdings 2" pitchFamily="18" charset="2"/>
              <a:buChar char=""/>
              <a:defRPr sz="2200" kern="1200">
                <a:solidFill>
                  <a:schemeClr val="tx2"/>
                </a:solidFill>
                <a:latin typeface="+mn-lt"/>
                <a:ea typeface="+mn-ea"/>
                <a:cs typeface="+mn-cs"/>
              </a:defRPr>
            </a:lvl2pPr>
            <a:lvl3pPr marL="914400" indent="-228600" algn="l" defTabSz="914400" rtl="0" eaLnBrk="1" latinLnBrk="0" hangingPunct="1">
              <a:spcBef>
                <a:spcPct val="20000"/>
              </a:spcBef>
              <a:buClr>
                <a:schemeClr val="accent1"/>
              </a:buClr>
              <a:buSzPct val="76000"/>
              <a:buFont typeface="Wingdings 2" pitchFamily="18" charset="2"/>
              <a:buChar char=""/>
              <a:defRPr sz="2000" kern="1200">
                <a:solidFill>
                  <a:schemeClr val="tx2"/>
                </a:solidFill>
                <a:latin typeface="+mn-lt"/>
                <a:ea typeface="+mn-ea"/>
                <a:cs typeface="+mn-cs"/>
              </a:defRPr>
            </a:lvl3pPr>
            <a:lvl4pPr marL="1124712" indent="-228600" algn="l" defTabSz="914400" rtl="0" eaLnBrk="1" latinLnBrk="0" hangingPunct="1">
              <a:spcBef>
                <a:spcPct val="20000"/>
              </a:spcBef>
              <a:buClr>
                <a:schemeClr val="accent1"/>
              </a:buClr>
              <a:buSzPct val="76000"/>
              <a:buFont typeface="Wingdings 2" pitchFamily="18" charset="2"/>
              <a:buChar char=""/>
              <a:defRPr sz="1800" kern="1200">
                <a:solidFill>
                  <a:schemeClr val="tx2"/>
                </a:solidFill>
                <a:latin typeface="+mn-lt"/>
                <a:ea typeface="+mn-ea"/>
                <a:cs typeface="+mn-cs"/>
              </a:defRPr>
            </a:lvl4pPr>
            <a:lvl5pPr marL="1325880" indent="-228600" algn="l" defTabSz="914400" rtl="0" eaLnBrk="1" latinLnBrk="0" hangingPunct="1">
              <a:spcBef>
                <a:spcPct val="20000"/>
              </a:spcBef>
              <a:buClr>
                <a:schemeClr val="accent1"/>
              </a:buClr>
              <a:buSzPct val="76000"/>
              <a:buFont typeface="Wingdings 2" pitchFamily="18" charset="2"/>
              <a:buChar char=""/>
              <a:defRPr sz="1600" kern="1200" baseline="0">
                <a:solidFill>
                  <a:schemeClr val="tx2"/>
                </a:solidFill>
                <a:latin typeface="+mn-lt"/>
                <a:ea typeface="+mn-ea"/>
                <a:cs typeface="+mn-cs"/>
              </a:defRPr>
            </a:lvl5pPr>
            <a:lvl6pPr marL="1517904"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6pPr>
            <a:lvl7pPr marL="1719072"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7pPr>
            <a:lvl8pPr marL="1920240"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8pPr>
            <a:lvl9pPr marL="2121408"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9pPr>
          </a:lstStyle>
          <a:p>
            <a:pPr marL="68580" indent="0" algn="ctr">
              <a:buFont typeface="Wingdings 2" pitchFamily="18" charset="2"/>
              <a:buNone/>
            </a:pPr>
            <a:r>
              <a:rPr lang="es-ES" sz="3200" u="sng" dirty="0" smtClean="0"/>
              <a:t>Unidades de Capacidad</a:t>
            </a:r>
          </a:p>
          <a:p>
            <a:pPr marL="68580" indent="0" algn="just">
              <a:buFont typeface="Wingdings 2" pitchFamily="18" charset="2"/>
              <a:buNone/>
            </a:pPr>
            <a:r>
              <a:rPr lang="es-VE" sz="1800" b="1" u="sng" dirty="0" smtClean="0"/>
              <a:t>El litro</a:t>
            </a:r>
            <a:r>
              <a:rPr lang="es-VE" sz="1800" dirty="0" smtClean="0"/>
              <a:t> es la unidad principal de capacidad en el sistema métrico decimal.  Se emplean para medir el volumen contenido en líquidos y gases</a:t>
            </a:r>
          </a:p>
          <a:p>
            <a:pPr marL="68580" indent="0" algn="just">
              <a:buFont typeface="Wingdings 2" pitchFamily="18" charset="2"/>
              <a:buNone/>
            </a:pPr>
            <a:r>
              <a:rPr lang="es-VE" sz="1800" dirty="0" smtClean="0"/>
              <a:t>Las unidades múltiplos y submúltiplos del litro son:</a:t>
            </a:r>
          </a:p>
          <a:p>
            <a:pPr marL="68580" indent="0" algn="just">
              <a:buFont typeface="Wingdings 2" pitchFamily="18" charset="2"/>
              <a:buNone/>
            </a:pPr>
            <a:endParaRPr lang="es-VE" sz="1800" dirty="0" smtClean="0"/>
          </a:p>
          <a:p>
            <a:endParaRPr lang="es-VE" sz="1800" dirty="0"/>
          </a:p>
        </p:txBody>
      </p:sp>
      <p:graphicFrame>
        <p:nvGraphicFramePr>
          <p:cNvPr id="7" name="6 Tabla"/>
          <p:cNvGraphicFramePr>
            <a:graphicFrameLocks noGrp="1"/>
          </p:cNvGraphicFramePr>
          <p:nvPr>
            <p:extLst>
              <p:ext uri="{D42A27DB-BD31-4B8C-83A1-F6EECF244321}">
                <p14:modId xmlns:p14="http://schemas.microsoft.com/office/powerpoint/2010/main" val="553862884"/>
              </p:ext>
            </p:extLst>
          </p:nvPr>
        </p:nvGraphicFramePr>
        <p:xfrm>
          <a:off x="511930" y="5229200"/>
          <a:ext cx="8280923" cy="1706880"/>
        </p:xfrm>
        <a:graphic>
          <a:graphicData uri="http://schemas.openxmlformats.org/drawingml/2006/table">
            <a:tbl>
              <a:tblPr firstRow="1" bandRow="1">
                <a:tableStyleId>{5C22544A-7EE6-4342-B048-85BDC9FD1C3A}</a:tableStyleId>
              </a:tblPr>
              <a:tblGrid>
                <a:gridCol w="1080120"/>
                <a:gridCol w="1152128"/>
                <a:gridCol w="1152128"/>
                <a:gridCol w="1224139"/>
                <a:gridCol w="1224133"/>
                <a:gridCol w="1152128"/>
                <a:gridCol w="1296147"/>
              </a:tblGrid>
              <a:tr h="370840">
                <a:tc gridSpan="3">
                  <a:txBody>
                    <a:bodyPr/>
                    <a:lstStyle/>
                    <a:p>
                      <a:pPr algn="ctr"/>
                      <a:r>
                        <a:rPr lang="es-VE" dirty="0" smtClean="0"/>
                        <a:t>Múltiplos</a:t>
                      </a:r>
                      <a:endParaRPr lang="es-VE" dirty="0"/>
                    </a:p>
                  </a:txBody>
                  <a:tcPr/>
                </a:tc>
                <a:tc hMerge="1">
                  <a:txBody>
                    <a:bodyPr/>
                    <a:lstStyle/>
                    <a:p>
                      <a:endParaRPr lang="es-VE"/>
                    </a:p>
                  </a:txBody>
                  <a:tcPr/>
                </a:tc>
                <a:tc hMerge="1">
                  <a:txBody>
                    <a:bodyPr/>
                    <a:lstStyle/>
                    <a:p>
                      <a:endParaRPr lang="es-VE"/>
                    </a:p>
                  </a:txBody>
                  <a:tcPr/>
                </a:tc>
                <a:tc>
                  <a:txBody>
                    <a:bodyPr/>
                    <a:lstStyle/>
                    <a:p>
                      <a:pPr algn="ctr"/>
                      <a:r>
                        <a:rPr lang="es-VE" dirty="0" smtClean="0"/>
                        <a:t>Unidad Principal</a:t>
                      </a:r>
                      <a:endParaRPr lang="es-VE" dirty="0"/>
                    </a:p>
                  </a:txBody>
                  <a:tcPr/>
                </a:tc>
                <a:tc gridSpan="3">
                  <a:txBody>
                    <a:bodyPr/>
                    <a:lstStyle/>
                    <a:p>
                      <a:pPr algn="ctr"/>
                      <a:r>
                        <a:rPr lang="es-VE" dirty="0" smtClean="0"/>
                        <a:t>Submúltiplos</a:t>
                      </a:r>
                      <a:endParaRPr lang="es-VE" dirty="0"/>
                    </a:p>
                  </a:txBody>
                  <a:tcPr/>
                </a:tc>
                <a:tc hMerge="1">
                  <a:txBody>
                    <a:bodyPr/>
                    <a:lstStyle/>
                    <a:p>
                      <a:endParaRPr lang="es-VE"/>
                    </a:p>
                  </a:txBody>
                  <a:tcPr/>
                </a:tc>
                <a:tc hMerge="1">
                  <a:txBody>
                    <a:bodyPr/>
                    <a:lstStyle/>
                    <a:p>
                      <a:endParaRPr lang="es-VE"/>
                    </a:p>
                  </a:txBody>
                  <a:tcPr/>
                </a:tc>
              </a:tr>
              <a:tr h="123613">
                <a:tc>
                  <a:txBody>
                    <a:bodyPr/>
                    <a:lstStyle/>
                    <a:p>
                      <a:pPr algn="ctr"/>
                      <a:r>
                        <a:rPr lang="es-VE" sz="1200" b="1" dirty="0" smtClean="0"/>
                        <a:t>Kilolitro</a:t>
                      </a:r>
                      <a:endParaRPr lang="es-VE" sz="1200" b="1" dirty="0"/>
                    </a:p>
                  </a:txBody>
                  <a:tcPr/>
                </a:tc>
                <a:tc>
                  <a:txBody>
                    <a:bodyPr/>
                    <a:lstStyle/>
                    <a:p>
                      <a:pPr algn="ctr"/>
                      <a:r>
                        <a:rPr lang="es-VE" sz="1200" b="1" dirty="0" smtClean="0"/>
                        <a:t>Hectolitro</a:t>
                      </a:r>
                      <a:endParaRPr lang="es-VE" sz="1200" b="1" dirty="0"/>
                    </a:p>
                  </a:txBody>
                  <a:tcPr/>
                </a:tc>
                <a:tc>
                  <a:txBody>
                    <a:bodyPr/>
                    <a:lstStyle/>
                    <a:p>
                      <a:pPr algn="ctr"/>
                      <a:r>
                        <a:rPr lang="es-VE" sz="1200" b="1" dirty="0" smtClean="0"/>
                        <a:t>Decalitro</a:t>
                      </a:r>
                      <a:endParaRPr lang="es-VE" sz="1200" b="1" dirty="0"/>
                    </a:p>
                  </a:txBody>
                  <a:tcPr/>
                </a:tc>
                <a:tc rowSpan="3">
                  <a:txBody>
                    <a:bodyPr/>
                    <a:lstStyle/>
                    <a:p>
                      <a:pPr algn="ctr"/>
                      <a:r>
                        <a:rPr lang="es-VE" sz="1600" b="1" dirty="0" smtClean="0"/>
                        <a:t>litro</a:t>
                      </a:r>
                    </a:p>
                    <a:p>
                      <a:pPr algn="ctr"/>
                      <a:r>
                        <a:rPr lang="es-VE" sz="1600" b="1" dirty="0" smtClean="0"/>
                        <a:t>l</a:t>
                      </a:r>
                    </a:p>
                    <a:p>
                      <a:pPr algn="ctr"/>
                      <a:endParaRPr lang="es-VE" sz="1600" b="1" dirty="0" smtClean="0"/>
                    </a:p>
                    <a:p>
                      <a:pPr algn="ctr"/>
                      <a:r>
                        <a:rPr lang="es-VE" sz="1600" b="1" dirty="0" smtClean="0"/>
                        <a:t>1</a:t>
                      </a:r>
                    </a:p>
                  </a:txBody>
                  <a:tcPr/>
                </a:tc>
                <a:tc>
                  <a:txBody>
                    <a:bodyPr/>
                    <a:lstStyle/>
                    <a:p>
                      <a:pPr algn="ctr"/>
                      <a:r>
                        <a:rPr lang="es-VE" sz="1200" b="1" dirty="0" smtClean="0"/>
                        <a:t>decilitro</a:t>
                      </a:r>
                      <a:endParaRPr lang="es-VE" sz="1200" b="1" dirty="0"/>
                    </a:p>
                  </a:txBody>
                  <a:tcPr/>
                </a:tc>
                <a:tc>
                  <a:txBody>
                    <a:bodyPr/>
                    <a:lstStyle/>
                    <a:p>
                      <a:pPr algn="ctr"/>
                      <a:r>
                        <a:rPr lang="es-VE" sz="1200" b="1" dirty="0" smtClean="0"/>
                        <a:t>Centilitro</a:t>
                      </a:r>
                      <a:endParaRPr lang="es-VE" sz="1200" b="1" dirty="0"/>
                    </a:p>
                  </a:txBody>
                  <a:tcPr/>
                </a:tc>
                <a:tc>
                  <a:txBody>
                    <a:bodyPr/>
                    <a:lstStyle/>
                    <a:p>
                      <a:pPr algn="ctr"/>
                      <a:r>
                        <a:rPr lang="es-VE" sz="1200" b="1" dirty="0" err="1" smtClean="0"/>
                        <a:t>milílitro</a:t>
                      </a:r>
                      <a:endParaRPr lang="es-VE" sz="1200" b="1" dirty="0"/>
                    </a:p>
                  </a:txBody>
                  <a:tcPr/>
                </a:tc>
              </a:tr>
              <a:tr h="242147">
                <a:tc>
                  <a:txBody>
                    <a:bodyPr/>
                    <a:lstStyle/>
                    <a:p>
                      <a:pPr algn="ctr"/>
                      <a:r>
                        <a:rPr lang="es-VE" dirty="0" smtClean="0"/>
                        <a:t>Kl</a:t>
                      </a:r>
                      <a:endParaRPr lang="es-VE" dirty="0"/>
                    </a:p>
                  </a:txBody>
                  <a:tcPr/>
                </a:tc>
                <a:tc>
                  <a:txBody>
                    <a:bodyPr/>
                    <a:lstStyle/>
                    <a:p>
                      <a:pPr algn="ctr"/>
                      <a:r>
                        <a:rPr lang="es-VE" dirty="0" smtClean="0"/>
                        <a:t>Hl</a:t>
                      </a:r>
                      <a:endParaRPr lang="es-VE" dirty="0"/>
                    </a:p>
                  </a:txBody>
                  <a:tcPr/>
                </a:tc>
                <a:tc>
                  <a:txBody>
                    <a:bodyPr/>
                    <a:lstStyle/>
                    <a:p>
                      <a:pPr algn="ctr"/>
                      <a:r>
                        <a:rPr lang="es-VE" dirty="0" err="1" smtClean="0"/>
                        <a:t>Dal</a:t>
                      </a:r>
                      <a:endParaRPr lang="es-VE" dirty="0"/>
                    </a:p>
                  </a:txBody>
                  <a:tcPr/>
                </a:tc>
                <a:tc vMerge="1">
                  <a:txBody>
                    <a:bodyPr/>
                    <a:lstStyle/>
                    <a:p>
                      <a:endParaRPr lang="es-VE"/>
                    </a:p>
                  </a:txBody>
                  <a:tcPr/>
                </a:tc>
                <a:tc>
                  <a:txBody>
                    <a:bodyPr/>
                    <a:lstStyle/>
                    <a:p>
                      <a:pPr algn="ctr"/>
                      <a:r>
                        <a:rPr lang="es-VE" dirty="0" smtClean="0"/>
                        <a:t>dl</a:t>
                      </a:r>
                      <a:endParaRPr lang="es-VE" dirty="0"/>
                    </a:p>
                  </a:txBody>
                  <a:tcPr/>
                </a:tc>
                <a:tc>
                  <a:txBody>
                    <a:bodyPr/>
                    <a:lstStyle/>
                    <a:p>
                      <a:pPr algn="ctr"/>
                      <a:r>
                        <a:rPr lang="es-VE" dirty="0" smtClean="0"/>
                        <a:t>cl</a:t>
                      </a:r>
                      <a:endParaRPr lang="es-VE" dirty="0"/>
                    </a:p>
                  </a:txBody>
                  <a:tcPr/>
                </a:tc>
                <a:tc>
                  <a:txBody>
                    <a:bodyPr/>
                    <a:lstStyle/>
                    <a:p>
                      <a:pPr algn="ctr"/>
                      <a:r>
                        <a:rPr lang="es-VE" dirty="0" smtClean="0"/>
                        <a:t>ml</a:t>
                      </a:r>
                      <a:endParaRPr lang="es-VE" dirty="0"/>
                    </a:p>
                  </a:txBody>
                  <a:tcPr/>
                </a:tc>
              </a:tr>
              <a:tr h="123613">
                <a:tc>
                  <a:txBody>
                    <a:bodyPr/>
                    <a:lstStyle/>
                    <a:p>
                      <a:pPr algn="ctr"/>
                      <a:r>
                        <a:rPr lang="es-VE" dirty="0" smtClean="0"/>
                        <a:t>1000l</a:t>
                      </a:r>
                      <a:endParaRPr lang="es-VE" dirty="0"/>
                    </a:p>
                  </a:txBody>
                  <a:tcPr/>
                </a:tc>
                <a:tc>
                  <a:txBody>
                    <a:bodyPr/>
                    <a:lstStyle/>
                    <a:p>
                      <a:pPr algn="ctr"/>
                      <a:r>
                        <a:rPr lang="es-VE" dirty="0" smtClean="0"/>
                        <a:t>100l</a:t>
                      </a:r>
                      <a:endParaRPr lang="es-VE" dirty="0"/>
                    </a:p>
                  </a:txBody>
                  <a:tcPr/>
                </a:tc>
                <a:tc>
                  <a:txBody>
                    <a:bodyPr/>
                    <a:lstStyle/>
                    <a:p>
                      <a:pPr algn="ctr"/>
                      <a:r>
                        <a:rPr lang="es-VE" dirty="0" smtClean="0"/>
                        <a:t>10l</a:t>
                      </a:r>
                      <a:endParaRPr lang="es-VE" dirty="0"/>
                    </a:p>
                  </a:txBody>
                  <a:tcPr/>
                </a:tc>
                <a:tc vMerge="1">
                  <a:txBody>
                    <a:bodyPr/>
                    <a:lstStyle/>
                    <a:p>
                      <a:endParaRPr lang="es-VE"/>
                    </a:p>
                  </a:txBody>
                  <a:tcPr/>
                </a:tc>
                <a:tc>
                  <a:txBody>
                    <a:bodyPr/>
                    <a:lstStyle/>
                    <a:p>
                      <a:pPr algn="ctr"/>
                      <a:r>
                        <a:rPr lang="es-VE" dirty="0" smtClean="0"/>
                        <a:t>0,1l</a:t>
                      </a:r>
                      <a:endParaRPr lang="es-VE" dirty="0"/>
                    </a:p>
                  </a:txBody>
                  <a:tcPr/>
                </a:tc>
                <a:tc>
                  <a:txBody>
                    <a:bodyPr/>
                    <a:lstStyle/>
                    <a:p>
                      <a:pPr algn="ctr"/>
                      <a:r>
                        <a:rPr lang="es-VE" dirty="0" smtClean="0"/>
                        <a:t>0,01l</a:t>
                      </a:r>
                      <a:endParaRPr lang="es-VE" dirty="0"/>
                    </a:p>
                  </a:txBody>
                  <a:tcPr/>
                </a:tc>
                <a:tc>
                  <a:txBody>
                    <a:bodyPr/>
                    <a:lstStyle/>
                    <a:p>
                      <a:pPr algn="ctr"/>
                      <a:r>
                        <a:rPr lang="es-VE" dirty="0" smtClean="0"/>
                        <a:t>0,001l</a:t>
                      </a:r>
                      <a:endParaRPr lang="es-VE" dirty="0"/>
                    </a:p>
                  </a:txBody>
                  <a:tcPr/>
                </a:tc>
              </a:tr>
            </a:tbl>
          </a:graphicData>
        </a:graphic>
      </p:graphicFrame>
    </p:spTree>
    <p:extLst>
      <p:ext uri="{BB962C8B-B14F-4D97-AF65-F5344CB8AC3E}">
        <p14:creationId xmlns:p14="http://schemas.microsoft.com/office/powerpoint/2010/main" val="395280166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043608" y="620688"/>
            <a:ext cx="7024744" cy="1143000"/>
          </a:xfrm>
        </p:spPr>
        <p:txBody>
          <a:bodyPr/>
          <a:lstStyle/>
          <a:p>
            <a:r>
              <a:rPr lang="es-ES" b="1" dirty="0" smtClean="0"/>
              <a:t>UNIDAD I</a:t>
            </a:r>
            <a:endParaRPr lang="es-VE" b="1" dirty="0"/>
          </a:p>
        </p:txBody>
      </p:sp>
      <p:sp>
        <p:nvSpPr>
          <p:cNvPr id="3" name="2 Marcador de contenido"/>
          <p:cNvSpPr>
            <a:spLocks noGrp="1"/>
          </p:cNvSpPr>
          <p:nvPr>
            <p:ph idx="1"/>
          </p:nvPr>
        </p:nvSpPr>
        <p:spPr>
          <a:xfrm>
            <a:off x="872774" y="1844824"/>
            <a:ext cx="6777317" cy="1033339"/>
          </a:xfrm>
        </p:spPr>
        <p:txBody>
          <a:bodyPr/>
          <a:lstStyle/>
          <a:p>
            <a:pPr algn="just"/>
            <a:r>
              <a:rPr lang="es-ES" b="1" dirty="0" smtClean="0"/>
              <a:t>Objetivo 1</a:t>
            </a:r>
            <a:r>
              <a:rPr lang="es-ES" dirty="0" smtClean="0"/>
              <a:t>: Reconocer cantidades físicas, patrones y unidades</a:t>
            </a:r>
          </a:p>
          <a:p>
            <a:pPr algn="just"/>
            <a:endParaRPr lang="es-VE" dirty="0"/>
          </a:p>
        </p:txBody>
      </p:sp>
      <p:sp>
        <p:nvSpPr>
          <p:cNvPr id="7" name="2 Marcador de contenido"/>
          <p:cNvSpPr txBox="1">
            <a:spLocks/>
          </p:cNvSpPr>
          <p:nvPr/>
        </p:nvSpPr>
        <p:spPr>
          <a:xfrm>
            <a:off x="894300" y="3212976"/>
            <a:ext cx="7134084" cy="2880320"/>
          </a:xfrm>
          <a:prstGeom prst="rect">
            <a:avLst/>
          </a:prstGeom>
        </p:spPr>
        <p:txBody>
          <a:bodyPr vert="horz" lIns="91440" tIns="45720" rIns="91440" bIns="45720" rtlCol="0">
            <a:normAutofit fontScale="85000" lnSpcReduction="10000"/>
          </a:bodyPr>
          <a:lstStyle>
            <a:lvl1pPr marL="342900" indent="-274320" algn="l" defTabSz="914400" rtl="0" eaLnBrk="1" latinLnBrk="0" hangingPunct="1">
              <a:spcBef>
                <a:spcPct val="20000"/>
              </a:spcBef>
              <a:buClr>
                <a:schemeClr val="accent1"/>
              </a:buClr>
              <a:buSzPct val="76000"/>
              <a:buFont typeface="Wingdings 2" pitchFamily="18" charset="2"/>
              <a:buChar char=""/>
              <a:defRPr sz="2400" kern="1200">
                <a:solidFill>
                  <a:schemeClr val="tx2"/>
                </a:solidFill>
                <a:latin typeface="+mn-lt"/>
                <a:ea typeface="+mn-ea"/>
                <a:cs typeface="+mn-cs"/>
              </a:defRPr>
            </a:lvl1pPr>
            <a:lvl2pPr marL="640080" indent="-274320" algn="l" defTabSz="914400" rtl="0" eaLnBrk="1" latinLnBrk="0" hangingPunct="1">
              <a:spcBef>
                <a:spcPct val="20000"/>
              </a:spcBef>
              <a:buClr>
                <a:schemeClr val="accent1"/>
              </a:buClr>
              <a:buSzPct val="76000"/>
              <a:buFont typeface="Wingdings 2" pitchFamily="18" charset="2"/>
              <a:buChar char=""/>
              <a:defRPr sz="2200" kern="1200">
                <a:solidFill>
                  <a:schemeClr val="tx2"/>
                </a:solidFill>
                <a:latin typeface="+mn-lt"/>
                <a:ea typeface="+mn-ea"/>
                <a:cs typeface="+mn-cs"/>
              </a:defRPr>
            </a:lvl2pPr>
            <a:lvl3pPr marL="914400" indent="-228600" algn="l" defTabSz="914400" rtl="0" eaLnBrk="1" latinLnBrk="0" hangingPunct="1">
              <a:spcBef>
                <a:spcPct val="20000"/>
              </a:spcBef>
              <a:buClr>
                <a:schemeClr val="accent1"/>
              </a:buClr>
              <a:buSzPct val="76000"/>
              <a:buFont typeface="Wingdings 2" pitchFamily="18" charset="2"/>
              <a:buChar char=""/>
              <a:defRPr sz="2000" kern="1200">
                <a:solidFill>
                  <a:schemeClr val="tx2"/>
                </a:solidFill>
                <a:latin typeface="+mn-lt"/>
                <a:ea typeface="+mn-ea"/>
                <a:cs typeface="+mn-cs"/>
              </a:defRPr>
            </a:lvl3pPr>
            <a:lvl4pPr marL="1124712" indent="-228600" algn="l" defTabSz="914400" rtl="0" eaLnBrk="1" latinLnBrk="0" hangingPunct="1">
              <a:spcBef>
                <a:spcPct val="20000"/>
              </a:spcBef>
              <a:buClr>
                <a:schemeClr val="accent1"/>
              </a:buClr>
              <a:buSzPct val="76000"/>
              <a:buFont typeface="Wingdings 2" pitchFamily="18" charset="2"/>
              <a:buChar char=""/>
              <a:defRPr sz="1800" kern="1200">
                <a:solidFill>
                  <a:schemeClr val="tx2"/>
                </a:solidFill>
                <a:latin typeface="+mn-lt"/>
                <a:ea typeface="+mn-ea"/>
                <a:cs typeface="+mn-cs"/>
              </a:defRPr>
            </a:lvl4pPr>
            <a:lvl5pPr marL="1325880" indent="-228600" algn="l" defTabSz="914400" rtl="0" eaLnBrk="1" latinLnBrk="0" hangingPunct="1">
              <a:spcBef>
                <a:spcPct val="20000"/>
              </a:spcBef>
              <a:buClr>
                <a:schemeClr val="accent1"/>
              </a:buClr>
              <a:buSzPct val="76000"/>
              <a:buFont typeface="Wingdings 2" pitchFamily="18" charset="2"/>
              <a:buChar char=""/>
              <a:defRPr sz="1600" kern="1200" baseline="0">
                <a:solidFill>
                  <a:schemeClr val="tx2"/>
                </a:solidFill>
                <a:latin typeface="+mn-lt"/>
                <a:ea typeface="+mn-ea"/>
                <a:cs typeface="+mn-cs"/>
              </a:defRPr>
            </a:lvl5pPr>
            <a:lvl6pPr marL="1517904"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6pPr>
            <a:lvl7pPr marL="1719072"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7pPr>
            <a:lvl8pPr marL="1920240"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8pPr>
            <a:lvl9pPr marL="2121408"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9pPr>
          </a:lstStyle>
          <a:p>
            <a:pPr marL="68580" indent="0" algn="just">
              <a:buNone/>
            </a:pPr>
            <a:r>
              <a:rPr lang="es-ES" b="1" dirty="0" smtClean="0"/>
              <a:t>1.- Ejercicios: Escribe en forma de número comunes.</a:t>
            </a:r>
          </a:p>
          <a:p>
            <a:pPr marL="68580" indent="0" algn="just">
              <a:buNone/>
            </a:pPr>
            <a:endParaRPr lang="es-ES" dirty="0" smtClean="0"/>
          </a:p>
          <a:p>
            <a:pPr marL="68580" indent="0" algn="just">
              <a:buNone/>
            </a:pPr>
            <a:r>
              <a:rPr lang="es-ES" dirty="0" smtClean="0"/>
              <a:t>a) 2x</a:t>
            </a:r>
            <a:r>
              <a:rPr lang="es-VE" dirty="0"/>
              <a:t>10</a:t>
            </a:r>
            <a:r>
              <a:rPr lang="es-VE" baseline="30000" dirty="0"/>
              <a:t>-4</a:t>
            </a:r>
            <a:r>
              <a:rPr lang="es-VE" dirty="0"/>
              <a:t> </a:t>
            </a:r>
            <a:r>
              <a:rPr lang="es-VE" dirty="0" smtClean="0"/>
              <a:t>		d) </a:t>
            </a:r>
            <a:r>
              <a:rPr lang="es-ES" dirty="0" smtClean="0"/>
              <a:t>61x</a:t>
            </a:r>
            <a:r>
              <a:rPr lang="es-VE" dirty="0" smtClean="0"/>
              <a:t>10</a:t>
            </a:r>
            <a:r>
              <a:rPr lang="es-VE" baseline="30000" dirty="0"/>
              <a:t>3</a:t>
            </a:r>
            <a:r>
              <a:rPr lang="es-VE" dirty="0" smtClean="0"/>
              <a:t> 	</a:t>
            </a:r>
            <a:endParaRPr lang="es-VE" dirty="0"/>
          </a:p>
          <a:p>
            <a:pPr marL="68580" indent="0" algn="just">
              <a:buNone/>
            </a:pPr>
            <a:r>
              <a:rPr lang="es-ES" dirty="0" smtClean="0"/>
              <a:t>b)</a:t>
            </a:r>
            <a:r>
              <a:rPr lang="es-ES" dirty="0"/>
              <a:t> </a:t>
            </a:r>
            <a:r>
              <a:rPr lang="es-ES" dirty="0" smtClean="0"/>
              <a:t>78,50x</a:t>
            </a:r>
            <a:r>
              <a:rPr lang="es-VE" dirty="0" smtClean="0"/>
              <a:t>10</a:t>
            </a:r>
            <a:r>
              <a:rPr lang="es-VE" baseline="30000" dirty="0" smtClean="0"/>
              <a:t>-5	</a:t>
            </a:r>
            <a:r>
              <a:rPr lang="es-VE" baseline="30000" dirty="0"/>
              <a:t>	</a:t>
            </a:r>
            <a:r>
              <a:rPr lang="es-VE" dirty="0" smtClean="0"/>
              <a:t>e) </a:t>
            </a:r>
            <a:r>
              <a:rPr lang="es-ES" dirty="0" smtClean="0"/>
              <a:t>75,26x</a:t>
            </a:r>
            <a:r>
              <a:rPr lang="es-VE" dirty="0" smtClean="0"/>
              <a:t>10</a:t>
            </a:r>
            <a:r>
              <a:rPr lang="es-VE" baseline="30000" dirty="0"/>
              <a:t>0</a:t>
            </a:r>
            <a:r>
              <a:rPr lang="es-VE" dirty="0" smtClean="0"/>
              <a:t> </a:t>
            </a:r>
            <a:endParaRPr lang="es-VE" baseline="30000" dirty="0" smtClean="0"/>
          </a:p>
          <a:p>
            <a:pPr marL="68580" indent="0" algn="just">
              <a:buNone/>
            </a:pPr>
            <a:r>
              <a:rPr lang="es-VE" dirty="0" smtClean="0"/>
              <a:t>c) </a:t>
            </a:r>
            <a:r>
              <a:rPr lang="es-ES" dirty="0" smtClean="0"/>
              <a:t>81,53x</a:t>
            </a:r>
            <a:r>
              <a:rPr lang="es-VE" dirty="0" smtClean="0"/>
              <a:t>10</a:t>
            </a:r>
            <a:r>
              <a:rPr lang="es-VE" baseline="30000" dirty="0"/>
              <a:t>2</a:t>
            </a:r>
            <a:r>
              <a:rPr lang="es-VE" dirty="0" smtClean="0"/>
              <a:t> 		 f) </a:t>
            </a:r>
            <a:r>
              <a:rPr lang="es-ES" dirty="0" smtClean="0"/>
              <a:t>0,0056x</a:t>
            </a:r>
            <a:r>
              <a:rPr lang="es-VE" dirty="0" smtClean="0"/>
              <a:t>10</a:t>
            </a:r>
            <a:r>
              <a:rPr lang="es-VE" baseline="30000" dirty="0" smtClean="0"/>
              <a:t>6</a:t>
            </a:r>
          </a:p>
          <a:p>
            <a:pPr marL="68580" indent="0" algn="just">
              <a:buNone/>
            </a:pPr>
            <a:endParaRPr lang="es-VE" baseline="30000" dirty="0" smtClean="0"/>
          </a:p>
          <a:p>
            <a:pPr marL="68580" indent="0" algn="just">
              <a:buNone/>
            </a:pPr>
            <a:r>
              <a:rPr lang="es-VE" dirty="0" smtClean="0"/>
              <a:t>Para resolver este tipo de ejercicios es necesario que tengas claro que es Notación Científica</a:t>
            </a:r>
            <a:endParaRPr lang="es-VE" dirty="0"/>
          </a:p>
          <a:p>
            <a:pPr marL="68580" indent="0" algn="just">
              <a:buNone/>
            </a:pPr>
            <a:r>
              <a:rPr lang="es-VE" dirty="0" smtClean="0"/>
              <a:t>	</a:t>
            </a:r>
            <a:endParaRPr lang="es-VE" dirty="0"/>
          </a:p>
          <a:p>
            <a:pPr marL="68580" indent="0" algn="just">
              <a:buNone/>
            </a:pPr>
            <a:endParaRPr lang="es-VE" dirty="0" smtClean="0"/>
          </a:p>
          <a:p>
            <a:pPr marL="68580" indent="0" algn="just">
              <a:buNone/>
            </a:pPr>
            <a:endParaRPr lang="es-VE" dirty="0"/>
          </a:p>
          <a:p>
            <a:pPr marL="68580" indent="0" algn="just">
              <a:buNone/>
            </a:pPr>
            <a:endParaRPr lang="es-ES" dirty="0" smtClean="0"/>
          </a:p>
          <a:p>
            <a:pPr marL="68580" indent="0" algn="just">
              <a:buNone/>
            </a:pPr>
            <a:endParaRPr lang="es-VE" b="1" dirty="0"/>
          </a:p>
        </p:txBody>
      </p:sp>
    </p:spTree>
    <p:extLst>
      <p:ext uri="{BB962C8B-B14F-4D97-AF65-F5344CB8AC3E}">
        <p14:creationId xmlns:p14="http://schemas.microsoft.com/office/powerpoint/2010/main" val="246411015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2 Marcador de contenido"/>
          <p:cNvSpPr>
            <a:spLocks noGrp="1"/>
          </p:cNvSpPr>
          <p:nvPr>
            <p:ph idx="1"/>
          </p:nvPr>
        </p:nvSpPr>
        <p:spPr>
          <a:xfrm>
            <a:off x="611560" y="836613"/>
            <a:ext cx="7848872" cy="1656283"/>
          </a:xfrm>
        </p:spPr>
        <p:txBody>
          <a:bodyPr>
            <a:normAutofit fontScale="92500" lnSpcReduction="10000"/>
          </a:bodyPr>
          <a:lstStyle/>
          <a:p>
            <a:pPr marL="68580" indent="0" algn="ctr">
              <a:buNone/>
            </a:pPr>
            <a:r>
              <a:rPr lang="es-ES" sz="3200" u="sng" dirty="0"/>
              <a:t>Unidades </a:t>
            </a:r>
            <a:r>
              <a:rPr lang="es-ES" sz="3200" u="sng" dirty="0" smtClean="0"/>
              <a:t>de Superficie</a:t>
            </a:r>
            <a:endParaRPr lang="es-ES" sz="3200" u="sng" dirty="0"/>
          </a:p>
          <a:p>
            <a:pPr marL="68580" indent="0" algn="just">
              <a:buNone/>
            </a:pPr>
            <a:r>
              <a:rPr lang="es-VE" sz="1800" b="1" u="sng" dirty="0" smtClean="0"/>
              <a:t>Metro cuadrado</a:t>
            </a:r>
            <a:r>
              <a:rPr lang="es-VE" sz="1800" dirty="0" smtClean="0"/>
              <a:t> </a:t>
            </a:r>
            <a:r>
              <a:rPr lang="es-VE" sz="1800" dirty="0"/>
              <a:t>es la unidad principal </a:t>
            </a:r>
            <a:r>
              <a:rPr lang="es-VE" sz="1800" dirty="0" smtClean="0"/>
              <a:t>de la superficie </a:t>
            </a:r>
            <a:r>
              <a:rPr lang="es-VE" sz="1800" dirty="0"/>
              <a:t>en el sistema métrico decimal </a:t>
            </a:r>
            <a:r>
              <a:rPr lang="es-VE" sz="1800" dirty="0" smtClean="0"/>
              <a:t>. Empleadas para medir las extensiones en dos dimensiones y varían de 100 en 100</a:t>
            </a:r>
            <a:endParaRPr lang="es-VE" sz="1800" dirty="0"/>
          </a:p>
          <a:p>
            <a:pPr marL="68580" indent="0" algn="just">
              <a:buNone/>
            </a:pPr>
            <a:r>
              <a:rPr lang="es-VE" sz="1800" dirty="0" smtClean="0"/>
              <a:t>Las unidades múltiplos y submúltiplos de la superficie son:</a:t>
            </a:r>
          </a:p>
          <a:p>
            <a:pPr marL="68580" indent="0" algn="just">
              <a:buNone/>
            </a:pPr>
            <a:endParaRPr lang="es-VE" sz="1800" dirty="0" smtClean="0"/>
          </a:p>
          <a:p>
            <a:endParaRPr lang="es-VE" sz="1800" dirty="0"/>
          </a:p>
        </p:txBody>
      </p:sp>
      <p:graphicFrame>
        <p:nvGraphicFramePr>
          <p:cNvPr id="6" name="5 Tabla"/>
          <p:cNvGraphicFramePr>
            <a:graphicFrameLocks noGrp="1"/>
          </p:cNvGraphicFramePr>
          <p:nvPr>
            <p:extLst>
              <p:ext uri="{D42A27DB-BD31-4B8C-83A1-F6EECF244321}">
                <p14:modId xmlns:p14="http://schemas.microsoft.com/office/powerpoint/2010/main" val="609418451"/>
              </p:ext>
            </p:extLst>
          </p:nvPr>
        </p:nvGraphicFramePr>
        <p:xfrm>
          <a:off x="467544" y="2348880"/>
          <a:ext cx="8280923" cy="2042160"/>
        </p:xfrm>
        <a:graphic>
          <a:graphicData uri="http://schemas.openxmlformats.org/drawingml/2006/table">
            <a:tbl>
              <a:tblPr firstRow="1" bandRow="1">
                <a:tableStyleId>{5C22544A-7EE6-4342-B048-85BDC9FD1C3A}</a:tableStyleId>
              </a:tblPr>
              <a:tblGrid>
                <a:gridCol w="1080120"/>
                <a:gridCol w="1152128"/>
                <a:gridCol w="1152128"/>
                <a:gridCol w="1224139"/>
                <a:gridCol w="1224133"/>
                <a:gridCol w="1152128"/>
                <a:gridCol w="1296147"/>
              </a:tblGrid>
              <a:tr h="370840">
                <a:tc gridSpan="3">
                  <a:txBody>
                    <a:bodyPr/>
                    <a:lstStyle/>
                    <a:p>
                      <a:pPr algn="ctr"/>
                      <a:r>
                        <a:rPr lang="es-VE" dirty="0" smtClean="0"/>
                        <a:t>Múltiplos</a:t>
                      </a:r>
                      <a:endParaRPr lang="es-VE" dirty="0"/>
                    </a:p>
                  </a:txBody>
                  <a:tcPr/>
                </a:tc>
                <a:tc hMerge="1">
                  <a:txBody>
                    <a:bodyPr/>
                    <a:lstStyle/>
                    <a:p>
                      <a:endParaRPr lang="es-VE"/>
                    </a:p>
                  </a:txBody>
                  <a:tcPr/>
                </a:tc>
                <a:tc hMerge="1">
                  <a:txBody>
                    <a:bodyPr/>
                    <a:lstStyle/>
                    <a:p>
                      <a:endParaRPr lang="es-VE"/>
                    </a:p>
                  </a:txBody>
                  <a:tcPr/>
                </a:tc>
                <a:tc>
                  <a:txBody>
                    <a:bodyPr/>
                    <a:lstStyle/>
                    <a:p>
                      <a:pPr algn="ctr"/>
                      <a:r>
                        <a:rPr lang="es-VE" dirty="0" smtClean="0"/>
                        <a:t>Unidad Principal</a:t>
                      </a:r>
                      <a:endParaRPr lang="es-VE" dirty="0"/>
                    </a:p>
                  </a:txBody>
                  <a:tcPr/>
                </a:tc>
                <a:tc gridSpan="3">
                  <a:txBody>
                    <a:bodyPr/>
                    <a:lstStyle/>
                    <a:p>
                      <a:pPr algn="ctr"/>
                      <a:r>
                        <a:rPr lang="es-VE" dirty="0" smtClean="0"/>
                        <a:t>Submúltiplos</a:t>
                      </a:r>
                      <a:endParaRPr lang="es-VE" dirty="0"/>
                    </a:p>
                  </a:txBody>
                  <a:tcPr/>
                </a:tc>
                <a:tc hMerge="1">
                  <a:txBody>
                    <a:bodyPr/>
                    <a:lstStyle/>
                    <a:p>
                      <a:endParaRPr lang="es-VE"/>
                    </a:p>
                  </a:txBody>
                  <a:tcPr/>
                </a:tc>
                <a:tc hMerge="1">
                  <a:txBody>
                    <a:bodyPr/>
                    <a:lstStyle/>
                    <a:p>
                      <a:endParaRPr lang="es-VE"/>
                    </a:p>
                  </a:txBody>
                  <a:tcPr/>
                </a:tc>
              </a:tr>
              <a:tr h="123613">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s-VE" sz="1200" b="1" dirty="0" smtClean="0"/>
                        <a:t>Kilometro</a:t>
                      </a:r>
                    </a:p>
                    <a:p>
                      <a:pPr marL="0" marR="0" indent="0" algn="ctr" defTabSz="914400" rtl="0" eaLnBrk="1" fontAlgn="auto" latinLnBrk="0" hangingPunct="1">
                        <a:lnSpc>
                          <a:spcPct val="100000"/>
                        </a:lnSpc>
                        <a:spcBef>
                          <a:spcPts val="0"/>
                        </a:spcBef>
                        <a:spcAft>
                          <a:spcPts val="0"/>
                        </a:spcAft>
                        <a:buClrTx/>
                        <a:buSzTx/>
                        <a:buFontTx/>
                        <a:buNone/>
                        <a:tabLst/>
                        <a:defRPr/>
                      </a:pPr>
                      <a:r>
                        <a:rPr lang="es-VE" sz="1200" b="1" dirty="0" smtClean="0"/>
                        <a:t>cuadrado</a:t>
                      </a:r>
                      <a:endParaRPr lang="es-VE" sz="1200" dirty="0" smtClean="0"/>
                    </a:p>
                  </a:txBody>
                  <a:tcPr/>
                </a:tc>
                <a:tc>
                  <a:txBody>
                    <a:bodyPr/>
                    <a:lstStyle/>
                    <a:p>
                      <a:pPr algn="ctr"/>
                      <a:r>
                        <a:rPr lang="es-VE" sz="1200" b="1" dirty="0" smtClean="0"/>
                        <a:t>Hectómetro</a:t>
                      </a:r>
                    </a:p>
                    <a:p>
                      <a:pPr algn="ctr"/>
                      <a:r>
                        <a:rPr lang="es-VE" sz="1200" b="1" dirty="0" smtClean="0"/>
                        <a:t>cuadrado</a:t>
                      </a:r>
                      <a:endParaRPr lang="es-VE" sz="1200" b="1" dirty="0"/>
                    </a:p>
                  </a:txBody>
                  <a:tcPr/>
                </a:tc>
                <a:tc>
                  <a:txBody>
                    <a:bodyPr/>
                    <a:lstStyle/>
                    <a:p>
                      <a:pPr algn="ctr"/>
                      <a:r>
                        <a:rPr lang="es-VE" sz="1200" b="1" dirty="0" smtClean="0"/>
                        <a:t>Decámetro</a:t>
                      </a:r>
                    </a:p>
                    <a:p>
                      <a:pPr algn="ctr"/>
                      <a:r>
                        <a:rPr lang="es-VE" sz="1200" b="1" dirty="0" smtClean="0"/>
                        <a:t>cuadrado</a:t>
                      </a:r>
                      <a:endParaRPr lang="es-VE" sz="1200" b="1" dirty="0"/>
                    </a:p>
                  </a:txBody>
                  <a:tcPr/>
                </a:tc>
                <a:tc rowSpan="3">
                  <a:txBody>
                    <a:bodyPr/>
                    <a:lstStyle/>
                    <a:p>
                      <a:pPr algn="ctr"/>
                      <a:r>
                        <a:rPr lang="es-VE" sz="1600" b="1" dirty="0" smtClean="0"/>
                        <a:t>Metro</a:t>
                      </a:r>
                    </a:p>
                    <a:p>
                      <a:pPr algn="ctr"/>
                      <a:r>
                        <a:rPr lang="es-VE" sz="1600" b="1" dirty="0" smtClean="0"/>
                        <a:t>cuadrado</a:t>
                      </a:r>
                    </a:p>
                    <a:p>
                      <a:pPr marL="0" marR="0" indent="0" algn="ctr" defTabSz="914400" rtl="0" eaLnBrk="1" fontAlgn="auto" latinLnBrk="0" hangingPunct="1">
                        <a:lnSpc>
                          <a:spcPct val="100000"/>
                        </a:lnSpc>
                        <a:spcBef>
                          <a:spcPts val="0"/>
                        </a:spcBef>
                        <a:spcAft>
                          <a:spcPts val="0"/>
                        </a:spcAft>
                        <a:buClrTx/>
                        <a:buSzTx/>
                        <a:buFontTx/>
                        <a:buNone/>
                        <a:tabLst/>
                        <a:defRPr/>
                      </a:pPr>
                      <a:r>
                        <a:rPr lang="es-VE" sz="1600" dirty="0" smtClean="0"/>
                        <a:t>m</a:t>
                      </a:r>
                      <a:r>
                        <a:rPr lang="es-VE" sz="1600" baseline="30000" dirty="0" smtClean="0"/>
                        <a:t>2</a:t>
                      </a:r>
                      <a:endParaRPr lang="es-VE" sz="1600" dirty="0" smtClean="0"/>
                    </a:p>
                    <a:p>
                      <a:pPr algn="ctr"/>
                      <a:endParaRPr lang="es-VE" sz="1600" b="1" dirty="0" smtClean="0"/>
                    </a:p>
                    <a:p>
                      <a:pPr algn="ctr"/>
                      <a:r>
                        <a:rPr lang="es-VE" sz="1600" b="1" dirty="0" smtClean="0"/>
                        <a:t>1</a:t>
                      </a:r>
                    </a:p>
                  </a:txBody>
                  <a:tcPr/>
                </a:tc>
                <a:tc>
                  <a:txBody>
                    <a:bodyPr/>
                    <a:lstStyle/>
                    <a:p>
                      <a:pPr algn="ctr"/>
                      <a:r>
                        <a:rPr lang="es-VE" sz="1200" b="1" dirty="0" smtClean="0"/>
                        <a:t>Decímetro</a:t>
                      </a:r>
                    </a:p>
                    <a:p>
                      <a:pPr algn="ctr"/>
                      <a:r>
                        <a:rPr lang="es-VE" sz="1200" b="1" dirty="0" smtClean="0"/>
                        <a:t>cuadrado</a:t>
                      </a:r>
                      <a:endParaRPr lang="es-VE" sz="1200" b="1" dirty="0"/>
                    </a:p>
                  </a:txBody>
                  <a:tcPr/>
                </a:tc>
                <a:tc>
                  <a:txBody>
                    <a:bodyPr/>
                    <a:lstStyle/>
                    <a:p>
                      <a:pPr algn="ctr"/>
                      <a:r>
                        <a:rPr lang="es-VE" sz="1200" b="1" dirty="0" smtClean="0"/>
                        <a:t>Centímetro</a:t>
                      </a:r>
                    </a:p>
                    <a:p>
                      <a:pPr algn="ctr"/>
                      <a:r>
                        <a:rPr lang="es-VE" sz="1200" b="1" dirty="0" smtClean="0"/>
                        <a:t>cuadrado</a:t>
                      </a:r>
                      <a:endParaRPr lang="es-VE" sz="1200" b="1" dirty="0"/>
                    </a:p>
                  </a:txBody>
                  <a:tcPr/>
                </a:tc>
                <a:tc>
                  <a:txBody>
                    <a:bodyPr/>
                    <a:lstStyle/>
                    <a:p>
                      <a:pPr algn="ctr"/>
                      <a:r>
                        <a:rPr lang="es-VE" sz="1200" b="1" dirty="0" smtClean="0"/>
                        <a:t>Milímetro</a:t>
                      </a:r>
                    </a:p>
                    <a:p>
                      <a:pPr algn="ctr"/>
                      <a:r>
                        <a:rPr lang="es-VE" sz="1200" b="1" dirty="0" smtClean="0"/>
                        <a:t>cuadrado</a:t>
                      </a:r>
                      <a:endParaRPr lang="es-VE" sz="1200" b="1" dirty="0"/>
                    </a:p>
                  </a:txBody>
                  <a:tcPr/>
                </a:tc>
              </a:tr>
              <a:tr h="242147">
                <a:tc>
                  <a:txBody>
                    <a:bodyPr/>
                    <a:lstStyle/>
                    <a:p>
                      <a:pPr algn="ctr"/>
                      <a:r>
                        <a:rPr lang="es-VE" sz="1600" dirty="0" smtClean="0"/>
                        <a:t>Km</a:t>
                      </a:r>
                      <a:r>
                        <a:rPr lang="es-VE" sz="1600" baseline="30000" dirty="0" smtClean="0"/>
                        <a:t>2</a:t>
                      </a:r>
                      <a:endParaRPr lang="es-VE" sz="160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s-VE" sz="1600" dirty="0" smtClean="0"/>
                        <a:t>H</a:t>
                      </a:r>
                      <a:r>
                        <a:rPr lang="es-VE" sz="1600" dirty="0" smtClean="0"/>
                        <a:t>m</a:t>
                      </a:r>
                      <a:r>
                        <a:rPr lang="es-VE" sz="1600" baseline="30000" dirty="0" smtClean="0"/>
                        <a:t>2</a:t>
                      </a:r>
                      <a:endParaRPr lang="es-VE" sz="1600" dirty="0" smtClean="0"/>
                    </a:p>
                    <a:p>
                      <a:pPr algn="ctr"/>
                      <a:endParaRPr lang="es-VE" sz="160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s-VE" sz="1600" dirty="0" smtClean="0"/>
                        <a:t>D</a:t>
                      </a:r>
                      <a:r>
                        <a:rPr lang="es-VE" sz="1600" dirty="0" smtClean="0"/>
                        <a:t>m</a:t>
                      </a:r>
                      <a:r>
                        <a:rPr lang="es-VE" sz="1600" baseline="30000" dirty="0" smtClean="0"/>
                        <a:t>2</a:t>
                      </a:r>
                      <a:endParaRPr lang="es-VE" sz="1600" dirty="0" smtClean="0"/>
                    </a:p>
                    <a:p>
                      <a:pPr algn="ctr"/>
                      <a:endParaRPr lang="es-VE" sz="1600" dirty="0"/>
                    </a:p>
                  </a:txBody>
                  <a:tcPr/>
                </a:tc>
                <a:tc vMerge="1">
                  <a:txBody>
                    <a:bodyPr/>
                    <a:lstStyle/>
                    <a:p>
                      <a:endParaRPr lang="es-VE"/>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s-VE" sz="1600" dirty="0" smtClean="0"/>
                        <a:t>d</a:t>
                      </a:r>
                      <a:r>
                        <a:rPr lang="es-VE" sz="1600" dirty="0" smtClean="0"/>
                        <a:t>m</a:t>
                      </a:r>
                      <a:r>
                        <a:rPr lang="es-VE" sz="1600" baseline="30000" dirty="0" smtClean="0"/>
                        <a:t>2</a:t>
                      </a:r>
                      <a:endParaRPr lang="es-VE" sz="1600" dirty="0" smtClean="0"/>
                    </a:p>
                    <a:p>
                      <a:pPr algn="ctr"/>
                      <a:endParaRPr lang="es-VE" sz="160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s-VE" sz="1600" dirty="0" smtClean="0"/>
                        <a:t>C</a:t>
                      </a:r>
                      <a:r>
                        <a:rPr lang="es-VE" sz="1600" dirty="0" smtClean="0"/>
                        <a:t>m</a:t>
                      </a:r>
                      <a:r>
                        <a:rPr lang="es-VE" sz="1600" baseline="30000" dirty="0" smtClean="0"/>
                        <a:t>2</a:t>
                      </a:r>
                      <a:endParaRPr lang="es-VE" sz="1600" dirty="0" smtClean="0"/>
                    </a:p>
                    <a:p>
                      <a:pPr algn="ctr"/>
                      <a:endParaRPr lang="es-VE" sz="160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s-VE" sz="1600" dirty="0" smtClean="0"/>
                        <a:t>m</a:t>
                      </a:r>
                      <a:r>
                        <a:rPr lang="es-VE" sz="1600" dirty="0" smtClean="0"/>
                        <a:t>m</a:t>
                      </a:r>
                      <a:r>
                        <a:rPr lang="es-VE" sz="1600" baseline="30000" dirty="0" smtClean="0"/>
                        <a:t>2</a:t>
                      </a:r>
                      <a:endParaRPr lang="es-VE" sz="1600" dirty="0" smtClean="0"/>
                    </a:p>
                    <a:p>
                      <a:pPr algn="ctr"/>
                      <a:endParaRPr lang="es-VE" sz="1600" dirty="0"/>
                    </a:p>
                  </a:txBody>
                  <a:tcPr/>
                </a:tc>
              </a:tr>
              <a:tr h="123613">
                <a:tc>
                  <a:txBody>
                    <a:bodyPr/>
                    <a:lstStyle/>
                    <a:p>
                      <a:pPr algn="ctr"/>
                      <a:r>
                        <a:rPr lang="es-VE" dirty="0" smtClean="0"/>
                        <a:t>1000000</a:t>
                      </a:r>
                      <a:endParaRPr lang="es-VE" dirty="0"/>
                    </a:p>
                  </a:txBody>
                  <a:tcPr/>
                </a:tc>
                <a:tc>
                  <a:txBody>
                    <a:bodyPr/>
                    <a:lstStyle/>
                    <a:p>
                      <a:pPr algn="ctr"/>
                      <a:r>
                        <a:rPr lang="es-VE" dirty="0" smtClean="0"/>
                        <a:t>10000</a:t>
                      </a:r>
                      <a:endParaRPr lang="es-VE" dirty="0"/>
                    </a:p>
                  </a:txBody>
                  <a:tcPr/>
                </a:tc>
                <a:tc>
                  <a:txBody>
                    <a:bodyPr/>
                    <a:lstStyle/>
                    <a:p>
                      <a:pPr algn="ctr"/>
                      <a:r>
                        <a:rPr lang="es-VE" dirty="0" smtClean="0"/>
                        <a:t>100</a:t>
                      </a:r>
                      <a:endParaRPr lang="es-VE" dirty="0"/>
                    </a:p>
                  </a:txBody>
                  <a:tcPr/>
                </a:tc>
                <a:tc vMerge="1">
                  <a:txBody>
                    <a:bodyPr/>
                    <a:lstStyle/>
                    <a:p>
                      <a:endParaRPr lang="es-VE"/>
                    </a:p>
                  </a:txBody>
                  <a:tcPr/>
                </a:tc>
                <a:tc>
                  <a:txBody>
                    <a:bodyPr/>
                    <a:lstStyle/>
                    <a:p>
                      <a:pPr algn="ctr"/>
                      <a:r>
                        <a:rPr lang="es-VE" dirty="0" smtClean="0"/>
                        <a:t>0,01</a:t>
                      </a:r>
                      <a:endParaRPr lang="es-VE" dirty="0"/>
                    </a:p>
                  </a:txBody>
                  <a:tcPr/>
                </a:tc>
                <a:tc>
                  <a:txBody>
                    <a:bodyPr/>
                    <a:lstStyle/>
                    <a:p>
                      <a:pPr algn="ctr"/>
                      <a:r>
                        <a:rPr lang="es-VE" dirty="0" smtClean="0"/>
                        <a:t>0,0001</a:t>
                      </a:r>
                      <a:endParaRPr lang="es-VE" dirty="0"/>
                    </a:p>
                  </a:txBody>
                  <a:tcPr/>
                </a:tc>
                <a:tc>
                  <a:txBody>
                    <a:bodyPr/>
                    <a:lstStyle/>
                    <a:p>
                      <a:pPr algn="ctr"/>
                      <a:r>
                        <a:rPr lang="es-VE" dirty="0" smtClean="0"/>
                        <a:t>0,000001</a:t>
                      </a:r>
                      <a:endParaRPr lang="es-VE" dirty="0"/>
                    </a:p>
                  </a:txBody>
                  <a:tcPr/>
                </a:tc>
              </a:tr>
            </a:tbl>
          </a:graphicData>
        </a:graphic>
      </p:graphicFrame>
      <p:sp>
        <p:nvSpPr>
          <p:cNvPr id="7" name="2 Marcador de contenido"/>
          <p:cNvSpPr txBox="1">
            <a:spLocks/>
          </p:cNvSpPr>
          <p:nvPr/>
        </p:nvSpPr>
        <p:spPr>
          <a:xfrm>
            <a:off x="755576" y="4509120"/>
            <a:ext cx="7560494" cy="2016224"/>
          </a:xfrm>
          <a:prstGeom prst="rect">
            <a:avLst/>
          </a:prstGeom>
        </p:spPr>
        <p:txBody>
          <a:bodyPr vert="horz" lIns="91440" tIns="45720" rIns="91440" bIns="45720" rtlCol="0">
            <a:normAutofit/>
          </a:bodyPr>
          <a:lstStyle>
            <a:lvl1pPr marL="342900" indent="-274320" algn="l" defTabSz="914400" rtl="0" eaLnBrk="1" latinLnBrk="0" hangingPunct="1">
              <a:spcBef>
                <a:spcPct val="20000"/>
              </a:spcBef>
              <a:buClr>
                <a:schemeClr val="accent1"/>
              </a:buClr>
              <a:buSzPct val="76000"/>
              <a:buFont typeface="Wingdings 2" pitchFamily="18" charset="2"/>
              <a:buChar char=""/>
              <a:defRPr sz="2400" kern="1200">
                <a:solidFill>
                  <a:schemeClr val="tx2"/>
                </a:solidFill>
                <a:latin typeface="+mn-lt"/>
                <a:ea typeface="+mn-ea"/>
                <a:cs typeface="+mn-cs"/>
              </a:defRPr>
            </a:lvl1pPr>
            <a:lvl2pPr marL="640080" indent="-274320" algn="l" defTabSz="914400" rtl="0" eaLnBrk="1" latinLnBrk="0" hangingPunct="1">
              <a:spcBef>
                <a:spcPct val="20000"/>
              </a:spcBef>
              <a:buClr>
                <a:schemeClr val="accent1"/>
              </a:buClr>
              <a:buSzPct val="76000"/>
              <a:buFont typeface="Wingdings 2" pitchFamily="18" charset="2"/>
              <a:buChar char=""/>
              <a:defRPr sz="2200" kern="1200">
                <a:solidFill>
                  <a:schemeClr val="tx2"/>
                </a:solidFill>
                <a:latin typeface="+mn-lt"/>
                <a:ea typeface="+mn-ea"/>
                <a:cs typeface="+mn-cs"/>
              </a:defRPr>
            </a:lvl2pPr>
            <a:lvl3pPr marL="914400" indent="-228600" algn="l" defTabSz="914400" rtl="0" eaLnBrk="1" latinLnBrk="0" hangingPunct="1">
              <a:spcBef>
                <a:spcPct val="20000"/>
              </a:spcBef>
              <a:buClr>
                <a:schemeClr val="accent1"/>
              </a:buClr>
              <a:buSzPct val="76000"/>
              <a:buFont typeface="Wingdings 2" pitchFamily="18" charset="2"/>
              <a:buChar char=""/>
              <a:defRPr sz="2000" kern="1200">
                <a:solidFill>
                  <a:schemeClr val="tx2"/>
                </a:solidFill>
                <a:latin typeface="+mn-lt"/>
                <a:ea typeface="+mn-ea"/>
                <a:cs typeface="+mn-cs"/>
              </a:defRPr>
            </a:lvl3pPr>
            <a:lvl4pPr marL="1124712" indent="-228600" algn="l" defTabSz="914400" rtl="0" eaLnBrk="1" latinLnBrk="0" hangingPunct="1">
              <a:spcBef>
                <a:spcPct val="20000"/>
              </a:spcBef>
              <a:buClr>
                <a:schemeClr val="accent1"/>
              </a:buClr>
              <a:buSzPct val="76000"/>
              <a:buFont typeface="Wingdings 2" pitchFamily="18" charset="2"/>
              <a:buChar char=""/>
              <a:defRPr sz="1800" kern="1200">
                <a:solidFill>
                  <a:schemeClr val="tx2"/>
                </a:solidFill>
                <a:latin typeface="+mn-lt"/>
                <a:ea typeface="+mn-ea"/>
                <a:cs typeface="+mn-cs"/>
              </a:defRPr>
            </a:lvl4pPr>
            <a:lvl5pPr marL="1325880" indent="-228600" algn="l" defTabSz="914400" rtl="0" eaLnBrk="1" latinLnBrk="0" hangingPunct="1">
              <a:spcBef>
                <a:spcPct val="20000"/>
              </a:spcBef>
              <a:buClr>
                <a:schemeClr val="accent1"/>
              </a:buClr>
              <a:buSzPct val="76000"/>
              <a:buFont typeface="Wingdings 2" pitchFamily="18" charset="2"/>
              <a:buChar char=""/>
              <a:defRPr sz="1600" kern="1200" baseline="0">
                <a:solidFill>
                  <a:schemeClr val="tx2"/>
                </a:solidFill>
                <a:latin typeface="+mn-lt"/>
                <a:ea typeface="+mn-ea"/>
                <a:cs typeface="+mn-cs"/>
              </a:defRPr>
            </a:lvl5pPr>
            <a:lvl6pPr marL="1517904"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6pPr>
            <a:lvl7pPr marL="1719072"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7pPr>
            <a:lvl8pPr marL="1920240"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8pPr>
            <a:lvl9pPr marL="2121408"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9pPr>
          </a:lstStyle>
          <a:p>
            <a:pPr marL="68580" indent="0" algn="ctr">
              <a:buFont typeface="Wingdings 2" pitchFamily="18" charset="2"/>
              <a:buNone/>
            </a:pPr>
            <a:r>
              <a:rPr lang="es-ES" sz="3200" u="sng" dirty="0" smtClean="0"/>
              <a:t>Unidades de Volumen</a:t>
            </a:r>
          </a:p>
          <a:p>
            <a:pPr marL="68580" indent="0" algn="just">
              <a:buFont typeface="Wingdings 2" pitchFamily="18" charset="2"/>
              <a:buNone/>
            </a:pPr>
            <a:r>
              <a:rPr lang="es-VE" sz="1800" b="1" u="sng" dirty="0" smtClean="0"/>
              <a:t>Metro cúbito</a:t>
            </a:r>
            <a:r>
              <a:rPr lang="es-VE" sz="1800" dirty="0" smtClean="0"/>
              <a:t> es la unidad principal del volumen en el sistema métrico decimal . Empleadas para medir las extensiones en tres dimensiones y varían de 1000 en 1000</a:t>
            </a:r>
          </a:p>
          <a:p>
            <a:pPr marL="68580" indent="0" algn="just">
              <a:buFont typeface="Wingdings 2" pitchFamily="18" charset="2"/>
              <a:buNone/>
            </a:pPr>
            <a:r>
              <a:rPr lang="es-VE" sz="1800" dirty="0" smtClean="0"/>
              <a:t>Las unidades múltiplos y submúltiplos de la superficie son:</a:t>
            </a:r>
          </a:p>
          <a:p>
            <a:pPr marL="68580" indent="0" algn="just">
              <a:buFont typeface="Wingdings 2" pitchFamily="18" charset="2"/>
              <a:buNone/>
            </a:pPr>
            <a:endParaRPr lang="es-VE" sz="1800" dirty="0" smtClean="0"/>
          </a:p>
          <a:p>
            <a:endParaRPr lang="es-VE" sz="1800" dirty="0"/>
          </a:p>
        </p:txBody>
      </p:sp>
      <p:graphicFrame>
        <p:nvGraphicFramePr>
          <p:cNvPr id="8" name="7 Tabla"/>
          <p:cNvGraphicFramePr>
            <a:graphicFrameLocks noGrp="1"/>
          </p:cNvGraphicFramePr>
          <p:nvPr>
            <p:extLst>
              <p:ext uri="{D42A27DB-BD31-4B8C-83A1-F6EECF244321}">
                <p14:modId xmlns:p14="http://schemas.microsoft.com/office/powerpoint/2010/main" val="1515999682"/>
              </p:ext>
            </p:extLst>
          </p:nvPr>
        </p:nvGraphicFramePr>
        <p:xfrm>
          <a:off x="395361" y="2443977"/>
          <a:ext cx="8280923" cy="2042160"/>
        </p:xfrm>
        <a:graphic>
          <a:graphicData uri="http://schemas.openxmlformats.org/drawingml/2006/table">
            <a:tbl>
              <a:tblPr firstRow="1" bandRow="1">
                <a:tableStyleId>{5C22544A-7EE6-4342-B048-85BDC9FD1C3A}</a:tableStyleId>
              </a:tblPr>
              <a:tblGrid>
                <a:gridCol w="1080120"/>
                <a:gridCol w="1152128"/>
                <a:gridCol w="1152128"/>
                <a:gridCol w="1224139"/>
                <a:gridCol w="1224133"/>
                <a:gridCol w="1152128"/>
                <a:gridCol w="1296147"/>
              </a:tblGrid>
              <a:tr h="370840">
                <a:tc gridSpan="3">
                  <a:txBody>
                    <a:bodyPr/>
                    <a:lstStyle/>
                    <a:p>
                      <a:pPr algn="ctr"/>
                      <a:r>
                        <a:rPr lang="es-VE" dirty="0" smtClean="0"/>
                        <a:t>Múltiplos</a:t>
                      </a:r>
                      <a:endParaRPr lang="es-VE" dirty="0"/>
                    </a:p>
                  </a:txBody>
                  <a:tcPr/>
                </a:tc>
                <a:tc hMerge="1">
                  <a:txBody>
                    <a:bodyPr/>
                    <a:lstStyle/>
                    <a:p>
                      <a:endParaRPr lang="es-VE"/>
                    </a:p>
                  </a:txBody>
                  <a:tcPr/>
                </a:tc>
                <a:tc hMerge="1">
                  <a:txBody>
                    <a:bodyPr/>
                    <a:lstStyle/>
                    <a:p>
                      <a:endParaRPr lang="es-VE"/>
                    </a:p>
                  </a:txBody>
                  <a:tcPr/>
                </a:tc>
                <a:tc>
                  <a:txBody>
                    <a:bodyPr/>
                    <a:lstStyle/>
                    <a:p>
                      <a:pPr algn="ctr"/>
                      <a:r>
                        <a:rPr lang="es-VE" dirty="0" smtClean="0"/>
                        <a:t>Unidad Principal</a:t>
                      </a:r>
                      <a:endParaRPr lang="es-VE" dirty="0"/>
                    </a:p>
                  </a:txBody>
                  <a:tcPr/>
                </a:tc>
                <a:tc gridSpan="3">
                  <a:txBody>
                    <a:bodyPr/>
                    <a:lstStyle/>
                    <a:p>
                      <a:pPr algn="ctr"/>
                      <a:r>
                        <a:rPr lang="es-VE" dirty="0" smtClean="0"/>
                        <a:t>Submúltiplos</a:t>
                      </a:r>
                      <a:endParaRPr lang="es-VE" dirty="0"/>
                    </a:p>
                  </a:txBody>
                  <a:tcPr/>
                </a:tc>
                <a:tc hMerge="1">
                  <a:txBody>
                    <a:bodyPr/>
                    <a:lstStyle/>
                    <a:p>
                      <a:endParaRPr lang="es-VE"/>
                    </a:p>
                  </a:txBody>
                  <a:tcPr/>
                </a:tc>
                <a:tc hMerge="1">
                  <a:txBody>
                    <a:bodyPr/>
                    <a:lstStyle/>
                    <a:p>
                      <a:endParaRPr lang="es-VE"/>
                    </a:p>
                  </a:txBody>
                  <a:tcPr/>
                </a:tc>
              </a:tr>
              <a:tr h="123613">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s-VE" sz="1200" b="1" dirty="0" smtClean="0"/>
                        <a:t>Kilometro</a:t>
                      </a:r>
                    </a:p>
                    <a:p>
                      <a:pPr marL="0" marR="0" indent="0" algn="ctr" defTabSz="914400" rtl="0" eaLnBrk="1" fontAlgn="auto" latinLnBrk="0" hangingPunct="1">
                        <a:lnSpc>
                          <a:spcPct val="100000"/>
                        </a:lnSpc>
                        <a:spcBef>
                          <a:spcPts val="0"/>
                        </a:spcBef>
                        <a:spcAft>
                          <a:spcPts val="0"/>
                        </a:spcAft>
                        <a:buClrTx/>
                        <a:buSzTx/>
                        <a:buFontTx/>
                        <a:buNone/>
                        <a:tabLst/>
                        <a:defRPr/>
                      </a:pPr>
                      <a:r>
                        <a:rPr lang="es-VE" sz="1200" b="1" dirty="0" smtClean="0"/>
                        <a:t>cuadrado</a:t>
                      </a:r>
                      <a:endParaRPr lang="es-VE" sz="1200" dirty="0" smtClean="0"/>
                    </a:p>
                  </a:txBody>
                  <a:tcPr/>
                </a:tc>
                <a:tc>
                  <a:txBody>
                    <a:bodyPr/>
                    <a:lstStyle/>
                    <a:p>
                      <a:pPr algn="ctr"/>
                      <a:r>
                        <a:rPr lang="es-VE" sz="1200" b="1" dirty="0" smtClean="0"/>
                        <a:t>Hectómetro</a:t>
                      </a:r>
                    </a:p>
                    <a:p>
                      <a:pPr algn="ctr"/>
                      <a:r>
                        <a:rPr lang="es-VE" sz="1200" b="1" dirty="0" smtClean="0"/>
                        <a:t>cuadrado</a:t>
                      </a:r>
                      <a:endParaRPr lang="es-VE" sz="1200" b="1" dirty="0"/>
                    </a:p>
                  </a:txBody>
                  <a:tcPr/>
                </a:tc>
                <a:tc>
                  <a:txBody>
                    <a:bodyPr/>
                    <a:lstStyle/>
                    <a:p>
                      <a:pPr algn="ctr"/>
                      <a:r>
                        <a:rPr lang="es-VE" sz="1200" b="1" dirty="0" smtClean="0"/>
                        <a:t>Decámetro</a:t>
                      </a:r>
                    </a:p>
                    <a:p>
                      <a:pPr algn="ctr"/>
                      <a:r>
                        <a:rPr lang="es-VE" sz="1200" b="1" dirty="0" smtClean="0"/>
                        <a:t>cuadrado</a:t>
                      </a:r>
                      <a:endParaRPr lang="es-VE" sz="1200" b="1" dirty="0"/>
                    </a:p>
                  </a:txBody>
                  <a:tcPr/>
                </a:tc>
                <a:tc rowSpan="3">
                  <a:txBody>
                    <a:bodyPr/>
                    <a:lstStyle/>
                    <a:p>
                      <a:pPr algn="ctr"/>
                      <a:r>
                        <a:rPr lang="es-VE" sz="1600" b="1" dirty="0" smtClean="0"/>
                        <a:t>Metro</a:t>
                      </a:r>
                    </a:p>
                    <a:p>
                      <a:pPr algn="ctr"/>
                      <a:r>
                        <a:rPr lang="es-VE" sz="1600" b="1" dirty="0" smtClean="0"/>
                        <a:t>cuadrado</a:t>
                      </a:r>
                    </a:p>
                    <a:p>
                      <a:pPr marL="0" marR="0" indent="0" algn="ctr" defTabSz="914400" rtl="0" eaLnBrk="1" fontAlgn="auto" latinLnBrk="0" hangingPunct="1">
                        <a:lnSpc>
                          <a:spcPct val="100000"/>
                        </a:lnSpc>
                        <a:spcBef>
                          <a:spcPts val="0"/>
                        </a:spcBef>
                        <a:spcAft>
                          <a:spcPts val="0"/>
                        </a:spcAft>
                        <a:buClrTx/>
                        <a:buSzTx/>
                        <a:buFontTx/>
                        <a:buNone/>
                        <a:tabLst/>
                        <a:defRPr/>
                      </a:pPr>
                      <a:r>
                        <a:rPr lang="es-VE" sz="1600" dirty="0" smtClean="0"/>
                        <a:t>m</a:t>
                      </a:r>
                      <a:r>
                        <a:rPr lang="es-VE" sz="1600" baseline="30000" dirty="0" smtClean="0"/>
                        <a:t>2</a:t>
                      </a:r>
                      <a:endParaRPr lang="es-VE" sz="1600" dirty="0" smtClean="0"/>
                    </a:p>
                    <a:p>
                      <a:pPr algn="ctr"/>
                      <a:endParaRPr lang="es-VE" sz="1600" b="1" dirty="0" smtClean="0"/>
                    </a:p>
                    <a:p>
                      <a:pPr algn="ctr"/>
                      <a:r>
                        <a:rPr lang="es-VE" sz="1600" b="1" dirty="0" smtClean="0"/>
                        <a:t>1</a:t>
                      </a:r>
                    </a:p>
                  </a:txBody>
                  <a:tcPr/>
                </a:tc>
                <a:tc>
                  <a:txBody>
                    <a:bodyPr/>
                    <a:lstStyle/>
                    <a:p>
                      <a:pPr algn="ctr"/>
                      <a:r>
                        <a:rPr lang="es-VE" sz="1200" b="1" dirty="0" smtClean="0"/>
                        <a:t>Decímetro</a:t>
                      </a:r>
                    </a:p>
                    <a:p>
                      <a:pPr algn="ctr"/>
                      <a:r>
                        <a:rPr lang="es-VE" sz="1200" b="1" dirty="0" smtClean="0"/>
                        <a:t>cuadrado</a:t>
                      </a:r>
                      <a:endParaRPr lang="es-VE" sz="1200" b="1" dirty="0"/>
                    </a:p>
                  </a:txBody>
                  <a:tcPr/>
                </a:tc>
                <a:tc>
                  <a:txBody>
                    <a:bodyPr/>
                    <a:lstStyle/>
                    <a:p>
                      <a:pPr algn="ctr"/>
                      <a:r>
                        <a:rPr lang="es-VE" sz="1200" b="1" dirty="0" smtClean="0"/>
                        <a:t>Centímetro</a:t>
                      </a:r>
                    </a:p>
                    <a:p>
                      <a:pPr algn="ctr"/>
                      <a:r>
                        <a:rPr lang="es-VE" sz="1200" b="1" dirty="0" smtClean="0"/>
                        <a:t>cuadrado</a:t>
                      </a:r>
                      <a:endParaRPr lang="es-VE" sz="1200" b="1" dirty="0"/>
                    </a:p>
                  </a:txBody>
                  <a:tcPr/>
                </a:tc>
                <a:tc>
                  <a:txBody>
                    <a:bodyPr/>
                    <a:lstStyle/>
                    <a:p>
                      <a:pPr algn="ctr"/>
                      <a:r>
                        <a:rPr lang="es-VE" sz="1200" b="1" dirty="0" smtClean="0"/>
                        <a:t>Milímetro</a:t>
                      </a:r>
                    </a:p>
                    <a:p>
                      <a:pPr algn="ctr"/>
                      <a:r>
                        <a:rPr lang="es-VE" sz="1200" b="1" dirty="0" smtClean="0"/>
                        <a:t>cuadrado</a:t>
                      </a:r>
                      <a:endParaRPr lang="es-VE" sz="1200" b="1" dirty="0"/>
                    </a:p>
                  </a:txBody>
                  <a:tcPr/>
                </a:tc>
              </a:tr>
              <a:tr h="242147">
                <a:tc>
                  <a:txBody>
                    <a:bodyPr/>
                    <a:lstStyle/>
                    <a:p>
                      <a:pPr algn="ctr"/>
                      <a:r>
                        <a:rPr lang="es-VE" sz="1600" dirty="0" smtClean="0"/>
                        <a:t>Km</a:t>
                      </a:r>
                      <a:r>
                        <a:rPr lang="es-VE" sz="1600" baseline="30000" dirty="0" smtClean="0"/>
                        <a:t>2</a:t>
                      </a:r>
                      <a:endParaRPr lang="es-VE" sz="160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s-VE" sz="1600" dirty="0" smtClean="0"/>
                        <a:t>H</a:t>
                      </a:r>
                      <a:r>
                        <a:rPr lang="es-VE" sz="1600" dirty="0" smtClean="0"/>
                        <a:t>m</a:t>
                      </a:r>
                      <a:r>
                        <a:rPr lang="es-VE" sz="1600" baseline="30000" dirty="0" smtClean="0"/>
                        <a:t>2</a:t>
                      </a:r>
                      <a:endParaRPr lang="es-VE" sz="1600" dirty="0" smtClean="0"/>
                    </a:p>
                    <a:p>
                      <a:pPr algn="ctr"/>
                      <a:endParaRPr lang="es-VE" sz="160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s-VE" sz="1600" dirty="0" smtClean="0"/>
                        <a:t>D</a:t>
                      </a:r>
                      <a:r>
                        <a:rPr lang="es-VE" sz="1600" dirty="0" smtClean="0"/>
                        <a:t>m</a:t>
                      </a:r>
                      <a:r>
                        <a:rPr lang="es-VE" sz="1600" baseline="30000" dirty="0" smtClean="0"/>
                        <a:t>2</a:t>
                      </a:r>
                      <a:endParaRPr lang="es-VE" sz="1600" dirty="0" smtClean="0"/>
                    </a:p>
                    <a:p>
                      <a:pPr algn="ctr"/>
                      <a:endParaRPr lang="es-VE" sz="1600" dirty="0"/>
                    </a:p>
                  </a:txBody>
                  <a:tcPr/>
                </a:tc>
                <a:tc vMerge="1">
                  <a:txBody>
                    <a:bodyPr/>
                    <a:lstStyle/>
                    <a:p>
                      <a:endParaRPr lang="es-VE"/>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s-VE" sz="1600" dirty="0" smtClean="0"/>
                        <a:t>d</a:t>
                      </a:r>
                      <a:r>
                        <a:rPr lang="es-VE" sz="1600" dirty="0" smtClean="0"/>
                        <a:t>m</a:t>
                      </a:r>
                      <a:r>
                        <a:rPr lang="es-VE" sz="1600" baseline="30000" dirty="0" smtClean="0"/>
                        <a:t>2</a:t>
                      </a:r>
                      <a:endParaRPr lang="es-VE" sz="1600" dirty="0" smtClean="0"/>
                    </a:p>
                    <a:p>
                      <a:pPr algn="ctr"/>
                      <a:endParaRPr lang="es-VE" sz="160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s-VE" sz="1600" dirty="0" smtClean="0"/>
                        <a:t>C</a:t>
                      </a:r>
                      <a:r>
                        <a:rPr lang="es-VE" sz="1600" dirty="0" smtClean="0"/>
                        <a:t>m</a:t>
                      </a:r>
                      <a:r>
                        <a:rPr lang="es-VE" sz="1600" baseline="30000" dirty="0" smtClean="0"/>
                        <a:t>2</a:t>
                      </a:r>
                      <a:endParaRPr lang="es-VE" sz="1600" dirty="0" smtClean="0"/>
                    </a:p>
                    <a:p>
                      <a:pPr algn="ctr"/>
                      <a:endParaRPr lang="es-VE" sz="160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s-VE" sz="1600" dirty="0" smtClean="0"/>
                        <a:t>m</a:t>
                      </a:r>
                      <a:r>
                        <a:rPr lang="es-VE" sz="1600" dirty="0" smtClean="0"/>
                        <a:t>m</a:t>
                      </a:r>
                      <a:r>
                        <a:rPr lang="es-VE" sz="1600" baseline="30000" dirty="0" smtClean="0"/>
                        <a:t>2</a:t>
                      </a:r>
                      <a:endParaRPr lang="es-VE" sz="1600" dirty="0" smtClean="0"/>
                    </a:p>
                    <a:p>
                      <a:pPr algn="ctr"/>
                      <a:endParaRPr lang="es-VE" sz="1600" dirty="0"/>
                    </a:p>
                  </a:txBody>
                  <a:tcPr/>
                </a:tc>
              </a:tr>
              <a:tr h="123613">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s-VE" dirty="0" smtClean="0"/>
                        <a:t>1000000</a:t>
                      </a:r>
                      <a:endParaRPr lang="es-VE" sz="1800" dirty="0" smtClean="0"/>
                    </a:p>
                  </a:txBody>
                  <a:tcPr/>
                </a:tc>
                <a:tc>
                  <a:txBody>
                    <a:bodyPr/>
                    <a:lstStyle/>
                    <a:p>
                      <a:pPr algn="ctr"/>
                      <a:r>
                        <a:rPr lang="es-VE" dirty="0" smtClean="0"/>
                        <a:t>10000</a:t>
                      </a:r>
                      <a:endParaRPr lang="es-VE" dirty="0"/>
                    </a:p>
                  </a:txBody>
                  <a:tcPr/>
                </a:tc>
                <a:tc>
                  <a:txBody>
                    <a:bodyPr/>
                    <a:lstStyle/>
                    <a:p>
                      <a:pPr algn="ctr"/>
                      <a:r>
                        <a:rPr lang="es-VE" dirty="0" smtClean="0"/>
                        <a:t>100</a:t>
                      </a:r>
                      <a:endParaRPr lang="es-VE" dirty="0"/>
                    </a:p>
                  </a:txBody>
                  <a:tcPr/>
                </a:tc>
                <a:tc vMerge="1">
                  <a:txBody>
                    <a:bodyPr/>
                    <a:lstStyle/>
                    <a:p>
                      <a:endParaRPr lang="es-VE"/>
                    </a:p>
                  </a:txBody>
                  <a:tcPr/>
                </a:tc>
                <a:tc>
                  <a:txBody>
                    <a:bodyPr/>
                    <a:lstStyle/>
                    <a:p>
                      <a:pPr algn="ctr"/>
                      <a:r>
                        <a:rPr lang="es-VE" dirty="0" smtClean="0"/>
                        <a:t>0,01</a:t>
                      </a:r>
                      <a:endParaRPr lang="es-VE" dirty="0"/>
                    </a:p>
                  </a:txBody>
                  <a:tcPr/>
                </a:tc>
                <a:tc>
                  <a:txBody>
                    <a:bodyPr/>
                    <a:lstStyle/>
                    <a:p>
                      <a:pPr algn="ctr"/>
                      <a:r>
                        <a:rPr lang="es-VE" dirty="0" smtClean="0"/>
                        <a:t>0,0001</a:t>
                      </a:r>
                      <a:endParaRPr lang="es-VE" dirty="0"/>
                    </a:p>
                  </a:txBody>
                  <a:tcPr/>
                </a:tc>
                <a:tc>
                  <a:txBody>
                    <a:bodyPr/>
                    <a:lstStyle/>
                    <a:p>
                      <a:pPr algn="ctr"/>
                      <a:r>
                        <a:rPr lang="es-VE" dirty="0" smtClean="0"/>
                        <a:t>0,000001</a:t>
                      </a:r>
                      <a:endParaRPr lang="es-VE" dirty="0"/>
                    </a:p>
                  </a:txBody>
                  <a:tcPr/>
                </a:tc>
              </a:tr>
            </a:tbl>
          </a:graphicData>
        </a:graphic>
      </p:graphicFrame>
    </p:spTree>
    <p:extLst>
      <p:ext uri="{BB962C8B-B14F-4D97-AF65-F5344CB8AC3E}">
        <p14:creationId xmlns:p14="http://schemas.microsoft.com/office/powerpoint/2010/main" val="428873775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328552" y="2876895"/>
            <a:ext cx="8136904" cy="1584176"/>
          </a:xfrm>
        </p:spPr>
        <p:txBody>
          <a:bodyPr>
            <a:normAutofit/>
          </a:bodyPr>
          <a:lstStyle/>
          <a:p>
            <a:pPr marL="68580" indent="0" algn="just">
              <a:buNone/>
            </a:pPr>
            <a:r>
              <a:rPr lang="es-VE" sz="1800" b="1" dirty="0" smtClean="0"/>
              <a:t>Conclusión</a:t>
            </a:r>
          </a:p>
          <a:p>
            <a:pPr marL="68580" indent="0" algn="just">
              <a:buNone/>
            </a:pPr>
            <a:r>
              <a:rPr lang="es-VE" sz="1800" dirty="0" smtClean="0"/>
              <a:t>Como se puede observar, cada una de las unidades consta de un prefijo seguido del nombre de la correspondiente unidad de la magnitud de la cual se está hablando. Con dicho prefijos podemos formar la escalera que se muestra a continuación:</a:t>
            </a:r>
            <a:endParaRPr lang="es-VE" sz="1800" dirty="0"/>
          </a:p>
        </p:txBody>
      </p:sp>
      <p:graphicFrame>
        <p:nvGraphicFramePr>
          <p:cNvPr id="5" name="4 Tabla"/>
          <p:cNvGraphicFramePr>
            <a:graphicFrameLocks noGrp="1"/>
          </p:cNvGraphicFramePr>
          <p:nvPr>
            <p:extLst>
              <p:ext uri="{D42A27DB-BD31-4B8C-83A1-F6EECF244321}">
                <p14:modId xmlns:p14="http://schemas.microsoft.com/office/powerpoint/2010/main" val="1268633749"/>
              </p:ext>
            </p:extLst>
          </p:nvPr>
        </p:nvGraphicFramePr>
        <p:xfrm>
          <a:off x="524060" y="620688"/>
          <a:ext cx="8280923" cy="2316480"/>
        </p:xfrm>
        <a:graphic>
          <a:graphicData uri="http://schemas.openxmlformats.org/drawingml/2006/table">
            <a:tbl>
              <a:tblPr firstRow="1" bandRow="1">
                <a:tableStyleId>{5C22544A-7EE6-4342-B048-85BDC9FD1C3A}</a:tableStyleId>
              </a:tblPr>
              <a:tblGrid>
                <a:gridCol w="1080120"/>
                <a:gridCol w="1152128"/>
                <a:gridCol w="1152128"/>
                <a:gridCol w="1224139"/>
                <a:gridCol w="1224133"/>
                <a:gridCol w="1152128"/>
                <a:gridCol w="1296147"/>
              </a:tblGrid>
              <a:tr h="370840">
                <a:tc gridSpan="3">
                  <a:txBody>
                    <a:bodyPr/>
                    <a:lstStyle/>
                    <a:p>
                      <a:pPr algn="ctr"/>
                      <a:r>
                        <a:rPr lang="es-VE" dirty="0" smtClean="0"/>
                        <a:t>Múltiplos</a:t>
                      </a:r>
                      <a:endParaRPr lang="es-VE" dirty="0"/>
                    </a:p>
                  </a:txBody>
                  <a:tcPr/>
                </a:tc>
                <a:tc hMerge="1">
                  <a:txBody>
                    <a:bodyPr/>
                    <a:lstStyle/>
                    <a:p>
                      <a:endParaRPr lang="es-VE"/>
                    </a:p>
                  </a:txBody>
                  <a:tcPr/>
                </a:tc>
                <a:tc hMerge="1">
                  <a:txBody>
                    <a:bodyPr/>
                    <a:lstStyle/>
                    <a:p>
                      <a:endParaRPr lang="es-VE"/>
                    </a:p>
                  </a:txBody>
                  <a:tcPr/>
                </a:tc>
                <a:tc>
                  <a:txBody>
                    <a:bodyPr/>
                    <a:lstStyle/>
                    <a:p>
                      <a:pPr algn="ctr"/>
                      <a:r>
                        <a:rPr lang="es-VE" dirty="0" smtClean="0"/>
                        <a:t>Unidad Principal</a:t>
                      </a:r>
                      <a:endParaRPr lang="es-VE" dirty="0"/>
                    </a:p>
                  </a:txBody>
                  <a:tcPr/>
                </a:tc>
                <a:tc gridSpan="3">
                  <a:txBody>
                    <a:bodyPr/>
                    <a:lstStyle/>
                    <a:p>
                      <a:pPr algn="ctr"/>
                      <a:r>
                        <a:rPr lang="es-VE" dirty="0" smtClean="0"/>
                        <a:t>Submúltiplos</a:t>
                      </a:r>
                      <a:endParaRPr lang="es-VE" dirty="0"/>
                    </a:p>
                  </a:txBody>
                  <a:tcPr/>
                </a:tc>
                <a:tc hMerge="1">
                  <a:txBody>
                    <a:bodyPr/>
                    <a:lstStyle/>
                    <a:p>
                      <a:endParaRPr lang="es-VE"/>
                    </a:p>
                  </a:txBody>
                  <a:tcPr/>
                </a:tc>
                <a:tc hMerge="1">
                  <a:txBody>
                    <a:bodyPr/>
                    <a:lstStyle/>
                    <a:p>
                      <a:endParaRPr lang="es-VE"/>
                    </a:p>
                  </a:txBody>
                  <a:tcPr/>
                </a:tc>
              </a:tr>
              <a:tr h="123613">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s-VE" sz="1200" b="1" dirty="0" smtClean="0"/>
                        <a:t>Kilometro</a:t>
                      </a:r>
                    </a:p>
                    <a:p>
                      <a:pPr marL="0" marR="0" indent="0" algn="ctr" defTabSz="914400" rtl="0" eaLnBrk="1" fontAlgn="auto" latinLnBrk="0" hangingPunct="1">
                        <a:lnSpc>
                          <a:spcPct val="100000"/>
                        </a:lnSpc>
                        <a:spcBef>
                          <a:spcPts val="0"/>
                        </a:spcBef>
                        <a:spcAft>
                          <a:spcPts val="0"/>
                        </a:spcAft>
                        <a:buClrTx/>
                        <a:buSzTx/>
                        <a:buFontTx/>
                        <a:buNone/>
                        <a:tabLst/>
                        <a:defRPr/>
                      </a:pPr>
                      <a:r>
                        <a:rPr lang="es-VE" sz="1200" b="1" dirty="0" smtClean="0"/>
                        <a:t>cúbito</a:t>
                      </a:r>
                      <a:endParaRPr lang="es-VE" sz="1200" dirty="0" smtClean="0"/>
                    </a:p>
                  </a:txBody>
                  <a:tcPr/>
                </a:tc>
                <a:tc>
                  <a:txBody>
                    <a:bodyPr/>
                    <a:lstStyle/>
                    <a:p>
                      <a:pPr algn="ctr"/>
                      <a:r>
                        <a:rPr lang="es-VE" sz="1200" b="1" dirty="0" smtClean="0"/>
                        <a:t>Hectómetro</a:t>
                      </a:r>
                    </a:p>
                    <a:p>
                      <a:pPr algn="ctr"/>
                      <a:r>
                        <a:rPr lang="es-VE" sz="1200" b="1" dirty="0" smtClean="0"/>
                        <a:t>cúbito</a:t>
                      </a:r>
                      <a:endParaRPr lang="es-VE" sz="1200" b="1" dirty="0"/>
                    </a:p>
                  </a:txBody>
                  <a:tcPr/>
                </a:tc>
                <a:tc>
                  <a:txBody>
                    <a:bodyPr/>
                    <a:lstStyle/>
                    <a:p>
                      <a:pPr algn="ctr"/>
                      <a:r>
                        <a:rPr lang="es-VE" sz="1200" b="1" dirty="0" smtClean="0"/>
                        <a:t>Decámetro</a:t>
                      </a:r>
                    </a:p>
                    <a:p>
                      <a:pPr algn="ctr"/>
                      <a:r>
                        <a:rPr lang="es-VE" sz="1200" b="1" dirty="0" smtClean="0"/>
                        <a:t>cúbito</a:t>
                      </a:r>
                      <a:endParaRPr lang="es-VE" sz="1200" b="1" dirty="0"/>
                    </a:p>
                  </a:txBody>
                  <a:tcPr/>
                </a:tc>
                <a:tc rowSpan="3">
                  <a:txBody>
                    <a:bodyPr/>
                    <a:lstStyle/>
                    <a:p>
                      <a:pPr algn="ctr"/>
                      <a:r>
                        <a:rPr lang="es-VE" sz="1600" b="1" dirty="0" smtClean="0"/>
                        <a:t>Metro</a:t>
                      </a:r>
                    </a:p>
                    <a:p>
                      <a:pPr algn="ctr"/>
                      <a:r>
                        <a:rPr lang="es-VE" sz="1600" b="1" dirty="0" smtClean="0"/>
                        <a:t>cúbito</a:t>
                      </a:r>
                    </a:p>
                    <a:p>
                      <a:pPr marL="0" marR="0" indent="0" algn="ctr" defTabSz="914400" rtl="0" eaLnBrk="1" fontAlgn="auto" latinLnBrk="0" hangingPunct="1">
                        <a:lnSpc>
                          <a:spcPct val="100000"/>
                        </a:lnSpc>
                        <a:spcBef>
                          <a:spcPts val="0"/>
                        </a:spcBef>
                        <a:spcAft>
                          <a:spcPts val="0"/>
                        </a:spcAft>
                        <a:buClrTx/>
                        <a:buSzTx/>
                        <a:buFontTx/>
                        <a:buNone/>
                        <a:tabLst/>
                        <a:defRPr/>
                      </a:pPr>
                      <a:r>
                        <a:rPr lang="es-VE" sz="1600" dirty="0" smtClean="0"/>
                        <a:t>m</a:t>
                      </a:r>
                      <a:r>
                        <a:rPr lang="es-VE" sz="1600" baseline="30000" dirty="0" smtClean="0"/>
                        <a:t>3</a:t>
                      </a:r>
                      <a:endParaRPr lang="es-VE" sz="1600" dirty="0" smtClean="0"/>
                    </a:p>
                    <a:p>
                      <a:pPr algn="ctr"/>
                      <a:endParaRPr lang="es-VE" sz="1600" b="1" dirty="0" smtClean="0"/>
                    </a:p>
                    <a:p>
                      <a:pPr algn="ctr"/>
                      <a:r>
                        <a:rPr lang="es-VE" sz="1600" b="1" dirty="0" smtClean="0"/>
                        <a:t>1</a:t>
                      </a:r>
                    </a:p>
                  </a:txBody>
                  <a:tcPr/>
                </a:tc>
                <a:tc>
                  <a:txBody>
                    <a:bodyPr/>
                    <a:lstStyle/>
                    <a:p>
                      <a:pPr algn="ctr"/>
                      <a:r>
                        <a:rPr lang="es-VE" sz="1200" b="1" dirty="0" smtClean="0"/>
                        <a:t>Decímetro</a:t>
                      </a:r>
                    </a:p>
                    <a:p>
                      <a:pPr algn="ctr"/>
                      <a:r>
                        <a:rPr lang="es-VE" sz="1200" b="1" dirty="0" smtClean="0"/>
                        <a:t>cúbito</a:t>
                      </a:r>
                      <a:endParaRPr lang="es-VE" sz="1200" b="1" dirty="0"/>
                    </a:p>
                  </a:txBody>
                  <a:tcPr/>
                </a:tc>
                <a:tc>
                  <a:txBody>
                    <a:bodyPr/>
                    <a:lstStyle/>
                    <a:p>
                      <a:pPr algn="ctr"/>
                      <a:r>
                        <a:rPr lang="es-VE" sz="1200" b="1" dirty="0" smtClean="0"/>
                        <a:t>Centímetro</a:t>
                      </a:r>
                    </a:p>
                    <a:p>
                      <a:pPr algn="ctr"/>
                      <a:r>
                        <a:rPr lang="es-VE" sz="1200" b="1" dirty="0" smtClean="0"/>
                        <a:t>cúbito</a:t>
                      </a:r>
                      <a:endParaRPr lang="es-VE" sz="1200" b="1" dirty="0"/>
                    </a:p>
                  </a:txBody>
                  <a:tcPr/>
                </a:tc>
                <a:tc>
                  <a:txBody>
                    <a:bodyPr/>
                    <a:lstStyle/>
                    <a:p>
                      <a:pPr algn="ctr"/>
                      <a:r>
                        <a:rPr lang="es-VE" sz="1200" b="1" dirty="0" smtClean="0"/>
                        <a:t>Milímetro</a:t>
                      </a:r>
                    </a:p>
                    <a:p>
                      <a:pPr algn="ctr"/>
                      <a:r>
                        <a:rPr lang="es-VE" sz="1200" b="1" dirty="0" smtClean="0"/>
                        <a:t>cúbito</a:t>
                      </a:r>
                      <a:endParaRPr lang="es-VE" sz="1200" b="1" dirty="0"/>
                    </a:p>
                  </a:txBody>
                  <a:tcPr/>
                </a:tc>
              </a:tr>
              <a:tr h="242147">
                <a:tc>
                  <a:txBody>
                    <a:bodyPr/>
                    <a:lstStyle/>
                    <a:p>
                      <a:pPr algn="ctr"/>
                      <a:r>
                        <a:rPr lang="es-VE" sz="1600" dirty="0" smtClean="0"/>
                        <a:t>Km</a:t>
                      </a:r>
                      <a:r>
                        <a:rPr lang="es-VE" sz="1600" baseline="30000" dirty="0" smtClean="0"/>
                        <a:t>3</a:t>
                      </a:r>
                      <a:endParaRPr lang="es-VE" sz="160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s-VE" sz="1600" dirty="0" smtClean="0"/>
                        <a:t>H</a:t>
                      </a:r>
                      <a:r>
                        <a:rPr lang="es-VE" sz="1600" dirty="0" smtClean="0"/>
                        <a:t>m</a:t>
                      </a:r>
                      <a:r>
                        <a:rPr lang="es-VE" sz="1600" baseline="30000" dirty="0" smtClean="0"/>
                        <a:t>3</a:t>
                      </a:r>
                      <a:endParaRPr lang="es-VE" sz="1600" dirty="0" smtClean="0"/>
                    </a:p>
                    <a:p>
                      <a:pPr algn="ctr"/>
                      <a:endParaRPr lang="es-VE" sz="160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s-VE" sz="1600" dirty="0" smtClean="0"/>
                        <a:t>D</a:t>
                      </a:r>
                      <a:r>
                        <a:rPr lang="es-VE" sz="1600" dirty="0" smtClean="0"/>
                        <a:t>m</a:t>
                      </a:r>
                      <a:r>
                        <a:rPr lang="es-VE" sz="1600" baseline="30000" dirty="0" smtClean="0"/>
                        <a:t>3</a:t>
                      </a:r>
                      <a:endParaRPr lang="es-VE" sz="1600" dirty="0" smtClean="0"/>
                    </a:p>
                    <a:p>
                      <a:pPr algn="ctr"/>
                      <a:endParaRPr lang="es-VE" sz="1600" dirty="0"/>
                    </a:p>
                  </a:txBody>
                  <a:tcPr/>
                </a:tc>
                <a:tc vMerge="1">
                  <a:txBody>
                    <a:bodyPr/>
                    <a:lstStyle/>
                    <a:p>
                      <a:endParaRPr lang="es-VE"/>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s-VE" sz="1600" dirty="0" smtClean="0"/>
                        <a:t>d</a:t>
                      </a:r>
                      <a:r>
                        <a:rPr lang="es-VE" sz="1600" dirty="0" smtClean="0"/>
                        <a:t>m</a:t>
                      </a:r>
                      <a:r>
                        <a:rPr lang="es-VE" sz="1600" baseline="30000" dirty="0" smtClean="0"/>
                        <a:t>3</a:t>
                      </a:r>
                      <a:endParaRPr lang="es-VE" sz="1600" dirty="0" smtClean="0"/>
                    </a:p>
                    <a:p>
                      <a:pPr algn="ctr"/>
                      <a:endParaRPr lang="es-VE" sz="160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s-VE" sz="1600" dirty="0" smtClean="0"/>
                        <a:t>C</a:t>
                      </a:r>
                      <a:r>
                        <a:rPr lang="es-VE" sz="1600" dirty="0" smtClean="0"/>
                        <a:t>m</a:t>
                      </a:r>
                      <a:r>
                        <a:rPr lang="es-VE" sz="1600" baseline="30000" dirty="0" smtClean="0"/>
                        <a:t>3</a:t>
                      </a:r>
                      <a:endParaRPr lang="es-VE" sz="1600" dirty="0" smtClean="0"/>
                    </a:p>
                    <a:p>
                      <a:pPr algn="ctr"/>
                      <a:endParaRPr lang="es-VE" sz="160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s-VE" sz="1600" dirty="0" smtClean="0"/>
                        <a:t>m</a:t>
                      </a:r>
                      <a:r>
                        <a:rPr lang="es-VE" sz="1600" dirty="0" smtClean="0"/>
                        <a:t>m</a:t>
                      </a:r>
                      <a:r>
                        <a:rPr lang="es-VE" sz="1600" baseline="30000" dirty="0" smtClean="0"/>
                        <a:t>3</a:t>
                      </a:r>
                      <a:endParaRPr lang="es-VE" sz="1600" dirty="0" smtClean="0"/>
                    </a:p>
                    <a:p>
                      <a:pPr algn="ctr"/>
                      <a:endParaRPr lang="es-VE" sz="1600" dirty="0"/>
                    </a:p>
                  </a:txBody>
                  <a:tcPr/>
                </a:tc>
              </a:tr>
              <a:tr h="123613">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s-VE" dirty="0" smtClean="0"/>
                        <a:t>10</a:t>
                      </a:r>
                      <a:r>
                        <a:rPr lang="es-VE" sz="1800" baseline="30000" dirty="0" smtClean="0"/>
                        <a:t>9</a:t>
                      </a:r>
                      <a:endParaRPr lang="es-VE" sz="1800" dirty="0" smtClean="0"/>
                    </a:p>
                    <a:p>
                      <a:pPr algn="ctr"/>
                      <a:endParaRPr lang="es-VE"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s-VE" dirty="0" smtClean="0"/>
                        <a:t>10</a:t>
                      </a:r>
                      <a:r>
                        <a:rPr lang="es-VE" sz="1800" baseline="30000" dirty="0" smtClean="0"/>
                        <a:t>6</a:t>
                      </a:r>
                      <a:endParaRPr lang="es-VE" sz="1800" dirty="0" smtClean="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s-VE" dirty="0" smtClean="0"/>
                        <a:t>10</a:t>
                      </a:r>
                      <a:r>
                        <a:rPr lang="es-VE" sz="1800" baseline="30000" dirty="0" smtClean="0"/>
                        <a:t>3</a:t>
                      </a:r>
                      <a:endParaRPr lang="es-VE" sz="1800" dirty="0" smtClean="0"/>
                    </a:p>
                    <a:p>
                      <a:pPr algn="ctr"/>
                      <a:endParaRPr lang="es-VE" dirty="0"/>
                    </a:p>
                  </a:txBody>
                  <a:tcPr/>
                </a:tc>
                <a:tc vMerge="1">
                  <a:txBody>
                    <a:bodyPr/>
                    <a:lstStyle/>
                    <a:p>
                      <a:endParaRPr lang="es-VE"/>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s-VE" dirty="0" smtClean="0"/>
                        <a:t>10</a:t>
                      </a:r>
                      <a:r>
                        <a:rPr lang="es-VE" sz="1800" baseline="30000" dirty="0" smtClean="0"/>
                        <a:t>-3</a:t>
                      </a:r>
                      <a:endParaRPr lang="es-VE" sz="1800" dirty="0" smtClean="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s-VE" dirty="0" smtClean="0"/>
                        <a:t>10</a:t>
                      </a:r>
                      <a:r>
                        <a:rPr lang="es-VE" sz="1800" baseline="30000" dirty="0" smtClean="0"/>
                        <a:t>-6</a:t>
                      </a:r>
                      <a:endParaRPr lang="es-VE" sz="1800" dirty="0" smtClean="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s-VE" dirty="0" smtClean="0"/>
                        <a:t>10</a:t>
                      </a:r>
                      <a:r>
                        <a:rPr lang="es-VE" sz="1800" baseline="30000" dirty="0" smtClean="0"/>
                        <a:t>-9</a:t>
                      </a:r>
                      <a:endParaRPr lang="es-VE" sz="1800" dirty="0" smtClean="0"/>
                    </a:p>
                  </a:txBody>
                  <a:tcPr/>
                </a:tc>
              </a:tr>
            </a:tbl>
          </a:graphicData>
        </a:graphic>
      </p:graphicFrame>
      <p:grpSp>
        <p:nvGrpSpPr>
          <p:cNvPr id="42" name="41 Grupo"/>
          <p:cNvGrpSpPr/>
          <p:nvPr/>
        </p:nvGrpSpPr>
        <p:grpSpPr>
          <a:xfrm>
            <a:off x="2363386" y="4307500"/>
            <a:ext cx="4656886" cy="2118463"/>
            <a:chOff x="3132118" y="4351446"/>
            <a:chExt cx="4656886" cy="2118463"/>
          </a:xfrm>
        </p:grpSpPr>
        <p:grpSp>
          <p:nvGrpSpPr>
            <p:cNvPr id="41" name="40 Grupo"/>
            <p:cNvGrpSpPr/>
            <p:nvPr/>
          </p:nvGrpSpPr>
          <p:grpSpPr>
            <a:xfrm>
              <a:off x="3132118" y="4351446"/>
              <a:ext cx="4656886" cy="2118463"/>
              <a:chOff x="2936330" y="4365104"/>
              <a:chExt cx="4656886" cy="2118463"/>
            </a:xfrm>
          </p:grpSpPr>
          <p:grpSp>
            <p:nvGrpSpPr>
              <p:cNvPr id="40" name="39 Grupo"/>
              <p:cNvGrpSpPr/>
              <p:nvPr/>
            </p:nvGrpSpPr>
            <p:grpSpPr>
              <a:xfrm>
                <a:off x="2936330" y="4365104"/>
                <a:ext cx="4656886" cy="2118463"/>
                <a:chOff x="2936330" y="4365104"/>
                <a:chExt cx="4656886" cy="2118463"/>
              </a:xfrm>
            </p:grpSpPr>
            <p:grpSp>
              <p:nvGrpSpPr>
                <p:cNvPr id="6" name="5 Grupo"/>
                <p:cNvGrpSpPr/>
                <p:nvPr/>
              </p:nvGrpSpPr>
              <p:grpSpPr>
                <a:xfrm>
                  <a:off x="2936330" y="4461071"/>
                  <a:ext cx="3816424" cy="2003912"/>
                  <a:chOff x="2267744" y="3009264"/>
                  <a:chExt cx="3816424" cy="2003912"/>
                </a:xfrm>
              </p:grpSpPr>
              <p:cxnSp>
                <p:nvCxnSpPr>
                  <p:cNvPr id="7" name="6 Conector angular"/>
                  <p:cNvCxnSpPr/>
                  <p:nvPr/>
                </p:nvCxnSpPr>
                <p:spPr>
                  <a:xfrm>
                    <a:off x="2267744" y="3009264"/>
                    <a:ext cx="576064" cy="288032"/>
                  </a:xfrm>
                  <a:prstGeom prst="bentConnector3">
                    <a:avLst/>
                  </a:prstGeom>
                  <a:ln w="571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8" name="7 Conector angular"/>
                  <p:cNvCxnSpPr/>
                  <p:nvPr/>
                </p:nvCxnSpPr>
                <p:spPr>
                  <a:xfrm>
                    <a:off x="2843808" y="3284984"/>
                    <a:ext cx="576064" cy="288032"/>
                  </a:xfrm>
                  <a:prstGeom prst="bentConnector3">
                    <a:avLst/>
                  </a:prstGeom>
                  <a:ln w="571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9" name="8 Conector angular"/>
                  <p:cNvCxnSpPr/>
                  <p:nvPr/>
                </p:nvCxnSpPr>
                <p:spPr>
                  <a:xfrm>
                    <a:off x="3419872" y="3573016"/>
                    <a:ext cx="576064" cy="288032"/>
                  </a:xfrm>
                  <a:prstGeom prst="bentConnector3">
                    <a:avLst/>
                  </a:prstGeom>
                  <a:ln w="571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0" name="9 Conector angular"/>
                  <p:cNvCxnSpPr/>
                  <p:nvPr/>
                </p:nvCxnSpPr>
                <p:spPr>
                  <a:xfrm>
                    <a:off x="4973006" y="4437112"/>
                    <a:ext cx="576064" cy="288032"/>
                  </a:xfrm>
                  <a:prstGeom prst="bentConnector3">
                    <a:avLst/>
                  </a:prstGeom>
                  <a:ln w="571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1" name="10 Conector angular"/>
                  <p:cNvCxnSpPr/>
                  <p:nvPr/>
                </p:nvCxnSpPr>
                <p:spPr>
                  <a:xfrm>
                    <a:off x="3923928" y="3861048"/>
                    <a:ext cx="576064" cy="288032"/>
                  </a:xfrm>
                  <a:prstGeom prst="bentConnector3">
                    <a:avLst/>
                  </a:prstGeom>
                  <a:ln w="571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2" name="11 Conector angular"/>
                  <p:cNvCxnSpPr/>
                  <p:nvPr/>
                </p:nvCxnSpPr>
                <p:spPr>
                  <a:xfrm>
                    <a:off x="4427984" y="4149080"/>
                    <a:ext cx="576064" cy="288032"/>
                  </a:xfrm>
                  <a:prstGeom prst="bentConnector3">
                    <a:avLst/>
                  </a:prstGeom>
                  <a:ln w="571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3" name="12 Conector angular"/>
                  <p:cNvCxnSpPr/>
                  <p:nvPr/>
                </p:nvCxnSpPr>
                <p:spPr>
                  <a:xfrm>
                    <a:off x="5508104" y="4725144"/>
                    <a:ext cx="576064" cy="288032"/>
                  </a:xfrm>
                  <a:prstGeom prst="bentConnector3">
                    <a:avLst/>
                  </a:prstGeom>
                  <a:ln w="57150">
                    <a:solidFill>
                      <a:srgbClr val="FF0000"/>
                    </a:solidFill>
                  </a:ln>
                </p:spPr>
                <p:style>
                  <a:lnRef idx="1">
                    <a:schemeClr val="accent1"/>
                  </a:lnRef>
                  <a:fillRef idx="0">
                    <a:schemeClr val="accent1"/>
                  </a:fillRef>
                  <a:effectRef idx="0">
                    <a:schemeClr val="accent1"/>
                  </a:effectRef>
                  <a:fontRef idx="minor">
                    <a:schemeClr val="tx1"/>
                  </a:fontRef>
                </p:style>
              </p:cxnSp>
            </p:grpSp>
            <p:sp>
              <p:nvSpPr>
                <p:cNvPr id="14" name="13 CuadroTexto"/>
                <p:cNvSpPr txBox="1"/>
                <p:nvPr/>
              </p:nvSpPr>
              <p:spPr>
                <a:xfrm>
                  <a:off x="3224362" y="4365104"/>
                  <a:ext cx="987598" cy="369332"/>
                </a:xfrm>
                <a:prstGeom prst="rect">
                  <a:avLst/>
                </a:prstGeom>
                <a:noFill/>
              </p:spPr>
              <p:txBody>
                <a:bodyPr wrap="square" rtlCol="0">
                  <a:spAutoFit/>
                </a:bodyPr>
                <a:lstStyle/>
                <a:p>
                  <a:r>
                    <a:rPr lang="es-VE" b="1" dirty="0" smtClean="0"/>
                    <a:t>Kilo</a:t>
                  </a:r>
                  <a:endParaRPr lang="es-VE" b="1" dirty="0"/>
                </a:p>
              </p:txBody>
            </p:sp>
            <p:sp>
              <p:nvSpPr>
                <p:cNvPr id="15" name="14 CuadroTexto"/>
                <p:cNvSpPr txBox="1"/>
                <p:nvPr/>
              </p:nvSpPr>
              <p:spPr>
                <a:xfrm>
                  <a:off x="3779912" y="4653136"/>
                  <a:ext cx="987598" cy="369332"/>
                </a:xfrm>
                <a:prstGeom prst="rect">
                  <a:avLst/>
                </a:prstGeom>
                <a:noFill/>
              </p:spPr>
              <p:txBody>
                <a:bodyPr wrap="square" rtlCol="0">
                  <a:spAutoFit/>
                </a:bodyPr>
                <a:lstStyle/>
                <a:p>
                  <a:r>
                    <a:rPr lang="es-VE" b="1" dirty="0" err="1" smtClean="0"/>
                    <a:t>Hecto</a:t>
                  </a:r>
                  <a:endParaRPr lang="es-VE" b="1" dirty="0"/>
                </a:p>
              </p:txBody>
            </p:sp>
            <p:sp>
              <p:nvSpPr>
                <p:cNvPr id="24" name="23 CuadroTexto"/>
                <p:cNvSpPr txBox="1"/>
                <p:nvPr/>
              </p:nvSpPr>
              <p:spPr>
                <a:xfrm>
                  <a:off x="4397004" y="4984173"/>
                  <a:ext cx="987598" cy="369332"/>
                </a:xfrm>
                <a:prstGeom prst="rect">
                  <a:avLst/>
                </a:prstGeom>
                <a:noFill/>
              </p:spPr>
              <p:txBody>
                <a:bodyPr wrap="square" rtlCol="0">
                  <a:spAutoFit/>
                </a:bodyPr>
                <a:lstStyle/>
                <a:p>
                  <a:r>
                    <a:rPr lang="es-VE" b="1" dirty="0" err="1" smtClean="0"/>
                    <a:t>Deca</a:t>
                  </a:r>
                  <a:endParaRPr lang="es-VE" b="1" dirty="0"/>
                </a:p>
              </p:txBody>
            </p:sp>
            <p:sp>
              <p:nvSpPr>
                <p:cNvPr id="27" name="26 CuadroTexto"/>
                <p:cNvSpPr txBox="1"/>
                <p:nvPr/>
              </p:nvSpPr>
              <p:spPr>
                <a:xfrm>
                  <a:off x="4880546" y="5279504"/>
                  <a:ext cx="987598" cy="369332"/>
                </a:xfrm>
                <a:prstGeom prst="rect">
                  <a:avLst/>
                </a:prstGeom>
                <a:noFill/>
              </p:spPr>
              <p:txBody>
                <a:bodyPr wrap="square" rtlCol="0">
                  <a:spAutoFit/>
                </a:bodyPr>
                <a:lstStyle/>
                <a:p>
                  <a:r>
                    <a:rPr lang="es-VE" b="1" dirty="0" smtClean="0"/>
                    <a:t>Unidad</a:t>
                  </a:r>
                  <a:endParaRPr lang="es-VE" b="1" dirty="0"/>
                </a:p>
              </p:txBody>
            </p:sp>
            <p:sp>
              <p:nvSpPr>
                <p:cNvPr id="28" name="27 CuadroTexto"/>
                <p:cNvSpPr txBox="1"/>
                <p:nvPr/>
              </p:nvSpPr>
              <p:spPr>
                <a:xfrm>
                  <a:off x="5456610" y="5517232"/>
                  <a:ext cx="987598" cy="369332"/>
                </a:xfrm>
                <a:prstGeom prst="rect">
                  <a:avLst/>
                </a:prstGeom>
                <a:noFill/>
              </p:spPr>
              <p:txBody>
                <a:bodyPr wrap="square" rtlCol="0">
                  <a:spAutoFit/>
                </a:bodyPr>
                <a:lstStyle/>
                <a:p>
                  <a:r>
                    <a:rPr lang="es-VE" b="1" dirty="0" err="1" smtClean="0"/>
                    <a:t>deci</a:t>
                  </a:r>
                  <a:endParaRPr lang="es-VE" b="1" dirty="0"/>
                </a:p>
              </p:txBody>
            </p:sp>
            <p:sp>
              <p:nvSpPr>
                <p:cNvPr id="29" name="28 CuadroTexto"/>
                <p:cNvSpPr txBox="1"/>
                <p:nvPr/>
              </p:nvSpPr>
              <p:spPr>
                <a:xfrm>
                  <a:off x="6012160" y="5795972"/>
                  <a:ext cx="987598" cy="369332"/>
                </a:xfrm>
                <a:prstGeom prst="rect">
                  <a:avLst/>
                </a:prstGeom>
                <a:noFill/>
              </p:spPr>
              <p:txBody>
                <a:bodyPr wrap="square" rtlCol="0">
                  <a:spAutoFit/>
                </a:bodyPr>
                <a:lstStyle/>
                <a:p>
                  <a:r>
                    <a:rPr lang="es-VE" b="1" dirty="0" err="1" smtClean="0"/>
                    <a:t>centi</a:t>
                  </a:r>
                  <a:endParaRPr lang="es-VE" b="1" dirty="0"/>
                </a:p>
              </p:txBody>
            </p:sp>
            <p:sp>
              <p:nvSpPr>
                <p:cNvPr id="30" name="29 CuadroTexto"/>
                <p:cNvSpPr txBox="1"/>
                <p:nvPr/>
              </p:nvSpPr>
              <p:spPr>
                <a:xfrm>
                  <a:off x="6605618" y="6114235"/>
                  <a:ext cx="987598" cy="369332"/>
                </a:xfrm>
                <a:prstGeom prst="rect">
                  <a:avLst/>
                </a:prstGeom>
                <a:noFill/>
              </p:spPr>
              <p:txBody>
                <a:bodyPr wrap="square" rtlCol="0">
                  <a:spAutoFit/>
                </a:bodyPr>
                <a:lstStyle/>
                <a:p>
                  <a:r>
                    <a:rPr lang="es-VE" b="1" dirty="0" smtClean="0"/>
                    <a:t>mili</a:t>
                  </a:r>
                  <a:endParaRPr lang="es-VE" b="1" dirty="0"/>
                </a:p>
              </p:txBody>
            </p:sp>
          </p:grpSp>
          <p:grpSp>
            <p:nvGrpSpPr>
              <p:cNvPr id="39" name="38 Grupo"/>
              <p:cNvGrpSpPr/>
              <p:nvPr/>
            </p:nvGrpSpPr>
            <p:grpSpPr>
              <a:xfrm>
                <a:off x="2987824" y="5229200"/>
                <a:ext cx="2069629" cy="885035"/>
                <a:chOff x="2987824" y="5229200"/>
                <a:chExt cx="2069629" cy="885035"/>
              </a:xfrm>
            </p:grpSpPr>
            <p:sp>
              <p:nvSpPr>
                <p:cNvPr id="33" name="32 CuadroTexto"/>
                <p:cNvSpPr txBox="1"/>
                <p:nvPr/>
              </p:nvSpPr>
              <p:spPr>
                <a:xfrm rot="1976535">
                  <a:off x="3143977" y="5521418"/>
                  <a:ext cx="1913476" cy="369332"/>
                </a:xfrm>
                <a:prstGeom prst="rect">
                  <a:avLst/>
                </a:prstGeom>
                <a:noFill/>
              </p:spPr>
              <p:txBody>
                <a:bodyPr wrap="square" rtlCol="0">
                  <a:spAutoFit/>
                </a:bodyPr>
                <a:lstStyle/>
                <a:p>
                  <a:r>
                    <a:rPr lang="es-VE" dirty="0" smtClean="0"/>
                    <a:t>Se divide</a:t>
                  </a:r>
                  <a:endParaRPr lang="es-VE" dirty="0"/>
                </a:p>
              </p:txBody>
            </p:sp>
            <p:cxnSp>
              <p:nvCxnSpPr>
                <p:cNvPr id="34" name="33 Conector recto de flecha"/>
                <p:cNvCxnSpPr/>
                <p:nvPr/>
              </p:nvCxnSpPr>
              <p:spPr>
                <a:xfrm flipH="1" flipV="1">
                  <a:off x="2987824" y="5229200"/>
                  <a:ext cx="1409180" cy="885035"/>
                </a:xfrm>
                <a:prstGeom prst="straightConnector1">
                  <a:avLst/>
                </a:prstGeom>
                <a:ln w="57150">
                  <a:tailEnd type="arrow"/>
                </a:ln>
              </p:spPr>
              <p:style>
                <a:lnRef idx="1">
                  <a:schemeClr val="accent1"/>
                </a:lnRef>
                <a:fillRef idx="0">
                  <a:schemeClr val="accent1"/>
                </a:fillRef>
                <a:effectRef idx="0">
                  <a:schemeClr val="accent1"/>
                </a:effectRef>
                <a:fontRef idx="minor">
                  <a:schemeClr val="tx1"/>
                </a:fontRef>
              </p:style>
            </p:cxnSp>
          </p:grpSp>
        </p:grpSp>
        <p:grpSp>
          <p:nvGrpSpPr>
            <p:cNvPr id="38" name="37 Grupo"/>
            <p:cNvGrpSpPr/>
            <p:nvPr/>
          </p:nvGrpSpPr>
          <p:grpSpPr>
            <a:xfrm>
              <a:off x="5641592" y="4749103"/>
              <a:ext cx="2067572" cy="899733"/>
              <a:chOff x="5641592" y="4749103"/>
              <a:chExt cx="2067572" cy="899733"/>
            </a:xfrm>
          </p:grpSpPr>
          <p:cxnSp>
            <p:nvCxnSpPr>
              <p:cNvPr id="32" name="31 Conector recto de flecha"/>
              <p:cNvCxnSpPr/>
              <p:nvPr/>
            </p:nvCxnSpPr>
            <p:spPr>
              <a:xfrm>
                <a:off x="5641592" y="4749103"/>
                <a:ext cx="1378680" cy="899733"/>
              </a:xfrm>
              <a:prstGeom prst="straightConnector1">
                <a:avLst/>
              </a:prstGeom>
              <a:ln w="57150">
                <a:tailEnd type="arrow"/>
              </a:ln>
            </p:spPr>
            <p:style>
              <a:lnRef idx="1">
                <a:schemeClr val="accent1"/>
              </a:lnRef>
              <a:fillRef idx="0">
                <a:schemeClr val="accent1"/>
              </a:fillRef>
              <a:effectRef idx="0">
                <a:schemeClr val="accent1"/>
              </a:effectRef>
              <a:fontRef idx="minor">
                <a:schemeClr val="tx1"/>
              </a:fontRef>
            </p:style>
          </p:cxnSp>
          <p:sp>
            <p:nvSpPr>
              <p:cNvPr id="36" name="35 CuadroTexto"/>
              <p:cNvSpPr txBox="1"/>
              <p:nvPr/>
            </p:nvSpPr>
            <p:spPr>
              <a:xfrm rot="2007801">
                <a:off x="5795688" y="4961410"/>
                <a:ext cx="1913476" cy="369332"/>
              </a:xfrm>
              <a:prstGeom prst="rect">
                <a:avLst/>
              </a:prstGeom>
              <a:noFill/>
            </p:spPr>
            <p:txBody>
              <a:bodyPr wrap="square" rtlCol="0">
                <a:spAutoFit/>
              </a:bodyPr>
              <a:lstStyle/>
              <a:p>
                <a:r>
                  <a:rPr lang="es-VE" dirty="0" smtClean="0"/>
                  <a:t>Se multiplica</a:t>
                </a:r>
                <a:endParaRPr lang="es-VE" dirty="0"/>
              </a:p>
            </p:txBody>
          </p:sp>
        </p:grpSp>
      </p:grpSp>
    </p:spTree>
    <p:extLst>
      <p:ext uri="{BB962C8B-B14F-4D97-AF65-F5344CB8AC3E}">
        <p14:creationId xmlns:p14="http://schemas.microsoft.com/office/powerpoint/2010/main" val="189541697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827584" y="260648"/>
            <a:ext cx="7024744" cy="745152"/>
          </a:xfrm>
        </p:spPr>
        <p:txBody>
          <a:bodyPr>
            <a:normAutofit/>
          </a:bodyPr>
          <a:lstStyle/>
          <a:p>
            <a:r>
              <a:rPr lang="es-VE" sz="3200" b="1" dirty="0" smtClean="0">
                <a:solidFill>
                  <a:srgbClr val="92D050"/>
                </a:solidFill>
              </a:rPr>
              <a:t>Unidades de tiempo</a:t>
            </a:r>
            <a:endParaRPr lang="es-VE" sz="3200" b="1" dirty="0">
              <a:solidFill>
                <a:srgbClr val="92D050"/>
              </a:solidFill>
            </a:endParaRPr>
          </a:p>
        </p:txBody>
      </p:sp>
      <p:sp>
        <p:nvSpPr>
          <p:cNvPr id="3" name="2 Marcador de contenido"/>
          <p:cNvSpPr>
            <a:spLocks noGrp="1"/>
          </p:cNvSpPr>
          <p:nvPr>
            <p:ph idx="1"/>
          </p:nvPr>
        </p:nvSpPr>
        <p:spPr>
          <a:xfrm>
            <a:off x="827584" y="908720"/>
            <a:ext cx="7704856" cy="5040560"/>
          </a:xfrm>
        </p:spPr>
        <p:txBody>
          <a:bodyPr>
            <a:noAutofit/>
          </a:bodyPr>
          <a:lstStyle/>
          <a:p>
            <a:r>
              <a:rPr lang="es-ES" sz="1800" b="1" dirty="0"/>
              <a:t>La unidad fundamental para medir el tiempo es el segundo (s).</a:t>
            </a:r>
            <a:endParaRPr lang="es-ES" sz="1800" dirty="0"/>
          </a:p>
          <a:p>
            <a:r>
              <a:rPr lang="es-ES" sz="1800" dirty="0"/>
              <a:t>Las medidas de tiempo más usuales son:</a:t>
            </a:r>
          </a:p>
          <a:p>
            <a:r>
              <a:rPr lang="es-ES" sz="1800" dirty="0"/>
              <a:t>Minuto (min) = 60 s.</a:t>
            </a:r>
          </a:p>
          <a:p>
            <a:r>
              <a:rPr lang="es-ES" sz="1800" dirty="0"/>
              <a:t>Hora (h) = 60 min = 3 600 s.</a:t>
            </a:r>
          </a:p>
          <a:p>
            <a:r>
              <a:rPr lang="es-ES" sz="1800" dirty="0"/>
              <a:t>Día = 24 h.</a:t>
            </a:r>
          </a:p>
          <a:p>
            <a:r>
              <a:rPr lang="es-ES" sz="1800" dirty="0"/>
              <a:t>Semana = 7 días.</a:t>
            </a:r>
          </a:p>
          <a:p>
            <a:r>
              <a:rPr lang="es-ES" sz="1800" dirty="0"/>
              <a:t>Quincena = 15 días.</a:t>
            </a:r>
          </a:p>
          <a:p>
            <a:r>
              <a:rPr lang="es-ES" sz="1800" dirty="0"/>
              <a:t>Mes = 28 días, ó, 29 días, ó, 30 días, ó, 31 días.</a:t>
            </a:r>
          </a:p>
          <a:p>
            <a:r>
              <a:rPr lang="es-ES" sz="1800" dirty="0"/>
              <a:t>Trimestre = 3 meses.</a:t>
            </a:r>
          </a:p>
          <a:p>
            <a:r>
              <a:rPr lang="es-ES" sz="1800" dirty="0"/>
              <a:t>Semestre = 6 meses.</a:t>
            </a:r>
          </a:p>
          <a:p>
            <a:r>
              <a:rPr lang="es-ES" sz="1800" dirty="0"/>
              <a:t>Año = 365 días ó 366 días (año bisiesto).</a:t>
            </a:r>
          </a:p>
          <a:p>
            <a:r>
              <a:rPr lang="es-ES" sz="1800" dirty="0"/>
              <a:t>Bienio = 2 años.</a:t>
            </a:r>
          </a:p>
          <a:p>
            <a:r>
              <a:rPr lang="es-ES" sz="1800" dirty="0"/>
              <a:t>Trienio = 3 años.</a:t>
            </a:r>
          </a:p>
          <a:p>
            <a:r>
              <a:rPr lang="es-ES" sz="1800" dirty="0"/>
              <a:t>Lustro = 5 años.</a:t>
            </a:r>
          </a:p>
          <a:p>
            <a:r>
              <a:rPr lang="es-ES" sz="1800" dirty="0"/>
              <a:t>Década = 10 años.</a:t>
            </a:r>
          </a:p>
          <a:p>
            <a:r>
              <a:rPr lang="es-ES" sz="1800" dirty="0"/>
              <a:t>Siglo = 100 años.</a:t>
            </a:r>
          </a:p>
          <a:p>
            <a:r>
              <a:rPr lang="es-ES" sz="1800" dirty="0"/>
              <a:t>Milenio = 1000 años.</a:t>
            </a:r>
          </a:p>
          <a:p>
            <a:endParaRPr lang="es-VE" sz="1800" dirty="0"/>
          </a:p>
        </p:txBody>
      </p:sp>
    </p:spTree>
    <p:extLst>
      <p:ext uri="{BB962C8B-B14F-4D97-AF65-F5344CB8AC3E}">
        <p14:creationId xmlns:p14="http://schemas.microsoft.com/office/powerpoint/2010/main" val="136827144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899592" y="620688"/>
            <a:ext cx="7024744" cy="601136"/>
          </a:xfrm>
        </p:spPr>
        <p:txBody>
          <a:bodyPr>
            <a:normAutofit/>
          </a:bodyPr>
          <a:lstStyle/>
          <a:p>
            <a:r>
              <a:rPr lang="es-VE" sz="3200" b="1" dirty="0" smtClean="0"/>
              <a:t>Conversión de Unidades</a:t>
            </a:r>
            <a:endParaRPr lang="es-VE" sz="3200" b="1" dirty="0"/>
          </a:p>
        </p:txBody>
      </p:sp>
      <p:sp>
        <p:nvSpPr>
          <p:cNvPr id="3" name="2 Marcador de contenido"/>
          <p:cNvSpPr>
            <a:spLocks noGrp="1"/>
          </p:cNvSpPr>
          <p:nvPr>
            <p:ph idx="1"/>
          </p:nvPr>
        </p:nvSpPr>
        <p:spPr>
          <a:xfrm>
            <a:off x="611560" y="1286000"/>
            <a:ext cx="8064896" cy="5572000"/>
          </a:xfrm>
        </p:spPr>
        <p:txBody>
          <a:bodyPr>
            <a:noAutofit/>
          </a:bodyPr>
          <a:lstStyle/>
          <a:p>
            <a:pPr algn="just"/>
            <a:r>
              <a:rPr lang="es-ES" sz="2000" dirty="0"/>
              <a:t>La </a:t>
            </a:r>
            <a:r>
              <a:rPr lang="es-ES" sz="2000" b="1" dirty="0"/>
              <a:t>conversión de unidades</a:t>
            </a:r>
            <a:r>
              <a:rPr lang="es-ES" sz="2000" dirty="0"/>
              <a:t> es la transformación del valor numérico de una magnitud </a:t>
            </a:r>
            <a:r>
              <a:rPr lang="es-ES" sz="2000" dirty="0" smtClean="0"/>
              <a:t>física, </a:t>
            </a:r>
            <a:r>
              <a:rPr lang="es-ES" sz="2000" dirty="0"/>
              <a:t>expresado en una cierta unidad de medida, en otro valor numérico equivalente y expresado en otra unidad de medida de la misma naturaleza</a:t>
            </a:r>
            <a:r>
              <a:rPr lang="es-ES" sz="2000" dirty="0" smtClean="0"/>
              <a:t>.</a:t>
            </a:r>
          </a:p>
          <a:p>
            <a:pPr marL="68580" indent="0" algn="just">
              <a:buNone/>
            </a:pPr>
            <a:endParaRPr lang="es-ES" sz="2000" dirty="0"/>
          </a:p>
          <a:p>
            <a:pPr algn="just"/>
            <a:r>
              <a:rPr lang="es-ES" sz="2000" dirty="0"/>
              <a:t>Este proceso suele realizarse con el uso de los "</a:t>
            </a:r>
            <a:r>
              <a:rPr lang="es-ES" sz="2000" b="1" dirty="0">
                <a:solidFill>
                  <a:schemeClr val="tx1"/>
                </a:solidFill>
              </a:rPr>
              <a:t>factores de conversión</a:t>
            </a:r>
            <a:r>
              <a:rPr lang="es-ES" sz="2000" dirty="0"/>
              <a:t>" o las </a:t>
            </a:r>
            <a:r>
              <a:rPr lang="es-ES" sz="2000" b="1" dirty="0">
                <a:solidFill>
                  <a:schemeClr val="tx1"/>
                </a:solidFill>
              </a:rPr>
              <a:t>tablas de conversión</a:t>
            </a:r>
            <a:r>
              <a:rPr lang="es-ES" sz="2000" dirty="0"/>
              <a:t> de unidades</a:t>
            </a:r>
            <a:r>
              <a:rPr lang="es-ES" sz="2000" dirty="0" smtClean="0"/>
              <a:t>.</a:t>
            </a:r>
          </a:p>
          <a:p>
            <a:pPr marL="68580" indent="0" algn="just">
              <a:buNone/>
            </a:pPr>
            <a:endParaRPr lang="es-ES" sz="2000" dirty="0"/>
          </a:p>
          <a:p>
            <a:pPr algn="just"/>
            <a:r>
              <a:rPr lang="es-ES" sz="2000" dirty="0"/>
              <a:t>Frecuentemente basta multiplicar por una </a:t>
            </a:r>
            <a:r>
              <a:rPr lang="es-ES" sz="2000" b="1" dirty="0"/>
              <a:t>fracción</a:t>
            </a:r>
            <a:r>
              <a:rPr lang="es-ES" sz="2000" dirty="0"/>
              <a:t> (factor de una conversión) y el resultado es otra medida equivalente, en la que han cambiado las unidades. Cuando el cambio de unidades implica la transformación de varias unidades, se pueden utilizar varios factores de conversión uno tras otro, de forma que el resultado final será la medida equivalente en las unidades que buscamos.</a:t>
            </a:r>
          </a:p>
          <a:p>
            <a:pPr marL="68580" indent="0" algn="just">
              <a:buNone/>
            </a:pPr>
            <a:endParaRPr lang="es-VE" sz="2000" dirty="0"/>
          </a:p>
        </p:txBody>
      </p:sp>
    </p:spTree>
    <p:extLst>
      <p:ext uri="{BB962C8B-B14F-4D97-AF65-F5344CB8AC3E}">
        <p14:creationId xmlns:p14="http://schemas.microsoft.com/office/powerpoint/2010/main" val="300281767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1259632" y="980728"/>
            <a:ext cx="6777317" cy="3508977"/>
          </a:xfrm>
        </p:spPr>
        <p:txBody>
          <a:bodyPr/>
          <a:lstStyle/>
          <a:p>
            <a:pPr marL="68580" indent="0">
              <a:buNone/>
            </a:pPr>
            <a:r>
              <a:rPr lang="es-VE" dirty="0" smtClean="0"/>
              <a:t>Por ejemplo</a:t>
            </a:r>
            <a:endParaRPr lang="es-VE" dirty="0"/>
          </a:p>
        </p:txBody>
      </p:sp>
      <p:sp>
        <p:nvSpPr>
          <p:cNvPr id="4" name="3 Rectángulo"/>
          <p:cNvSpPr/>
          <p:nvPr/>
        </p:nvSpPr>
        <p:spPr>
          <a:xfrm>
            <a:off x="3060010" y="1412776"/>
            <a:ext cx="3114955" cy="646331"/>
          </a:xfrm>
          <a:prstGeom prst="rect">
            <a:avLst/>
          </a:prstGeom>
        </p:spPr>
        <p:txBody>
          <a:bodyPr wrap="none">
            <a:spAutoFit/>
          </a:bodyPr>
          <a:lstStyle/>
          <a:p>
            <a:r>
              <a:rPr lang="es-VE" sz="3600" b="1" dirty="0" smtClean="0"/>
              <a:t>0,8 Kg  a mg </a:t>
            </a:r>
            <a:endParaRPr lang="es-VE" sz="3600" dirty="0"/>
          </a:p>
        </p:txBody>
      </p:sp>
      <p:sp>
        <p:nvSpPr>
          <p:cNvPr id="5" name="4 Rectángulo"/>
          <p:cNvSpPr/>
          <p:nvPr/>
        </p:nvSpPr>
        <p:spPr>
          <a:xfrm>
            <a:off x="2658197" y="4941168"/>
            <a:ext cx="3182281" cy="707886"/>
          </a:xfrm>
          <a:prstGeom prst="rect">
            <a:avLst/>
          </a:prstGeom>
        </p:spPr>
        <p:txBody>
          <a:bodyPr wrap="none">
            <a:spAutoFit/>
          </a:bodyPr>
          <a:lstStyle/>
          <a:p>
            <a:r>
              <a:rPr lang="es-VE" sz="4000" b="1" dirty="0" smtClean="0"/>
              <a:t>= 8 . 10</a:t>
            </a:r>
            <a:r>
              <a:rPr lang="es-VE" sz="4000" b="1" baseline="30000" dirty="0" smtClean="0"/>
              <a:t>5 </a:t>
            </a:r>
            <a:r>
              <a:rPr lang="es-VE" sz="4000" b="1" dirty="0" smtClean="0"/>
              <a:t> mg</a:t>
            </a:r>
            <a:endParaRPr lang="es-VE" sz="4000" b="1" dirty="0"/>
          </a:p>
        </p:txBody>
      </p:sp>
      <p:grpSp>
        <p:nvGrpSpPr>
          <p:cNvPr id="20" name="19 Grupo"/>
          <p:cNvGrpSpPr/>
          <p:nvPr/>
        </p:nvGrpSpPr>
        <p:grpSpPr>
          <a:xfrm>
            <a:off x="827584" y="2325892"/>
            <a:ext cx="7793573" cy="2199362"/>
            <a:chOff x="827584" y="2325892"/>
            <a:chExt cx="7793573" cy="2199362"/>
          </a:xfrm>
        </p:grpSpPr>
        <mc:AlternateContent xmlns:mc="http://schemas.openxmlformats.org/markup-compatibility/2006">
          <mc:Choice xmlns:a14="http://schemas.microsoft.com/office/drawing/2010/main" Requires="a14">
            <p:sp>
              <p:nvSpPr>
                <p:cNvPr id="6" name="5 Rectángulo"/>
                <p:cNvSpPr/>
                <p:nvPr/>
              </p:nvSpPr>
              <p:spPr>
                <a:xfrm>
                  <a:off x="827584" y="2924944"/>
                  <a:ext cx="7200800" cy="1600310"/>
                </a:xfrm>
                <a:prstGeom prst="rect">
                  <a:avLst/>
                </a:prstGeom>
              </p:spPr>
              <p:txBody>
                <a:bodyPr wrap="square">
                  <a:spAutoFit/>
                </a:bodyPr>
                <a:lstStyle/>
                <a:p>
                  <a:r>
                    <a:rPr lang="es-VE" sz="3600" b="1" dirty="0" smtClean="0"/>
                    <a:t>0,8 Kg x </a:t>
                  </a:r>
                  <a14:m>
                    <m:oMath xmlns:m="http://schemas.openxmlformats.org/officeDocument/2006/math">
                      <m:f>
                        <m:fPr>
                          <m:ctrlPr>
                            <a:rPr lang="es-VE" sz="3600" b="1" i="1" smtClean="0">
                              <a:latin typeface="Cambria Math"/>
                            </a:rPr>
                          </m:ctrlPr>
                        </m:fPr>
                        <m:num>
                          <m:sSup>
                            <m:sSupPr>
                              <m:ctrlPr>
                                <a:rPr lang="es-VE" sz="3600" b="1" i="1" smtClean="0">
                                  <a:latin typeface="Cambria Math"/>
                                </a:rPr>
                              </m:ctrlPr>
                            </m:sSupPr>
                            <m:e>
                              <m:r>
                                <a:rPr lang="es-VE" sz="3600" b="1" i="1" smtClean="0">
                                  <a:latin typeface="Cambria Math"/>
                                </a:rPr>
                                <m:t>𝟏𝟎</m:t>
                              </m:r>
                            </m:e>
                            <m:sup>
                              <m:r>
                                <a:rPr lang="es-VE" sz="3600" b="1" i="1" smtClean="0">
                                  <a:latin typeface="Cambria Math"/>
                                </a:rPr>
                                <m:t>𝟔</m:t>
                              </m:r>
                              <m:r>
                                <a:rPr lang="es-VE" sz="3600" b="1" i="1" smtClean="0">
                                  <a:latin typeface="Cambria Math"/>
                                </a:rPr>
                                <m:t> </m:t>
                              </m:r>
                            </m:sup>
                          </m:sSup>
                          <m:r>
                            <a:rPr lang="es-VE" sz="3600" b="1" i="1" smtClean="0">
                              <a:latin typeface="Cambria Math"/>
                            </a:rPr>
                            <m:t>𝒎𝒈</m:t>
                          </m:r>
                        </m:num>
                        <m:den>
                          <m:r>
                            <a:rPr lang="es-VE" sz="3600" b="1" i="1" smtClean="0">
                              <a:latin typeface="Cambria Math"/>
                            </a:rPr>
                            <m:t>𝟏</m:t>
                          </m:r>
                          <m:r>
                            <a:rPr lang="es-VE" sz="3600" b="1" i="1" smtClean="0">
                              <a:latin typeface="Cambria Math"/>
                            </a:rPr>
                            <m:t> </m:t>
                          </m:r>
                          <m:r>
                            <a:rPr lang="es-VE" sz="3600" b="1" i="1" smtClean="0">
                              <a:latin typeface="Cambria Math"/>
                            </a:rPr>
                            <m:t>𝑲𝒈</m:t>
                          </m:r>
                        </m:den>
                      </m:f>
                    </m:oMath>
                  </a14:m>
                  <a:r>
                    <a:rPr lang="es-VE" sz="3600" b="1" dirty="0" smtClean="0"/>
                    <a:t> = 0,8 x 10</a:t>
                  </a:r>
                  <a:r>
                    <a:rPr lang="es-VE" sz="3600" b="1" baseline="30000" dirty="0" smtClean="0"/>
                    <a:t>6</a:t>
                  </a:r>
                  <a:r>
                    <a:rPr lang="es-VE" sz="3600" b="1" dirty="0" smtClean="0"/>
                    <a:t> mg</a:t>
                  </a:r>
                  <a:endParaRPr lang="es-VE" sz="3600" b="1" dirty="0"/>
                </a:p>
                <a:p>
                  <a:endParaRPr lang="es-VE" sz="3600" dirty="0"/>
                </a:p>
              </p:txBody>
            </p:sp>
          </mc:Choice>
          <mc:Fallback>
            <p:sp>
              <p:nvSpPr>
                <p:cNvPr id="6" name="5 Rectángulo"/>
                <p:cNvSpPr>
                  <a:spLocks noRot="1" noChangeAspect="1" noMove="1" noResize="1" noEditPoints="1" noAdjustHandles="1" noChangeArrowheads="1" noChangeShapeType="1" noTextEdit="1"/>
                </p:cNvSpPr>
                <p:nvPr/>
              </p:nvSpPr>
              <p:spPr>
                <a:xfrm>
                  <a:off x="827584" y="2924944"/>
                  <a:ext cx="7200800" cy="1600310"/>
                </a:xfrm>
                <a:prstGeom prst="rect">
                  <a:avLst/>
                </a:prstGeom>
                <a:blipFill rotWithShape="1">
                  <a:blip r:embed="rId2"/>
                  <a:stretch>
                    <a:fillRect l="-2625"/>
                  </a:stretch>
                </a:blipFill>
              </p:spPr>
              <p:txBody>
                <a:bodyPr/>
                <a:lstStyle/>
                <a:p>
                  <a:r>
                    <a:rPr lang="es-VE">
                      <a:noFill/>
                    </a:rPr>
                    <a:t> </a:t>
                  </a:r>
                </a:p>
              </p:txBody>
            </p:sp>
          </mc:Fallback>
        </mc:AlternateContent>
        <p:grpSp>
          <p:nvGrpSpPr>
            <p:cNvPr id="19" name="18 Grupo"/>
            <p:cNvGrpSpPr/>
            <p:nvPr/>
          </p:nvGrpSpPr>
          <p:grpSpPr>
            <a:xfrm>
              <a:off x="1619672" y="2325892"/>
              <a:ext cx="7001485" cy="2197249"/>
              <a:chOff x="1619672" y="2325892"/>
              <a:chExt cx="7001485" cy="2197249"/>
            </a:xfrm>
          </p:grpSpPr>
          <p:sp>
            <p:nvSpPr>
              <p:cNvPr id="8" name="7 CuadroTexto"/>
              <p:cNvSpPr txBox="1"/>
              <p:nvPr/>
            </p:nvSpPr>
            <p:spPr>
              <a:xfrm>
                <a:off x="4588709" y="2325892"/>
                <a:ext cx="4032448" cy="369332"/>
              </a:xfrm>
              <a:prstGeom prst="rect">
                <a:avLst/>
              </a:prstGeom>
              <a:noFill/>
            </p:spPr>
            <p:txBody>
              <a:bodyPr wrap="square" rtlCol="0">
                <a:spAutoFit/>
              </a:bodyPr>
              <a:lstStyle/>
              <a:p>
                <a:r>
                  <a:rPr lang="es-VE" b="1" dirty="0" smtClean="0">
                    <a:solidFill>
                      <a:srgbClr val="FF0000"/>
                    </a:solidFill>
                  </a:rPr>
                  <a:t>Unidad que nos piden</a:t>
                </a:r>
                <a:endParaRPr lang="es-VE" b="1" dirty="0">
                  <a:solidFill>
                    <a:srgbClr val="FF0000"/>
                  </a:solidFill>
                </a:endParaRPr>
              </a:p>
            </p:txBody>
          </p:sp>
          <p:cxnSp>
            <p:nvCxnSpPr>
              <p:cNvPr id="10" name="9 Conector recto de flecha"/>
              <p:cNvCxnSpPr/>
              <p:nvPr/>
            </p:nvCxnSpPr>
            <p:spPr>
              <a:xfrm flipH="1">
                <a:off x="3923928" y="2695224"/>
                <a:ext cx="693559" cy="373736"/>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2" name="11 Conector recto de flecha"/>
              <p:cNvCxnSpPr/>
              <p:nvPr/>
            </p:nvCxnSpPr>
            <p:spPr>
              <a:xfrm flipV="1">
                <a:off x="1619672" y="3068960"/>
                <a:ext cx="648072" cy="720080"/>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3" name="12 Conector recto de flecha"/>
              <p:cNvCxnSpPr/>
              <p:nvPr/>
            </p:nvCxnSpPr>
            <p:spPr>
              <a:xfrm flipV="1">
                <a:off x="3275856" y="3501008"/>
                <a:ext cx="441679" cy="504056"/>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5" name="14 CuadroTexto"/>
              <p:cNvSpPr txBox="1"/>
              <p:nvPr/>
            </p:nvSpPr>
            <p:spPr>
              <a:xfrm>
                <a:off x="4788024" y="4153809"/>
                <a:ext cx="3048779" cy="369332"/>
              </a:xfrm>
              <a:prstGeom prst="rect">
                <a:avLst/>
              </a:prstGeom>
              <a:noFill/>
            </p:spPr>
            <p:txBody>
              <a:bodyPr wrap="square" rtlCol="0">
                <a:spAutoFit/>
              </a:bodyPr>
              <a:lstStyle/>
              <a:p>
                <a:r>
                  <a:rPr lang="es-VE" b="1" dirty="0" smtClean="0">
                    <a:solidFill>
                      <a:srgbClr val="FF0000"/>
                    </a:solidFill>
                  </a:rPr>
                  <a:t>Unidad que nos dan</a:t>
                </a:r>
                <a:endParaRPr lang="es-VE" b="1" dirty="0">
                  <a:solidFill>
                    <a:srgbClr val="FF0000"/>
                  </a:solidFill>
                </a:endParaRPr>
              </a:p>
            </p:txBody>
          </p:sp>
          <p:cxnSp>
            <p:nvCxnSpPr>
              <p:cNvPr id="16" name="15 Conector recto de flecha"/>
              <p:cNvCxnSpPr/>
              <p:nvPr/>
            </p:nvCxnSpPr>
            <p:spPr>
              <a:xfrm flipH="1" flipV="1">
                <a:off x="3851920" y="4005064"/>
                <a:ext cx="906968" cy="333411"/>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grpSp>
      </p:grpSp>
    </p:spTree>
    <p:extLst>
      <p:ext uri="{BB962C8B-B14F-4D97-AF65-F5344CB8AC3E}">
        <p14:creationId xmlns:p14="http://schemas.microsoft.com/office/powerpoint/2010/main" val="15201663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8" name="47 Grupo"/>
          <p:cNvGrpSpPr/>
          <p:nvPr/>
        </p:nvGrpSpPr>
        <p:grpSpPr>
          <a:xfrm>
            <a:off x="5436096" y="3573016"/>
            <a:ext cx="2016224" cy="995896"/>
            <a:chOff x="5436096" y="3573016"/>
            <a:chExt cx="2016224" cy="995896"/>
          </a:xfrm>
        </p:grpSpPr>
        <p:sp>
          <p:nvSpPr>
            <p:cNvPr id="19" name="18 Elipse"/>
            <p:cNvSpPr/>
            <p:nvPr/>
          </p:nvSpPr>
          <p:spPr>
            <a:xfrm>
              <a:off x="5436096" y="3573016"/>
              <a:ext cx="465157" cy="435121"/>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VE"/>
            </a:p>
          </p:txBody>
        </p:sp>
        <p:cxnSp>
          <p:nvCxnSpPr>
            <p:cNvPr id="40" name="39 Conector recto"/>
            <p:cNvCxnSpPr/>
            <p:nvPr/>
          </p:nvCxnSpPr>
          <p:spPr>
            <a:xfrm flipV="1">
              <a:off x="5704145" y="4008137"/>
              <a:ext cx="0" cy="560775"/>
            </a:xfrm>
            <a:prstGeom prst="line">
              <a:avLst/>
            </a:prstGeom>
            <a:ln w="28575">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41" name="40 Conector recto"/>
            <p:cNvCxnSpPr/>
            <p:nvPr/>
          </p:nvCxnSpPr>
          <p:spPr>
            <a:xfrm>
              <a:off x="5704145" y="4568912"/>
              <a:ext cx="1748175" cy="0"/>
            </a:xfrm>
            <a:prstGeom prst="line">
              <a:avLst/>
            </a:prstGeom>
            <a:ln w="28575">
              <a:solidFill>
                <a:srgbClr val="0070C0"/>
              </a:solidFill>
            </a:ln>
          </p:spPr>
          <p:style>
            <a:lnRef idx="1">
              <a:schemeClr val="accent1"/>
            </a:lnRef>
            <a:fillRef idx="0">
              <a:schemeClr val="accent1"/>
            </a:fillRef>
            <a:effectRef idx="0">
              <a:schemeClr val="accent1"/>
            </a:effectRef>
            <a:fontRef idx="minor">
              <a:schemeClr val="tx1"/>
            </a:fontRef>
          </p:style>
        </p:cxnSp>
      </p:grpSp>
      <p:grpSp>
        <p:nvGrpSpPr>
          <p:cNvPr id="47" name="46 Grupo"/>
          <p:cNvGrpSpPr/>
          <p:nvPr/>
        </p:nvGrpSpPr>
        <p:grpSpPr>
          <a:xfrm>
            <a:off x="3723393" y="2492896"/>
            <a:ext cx="3728927" cy="995896"/>
            <a:chOff x="3723393" y="2492896"/>
            <a:chExt cx="3728927" cy="995896"/>
          </a:xfrm>
        </p:grpSpPr>
        <p:sp>
          <p:nvSpPr>
            <p:cNvPr id="18" name="17 Elipse"/>
            <p:cNvSpPr/>
            <p:nvPr/>
          </p:nvSpPr>
          <p:spPr>
            <a:xfrm>
              <a:off x="3723393" y="3053671"/>
              <a:ext cx="465157" cy="435121"/>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VE"/>
            </a:p>
          </p:txBody>
        </p:sp>
        <p:cxnSp>
          <p:nvCxnSpPr>
            <p:cNvPr id="33" name="32 Conector recto"/>
            <p:cNvCxnSpPr/>
            <p:nvPr/>
          </p:nvCxnSpPr>
          <p:spPr>
            <a:xfrm flipV="1">
              <a:off x="3955971" y="2492896"/>
              <a:ext cx="0" cy="560775"/>
            </a:xfrm>
            <a:prstGeom prst="line">
              <a:avLst/>
            </a:prstGeom>
            <a:ln w="28575">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39" name="38 Conector recto de flecha"/>
            <p:cNvCxnSpPr/>
            <p:nvPr/>
          </p:nvCxnSpPr>
          <p:spPr>
            <a:xfrm>
              <a:off x="7452320" y="2492896"/>
              <a:ext cx="0" cy="560775"/>
            </a:xfrm>
            <a:prstGeom prst="straightConnector1">
              <a:avLst/>
            </a:prstGeom>
            <a:ln w="38100">
              <a:solidFill>
                <a:srgbClr val="0070C0"/>
              </a:solidFill>
              <a:tailEnd type="arrow"/>
            </a:ln>
          </p:spPr>
          <p:style>
            <a:lnRef idx="1">
              <a:schemeClr val="accent1"/>
            </a:lnRef>
            <a:fillRef idx="0">
              <a:schemeClr val="accent1"/>
            </a:fillRef>
            <a:effectRef idx="0">
              <a:schemeClr val="accent1"/>
            </a:effectRef>
            <a:fontRef idx="minor">
              <a:schemeClr val="tx1"/>
            </a:fontRef>
          </p:style>
        </p:cxnSp>
      </p:grpSp>
      <mc:AlternateContent xmlns:mc="http://schemas.openxmlformats.org/markup-compatibility/2006">
        <mc:Choice xmlns:a14="http://schemas.microsoft.com/office/drawing/2010/main" Requires="a14">
          <p:sp>
            <p:nvSpPr>
              <p:cNvPr id="5" name="4 Marcador de contenido"/>
              <p:cNvSpPr>
                <a:spLocks noGrp="1"/>
              </p:cNvSpPr>
              <p:nvPr>
                <p:ph idx="1"/>
              </p:nvPr>
            </p:nvSpPr>
            <p:spPr>
              <a:xfrm>
                <a:off x="1619672" y="764704"/>
                <a:ext cx="4620142" cy="1480342"/>
              </a:xfrm>
              <a:prstGeom prst="rect">
                <a:avLst/>
              </a:prstGeom>
            </p:spPr>
            <p:txBody>
              <a:bodyPr wrap="square">
                <a:spAutoFit/>
              </a:bodyPr>
              <a:lstStyle/>
              <a:p>
                <a:pPr marL="68580" indent="0">
                  <a:buNone/>
                </a:pPr>
                <a:r>
                  <a:rPr lang="es-VE" sz="2800" dirty="0" smtClean="0"/>
                  <a:t>Ejemplo</a:t>
                </a:r>
              </a:p>
              <a:p>
                <a:pPr marL="68580" indent="0" algn="ctr">
                  <a:buNone/>
                </a:pPr>
                <a:r>
                  <a:rPr lang="es-VE" sz="3600" b="1" dirty="0" smtClean="0"/>
                  <a:t>13 </a:t>
                </a:r>
                <a14:m>
                  <m:oMath xmlns:m="http://schemas.openxmlformats.org/officeDocument/2006/math">
                    <m:f>
                      <m:fPr>
                        <m:ctrlPr>
                          <a:rPr lang="es-VE" sz="3600" b="1" i="1" smtClean="0">
                            <a:latin typeface="Cambria Math"/>
                          </a:rPr>
                        </m:ctrlPr>
                      </m:fPr>
                      <m:num>
                        <m:r>
                          <a:rPr lang="es-VE" sz="3600" b="1" i="1" smtClean="0">
                            <a:latin typeface="Cambria Math"/>
                          </a:rPr>
                          <m:t>𝑲𝒎</m:t>
                        </m:r>
                      </m:num>
                      <m:den>
                        <m:r>
                          <a:rPr lang="es-VE" sz="3600" b="1" i="1" smtClean="0">
                            <a:latin typeface="Cambria Math"/>
                          </a:rPr>
                          <m:t>𝒉</m:t>
                        </m:r>
                      </m:den>
                    </m:f>
                  </m:oMath>
                </a14:m>
                <a:r>
                  <a:rPr lang="es-VE" sz="3600" b="1" dirty="0" smtClean="0"/>
                  <a:t>  a  </a:t>
                </a:r>
                <a14:m>
                  <m:oMath xmlns:m="http://schemas.openxmlformats.org/officeDocument/2006/math">
                    <m:f>
                      <m:fPr>
                        <m:ctrlPr>
                          <a:rPr lang="es-VE" sz="3600" b="1" i="1" smtClean="0">
                            <a:latin typeface="Cambria Math"/>
                          </a:rPr>
                        </m:ctrlPr>
                      </m:fPr>
                      <m:num>
                        <m:r>
                          <a:rPr lang="es-VE" sz="3600" b="1" i="1" smtClean="0">
                            <a:latin typeface="Cambria Math"/>
                          </a:rPr>
                          <m:t>𝒎</m:t>
                        </m:r>
                      </m:num>
                      <m:den>
                        <m:r>
                          <a:rPr lang="es-VE" sz="3600" b="1" i="1" smtClean="0">
                            <a:latin typeface="Cambria Math"/>
                          </a:rPr>
                          <m:t>𝒔</m:t>
                        </m:r>
                      </m:den>
                    </m:f>
                  </m:oMath>
                </a14:m>
                <a:r>
                  <a:rPr lang="es-VE" sz="3600" b="1" dirty="0" smtClean="0"/>
                  <a:t> </a:t>
                </a:r>
                <a:endParaRPr lang="es-VE" sz="3600" dirty="0"/>
              </a:p>
            </p:txBody>
          </p:sp>
        </mc:Choice>
        <mc:Fallback>
          <p:sp>
            <p:nvSpPr>
              <p:cNvPr id="5" name="4 Marcador de contenido"/>
              <p:cNvSpPr>
                <a:spLocks noGrp="1" noRot="1" noChangeAspect="1" noMove="1" noResize="1" noEditPoints="1" noAdjustHandles="1" noChangeArrowheads="1" noChangeShapeType="1" noTextEdit="1"/>
              </p:cNvSpPr>
              <p:nvPr>
                <p:ph idx="1"/>
              </p:nvPr>
            </p:nvSpPr>
            <p:spPr>
              <a:xfrm>
                <a:off x="1619672" y="764704"/>
                <a:ext cx="4620142" cy="1480342"/>
              </a:xfrm>
              <a:prstGeom prst="rect">
                <a:avLst/>
              </a:prstGeom>
              <a:blipFill rotWithShape="1">
                <a:blip r:embed="rId2"/>
                <a:stretch>
                  <a:fillRect l="-1319" t="-4115" b="-5761"/>
                </a:stretch>
              </a:blipFill>
            </p:spPr>
            <p:txBody>
              <a:bodyPr/>
              <a:lstStyle/>
              <a:p>
                <a:r>
                  <a:rPr lang="es-VE">
                    <a:noFill/>
                  </a:rPr>
                  <a:t> </a:t>
                </a:r>
              </a:p>
            </p:txBody>
          </p:sp>
        </mc:Fallback>
      </mc:AlternateContent>
      <mc:AlternateContent xmlns:mc="http://schemas.openxmlformats.org/markup-compatibility/2006">
        <mc:Choice xmlns:a14="http://schemas.microsoft.com/office/drawing/2010/main" Requires="a14">
          <p:sp>
            <p:nvSpPr>
              <p:cNvPr id="6" name="4 Marcador de contenido"/>
              <p:cNvSpPr txBox="1">
                <a:spLocks/>
              </p:cNvSpPr>
              <p:nvPr/>
            </p:nvSpPr>
            <p:spPr>
              <a:xfrm>
                <a:off x="971600" y="2492896"/>
                <a:ext cx="4620142" cy="1480342"/>
              </a:xfrm>
              <a:prstGeom prst="rect">
                <a:avLst/>
              </a:prstGeom>
            </p:spPr>
            <p:txBody>
              <a:bodyPr vert="horz" wrap="square" lIns="91440" tIns="45720" rIns="91440" bIns="45720" rtlCol="0">
                <a:spAutoFit/>
              </a:bodyPr>
              <a:lstStyle>
                <a:lvl1pPr marL="342900" indent="-274320" algn="l" defTabSz="914400" rtl="0" eaLnBrk="1" latinLnBrk="0" hangingPunct="1">
                  <a:spcBef>
                    <a:spcPct val="20000"/>
                  </a:spcBef>
                  <a:buClr>
                    <a:schemeClr val="accent1"/>
                  </a:buClr>
                  <a:buSzPct val="76000"/>
                  <a:buFont typeface="Wingdings 2" pitchFamily="18" charset="2"/>
                  <a:buChar char=""/>
                  <a:defRPr sz="2400" kern="1200">
                    <a:solidFill>
                      <a:schemeClr val="tx2"/>
                    </a:solidFill>
                    <a:latin typeface="+mn-lt"/>
                    <a:ea typeface="+mn-ea"/>
                    <a:cs typeface="+mn-cs"/>
                  </a:defRPr>
                </a:lvl1pPr>
                <a:lvl2pPr marL="640080" indent="-274320" algn="l" defTabSz="914400" rtl="0" eaLnBrk="1" latinLnBrk="0" hangingPunct="1">
                  <a:spcBef>
                    <a:spcPct val="20000"/>
                  </a:spcBef>
                  <a:buClr>
                    <a:schemeClr val="accent1"/>
                  </a:buClr>
                  <a:buSzPct val="76000"/>
                  <a:buFont typeface="Wingdings 2" pitchFamily="18" charset="2"/>
                  <a:buChar char=""/>
                  <a:defRPr sz="2200" kern="1200">
                    <a:solidFill>
                      <a:schemeClr val="tx2"/>
                    </a:solidFill>
                    <a:latin typeface="+mn-lt"/>
                    <a:ea typeface="+mn-ea"/>
                    <a:cs typeface="+mn-cs"/>
                  </a:defRPr>
                </a:lvl2pPr>
                <a:lvl3pPr marL="914400" indent="-228600" algn="l" defTabSz="914400" rtl="0" eaLnBrk="1" latinLnBrk="0" hangingPunct="1">
                  <a:spcBef>
                    <a:spcPct val="20000"/>
                  </a:spcBef>
                  <a:buClr>
                    <a:schemeClr val="accent1"/>
                  </a:buClr>
                  <a:buSzPct val="76000"/>
                  <a:buFont typeface="Wingdings 2" pitchFamily="18" charset="2"/>
                  <a:buChar char=""/>
                  <a:defRPr sz="2000" kern="1200">
                    <a:solidFill>
                      <a:schemeClr val="tx2"/>
                    </a:solidFill>
                    <a:latin typeface="+mn-lt"/>
                    <a:ea typeface="+mn-ea"/>
                    <a:cs typeface="+mn-cs"/>
                  </a:defRPr>
                </a:lvl3pPr>
                <a:lvl4pPr marL="1124712" indent="-228600" algn="l" defTabSz="914400" rtl="0" eaLnBrk="1" latinLnBrk="0" hangingPunct="1">
                  <a:spcBef>
                    <a:spcPct val="20000"/>
                  </a:spcBef>
                  <a:buClr>
                    <a:schemeClr val="accent1"/>
                  </a:buClr>
                  <a:buSzPct val="76000"/>
                  <a:buFont typeface="Wingdings 2" pitchFamily="18" charset="2"/>
                  <a:buChar char=""/>
                  <a:defRPr sz="1800" kern="1200">
                    <a:solidFill>
                      <a:schemeClr val="tx2"/>
                    </a:solidFill>
                    <a:latin typeface="+mn-lt"/>
                    <a:ea typeface="+mn-ea"/>
                    <a:cs typeface="+mn-cs"/>
                  </a:defRPr>
                </a:lvl4pPr>
                <a:lvl5pPr marL="1325880" indent="-228600" algn="l" defTabSz="914400" rtl="0" eaLnBrk="1" latinLnBrk="0" hangingPunct="1">
                  <a:spcBef>
                    <a:spcPct val="20000"/>
                  </a:spcBef>
                  <a:buClr>
                    <a:schemeClr val="accent1"/>
                  </a:buClr>
                  <a:buSzPct val="76000"/>
                  <a:buFont typeface="Wingdings 2" pitchFamily="18" charset="2"/>
                  <a:buChar char=""/>
                  <a:defRPr sz="1600" kern="1200" baseline="0">
                    <a:solidFill>
                      <a:schemeClr val="tx2"/>
                    </a:solidFill>
                    <a:latin typeface="+mn-lt"/>
                    <a:ea typeface="+mn-ea"/>
                    <a:cs typeface="+mn-cs"/>
                  </a:defRPr>
                </a:lvl5pPr>
                <a:lvl6pPr marL="1517904"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6pPr>
                <a:lvl7pPr marL="1719072"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7pPr>
                <a:lvl8pPr marL="1920240"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8pPr>
                <a:lvl9pPr marL="2121408"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9pPr>
              </a:lstStyle>
              <a:p>
                <a:pPr marL="68580" indent="0">
                  <a:buFont typeface="Wingdings 2" pitchFamily="18" charset="2"/>
                  <a:buNone/>
                </a:pPr>
                <a:endParaRPr lang="es-VE" sz="2800" dirty="0" smtClean="0"/>
              </a:p>
              <a:p>
                <a:pPr marL="68580" indent="0">
                  <a:buFont typeface="Wingdings 2" pitchFamily="18" charset="2"/>
                  <a:buNone/>
                </a:pPr>
                <a:r>
                  <a:rPr lang="es-VE" sz="3600" b="1" dirty="0" smtClean="0"/>
                  <a:t>13 </a:t>
                </a:r>
                <a14:m>
                  <m:oMath xmlns:m="http://schemas.openxmlformats.org/officeDocument/2006/math">
                    <m:f>
                      <m:fPr>
                        <m:ctrlPr>
                          <a:rPr lang="es-VE" sz="3600" b="1" i="1" smtClean="0">
                            <a:latin typeface="Cambria Math"/>
                          </a:rPr>
                        </m:ctrlPr>
                      </m:fPr>
                      <m:num>
                        <m:r>
                          <a:rPr lang="es-VE" sz="3600" b="1" i="1" smtClean="0">
                            <a:latin typeface="Cambria Math"/>
                          </a:rPr>
                          <m:t>𝑲𝒎</m:t>
                        </m:r>
                      </m:num>
                      <m:den>
                        <m:r>
                          <a:rPr lang="es-VE" sz="3600" b="1" i="1" smtClean="0">
                            <a:latin typeface="Cambria Math"/>
                          </a:rPr>
                          <m:t>𝒉</m:t>
                        </m:r>
                      </m:den>
                    </m:f>
                  </m:oMath>
                </a14:m>
                <a:r>
                  <a:rPr lang="es-VE" sz="3600" b="1" dirty="0" smtClean="0"/>
                  <a:t>  </a:t>
                </a:r>
                <a:r>
                  <a:rPr lang="es-VE" sz="3600" b="1" dirty="0" smtClean="0"/>
                  <a:t>x </a:t>
                </a:r>
                <a14:m>
                  <m:oMath xmlns:m="http://schemas.openxmlformats.org/officeDocument/2006/math">
                    <m:f>
                      <m:fPr>
                        <m:ctrlPr>
                          <a:rPr lang="es-VE" sz="3600" b="1" i="1" smtClean="0">
                            <a:latin typeface="Cambria Math"/>
                          </a:rPr>
                        </m:ctrlPr>
                      </m:fPr>
                      <m:num>
                        <m:r>
                          <a:rPr lang="es-VE" sz="3600" b="1" i="1" smtClean="0">
                            <a:latin typeface="Cambria Math"/>
                          </a:rPr>
                          <m:t>𝟏𝟎𝟎𝟎</m:t>
                        </m:r>
                        <m:r>
                          <a:rPr lang="es-VE" sz="3600" b="1" i="1" smtClean="0">
                            <a:latin typeface="Cambria Math"/>
                          </a:rPr>
                          <m:t>𝒎</m:t>
                        </m:r>
                      </m:num>
                      <m:den>
                        <m:r>
                          <a:rPr lang="es-VE" sz="3600" b="1" i="1" smtClean="0">
                            <a:latin typeface="Cambria Math"/>
                          </a:rPr>
                          <m:t>𝟏</m:t>
                        </m:r>
                        <m:r>
                          <a:rPr lang="es-VE" sz="3600" b="1" i="1" smtClean="0">
                            <a:latin typeface="Cambria Math"/>
                          </a:rPr>
                          <m:t>𝑲𝒎</m:t>
                        </m:r>
                      </m:den>
                    </m:f>
                  </m:oMath>
                </a14:m>
                <a:r>
                  <a:rPr lang="es-VE" sz="3600" b="1" dirty="0" smtClean="0"/>
                  <a:t> </a:t>
                </a:r>
                <a:endParaRPr lang="es-VE" sz="3600" dirty="0"/>
              </a:p>
            </p:txBody>
          </p:sp>
        </mc:Choice>
        <mc:Fallback>
          <p:sp>
            <p:nvSpPr>
              <p:cNvPr id="6" name="4 Marcador de contenido"/>
              <p:cNvSpPr txBox="1">
                <a:spLocks noRot="1" noChangeAspect="1" noMove="1" noResize="1" noEditPoints="1" noAdjustHandles="1" noChangeArrowheads="1" noChangeShapeType="1" noTextEdit="1"/>
              </p:cNvSpPr>
              <p:nvPr/>
            </p:nvSpPr>
            <p:spPr>
              <a:xfrm>
                <a:off x="971600" y="2492896"/>
                <a:ext cx="4620142" cy="1480342"/>
              </a:xfrm>
              <a:prstGeom prst="rect">
                <a:avLst/>
              </a:prstGeom>
              <a:blipFill rotWithShape="1">
                <a:blip r:embed="rId3"/>
                <a:stretch>
                  <a:fillRect l="-2507" b="-6173"/>
                </a:stretch>
              </a:blipFill>
            </p:spPr>
            <p:txBody>
              <a:bodyPr/>
              <a:lstStyle/>
              <a:p>
                <a:r>
                  <a:rPr lang="es-VE">
                    <a:noFill/>
                  </a:rPr>
                  <a:t> </a:t>
                </a:r>
              </a:p>
            </p:txBody>
          </p:sp>
        </mc:Fallback>
      </mc:AlternateContent>
      <mc:AlternateContent xmlns:mc="http://schemas.openxmlformats.org/markup-compatibility/2006">
        <mc:Choice xmlns:a14="http://schemas.microsoft.com/office/drawing/2010/main" Requires="a14">
          <p:sp>
            <p:nvSpPr>
              <p:cNvPr id="7" name="6 Rectángulo"/>
              <p:cNvSpPr/>
              <p:nvPr/>
            </p:nvSpPr>
            <p:spPr>
              <a:xfrm>
                <a:off x="4188550" y="3053671"/>
                <a:ext cx="1624163" cy="900952"/>
              </a:xfrm>
              <a:prstGeom prst="rect">
                <a:avLst/>
              </a:prstGeom>
            </p:spPr>
            <p:txBody>
              <a:bodyPr wrap="none">
                <a:spAutoFit/>
              </a:bodyPr>
              <a:lstStyle/>
              <a:p>
                <a:r>
                  <a:rPr lang="es-VE" sz="3600" b="1" dirty="0" smtClean="0"/>
                  <a:t>x </a:t>
                </a:r>
                <a14:m>
                  <m:oMath xmlns:m="http://schemas.openxmlformats.org/officeDocument/2006/math">
                    <m:f>
                      <m:fPr>
                        <m:ctrlPr>
                          <a:rPr lang="es-VE" sz="3600" b="1" i="1">
                            <a:latin typeface="Cambria Math"/>
                          </a:rPr>
                        </m:ctrlPr>
                      </m:fPr>
                      <m:num>
                        <m:r>
                          <a:rPr lang="es-VE" sz="3600" b="1" i="1">
                            <a:latin typeface="Cambria Math"/>
                          </a:rPr>
                          <m:t>𝟏</m:t>
                        </m:r>
                        <m:r>
                          <a:rPr lang="es-VE" sz="3600" b="1" i="1" smtClean="0">
                            <a:latin typeface="Cambria Math"/>
                          </a:rPr>
                          <m:t>𝒉</m:t>
                        </m:r>
                      </m:num>
                      <m:den>
                        <m:r>
                          <a:rPr lang="es-VE" sz="3600" b="1" i="1" smtClean="0">
                            <a:latin typeface="Cambria Math"/>
                          </a:rPr>
                          <m:t>𝟑𝟔𝟎𝟎</m:t>
                        </m:r>
                        <m:r>
                          <a:rPr lang="es-VE" sz="3600" b="1" i="1" smtClean="0">
                            <a:latin typeface="Cambria Math"/>
                          </a:rPr>
                          <m:t> </m:t>
                        </m:r>
                        <m:r>
                          <a:rPr lang="es-VE" sz="3600" b="1" i="1" smtClean="0">
                            <a:latin typeface="Cambria Math"/>
                          </a:rPr>
                          <m:t>𝒔</m:t>
                        </m:r>
                      </m:den>
                    </m:f>
                  </m:oMath>
                </a14:m>
                <a:endParaRPr lang="es-VE" sz="3600" dirty="0"/>
              </a:p>
            </p:txBody>
          </p:sp>
        </mc:Choice>
        <mc:Fallback>
          <p:sp>
            <p:nvSpPr>
              <p:cNvPr id="7" name="6 Rectángulo"/>
              <p:cNvSpPr>
                <a:spLocks noRot="1" noChangeAspect="1" noMove="1" noResize="1" noEditPoints="1" noAdjustHandles="1" noChangeArrowheads="1" noChangeShapeType="1" noTextEdit="1"/>
              </p:cNvSpPr>
              <p:nvPr/>
            </p:nvSpPr>
            <p:spPr>
              <a:xfrm>
                <a:off x="4188550" y="3053671"/>
                <a:ext cx="1624163" cy="900952"/>
              </a:xfrm>
              <a:prstGeom prst="rect">
                <a:avLst/>
              </a:prstGeom>
              <a:blipFill rotWithShape="1">
                <a:blip r:embed="rId4"/>
                <a:stretch>
                  <a:fillRect l="-11236" b="-10135"/>
                </a:stretch>
              </a:blipFill>
            </p:spPr>
            <p:txBody>
              <a:bodyPr/>
              <a:lstStyle/>
              <a:p>
                <a:r>
                  <a:rPr lang="es-VE">
                    <a:noFill/>
                  </a:rPr>
                  <a:t> </a:t>
                </a:r>
              </a:p>
            </p:txBody>
          </p:sp>
        </mc:Fallback>
      </mc:AlternateContent>
      <mc:AlternateContent xmlns:mc="http://schemas.openxmlformats.org/markup-compatibility/2006">
        <mc:Choice xmlns:a14="http://schemas.microsoft.com/office/drawing/2010/main" Requires="a14">
          <p:sp>
            <p:nvSpPr>
              <p:cNvPr id="8" name="7 Rectángulo"/>
              <p:cNvSpPr/>
              <p:nvPr/>
            </p:nvSpPr>
            <p:spPr>
              <a:xfrm>
                <a:off x="5812713" y="3073197"/>
                <a:ext cx="1938351" cy="831190"/>
              </a:xfrm>
              <a:prstGeom prst="rect">
                <a:avLst/>
              </a:prstGeom>
            </p:spPr>
            <p:txBody>
              <a:bodyPr wrap="none">
                <a:spAutoFit/>
              </a:bodyPr>
              <a:lstStyle/>
              <a:p>
                <a:r>
                  <a:rPr lang="es-VE" sz="3600" b="1" dirty="0" smtClean="0"/>
                  <a:t>= 3,61 </a:t>
                </a:r>
                <a14:m>
                  <m:oMath xmlns:m="http://schemas.openxmlformats.org/officeDocument/2006/math">
                    <m:f>
                      <m:fPr>
                        <m:ctrlPr>
                          <a:rPr lang="es-VE" sz="3600" b="1" i="1">
                            <a:latin typeface="Cambria Math"/>
                          </a:rPr>
                        </m:ctrlPr>
                      </m:fPr>
                      <m:num>
                        <m:r>
                          <a:rPr lang="es-VE" sz="3600" b="1" i="1" smtClean="0">
                            <a:latin typeface="Cambria Math"/>
                          </a:rPr>
                          <m:t>𝒎</m:t>
                        </m:r>
                      </m:num>
                      <m:den>
                        <m:r>
                          <a:rPr lang="es-VE" sz="3600" b="1" i="1" smtClean="0">
                            <a:latin typeface="Cambria Math"/>
                          </a:rPr>
                          <m:t> </m:t>
                        </m:r>
                        <m:r>
                          <a:rPr lang="es-VE" sz="3600" b="1" i="1" smtClean="0">
                            <a:latin typeface="Cambria Math"/>
                          </a:rPr>
                          <m:t>𝒔</m:t>
                        </m:r>
                      </m:den>
                    </m:f>
                  </m:oMath>
                </a14:m>
                <a:endParaRPr lang="es-VE" sz="3600" dirty="0"/>
              </a:p>
            </p:txBody>
          </p:sp>
        </mc:Choice>
        <mc:Fallback>
          <p:sp>
            <p:nvSpPr>
              <p:cNvPr id="8" name="7 Rectángulo"/>
              <p:cNvSpPr>
                <a:spLocks noRot="1" noChangeAspect="1" noMove="1" noResize="1" noEditPoints="1" noAdjustHandles="1" noChangeArrowheads="1" noChangeShapeType="1" noTextEdit="1"/>
              </p:cNvSpPr>
              <p:nvPr/>
            </p:nvSpPr>
            <p:spPr>
              <a:xfrm>
                <a:off x="5812713" y="3073197"/>
                <a:ext cx="1938351" cy="831190"/>
              </a:xfrm>
              <a:prstGeom prst="rect">
                <a:avLst/>
              </a:prstGeom>
              <a:blipFill rotWithShape="1">
                <a:blip r:embed="rId5"/>
                <a:stretch>
                  <a:fillRect l="-9748" t="-4412" b="-11765"/>
                </a:stretch>
              </a:blipFill>
            </p:spPr>
            <p:txBody>
              <a:bodyPr/>
              <a:lstStyle/>
              <a:p>
                <a:r>
                  <a:rPr lang="es-VE">
                    <a:noFill/>
                  </a:rPr>
                  <a:t> </a:t>
                </a:r>
              </a:p>
            </p:txBody>
          </p:sp>
        </mc:Fallback>
      </mc:AlternateContent>
      <p:cxnSp>
        <p:nvCxnSpPr>
          <p:cNvPr id="10" name="9 Conector recto de flecha"/>
          <p:cNvCxnSpPr/>
          <p:nvPr/>
        </p:nvCxnSpPr>
        <p:spPr>
          <a:xfrm flipV="1">
            <a:off x="1763688" y="3053671"/>
            <a:ext cx="504056" cy="450476"/>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2" name="11 Conector recto de flecha"/>
          <p:cNvCxnSpPr/>
          <p:nvPr/>
        </p:nvCxnSpPr>
        <p:spPr>
          <a:xfrm flipV="1">
            <a:off x="3563888" y="3645024"/>
            <a:ext cx="319010" cy="328214"/>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4" name="13 Conector recto de flecha"/>
          <p:cNvCxnSpPr/>
          <p:nvPr/>
        </p:nvCxnSpPr>
        <p:spPr>
          <a:xfrm flipV="1">
            <a:off x="1835696" y="3504147"/>
            <a:ext cx="432048" cy="469091"/>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6" name="15 Conector recto de flecha"/>
          <p:cNvCxnSpPr/>
          <p:nvPr/>
        </p:nvCxnSpPr>
        <p:spPr>
          <a:xfrm flipV="1">
            <a:off x="5148064" y="3053671"/>
            <a:ext cx="443678" cy="435121"/>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35" name="34 Conector recto"/>
          <p:cNvCxnSpPr/>
          <p:nvPr/>
        </p:nvCxnSpPr>
        <p:spPr>
          <a:xfrm>
            <a:off x="3955971" y="2492896"/>
            <a:ext cx="3496349" cy="0"/>
          </a:xfrm>
          <a:prstGeom prst="line">
            <a:avLst/>
          </a:prstGeom>
          <a:ln w="28575">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44" name="43 Conector recto de flecha"/>
          <p:cNvCxnSpPr/>
          <p:nvPr/>
        </p:nvCxnSpPr>
        <p:spPr>
          <a:xfrm flipV="1">
            <a:off x="7452320" y="4081644"/>
            <a:ext cx="0" cy="499484"/>
          </a:xfrm>
          <a:prstGeom prst="straightConnector1">
            <a:avLst/>
          </a:prstGeom>
          <a:ln w="38100">
            <a:solidFill>
              <a:srgbClr val="0070C0"/>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7076638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2051720" y="3622971"/>
            <a:ext cx="4752528" cy="1143000"/>
          </a:xfrm>
        </p:spPr>
        <p:txBody>
          <a:bodyPr/>
          <a:lstStyle/>
          <a:p>
            <a:r>
              <a:rPr lang="es-VE" b="1" dirty="0" smtClean="0"/>
              <a:t>¡Muchas Gracias!</a:t>
            </a:r>
            <a:endParaRPr lang="es-VE" b="1" dirty="0"/>
          </a:p>
        </p:txBody>
      </p:sp>
      <p:pic>
        <p:nvPicPr>
          <p:cNvPr id="5" name="4 Imagen"/>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99792" y="836712"/>
            <a:ext cx="3168352" cy="2865919"/>
          </a:xfrm>
          <a:prstGeom prst="rect">
            <a:avLst/>
          </a:prstGeom>
        </p:spPr>
      </p:pic>
    </p:spTree>
    <p:extLst>
      <p:ext uri="{BB962C8B-B14F-4D97-AF65-F5344CB8AC3E}">
        <p14:creationId xmlns:p14="http://schemas.microsoft.com/office/powerpoint/2010/main" val="14099829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9"/>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043608" y="764704"/>
            <a:ext cx="7024744" cy="1143000"/>
          </a:xfrm>
        </p:spPr>
        <p:txBody>
          <a:bodyPr/>
          <a:lstStyle/>
          <a:p>
            <a:r>
              <a:rPr lang="es-VE" b="1" dirty="0" smtClean="0"/>
              <a:t>Notación Científica</a:t>
            </a:r>
            <a:endParaRPr lang="es-VE" b="1" dirty="0"/>
          </a:p>
        </p:txBody>
      </p:sp>
      <p:sp>
        <p:nvSpPr>
          <p:cNvPr id="3" name="2 Marcador de contenido"/>
          <p:cNvSpPr>
            <a:spLocks noGrp="1"/>
          </p:cNvSpPr>
          <p:nvPr>
            <p:ph idx="1"/>
          </p:nvPr>
        </p:nvSpPr>
        <p:spPr>
          <a:xfrm>
            <a:off x="1043608" y="2132856"/>
            <a:ext cx="6777317" cy="1105348"/>
          </a:xfrm>
        </p:spPr>
        <p:txBody>
          <a:bodyPr>
            <a:normAutofit/>
          </a:bodyPr>
          <a:lstStyle/>
          <a:p>
            <a:pPr algn="just"/>
            <a:r>
              <a:rPr lang="es-VE" sz="2000" dirty="0" smtClean="0"/>
              <a:t>Es la multiplicación entre dos factores donde el primer factor es un número comprendido entre </a:t>
            </a:r>
            <a:r>
              <a:rPr lang="es-VE" sz="2000" b="1" dirty="0" smtClean="0"/>
              <a:t>1</a:t>
            </a:r>
            <a:r>
              <a:rPr lang="es-VE" sz="2000" dirty="0" smtClean="0"/>
              <a:t> y </a:t>
            </a:r>
            <a:r>
              <a:rPr lang="es-VE" sz="2000" b="1" dirty="0" smtClean="0"/>
              <a:t>10</a:t>
            </a:r>
            <a:r>
              <a:rPr lang="es-VE" sz="2000" dirty="0" smtClean="0"/>
              <a:t> y el segundo es una potencia en base de diez.</a:t>
            </a:r>
          </a:p>
          <a:p>
            <a:pPr algn="just"/>
            <a:endParaRPr lang="es-VE" sz="2000" dirty="0"/>
          </a:p>
          <a:p>
            <a:pPr algn="just"/>
            <a:endParaRPr lang="es-VE" sz="2000" dirty="0" smtClean="0"/>
          </a:p>
          <a:p>
            <a:pPr algn="just"/>
            <a:endParaRPr lang="es-VE" sz="2000" dirty="0"/>
          </a:p>
        </p:txBody>
      </p:sp>
      <p:grpSp>
        <p:nvGrpSpPr>
          <p:cNvPr id="7" name="6 Grupo"/>
          <p:cNvGrpSpPr/>
          <p:nvPr/>
        </p:nvGrpSpPr>
        <p:grpSpPr>
          <a:xfrm>
            <a:off x="993299" y="3460797"/>
            <a:ext cx="7399117" cy="2825351"/>
            <a:chOff x="993299" y="3460797"/>
            <a:chExt cx="7399117" cy="2825351"/>
          </a:xfrm>
        </p:grpSpPr>
        <p:cxnSp>
          <p:nvCxnSpPr>
            <p:cNvPr id="11" name="10 Conector recto de flecha"/>
            <p:cNvCxnSpPr/>
            <p:nvPr/>
          </p:nvCxnSpPr>
          <p:spPr>
            <a:xfrm flipV="1">
              <a:off x="5764360" y="3680125"/>
              <a:ext cx="819987" cy="217829"/>
            </a:xfrm>
            <a:prstGeom prst="straightConnector1">
              <a:avLst/>
            </a:prstGeom>
            <a:ln>
              <a:tailEnd type="arrow"/>
            </a:ln>
          </p:spPr>
          <p:style>
            <a:lnRef idx="3">
              <a:schemeClr val="accent2"/>
            </a:lnRef>
            <a:fillRef idx="0">
              <a:schemeClr val="accent2"/>
            </a:fillRef>
            <a:effectRef idx="2">
              <a:schemeClr val="accent2"/>
            </a:effectRef>
            <a:fontRef idx="minor">
              <a:schemeClr val="tx1"/>
            </a:fontRef>
          </p:style>
        </p:cxnSp>
        <p:grpSp>
          <p:nvGrpSpPr>
            <p:cNvPr id="6" name="5 Grupo"/>
            <p:cNvGrpSpPr/>
            <p:nvPr/>
          </p:nvGrpSpPr>
          <p:grpSpPr>
            <a:xfrm>
              <a:off x="993299" y="3460797"/>
              <a:ext cx="7399117" cy="2825351"/>
              <a:chOff x="1043608" y="3495459"/>
              <a:chExt cx="7399117" cy="2825351"/>
            </a:xfrm>
          </p:grpSpPr>
          <p:sp>
            <p:nvSpPr>
              <p:cNvPr id="8" name="1 Título"/>
              <p:cNvSpPr txBox="1">
                <a:spLocks/>
              </p:cNvSpPr>
              <p:nvPr/>
            </p:nvSpPr>
            <p:spPr>
              <a:xfrm>
                <a:off x="1195890" y="3789040"/>
                <a:ext cx="7024744" cy="1143000"/>
              </a:xfrm>
              <a:prstGeom prst="rect">
                <a:avLst/>
              </a:prstGeom>
            </p:spPr>
            <p:txBody>
              <a:bodyPr vert="horz" lIns="91440" tIns="45720" rIns="91440" bIns="45720" rtlCol="0" anchor="b">
                <a:normAutofit/>
              </a:bodyPr>
              <a:lstStyle>
                <a:lvl1pPr algn="l" defTabSz="914400" rtl="0" eaLnBrk="1" latinLnBrk="0" hangingPunct="1">
                  <a:spcBef>
                    <a:spcPct val="0"/>
                  </a:spcBef>
                  <a:buNone/>
                  <a:defRPr sz="40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es-VE" b="1" dirty="0" smtClean="0"/>
                  <a:t>a  </a:t>
                </a:r>
                <a:r>
                  <a:rPr lang="es-VE" b="1" dirty="0" smtClean="0">
                    <a:solidFill>
                      <a:srgbClr val="FF0000"/>
                    </a:solidFill>
                  </a:rPr>
                  <a:t>x </a:t>
                </a:r>
                <a:r>
                  <a:rPr lang="es-VE" b="1" dirty="0" smtClean="0"/>
                  <a:t> 10</a:t>
                </a:r>
                <a:r>
                  <a:rPr lang="es-VE" b="1" baseline="30000" dirty="0"/>
                  <a:t>n</a:t>
                </a:r>
                <a:r>
                  <a:rPr lang="es-VE" dirty="0" smtClean="0"/>
                  <a:t> </a:t>
                </a:r>
                <a:endParaRPr lang="es-VE" dirty="0"/>
              </a:p>
              <a:p>
                <a:pPr algn="ctr"/>
                <a:endParaRPr lang="es-VE" b="1" dirty="0"/>
              </a:p>
            </p:txBody>
          </p:sp>
          <p:sp>
            <p:nvSpPr>
              <p:cNvPr id="10" name="9 Rectángulo"/>
              <p:cNvSpPr/>
              <p:nvPr/>
            </p:nvSpPr>
            <p:spPr>
              <a:xfrm>
                <a:off x="4708262" y="3573016"/>
                <a:ext cx="1159882" cy="936104"/>
              </a:xfrm>
              <a:prstGeom prst="rect">
                <a:avLst/>
              </a:prstGeom>
              <a:noFill/>
              <a:ln w="38100">
                <a:solidFill>
                  <a:schemeClr val="accent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VE"/>
              </a:p>
            </p:txBody>
          </p:sp>
          <p:cxnSp>
            <p:nvCxnSpPr>
              <p:cNvPr id="12" name="11 Conector recto de flecha"/>
              <p:cNvCxnSpPr/>
              <p:nvPr/>
            </p:nvCxnSpPr>
            <p:spPr>
              <a:xfrm flipH="1">
                <a:off x="3275856" y="4360540"/>
                <a:ext cx="576064" cy="796652"/>
              </a:xfrm>
              <a:prstGeom prst="straightConnector1">
                <a:avLst/>
              </a:prstGeom>
              <a:ln>
                <a:tailEnd type="arrow"/>
              </a:ln>
            </p:spPr>
            <p:style>
              <a:lnRef idx="3">
                <a:schemeClr val="accent2"/>
              </a:lnRef>
              <a:fillRef idx="0">
                <a:schemeClr val="accent2"/>
              </a:fillRef>
              <a:effectRef idx="2">
                <a:schemeClr val="accent2"/>
              </a:effectRef>
              <a:fontRef idx="minor">
                <a:schemeClr val="tx1"/>
              </a:fontRef>
            </p:style>
          </p:cxnSp>
          <p:cxnSp>
            <p:nvCxnSpPr>
              <p:cNvPr id="13" name="12 Conector recto de flecha"/>
              <p:cNvCxnSpPr/>
              <p:nvPr/>
            </p:nvCxnSpPr>
            <p:spPr>
              <a:xfrm>
                <a:off x="5940854" y="4587497"/>
                <a:ext cx="651949" cy="796652"/>
              </a:xfrm>
              <a:prstGeom prst="straightConnector1">
                <a:avLst/>
              </a:prstGeom>
              <a:ln>
                <a:tailEnd type="arrow"/>
              </a:ln>
            </p:spPr>
            <p:style>
              <a:lnRef idx="3">
                <a:schemeClr val="accent2"/>
              </a:lnRef>
              <a:fillRef idx="0">
                <a:schemeClr val="accent2"/>
              </a:fillRef>
              <a:effectRef idx="2">
                <a:schemeClr val="accent2"/>
              </a:effectRef>
              <a:fontRef idx="minor">
                <a:schemeClr val="tx1"/>
              </a:fontRef>
            </p:style>
          </p:cxnSp>
          <p:sp>
            <p:nvSpPr>
              <p:cNvPr id="15" name="14 Rectángulo"/>
              <p:cNvSpPr/>
              <p:nvPr/>
            </p:nvSpPr>
            <p:spPr>
              <a:xfrm>
                <a:off x="1043608" y="5301208"/>
                <a:ext cx="2592288" cy="707886"/>
              </a:xfrm>
              <a:prstGeom prst="rect">
                <a:avLst/>
              </a:prstGeom>
            </p:spPr>
            <p:txBody>
              <a:bodyPr wrap="square">
                <a:spAutoFit/>
              </a:bodyPr>
              <a:lstStyle/>
              <a:p>
                <a:r>
                  <a:rPr lang="es-VE" sz="3600" dirty="0"/>
                  <a:t>1 ≤</a:t>
                </a:r>
                <a:r>
                  <a:rPr lang="es-VE" sz="3600" dirty="0">
                    <a:solidFill>
                      <a:srgbClr val="00B050"/>
                    </a:solidFill>
                  </a:rPr>
                  <a:t> </a:t>
                </a:r>
                <a:r>
                  <a:rPr lang="es-VE" sz="4000" b="1" dirty="0">
                    <a:solidFill>
                      <a:schemeClr val="bg2">
                        <a:lumMod val="50000"/>
                      </a:schemeClr>
                    </a:solidFill>
                  </a:rPr>
                  <a:t>a</a:t>
                </a:r>
                <a:r>
                  <a:rPr lang="es-VE" sz="3600" dirty="0">
                    <a:solidFill>
                      <a:srgbClr val="00B050"/>
                    </a:solidFill>
                  </a:rPr>
                  <a:t> </a:t>
                </a:r>
                <a:r>
                  <a:rPr lang="es-VE" sz="3600" dirty="0"/>
                  <a:t>‹ 10</a:t>
                </a:r>
              </a:p>
            </p:txBody>
          </p:sp>
          <p:sp>
            <p:nvSpPr>
              <p:cNvPr id="16" name="15 Rectángulo"/>
              <p:cNvSpPr/>
              <p:nvPr/>
            </p:nvSpPr>
            <p:spPr>
              <a:xfrm>
                <a:off x="5288203" y="5305147"/>
                <a:ext cx="2592288" cy="1015663"/>
              </a:xfrm>
              <a:prstGeom prst="rect">
                <a:avLst/>
              </a:prstGeom>
            </p:spPr>
            <p:txBody>
              <a:bodyPr wrap="square">
                <a:spAutoFit/>
              </a:bodyPr>
              <a:lstStyle/>
              <a:p>
                <a:r>
                  <a:rPr lang="es-VE" sz="2000" dirty="0" smtClean="0"/>
                  <a:t>Potencia de base de 10, con número entero </a:t>
                </a:r>
                <a:endParaRPr lang="es-VE" sz="2000" dirty="0"/>
              </a:p>
            </p:txBody>
          </p:sp>
          <p:sp>
            <p:nvSpPr>
              <p:cNvPr id="5" name="4 CuadroTexto"/>
              <p:cNvSpPr txBox="1"/>
              <p:nvPr/>
            </p:nvSpPr>
            <p:spPr>
              <a:xfrm>
                <a:off x="6594291" y="3495459"/>
                <a:ext cx="1848434" cy="400110"/>
              </a:xfrm>
              <a:prstGeom prst="rect">
                <a:avLst/>
              </a:prstGeom>
              <a:noFill/>
            </p:spPr>
            <p:txBody>
              <a:bodyPr wrap="square" rtlCol="0">
                <a:spAutoFit/>
              </a:bodyPr>
              <a:lstStyle/>
              <a:p>
                <a:r>
                  <a:rPr lang="es-ES" sz="2000" dirty="0" smtClean="0"/>
                  <a:t>Exponente</a:t>
                </a:r>
                <a:endParaRPr lang="es-VE" sz="2000" dirty="0"/>
              </a:p>
            </p:txBody>
          </p:sp>
        </p:grpSp>
      </p:grpSp>
    </p:spTree>
    <p:extLst>
      <p:ext uri="{BB962C8B-B14F-4D97-AF65-F5344CB8AC3E}">
        <p14:creationId xmlns:p14="http://schemas.microsoft.com/office/powerpoint/2010/main" val="249075883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971600" y="620688"/>
            <a:ext cx="7488832" cy="5616623"/>
          </a:xfrm>
        </p:spPr>
        <p:txBody>
          <a:bodyPr>
            <a:normAutofit lnSpcReduction="10000"/>
          </a:bodyPr>
          <a:lstStyle/>
          <a:p>
            <a:pPr algn="just"/>
            <a:r>
              <a:rPr lang="es-ES" sz="2000" dirty="0"/>
              <a:t>La notación científica nos permite escribir números muy grandes o muy pequeños de forma abreviada. Esta notación consiste simplemente en multiplicar por una </a:t>
            </a:r>
            <a:r>
              <a:rPr lang="es-ES" sz="2000" b="1" dirty="0"/>
              <a:t>potencia de base 10</a:t>
            </a:r>
            <a:r>
              <a:rPr lang="es-ES" sz="2000" dirty="0"/>
              <a:t> con exponente positivo o negativo</a:t>
            </a:r>
            <a:r>
              <a:rPr lang="es-ES" sz="2000" dirty="0" smtClean="0"/>
              <a:t>.</a:t>
            </a:r>
          </a:p>
          <a:p>
            <a:r>
              <a:rPr lang="es-ES" sz="2000" b="1" dirty="0"/>
              <a:t>Ejemplo:</a:t>
            </a:r>
            <a:r>
              <a:rPr lang="es-ES" sz="2000" dirty="0"/>
              <a:t> el número </a:t>
            </a:r>
            <a:r>
              <a:rPr lang="es-ES" sz="2000" dirty="0" smtClean="0"/>
              <a:t>0,00000123 </a:t>
            </a:r>
            <a:r>
              <a:rPr lang="es-ES" sz="2000" dirty="0"/>
              <a:t>puede escribirse en notación científica </a:t>
            </a:r>
            <a:r>
              <a:rPr lang="es-ES" sz="2000" dirty="0" smtClean="0"/>
              <a:t>como </a:t>
            </a:r>
          </a:p>
          <a:p>
            <a:pPr marL="68580" indent="0">
              <a:buNone/>
            </a:pPr>
            <a:endParaRPr lang="es-ES" sz="2000" dirty="0" smtClean="0"/>
          </a:p>
          <a:p>
            <a:pPr marL="68580" indent="0" algn="ctr">
              <a:buNone/>
            </a:pPr>
            <a:r>
              <a:rPr lang="es-VE" sz="2000" dirty="0" smtClean="0"/>
              <a:t>123 x 10</a:t>
            </a:r>
            <a:r>
              <a:rPr lang="es-VE" sz="2000" baseline="30000" dirty="0" smtClean="0"/>
              <a:t>-8</a:t>
            </a:r>
            <a:r>
              <a:rPr lang="es-VE" sz="2000" dirty="0" smtClean="0"/>
              <a:t> </a:t>
            </a:r>
            <a:endParaRPr lang="es-ES" sz="2000" dirty="0" smtClean="0"/>
          </a:p>
          <a:p>
            <a:pPr marL="68580" indent="0" algn="ctr">
              <a:buNone/>
            </a:pPr>
            <a:r>
              <a:rPr lang="es-VE" sz="2000" b="1" dirty="0" smtClean="0">
                <a:solidFill>
                  <a:srgbClr val="FF0000"/>
                </a:solidFill>
              </a:rPr>
              <a:t>1,23 </a:t>
            </a:r>
            <a:r>
              <a:rPr lang="es-VE" sz="2000" b="1" dirty="0">
                <a:solidFill>
                  <a:srgbClr val="FF0000"/>
                </a:solidFill>
              </a:rPr>
              <a:t>x </a:t>
            </a:r>
            <a:r>
              <a:rPr lang="es-VE" sz="2000" b="1" dirty="0" smtClean="0">
                <a:solidFill>
                  <a:srgbClr val="FF0000"/>
                </a:solidFill>
              </a:rPr>
              <a:t>10</a:t>
            </a:r>
            <a:r>
              <a:rPr lang="es-VE" sz="2000" b="1" baseline="30000" dirty="0" smtClean="0">
                <a:solidFill>
                  <a:srgbClr val="FF0000"/>
                </a:solidFill>
              </a:rPr>
              <a:t>-6</a:t>
            </a:r>
            <a:r>
              <a:rPr lang="es-VE" sz="2000" b="1" dirty="0" smtClean="0">
                <a:solidFill>
                  <a:srgbClr val="FF0000"/>
                </a:solidFill>
              </a:rPr>
              <a:t> </a:t>
            </a:r>
            <a:endParaRPr lang="es-ES" sz="2000" b="1" dirty="0">
              <a:solidFill>
                <a:srgbClr val="FF0000"/>
              </a:solidFill>
            </a:endParaRPr>
          </a:p>
          <a:p>
            <a:pPr marL="68580" indent="0" algn="ctr">
              <a:buNone/>
            </a:pPr>
            <a:r>
              <a:rPr lang="es-VE" sz="2000" dirty="0" smtClean="0"/>
              <a:t>12,3 </a:t>
            </a:r>
            <a:r>
              <a:rPr lang="es-VE" sz="2000" dirty="0"/>
              <a:t>x </a:t>
            </a:r>
            <a:r>
              <a:rPr lang="es-VE" sz="2000" dirty="0" smtClean="0"/>
              <a:t>10</a:t>
            </a:r>
            <a:r>
              <a:rPr lang="es-VE" sz="2000" baseline="30000" dirty="0" smtClean="0"/>
              <a:t>-7</a:t>
            </a:r>
            <a:r>
              <a:rPr lang="es-VE" sz="2000" dirty="0" smtClean="0"/>
              <a:t> </a:t>
            </a:r>
            <a:endParaRPr lang="es-ES" sz="2000" dirty="0"/>
          </a:p>
          <a:p>
            <a:pPr marL="68580" indent="0">
              <a:buNone/>
            </a:pPr>
            <a:endParaRPr lang="es-ES" sz="2000" dirty="0"/>
          </a:p>
          <a:p>
            <a:pPr algn="just"/>
            <a:r>
              <a:rPr lang="es-ES" sz="2000" dirty="0"/>
              <a:t>Evitamos escribir los ceros decimales del número, lo que facilita tanto la lectura como la escritura del mismo, reduciendo la probabilidad de cometer erratas.</a:t>
            </a:r>
          </a:p>
          <a:p>
            <a:pPr algn="just"/>
            <a:r>
              <a:rPr lang="es-ES" sz="2000" dirty="0"/>
              <a:t>Obsérvese que </a:t>
            </a:r>
            <a:r>
              <a:rPr lang="es-ES" sz="2000" b="1" dirty="0"/>
              <a:t>existen múltiples posibilidades</a:t>
            </a:r>
            <a:r>
              <a:rPr lang="es-ES" sz="2000" dirty="0"/>
              <a:t> de expresar el mismo número, </a:t>
            </a:r>
            <a:r>
              <a:rPr lang="es-ES" sz="2000" dirty="0" smtClean="0"/>
              <a:t>de todas </a:t>
            </a:r>
            <a:r>
              <a:rPr lang="es-ES" sz="2000" dirty="0"/>
              <a:t>ellas </a:t>
            </a:r>
            <a:r>
              <a:rPr lang="es-ES" sz="2000" dirty="0" smtClean="0"/>
              <a:t>la única válida es la segunda.</a:t>
            </a:r>
            <a:endParaRPr lang="es-ES" sz="2000" dirty="0"/>
          </a:p>
          <a:p>
            <a:pPr algn="just"/>
            <a:endParaRPr lang="es-VE" sz="2000" dirty="0"/>
          </a:p>
        </p:txBody>
      </p:sp>
    </p:spTree>
    <p:extLst>
      <p:ext uri="{BB962C8B-B14F-4D97-AF65-F5344CB8AC3E}">
        <p14:creationId xmlns:p14="http://schemas.microsoft.com/office/powerpoint/2010/main" val="302335010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Marcador de contenido"/>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691680" y="764704"/>
            <a:ext cx="5986511" cy="3816424"/>
          </a:xfrm>
        </p:spPr>
      </p:pic>
      <p:sp>
        <p:nvSpPr>
          <p:cNvPr id="2" name="1 CuadroTexto"/>
          <p:cNvSpPr txBox="1"/>
          <p:nvPr/>
        </p:nvSpPr>
        <p:spPr>
          <a:xfrm>
            <a:off x="1475656" y="4941168"/>
            <a:ext cx="6696744" cy="1200329"/>
          </a:xfrm>
          <a:prstGeom prst="rect">
            <a:avLst/>
          </a:prstGeom>
          <a:noFill/>
        </p:spPr>
        <p:txBody>
          <a:bodyPr wrap="square" rtlCol="0">
            <a:spAutoFit/>
          </a:bodyPr>
          <a:lstStyle/>
          <a:p>
            <a:pPr algn="just"/>
            <a:r>
              <a:rPr lang="es-ES" sz="2400" dirty="0" smtClean="0"/>
              <a:t>Potencia con exponente positivo número muy grande, potencia con exponente negativo número muy pequeño</a:t>
            </a:r>
            <a:endParaRPr lang="es-VE" sz="2400" dirty="0"/>
          </a:p>
        </p:txBody>
      </p:sp>
      <p:sp>
        <p:nvSpPr>
          <p:cNvPr id="5" name="4 CuadroTexto"/>
          <p:cNvSpPr txBox="1"/>
          <p:nvPr/>
        </p:nvSpPr>
        <p:spPr>
          <a:xfrm>
            <a:off x="4067944" y="4437112"/>
            <a:ext cx="1512168" cy="369332"/>
          </a:xfrm>
          <a:prstGeom prst="rect">
            <a:avLst/>
          </a:prstGeom>
          <a:noFill/>
        </p:spPr>
        <p:txBody>
          <a:bodyPr wrap="square" rtlCol="0">
            <a:spAutoFit/>
          </a:bodyPr>
          <a:lstStyle/>
          <a:p>
            <a:r>
              <a:rPr lang="es-ES" b="1" dirty="0" smtClean="0">
                <a:solidFill>
                  <a:srgbClr val="FF0000"/>
                </a:solidFill>
              </a:rPr>
              <a:t>Figura 1</a:t>
            </a:r>
            <a:endParaRPr lang="es-VE" b="1" dirty="0">
              <a:solidFill>
                <a:srgbClr val="FF0000"/>
              </a:solidFill>
            </a:endParaRPr>
          </a:p>
        </p:txBody>
      </p:sp>
    </p:spTree>
    <p:extLst>
      <p:ext uri="{BB962C8B-B14F-4D97-AF65-F5344CB8AC3E}">
        <p14:creationId xmlns:p14="http://schemas.microsoft.com/office/powerpoint/2010/main" val="38325920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pPr algn="ctr"/>
            <a:r>
              <a:rPr lang="es-ES" b="1" dirty="0" smtClean="0"/>
              <a:t/>
            </a:r>
            <a:br>
              <a:rPr lang="es-ES" b="1" dirty="0" smtClean="0"/>
            </a:br>
            <a:r>
              <a:rPr lang="es-ES" b="1" dirty="0"/>
              <a:t/>
            </a:r>
            <a:br>
              <a:rPr lang="es-ES" b="1" dirty="0"/>
            </a:br>
            <a:r>
              <a:rPr lang="es-ES" b="1" dirty="0" smtClean="0"/>
              <a:t>Multiplicar </a:t>
            </a:r>
            <a:r>
              <a:rPr lang="es-ES" b="1" dirty="0"/>
              <a:t>por una potencia de 10 con exponente </a:t>
            </a:r>
            <a:r>
              <a:rPr lang="es-ES" b="1" dirty="0" smtClean="0"/>
              <a:t>Positivo</a:t>
            </a:r>
            <a:endParaRPr lang="es-VE" dirty="0"/>
          </a:p>
        </p:txBody>
      </p:sp>
      <p:sp>
        <p:nvSpPr>
          <p:cNvPr id="3" name="2 Marcador de contenido"/>
          <p:cNvSpPr>
            <a:spLocks noGrp="1"/>
          </p:cNvSpPr>
          <p:nvPr>
            <p:ph idx="1"/>
          </p:nvPr>
        </p:nvSpPr>
        <p:spPr/>
        <p:txBody>
          <a:bodyPr/>
          <a:lstStyle/>
          <a:p>
            <a:pPr marL="68580" indent="0" algn="ctr">
              <a:buNone/>
            </a:pPr>
            <a:r>
              <a:rPr lang="es-VE" b="1" dirty="0" smtClean="0"/>
              <a:t>10 . 10 . 10 ….. = </a:t>
            </a:r>
            <a:r>
              <a:rPr lang="es-VE" b="1" dirty="0"/>
              <a:t>10</a:t>
            </a:r>
            <a:r>
              <a:rPr lang="es-VE" b="1" baseline="30000" dirty="0"/>
              <a:t>n</a:t>
            </a:r>
            <a:r>
              <a:rPr lang="es-VE" dirty="0"/>
              <a:t> </a:t>
            </a:r>
          </a:p>
          <a:p>
            <a:endParaRPr lang="es-VE" dirty="0"/>
          </a:p>
        </p:txBody>
      </p:sp>
      <p:sp>
        <p:nvSpPr>
          <p:cNvPr id="4" name="3 Rectángulo"/>
          <p:cNvSpPr/>
          <p:nvPr/>
        </p:nvSpPr>
        <p:spPr>
          <a:xfrm>
            <a:off x="1115438" y="2886763"/>
            <a:ext cx="6624736" cy="1015663"/>
          </a:xfrm>
          <a:prstGeom prst="rect">
            <a:avLst/>
          </a:prstGeom>
        </p:spPr>
        <p:txBody>
          <a:bodyPr wrap="square">
            <a:spAutoFit/>
          </a:bodyPr>
          <a:lstStyle/>
          <a:p>
            <a:pPr algn="just"/>
            <a:r>
              <a:rPr lang="es-ES" sz="2000" dirty="0"/>
              <a:t>En </a:t>
            </a:r>
            <a:r>
              <a:rPr lang="es-ES" sz="2000" dirty="0" smtClean="0"/>
              <a:t>la figura 1  </a:t>
            </a:r>
            <a:r>
              <a:rPr lang="es-ES" sz="2000" dirty="0"/>
              <a:t>vimos que al multiplicar un número por 10 la coma decimal de dicho número se desplaza una posición hacia la derecha</a:t>
            </a:r>
            <a:endParaRPr lang="es-VE" sz="2000" dirty="0"/>
          </a:p>
        </p:txBody>
      </p:sp>
      <p:sp>
        <p:nvSpPr>
          <p:cNvPr id="5" name="4 Rectángulo"/>
          <p:cNvSpPr/>
          <p:nvPr/>
        </p:nvSpPr>
        <p:spPr>
          <a:xfrm>
            <a:off x="1331639" y="4077072"/>
            <a:ext cx="6840759" cy="2246769"/>
          </a:xfrm>
          <a:prstGeom prst="rect">
            <a:avLst/>
          </a:prstGeom>
        </p:spPr>
        <p:style>
          <a:lnRef idx="1">
            <a:schemeClr val="accent4"/>
          </a:lnRef>
          <a:fillRef idx="2">
            <a:schemeClr val="accent4"/>
          </a:fillRef>
          <a:effectRef idx="1">
            <a:schemeClr val="accent4"/>
          </a:effectRef>
          <a:fontRef idx="minor">
            <a:schemeClr val="dk1"/>
          </a:fontRef>
        </p:style>
        <p:txBody>
          <a:bodyPr wrap="square">
            <a:spAutoFit/>
          </a:bodyPr>
          <a:lstStyle/>
          <a:p>
            <a:pPr algn="just"/>
            <a:r>
              <a:rPr lang="es-ES" sz="2800" dirty="0"/>
              <a:t>Al multiplicar un número por la potencia </a:t>
            </a:r>
            <a:r>
              <a:rPr lang="es-ES" sz="2800" b="1" dirty="0"/>
              <a:t>10</a:t>
            </a:r>
            <a:r>
              <a:rPr lang="es-ES" sz="2800" b="1" i="1" baseline="30000" dirty="0"/>
              <a:t>n</a:t>
            </a:r>
            <a:r>
              <a:rPr lang="es-ES" sz="2800" dirty="0"/>
              <a:t> (con </a:t>
            </a:r>
            <a:r>
              <a:rPr lang="es-ES" sz="2800" b="1" dirty="0"/>
              <a:t>exponente positivo</a:t>
            </a:r>
            <a:r>
              <a:rPr lang="es-ES" sz="2800" dirty="0"/>
              <a:t>) se desplaza la coma hacia la </a:t>
            </a:r>
            <a:r>
              <a:rPr lang="es-ES" sz="2800" b="1" dirty="0"/>
              <a:t>derecha</a:t>
            </a:r>
            <a:r>
              <a:rPr lang="es-ES" sz="2800" dirty="0"/>
              <a:t> tantas posiciones como indica el exponente</a:t>
            </a:r>
            <a:endParaRPr lang="es-VE" sz="2800" dirty="0"/>
          </a:p>
        </p:txBody>
      </p:sp>
    </p:spTree>
    <p:extLst>
      <p:ext uri="{BB962C8B-B14F-4D97-AF65-F5344CB8AC3E}">
        <p14:creationId xmlns:p14="http://schemas.microsoft.com/office/powerpoint/2010/main" val="26498893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899592" y="1124744"/>
            <a:ext cx="7056784" cy="4248472"/>
          </a:xfrm>
        </p:spPr>
        <p:txBody>
          <a:bodyPr>
            <a:normAutofit/>
          </a:bodyPr>
          <a:lstStyle/>
          <a:p>
            <a:r>
              <a:rPr lang="es-VE" b="1" dirty="0" smtClean="0"/>
              <a:t>Ejemplo</a:t>
            </a:r>
          </a:p>
          <a:p>
            <a:pPr marL="68580" indent="0" algn="ctr">
              <a:buNone/>
            </a:pPr>
            <a:r>
              <a:rPr lang="es-VE" sz="4400" b="1" dirty="0" smtClean="0">
                <a:solidFill>
                  <a:srgbClr val="FF0000"/>
                </a:solidFill>
              </a:rPr>
              <a:t>56,3</a:t>
            </a:r>
            <a:r>
              <a:rPr lang="es-VE" sz="4400" b="1" dirty="0" smtClean="0"/>
              <a:t> </a:t>
            </a:r>
            <a:r>
              <a:rPr lang="es-VE" sz="4400" b="1" dirty="0"/>
              <a:t>. </a:t>
            </a:r>
            <a:r>
              <a:rPr lang="es-VE" sz="4400" b="1" dirty="0" smtClean="0">
                <a:solidFill>
                  <a:srgbClr val="0070C0"/>
                </a:solidFill>
              </a:rPr>
              <a:t>10</a:t>
            </a:r>
            <a:r>
              <a:rPr lang="es-VE" sz="4400" b="1" baseline="30000" dirty="0" smtClean="0">
                <a:solidFill>
                  <a:srgbClr val="0070C0"/>
                </a:solidFill>
              </a:rPr>
              <a:t>4</a:t>
            </a:r>
            <a:r>
              <a:rPr lang="es-VE" sz="4400" b="1" dirty="0" smtClean="0">
                <a:solidFill>
                  <a:srgbClr val="0070C0"/>
                </a:solidFill>
              </a:rPr>
              <a:t> </a:t>
            </a:r>
            <a:r>
              <a:rPr lang="es-VE" sz="4400" b="1" dirty="0"/>
              <a:t>= </a:t>
            </a:r>
            <a:r>
              <a:rPr lang="es-VE" sz="4400" b="1" dirty="0" smtClean="0"/>
              <a:t>563000</a:t>
            </a:r>
          </a:p>
          <a:p>
            <a:pPr marL="68580" indent="0" algn="ctr">
              <a:buNone/>
            </a:pPr>
            <a:endParaRPr lang="es-ES" b="1" dirty="0"/>
          </a:p>
          <a:p>
            <a:pPr marL="68580" indent="0" algn="ctr">
              <a:buNone/>
            </a:pPr>
            <a:r>
              <a:rPr lang="es-VE" sz="4400" b="1" dirty="0" smtClean="0">
                <a:solidFill>
                  <a:srgbClr val="FF0000"/>
                </a:solidFill>
              </a:rPr>
              <a:t>102,305</a:t>
            </a:r>
            <a:r>
              <a:rPr lang="es-VE" sz="4400" b="1" dirty="0" smtClean="0"/>
              <a:t> </a:t>
            </a:r>
            <a:r>
              <a:rPr lang="es-VE" sz="4400" b="1" dirty="0"/>
              <a:t>. </a:t>
            </a:r>
            <a:r>
              <a:rPr lang="es-VE" sz="4400" b="1" dirty="0" smtClean="0">
                <a:solidFill>
                  <a:srgbClr val="0070C0"/>
                </a:solidFill>
              </a:rPr>
              <a:t>10</a:t>
            </a:r>
            <a:r>
              <a:rPr lang="es-VE" sz="4400" b="1" baseline="30000" dirty="0" smtClean="0">
                <a:solidFill>
                  <a:srgbClr val="0070C0"/>
                </a:solidFill>
              </a:rPr>
              <a:t>3</a:t>
            </a:r>
            <a:r>
              <a:rPr lang="es-VE" sz="4400" b="1" dirty="0" smtClean="0">
                <a:solidFill>
                  <a:srgbClr val="0070C0"/>
                </a:solidFill>
              </a:rPr>
              <a:t> </a:t>
            </a:r>
            <a:r>
              <a:rPr lang="es-VE" sz="4400" b="1" dirty="0"/>
              <a:t>= </a:t>
            </a:r>
            <a:r>
              <a:rPr lang="es-VE" sz="4400" b="1" dirty="0" smtClean="0"/>
              <a:t>102305</a:t>
            </a:r>
            <a:endParaRPr lang="es-VE" sz="4400" b="1" dirty="0"/>
          </a:p>
          <a:p>
            <a:pPr marL="68580" indent="0" algn="ctr">
              <a:buNone/>
            </a:pPr>
            <a:endParaRPr lang="es-VE" b="1" dirty="0" smtClean="0">
              <a:solidFill>
                <a:srgbClr val="FF0000"/>
              </a:solidFill>
            </a:endParaRPr>
          </a:p>
          <a:p>
            <a:pPr marL="68580" indent="0" algn="ctr">
              <a:buNone/>
            </a:pPr>
            <a:r>
              <a:rPr lang="es-VE" sz="4400" b="1" dirty="0" smtClean="0">
                <a:solidFill>
                  <a:srgbClr val="FF0000"/>
                </a:solidFill>
              </a:rPr>
              <a:t>65</a:t>
            </a:r>
            <a:r>
              <a:rPr lang="es-VE" sz="4400" b="1" dirty="0" smtClean="0"/>
              <a:t> </a:t>
            </a:r>
            <a:r>
              <a:rPr lang="es-VE" sz="4400" b="1" dirty="0"/>
              <a:t>. </a:t>
            </a:r>
            <a:r>
              <a:rPr lang="es-VE" sz="4400" b="1" dirty="0" smtClean="0">
                <a:solidFill>
                  <a:srgbClr val="0070C0"/>
                </a:solidFill>
              </a:rPr>
              <a:t>10</a:t>
            </a:r>
            <a:r>
              <a:rPr lang="es-VE" sz="4400" b="1" baseline="30000" dirty="0" smtClean="0">
                <a:solidFill>
                  <a:srgbClr val="0070C0"/>
                </a:solidFill>
              </a:rPr>
              <a:t>2</a:t>
            </a:r>
            <a:r>
              <a:rPr lang="es-VE" sz="4400" b="1" dirty="0" smtClean="0">
                <a:solidFill>
                  <a:srgbClr val="0070C0"/>
                </a:solidFill>
              </a:rPr>
              <a:t> </a:t>
            </a:r>
            <a:r>
              <a:rPr lang="es-VE" sz="4400" b="1" dirty="0"/>
              <a:t>= </a:t>
            </a:r>
            <a:r>
              <a:rPr lang="es-VE" sz="4400" b="1" dirty="0" smtClean="0"/>
              <a:t>6500</a:t>
            </a:r>
            <a:endParaRPr lang="es-VE" sz="4400" b="1" dirty="0"/>
          </a:p>
          <a:p>
            <a:endParaRPr lang="es-VE" dirty="0"/>
          </a:p>
        </p:txBody>
      </p:sp>
      <p:sp>
        <p:nvSpPr>
          <p:cNvPr id="14" name="13 CuadroTexto"/>
          <p:cNvSpPr txBox="1"/>
          <p:nvPr/>
        </p:nvSpPr>
        <p:spPr>
          <a:xfrm>
            <a:off x="1187624" y="5449996"/>
            <a:ext cx="6912768" cy="830997"/>
          </a:xfrm>
          <a:prstGeom prst="rect">
            <a:avLst/>
          </a:prstGeom>
          <a:noFill/>
        </p:spPr>
        <p:txBody>
          <a:bodyPr wrap="square" rtlCol="0">
            <a:spAutoFit/>
          </a:bodyPr>
          <a:lstStyle/>
          <a:p>
            <a:r>
              <a:rPr lang="es-ES" sz="2400" dirty="0" smtClean="0"/>
              <a:t>Observen que potencia positiva dan número grande</a:t>
            </a:r>
            <a:endParaRPr lang="es-VE" sz="2400" dirty="0"/>
          </a:p>
        </p:txBody>
      </p:sp>
      <p:grpSp>
        <p:nvGrpSpPr>
          <p:cNvPr id="18" name="17 Grupo"/>
          <p:cNvGrpSpPr/>
          <p:nvPr/>
        </p:nvGrpSpPr>
        <p:grpSpPr>
          <a:xfrm>
            <a:off x="5615849" y="2276872"/>
            <a:ext cx="1332415" cy="432048"/>
            <a:chOff x="5615849" y="2276872"/>
            <a:chExt cx="1332415" cy="432048"/>
          </a:xfrm>
        </p:grpSpPr>
        <p:grpSp>
          <p:nvGrpSpPr>
            <p:cNvPr id="15" name="14 Grupo"/>
            <p:cNvGrpSpPr/>
            <p:nvPr/>
          </p:nvGrpSpPr>
          <p:grpSpPr>
            <a:xfrm>
              <a:off x="5615849" y="2276872"/>
              <a:ext cx="1296144" cy="288032"/>
              <a:chOff x="5724128" y="2276872"/>
              <a:chExt cx="1296144" cy="288032"/>
            </a:xfrm>
          </p:grpSpPr>
          <p:sp>
            <p:nvSpPr>
              <p:cNvPr id="7" name="6 Flecha curvada hacia arriba"/>
              <p:cNvSpPr/>
              <p:nvPr/>
            </p:nvSpPr>
            <p:spPr>
              <a:xfrm>
                <a:off x="5724128" y="2276872"/>
                <a:ext cx="360040" cy="288032"/>
              </a:xfrm>
              <a:prstGeom prst="curved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VE">
                  <a:solidFill>
                    <a:schemeClr val="tx1"/>
                  </a:solidFill>
                </a:endParaRPr>
              </a:p>
            </p:txBody>
          </p:sp>
          <p:sp>
            <p:nvSpPr>
              <p:cNvPr id="10" name="9 Flecha curvada hacia arriba"/>
              <p:cNvSpPr/>
              <p:nvPr/>
            </p:nvSpPr>
            <p:spPr>
              <a:xfrm>
                <a:off x="6012160" y="2276872"/>
                <a:ext cx="360040" cy="288032"/>
              </a:xfrm>
              <a:prstGeom prst="curved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VE">
                  <a:solidFill>
                    <a:schemeClr val="tx1"/>
                  </a:solidFill>
                </a:endParaRPr>
              </a:p>
            </p:txBody>
          </p:sp>
          <p:sp>
            <p:nvSpPr>
              <p:cNvPr id="11" name="10 Flecha curvada hacia arriba"/>
              <p:cNvSpPr/>
              <p:nvPr/>
            </p:nvSpPr>
            <p:spPr>
              <a:xfrm>
                <a:off x="6300192" y="2276872"/>
                <a:ext cx="360040" cy="288032"/>
              </a:xfrm>
              <a:prstGeom prst="curved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VE">
                  <a:solidFill>
                    <a:schemeClr val="tx1"/>
                  </a:solidFill>
                </a:endParaRPr>
              </a:p>
            </p:txBody>
          </p:sp>
          <p:sp>
            <p:nvSpPr>
              <p:cNvPr id="12" name="11 Flecha curvada hacia arriba"/>
              <p:cNvSpPr/>
              <p:nvPr/>
            </p:nvSpPr>
            <p:spPr>
              <a:xfrm>
                <a:off x="6660232" y="2276872"/>
                <a:ext cx="360040" cy="288032"/>
              </a:xfrm>
              <a:prstGeom prst="curved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VE">
                  <a:solidFill>
                    <a:schemeClr val="tx1"/>
                  </a:solidFill>
                </a:endParaRPr>
              </a:p>
            </p:txBody>
          </p:sp>
        </p:grpSp>
        <p:cxnSp>
          <p:nvCxnSpPr>
            <p:cNvPr id="17" name="16 Conector recto de flecha"/>
            <p:cNvCxnSpPr/>
            <p:nvPr/>
          </p:nvCxnSpPr>
          <p:spPr>
            <a:xfrm>
              <a:off x="5832140" y="2708920"/>
              <a:ext cx="1116124" cy="0"/>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340904799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092951" y="692696"/>
            <a:ext cx="7024744" cy="1143000"/>
          </a:xfrm>
        </p:spPr>
        <p:txBody>
          <a:bodyPr>
            <a:normAutofit/>
          </a:bodyPr>
          <a:lstStyle/>
          <a:p>
            <a:pPr algn="just"/>
            <a:r>
              <a:rPr lang="es-ES" sz="3200" b="1" dirty="0"/>
              <a:t>Multiplicar por una potencia de 10 con exponente </a:t>
            </a:r>
            <a:r>
              <a:rPr lang="es-ES" sz="3200" b="1" dirty="0" smtClean="0"/>
              <a:t>Negativo</a:t>
            </a:r>
            <a:endParaRPr lang="es-VE" sz="3200" dirty="0"/>
          </a:p>
        </p:txBody>
      </p:sp>
      <mc:AlternateContent xmlns:mc="http://schemas.openxmlformats.org/markup-compatibility/2006">
        <mc:Choice xmlns:a14="http://schemas.microsoft.com/office/drawing/2010/main" Requires="a14">
          <p:sp>
            <p:nvSpPr>
              <p:cNvPr id="3" name="2 Marcador de contenido"/>
              <p:cNvSpPr>
                <a:spLocks noGrp="1"/>
              </p:cNvSpPr>
              <p:nvPr>
                <p:ph idx="1"/>
              </p:nvPr>
            </p:nvSpPr>
            <p:spPr>
              <a:xfrm>
                <a:off x="1043608" y="1772816"/>
                <a:ext cx="6777317" cy="3508977"/>
              </a:xfrm>
            </p:spPr>
            <p:txBody>
              <a:bodyPr/>
              <a:lstStyle/>
              <a:p>
                <a:pPr marL="68580" indent="0" algn="ctr">
                  <a:buNone/>
                </a:pPr>
                <a14:m>
                  <m:oMath xmlns:m="http://schemas.openxmlformats.org/officeDocument/2006/math">
                    <m:f>
                      <m:fPr>
                        <m:ctrlPr>
                          <a:rPr lang="es-VE" sz="3200" i="1" smtClean="0">
                            <a:latin typeface="Cambria Math"/>
                          </a:rPr>
                        </m:ctrlPr>
                      </m:fPr>
                      <m:num>
                        <m:r>
                          <a:rPr lang="es-ES" sz="3200" b="0" i="1" smtClean="0">
                            <a:latin typeface="Cambria Math"/>
                          </a:rPr>
                          <m:t>1</m:t>
                        </m:r>
                      </m:num>
                      <m:den>
                        <m:r>
                          <a:rPr lang="es-VE" sz="3200" i="1" smtClean="0">
                            <a:latin typeface="Cambria Math"/>
                          </a:rPr>
                          <m:t>1</m:t>
                        </m:r>
                        <m:r>
                          <a:rPr lang="es-ES" sz="3200" b="0" i="1" smtClean="0">
                            <a:latin typeface="Cambria Math"/>
                          </a:rPr>
                          <m:t>0</m:t>
                        </m:r>
                      </m:den>
                    </m:f>
                    <m:r>
                      <a:rPr lang="es-ES" sz="3200" b="0" i="1" smtClean="0">
                        <a:latin typeface="Cambria Math"/>
                      </a:rPr>
                      <m:t>.</m:t>
                    </m:r>
                    <m:f>
                      <m:fPr>
                        <m:ctrlPr>
                          <a:rPr lang="es-VE" sz="3200" i="1" smtClean="0">
                            <a:latin typeface="Cambria Math"/>
                          </a:rPr>
                        </m:ctrlPr>
                      </m:fPr>
                      <m:num>
                        <m:r>
                          <a:rPr lang="es-ES" sz="3200" b="0" i="1" smtClean="0">
                            <a:latin typeface="Cambria Math"/>
                          </a:rPr>
                          <m:t>1</m:t>
                        </m:r>
                      </m:num>
                      <m:den>
                        <m:r>
                          <a:rPr lang="es-ES" sz="3200" b="0" i="1" smtClean="0">
                            <a:latin typeface="Cambria Math"/>
                          </a:rPr>
                          <m:t>10</m:t>
                        </m:r>
                      </m:den>
                    </m:f>
                    <m:r>
                      <a:rPr lang="es-ES" sz="3200" b="0" i="1" smtClean="0">
                        <a:latin typeface="Cambria Math"/>
                      </a:rPr>
                      <m:t>.</m:t>
                    </m:r>
                    <m:f>
                      <m:fPr>
                        <m:ctrlPr>
                          <a:rPr lang="es-ES" sz="3200" b="0" i="1" smtClean="0">
                            <a:latin typeface="Cambria Math"/>
                          </a:rPr>
                        </m:ctrlPr>
                      </m:fPr>
                      <m:num>
                        <m:r>
                          <a:rPr lang="es-ES" sz="3200" b="0" i="1" smtClean="0">
                            <a:latin typeface="Cambria Math"/>
                          </a:rPr>
                          <m:t>1</m:t>
                        </m:r>
                      </m:num>
                      <m:den>
                        <m:r>
                          <a:rPr lang="es-ES" sz="3200" b="0" i="1" smtClean="0">
                            <a:latin typeface="Cambria Math"/>
                          </a:rPr>
                          <m:t>10</m:t>
                        </m:r>
                      </m:den>
                    </m:f>
                    <m:r>
                      <a:rPr lang="es-VE" sz="3200" i="1" smtClean="0">
                        <a:latin typeface="Cambria Math"/>
                        <a:ea typeface="Cambria Math"/>
                      </a:rPr>
                      <m:t>=</m:t>
                    </m:r>
                    <m:sSup>
                      <m:sSupPr>
                        <m:ctrlPr>
                          <a:rPr lang="es-ES" sz="3200" b="0" i="1" smtClean="0">
                            <a:latin typeface="Cambria Math"/>
                            <a:ea typeface="Cambria Math"/>
                          </a:rPr>
                        </m:ctrlPr>
                      </m:sSupPr>
                      <m:e>
                        <m:r>
                          <a:rPr lang="es-ES" sz="3200" b="0" i="1" smtClean="0">
                            <a:latin typeface="Cambria Math"/>
                            <a:ea typeface="Cambria Math"/>
                          </a:rPr>
                          <m:t>10</m:t>
                        </m:r>
                      </m:e>
                      <m:sup>
                        <m:r>
                          <a:rPr lang="es-ES" sz="3200" b="0" i="1" smtClean="0">
                            <a:latin typeface="Cambria Math"/>
                            <a:ea typeface="Cambria Math"/>
                          </a:rPr>
                          <m:t>−</m:t>
                        </m:r>
                        <m:r>
                          <a:rPr lang="es-ES" sz="3200" b="0" i="1" smtClean="0">
                            <a:latin typeface="Cambria Math"/>
                            <a:ea typeface="Cambria Math"/>
                          </a:rPr>
                          <m:t>𝑛</m:t>
                        </m:r>
                      </m:sup>
                    </m:sSup>
                  </m:oMath>
                </a14:m>
                <a:r>
                  <a:rPr lang="es-VE" dirty="0" smtClean="0"/>
                  <a:t> </a:t>
                </a:r>
                <a:endParaRPr lang="es-VE" dirty="0"/>
              </a:p>
            </p:txBody>
          </p:sp>
        </mc:Choice>
        <mc:Fallback>
          <p:sp>
            <p:nvSpPr>
              <p:cNvPr id="3" name="2 Marcador de contenido"/>
              <p:cNvSpPr>
                <a:spLocks noGrp="1" noRot="1" noChangeAspect="1" noMove="1" noResize="1" noEditPoints="1" noAdjustHandles="1" noChangeArrowheads="1" noChangeShapeType="1" noTextEdit="1"/>
              </p:cNvSpPr>
              <p:nvPr>
                <p:ph idx="1"/>
              </p:nvPr>
            </p:nvSpPr>
            <p:spPr>
              <a:xfrm>
                <a:off x="1043608" y="1772816"/>
                <a:ext cx="6777317" cy="3508977"/>
              </a:xfrm>
              <a:blipFill rotWithShape="1">
                <a:blip r:embed="rId2"/>
                <a:stretch>
                  <a:fillRect/>
                </a:stretch>
              </a:blipFill>
            </p:spPr>
            <p:txBody>
              <a:bodyPr/>
              <a:lstStyle/>
              <a:p>
                <a:r>
                  <a:rPr lang="es-VE">
                    <a:noFill/>
                  </a:rPr>
                  <a:t> </a:t>
                </a:r>
              </a:p>
            </p:txBody>
          </p:sp>
        </mc:Fallback>
      </mc:AlternateContent>
      <p:sp>
        <p:nvSpPr>
          <p:cNvPr id="4" name="3 Rectángulo"/>
          <p:cNvSpPr/>
          <p:nvPr/>
        </p:nvSpPr>
        <p:spPr>
          <a:xfrm>
            <a:off x="1043608" y="2564904"/>
            <a:ext cx="7056784" cy="1015663"/>
          </a:xfrm>
          <a:prstGeom prst="rect">
            <a:avLst/>
          </a:prstGeom>
        </p:spPr>
        <p:txBody>
          <a:bodyPr wrap="square">
            <a:spAutoFit/>
          </a:bodyPr>
          <a:lstStyle/>
          <a:p>
            <a:pPr algn="just"/>
            <a:r>
              <a:rPr lang="es-ES" sz="2000" dirty="0"/>
              <a:t>Como dividir sucesivamente (varias veces) entre 10 es lo mismo que multiplicar por una potencia de 10 con </a:t>
            </a:r>
            <a:r>
              <a:rPr lang="es-ES" sz="2000" b="1" dirty="0"/>
              <a:t>exponente negativo</a:t>
            </a:r>
            <a:r>
              <a:rPr lang="es-ES" sz="2000" dirty="0"/>
              <a:t>,</a:t>
            </a:r>
            <a:endParaRPr lang="es-VE" sz="2000" dirty="0"/>
          </a:p>
        </p:txBody>
      </p:sp>
      <p:sp>
        <p:nvSpPr>
          <p:cNvPr id="5" name="4 Rectángulo"/>
          <p:cNvSpPr/>
          <p:nvPr/>
        </p:nvSpPr>
        <p:spPr>
          <a:xfrm>
            <a:off x="992948" y="3717032"/>
            <a:ext cx="7344816" cy="2677656"/>
          </a:xfrm>
          <a:prstGeom prst="rect">
            <a:avLst/>
          </a:prstGeom>
        </p:spPr>
        <p:style>
          <a:lnRef idx="1">
            <a:schemeClr val="accent2"/>
          </a:lnRef>
          <a:fillRef idx="2">
            <a:schemeClr val="accent2"/>
          </a:fillRef>
          <a:effectRef idx="1">
            <a:schemeClr val="accent2"/>
          </a:effectRef>
          <a:fontRef idx="minor">
            <a:schemeClr val="dk1"/>
          </a:fontRef>
        </p:style>
        <p:txBody>
          <a:bodyPr wrap="square">
            <a:spAutoFit/>
          </a:bodyPr>
          <a:lstStyle/>
          <a:p>
            <a:pPr algn="just"/>
            <a:r>
              <a:rPr lang="es-ES" sz="2800" dirty="0"/>
              <a:t>Al multiplicar un número por la potencia </a:t>
            </a:r>
            <a:r>
              <a:rPr lang="es-ES" sz="2800" b="1" dirty="0"/>
              <a:t>10</a:t>
            </a:r>
            <a:r>
              <a:rPr lang="es-ES" sz="2800" b="1" i="1" baseline="30000" dirty="0"/>
              <a:t>-n</a:t>
            </a:r>
            <a:r>
              <a:rPr lang="es-ES" sz="2800" dirty="0"/>
              <a:t> (con </a:t>
            </a:r>
            <a:r>
              <a:rPr lang="es-ES" sz="2800" b="1" dirty="0"/>
              <a:t>exponente negativo</a:t>
            </a:r>
            <a:r>
              <a:rPr lang="es-ES" sz="2800" dirty="0"/>
              <a:t>) se desplaza la coma hacia la </a:t>
            </a:r>
            <a:r>
              <a:rPr lang="es-ES" sz="2800" b="1" dirty="0"/>
              <a:t>izquierda</a:t>
            </a:r>
            <a:r>
              <a:rPr lang="es-ES" sz="2800" dirty="0"/>
              <a:t> tantas posiciones como indica el exponente (al cambiarle el signo).</a:t>
            </a:r>
            <a:endParaRPr lang="es-VE" sz="2800" dirty="0"/>
          </a:p>
        </p:txBody>
      </p:sp>
    </p:spTree>
    <p:extLst>
      <p:ext uri="{BB962C8B-B14F-4D97-AF65-F5344CB8AC3E}">
        <p14:creationId xmlns:p14="http://schemas.microsoft.com/office/powerpoint/2010/main" val="23898655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2 Marcador de contenido"/>
          <p:cNvSpPr>
            <a:spLocks noGrp="1"/>
          </p:cNvSpPr>
          <p:nvPr>
            <p:ph idx="1"/>
          </p:nvPr>
        </p:nvSpPr>
        <p:spPr>
          <a:xfrm>
            <a:off x="900113" y="836713"/>
            <a:ext cx="6777037" cy="3868638"/>
          </a:xfrm>
        </p:spPr>
        <p:txBody>
          <a:bodyPr>
            <a:normAutofit fontScale="92500" lnSpcReduction="20000"/>
          </a:bodyPr>
          <a:lstStyle/>
          <a:p>
            <a:r>
              <a:rPr lang="es-VE" b="1" dirty="0" smtClean="0"/>
              <a:t>Ejemplo</a:t>
            </a:r>
          </a:p>
          <a:p>
            <a:endParaRPr lang="es-VE" b="1" dirty="0" smtClean="0"/>
          </a:p>
          <a:p>
            <a:pPr marL="68580" indent="0" algn="ctr">
              <a:buNone/>
            </a:pPr>
            <a:r>
              <a:rPr lang="es-VE" sz="4400" b="1" dirty="0" smtClean="0">
                <a:solidFill>
                  <a:srgbClr val="FF0000"/>
                </a:solidFill>
              </a:rPr>
              <a:t>34,721</a:t>
            </a:r>
            <a:r>
              <a:rPr lang="es-VE" sz="4400" b="1" dirty="0" smtClean="0"/>
              <a:t> </a:t>
            </a:r>
            <a:r>
              <a:rPr lang="es-VE" sz="4400" b="1" dirty="0"/>
              <a:t>. </a:t>
            </a:r>
            <a:r>
              <a:rPr lang="es-VE" sz="4400" b="1" dirty="0" smtClean="0">
                <a:solidFill>
                  <a:srgbClr val="0070C0"/>
                </a:solidFill>
              </a:rPr>
              <a:t>10</a:t>
            </a:r>
            <a:r>
              <a:rPr lang="es-VE" sz="4400" b="1" baseline="30000" dirty="0" smtClean="0">
                <a:solidFill>
                  <a:srgbClr val="0070C0"/>
                </a:solidFill>
              </a:rPr>
              <a:t>-2</a:t>
            </a:r>
            <a:r>
              <a:rPr lang="es-VE" sz="4400" b="1" dirty="0" smtClean="0">
                <a:solidFill>
                  <a:srgbClr val="0070C0"/>
                </a:solidFill>
              </a:rPr>
              <a:t> </a:t>
            </a:r>
            <a:r>
              <a:rPr lang="es-VE" sz="4400" b="1" dirty="0"/>
              <a:t>= </a:t>
            </a:r>
            <a:r>
              <a:rPr lang="es-VE" sz="4400" b="1" dirty="0" smtClean="0"/>
              <a:t>0,34721</a:t>
            </a:r>
          </a:p>
          <a:p>
            <a:pPr marL="68580" indent="0" algn="ctr">
              <a:buNone/>
            </a:pPr>
            <a:endParaRPr lang="es-ES" b="1" dirty="0"/>
          </a:p>
          <a:p>
            <a:pPr marL="68580" indent="0" algn="ctr">
              <a:buNone/>
            </a:pPr>
            <a:endParaRPr lang="es-VE" dirty="0"/>
          </a:p>
          <a:p>
            <a:pPr marL="68580" indent="0" algn="ctr">
              <a:buNone/>
            </a:pPr>
            <a:r>
              <a:rPr lang="es-VE" sz="4400" b="1" dirty="0" smtClean="0">
                <a:solidFill>
                  <a:srgbClr val="FF0000"/>
                </a:solidFill>
              </a:rPr>
              <a:t>321</a:t>
            </a:r>
            <a:r>
              <a:rPr lang="es-VE" sz="4400" b="1" dirty="0" smtClean="0"/>
              <a:t> </a:t>
            </a:r>
            <a:r>
              <a:rPr lang="es-VE" sz="4400" b="1" dirty="0"/>
              <a:t>. </a:t>
            </a:r>
            <a:r>
              <a:rPr lang="es-VE" sz="4400" b="1" dirty="0" smtClean="0">
                <a:solidFill>
                  <a:srgbClr val="0070C0"/>
                </a:solidFill>
              </a:rPr>
              <a:t>10</a:t>
            </a:r>
            <a:r>
              <a:rPr lang="es-VE" sz="4400" b="1" baseline="30000" dirty="0" smtClean="0">
                <a:solidFill>
                  <a:srgbClr val="0070C0"/>
                </a:solidFill>
              </a:rPr>
              <a:t>-4</a:t>
            </a:r>
            <a:r>
              <a:rPr lang="es-VE" sz="4400" b="1" dirty="0" smtClean="0">
                <a:solidFill>
                  <a:srgbClr val="0070C0"/>
                </a:solidFill>
              </a:rPr>
              <a:t> </a:t>
            </a:r>
            <a:r>
              <a:rPr lang="es-VE" sz="4400" b="1" dirty="0"/>
              <a:t>= </a:t>
            </a:r>
            <a:r>
              <a:rPr lang="es-VE" sz="4400" b="1" dirty="0" smtClean="0"/>
              <a:t>0,0321</a:t>
            </a:r>
            <a:endParaRPr lang="es-VE" sz="4400" b="1" dirty="0"/>
          </a:p>
          <a:p>
            <a:pPr marL="68580" indent="0" algn="ctr">
              <a:buNone/>
            </a:pPr>
            <a:endParaRPr lang="es-VE" b="1" dirty="0" smtClean="0">
              <a:solidFill>
                <a:srgbClr val="FF0000"/>
              </a:solidFill>
            </a:endParaRPr>
          </a:p>
          <a:p>
            <a:pPr marL="68580" indent="0" algn="ctr">
              <a:buNone/>
            </a:pPr>
            <a:r>
              <a:rPr lang="es-VE" sz="4400" b="1" dirty="0" smtClean="0">
                <a:solidFill>
                  <a:srgbClr val="FF0000"/>
                </a:solidFill>
              </a:rPr>
              <a:t>1789</a:t>
            </a:r>
            <a:r>
              <a:rPr lang="es-VE" sz="4400" b="1" dirty="0" smtClean="0"/>
              <a:t> </a:t>
            </a:r>
            <a:r>
              <a:rPr lang="es-VE" sz="4400" b="1" dirty="0"/>
              <a:t>. </a:t>
            </a:r>
            <a:r>
              <a:rPr lang="es-VE" sz="4400" b="1" dirty="0" smtClean="0">
                <a:solidFill>
                  <a:srgbClr val="0070C0"/>
                </a:solidFill>
              </a:rPr>
              <a:t>10</a:t>
            </a:r>
            <a:r>
              <a:rPr lang="es-VE" sz="4400" b="1" baseline="30000" dirty="0" smtClean="0">
                <a:solidFill>
                  <a:srgbClr val="0070C0"/>
                </a:solidFill>
              </a:rPr>
              <a:t>-5</a:t>
            </a:r>
            <a:r>
              <a:rPr lang="es-VE" sz="4400" b="1" dirty="0" smtClean="0">
                <a:solidFill>
                  <a:srgbClr val="0070C0"/>
                </a:solidFill>
              </a:rPr>
              <a:t> </a:t>
            </a:r>
            <a:r>
              <a:rPr lang="es-VE" sz="4400" b="1" dirty="0"/>
              <a:t>= </a:t>
            </a:r>
            <a:r>
              <a:rPr lang="es-VE" sz="4400" b="1" dirty="0" smtClean="0"/>
              <a:t>0,01789</a:t>
            </a:r>
            <a:endParaRPr lang="es-VE" sz="4400" b="1" dirty="0"/>
          </a:p>
          <a:p>
            <a:endParaRPr lang="es-VE" dirty="0"/>
          </a:p>
        </p:txBody>
      </p:sp>
      <p:grpSp>
        <p:nvGrpSpPr>
          <p:cNvPr id="11" name="10 Grupo"/>
          <p:cNvGrpSpPr/>
          <p:nvPr/>
        </p:nvGrpSpPr>
        <p:grpSpPr>
          <a:xfrm>
            <a:off x="5515775" y="2132856"/>
            <a:ext cx="1309821" cy="360040"/>
            <a:chOff x="5515775" y="2132856"/>
            <a:chExt cx="1309821" cy="360040"/>
          </a:xfrm>
        </p:grpSpPr>
        <p:sp>
          <p:nvSpPr>
            <p:cNvPr id="5" name="4 Flecha curvada hacia arriba"/>
            <p:cNvSpPr/>
            <p:nvPr/>
          </p:nvSpPr>
          <p:spPr>
            <a:xfrm flipH="1">
              <a:off x="5868144" y="2132856"/>
              <a:ext cx="360040" cy="216024"/>
            </a:xfrm>
            <a:prstGeom prst="curved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VE">
                <a:solidFill>
                  <a:schemeClr val="tx1"/>
                </a:solidFill>
              </a:endParaRPr>
            </a:p>
          </p:txBody>
        </p:sp>
        <p:sp>
          <p:nvSpPr>
            <p:cNvPr id="6" name="5 Flecha curvada hacia arriba"/>
            <p:cNvSpPr/>
            <p:nvPr/>
          </p:nvSpPr>
          <p:spPr>
            <a:xfrm flipH="1">
              <a:off x="5515775" y="2132856"/>
              <a:ext cx="360040" cy="216024"/>
            </a:xfrm>
            <a:prstGeom prst="curved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VE">
                <a:solidFill>
                  <a:schemeClr val="tx1"/>
                </a:solidFill>
              </a:endParaRPr>
            </a:p>
          </p:txBody>
        </p:sp>
        <p:cxnSp>
          <p:nvCxnSpPr>
            <p:cNvPr id="8" name="7 Conector recto de flecha"/>
            <p:cNvCxnSpPr/>
            <p:nvPr/>
          </p:nvCxnSpPr>
          <p:spPr>
            <a:xfrm flipH="1">
              <a:off x="5537123" y="2492896"/>
              <a:ext cx="1288473" cy="0"/>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grpSp>
      <p:sp>
        <p:nvSpPr>
          <p:cNvPr id="9" name="8 Rectángulo"/>
          <p:cNvSpPr/>
          <p:nvPr/>
        </p:nvSpPr>
        <p:spPr>
          <a:xfrm>
            <a:off x="1187624" y="4581128"/>
            <a:ext cx="6768751" cy="707886"/>
          </a:xfrm>
          <a:prstGeom prst="rect">
            <a:avLst/>
          </a:prstGeom>
        </p:spPr>
        <p:txBody>
          <a:bodyPr wrap="square">
            <a:spAutoFit/>
          </a:bodyPr>
          <a:lstStyle/>
          <a:p>
            <a:pPr algn="just"/>
            <a:r>
              <a:rPr lang="es-ES" sz="2000" dirty="0"/>
              <a:t>Como los exponentes son negativos, la coma se desplaza hacia la izquierda.</a:t>
            </a:r>
            <a:endParaRPr lang="es-VE" sz="2000" dirty="0"/>
          </a:p>
        </p:txBody>
      </p:sp>
      <p:sp>
        <p:nvSpPr>
          <p:cNvPr id="10" name="9 CuadroTexto"/>
          <p:cNvSpPr txBox="1"/>
          <p:nvPr/>
        </p:nvSpPr>
        <p:spPr>
          <a:xfrm>
            <a:off x="1187624" y="5449995"/>
            <a:ext cx="6912768" cy="707886"/>
          </a:xfrm>
          <a:prstGeom prst="rect">
            <a:avLst/>
          </a:prstGeom>
          <a:noFill/>
        </p:spPr>
        <p:txBody>
          <a:bodyPr wrap="square" rtlCol="0">
            <a:spAutoFit/>
          </a:bodyPr>
          <a:lstStyle/>
          <a:p>
            <a:pPr algn="just"/>
            <a:r>
              <a:rPr lang="es-ES" sz="2000" dirty="0" smtClean="0"/>
              <a:t>Observen que potencia negativa dan número decimales</a:t>
            </a:r>
            <a:endParaRPr lang="es-VE" sz="2000" dirty="0"/>
          </a:p>
        </p:txBody>
      </p:sp>
    </p:spTree>
    <p:extLst>
      <p:ext uri="{BB962C8B-B14F-4D97-AF65-F5344CB8AC3E}">
        <p14:creationId xmlns:p14="http://schemas.microsoft.com/office/powerpoint/2010/main" val="1186302058"/>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ustin">
  <a:themeElements>
    <a:clrScheme name="Austin">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Austin">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ustin">
      <a:fillStyleLst>
        <a:solidFill>
          <a:schemeClr val="phClr"/>
        </a:solidFill>
        <a:gradFill rotWithShape="1">
          <a:gsLst>
            <a:gs pos="0">
              <a:schemeClr val="phClr">
                <a:tint val="20000"/>
                <a:satMod val="180000"/>
                <a:lumMod val="98000"/>
              </a:schemeClr>
            </a:gs>
            <a:gs pos="40000">
              <a:schemeClr val="phClr">
                <a:tint val="30000"/>
                <a:satMod val="260000"/>
                <a:lumMod val="84000"/>
              </a:schemeClr>
            </a:gs>
            <a:gs pos="100000">
              <a:schemeClr val="phClr">
                <a:tint val="100000"/>
                <a:satMod val="110000"/>
                <a:lumMod val="100000"/>
              </a:schemeClr>
            </a:gs>
          </a:gsLst>
          <a:lin ang="5040000" scaled="1"/>
        </a:gradFill>
        <a:gradFill rotWithShape="1">
          <a:gsLst>
            <a:gs pos="0">
              <a:schemeClr val="phClr"/>
            </a:gs>
            <a:gs pos="100000">
              <a:schemeClr val="phClr">
                <a:shade val="75000"/>
                <a:satMod val="120000"/>
                <a:lumMod val="9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a:effectStyle>
        <a:effectStyle>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prstMaterial="metal">
            <a:bevelT w="101600" h="25400" prst="softRound"/>
            <a:contourClr>
              <a:schemeClr val="phClr">
                <a:shade val="30000"/>
              </a:schemeClr>
            </a:contourClr>
          </a:sp3d>
        </a:effectStyle>
      </a:effectStyleLst>
      <a:bgFillStyleLst>
        <a:solidFill>
          <a:schemeClr val="phClr"/>
        </a:solidFill>
        <a:gradFill rotWithShape="1">
          <a:gsLst>
            <a:gs pos="0">
              <a:schemeClr val="phClr">
                <a:shade val="94000"/>
                <a:satMod val="114000"/>
                <a:lumMod val="96000"/>
              </a:schemeClr>
            </a:gs>
            <a:gs pos="62000">
              <a:schemeClr val="phClr">
                <a:tint val="92000"/>
                <a:shade val="66000"/>
                <a:satMod val="110000"/>
                <a:lumMod val="80000"/>
              </a:schemeClr>
            </a:gs>
            <a:gs pos="100000">
              <a:schemeClr val="phClr">
                <a:tint val="89000"/>
                <a:shade val="62000"/>
                <a:satMod val="110000"/>
                <a:lumMod val="72000"/>
              </a:schemeClr>
            </a:gs>
          </a:gsLst>
          <a:lin ang="5400000" scaled="0"/>
        </a:gradFill>
        <a:blipFill rotWithShape="1">
          <a:blip xmlns:r="http://schemas.openxmlformats.org/officeDocument/2006/relationships" r:embed="rId1">
            <a:duotone>
              <a:schemeClr val="phClr">
                <a:tint val="80000"/>
                <a:shade val="58000"/>
              </a:schemeClr>
              <a:schemeClr val="phClr">
                <a:tint val="73000"/>
                <a:shade val="68000"/>
                <a:satMod val="15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Austin</Template>
  <TotalTime>1227</TotalTime>
  <Words>1477</Words>
  <Application>Microsoft Office PowerPoint</Application>
  <PresentationFormat>Presentación en pantalla (4:3)</PresentationFormat>
  <Paragraphs>367</Paragraphs>
  <Slides>26</Slides>
  <Notes>1</Notes>
  <HiddenSlides>0</HiddenSlides>
  <MMClips>0</MMClips>
  <ScaleCrop>false</ScaleCrop>
  <HeadingPairs>
    <vt:vector size="4" baseType="variant">
      <vt:variant>
        <vt:lpstr>Tema</vt:lpstr>
      </vt:variant>
      <vt:variant>
        <vt:i4>1</vt:i4>
      </vt:variant>
      <vt:variant>
        <vt:lpstr>Títulos de diapositiva</vt:lpstr>
      </vt:variant>
      <vt:variant>
        <vt:i4>26</vt:i4>
      </vt:variant>
    </vt:vector>
  </HeadingPairs>
  <TitlesOfParts>
    <vt:vector size="27" baseType="lpstr">
      <vt:lpstr>Austin</vt:lpstr>
      <vt:lpstr>UNIDAD I </vt:lpstr>
      <vt:lpstr>UNIDAD I</vt:lpstr>
      <vt:lpstr>Notación Científica</vt:lpstr>
      <vt:lpstr>Presentación de PowerPoint</vt:lpstr>
      <vt:lpstr>Presentación de PowerPoint</vt:lpstr>
      <vt:lpstr>  Multiplicar por una potencia de 10 con exponente Positivo</vt:lpstr>
      <vt:lpstr>Presentación de PowerPoint</vt:lpstr>
      <vt:lpstr>Multiplicar por una potencia de 10 con exponente Negativo</vt:lpstr>
      <vt:lpstr>Presentación de PowerPoint</vt:lpstr>
      <vt:lpstr>Presentación de PowerPoint</vt:lpstr>
      <vt:lpstr>Presentación de PowerPoint</vt:lpstr>
      <vt:lpstr>Presentación de PowerPoint</vt:lpstr>
      <vt:lpstr>Presentación de PowerPoint</vt:lpstr>
      <vt:lpstr>Presentación de PowerPoint</vt:lpstr>
      <vt:lpstr>Patrones de Longitud, Masa y tiempo</vt:lpstr>
      <vt:lpstr>Sistema SI (Sistema Internacional)</vt:lpstr>
      <vt:lpstr>El Sistema SI hay otro sistema dentro de esté sistema que se llama Sistema Métrico Decimal</vt:lpstr>
      <vt:lpstr>Presentación de PowerPoint</vt:lpstr>
      <vt:lpstr>Presentación de PowerPoint</vt:lpstr>
      <vt:lpstr>Presentación de PowerPoint</vt:lpstr>
      <vt:lpstr>Presentación de PowerPoint</vt:lpstr>
      <vt:lpstr>Unidades de tiempo</vt:lpstr>
      <vt:lpstr>Conversión de Unidades</vt:lpstr>
      <vt:lpstr>Presentación de PowerPoint</vt:lpstr>
      <vt:lpstr>Presentación de PowerPoint</vt:lpstr>
      <vt:lpstr>¡Muchas Gracias!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Usuario de Windows</dc:creator>
  <cp:lastModifiedBy>Usuario de Windows</cp:lastModifiedBy>
  <cp:revision>80</cp:revision>
  <dcterms:created xsi:type="dcterms:W3CDTF">2021-06-12T12:08:32Z</dcterms:created>
  <dcterms:modified xsi:type="dcterms:W3CDTF">2021-06-13T21:34:16Z</dcterms:modified>
</cp:coreProperties>
</file>