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92" r:id="rId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008000"/>
    <a:srgbClr val="00CC00"/>
    <a:srgbClr val="FF6600"/>
    <a:srgbClr val="FF9900"/>
    <a:srgbClr val="3366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189" autoAdjust="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53C7-3B1C-4CC2-BF2D-C138F65ADE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513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2745-9475-44A8-84FE-3B4D2CB8BDB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422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E6A3-0213-45F2-97A8-5F314FF8F40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395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AC88-F1F4-4EBD-A7A9-A4D91C9085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43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06B15-8C12-4EA4-8538-F1DC94F3D93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555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11D9-100E-4D40-ACC0-3D73867121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335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4258-57EA-4ADC-AF3F-45FF6F1EBA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653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D30F-CB5A-4E12-9C8A-996F947842A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1826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0E520-7DF6-4E2D-B17E-3A65C9D5BB7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8388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964-4B53-45D0-9534-7EA2BC62816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8178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74CD-679D-468D-B9E1-5065B471C8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7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Editar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2B8D11-659A-4953-AFDB-6A9077DF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1"/>
          <p:cNvSpPr>
            <a:spLocks noChangeArrowheads="1"/>
          </p:cNvSpPr>
          <p:nvPr/>
        </p:nvSpPr>
        <p:spPr bwMode="auto">
          <a:xfrm>
            <a:off x="971550" y="188913"/>
            <a:ext cx="6227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s-ES" altLang="es-ES" b="1">
                <a:solidFill>
                  <a:srgbClr val="000000"/>
                </a:solidFill>
              </a:rPr>
              <a:t>EJEMPLO DE PLAN MAESTRO DE PRODUCCIÓN</a:t>
            </a:r>
            <a:r>
              <a:rPr lang="es-ES" altLang="es-ES"/>
              <a:t>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323850" y="981075"/>
          <a:ext cx="2447926" cy="15843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1452">
                  <a:extLst>
                    <a:ext uri="{9D8B030D-6E8A-4147-A177-3AD203B41FA5}">
                      <a16:colId xmlns:a16="http://schemas.microsoft.com/office/drawing/2014/main" val="1992071718"/>
                    </a:ext>
                  </a:extLst>
                </a:gridCol>
                <a:gridCol w="798237">
                  <a:extLst>
                    <a:ext uri="{9D8B030D-6E8A-4147-A177-3AD203B41FA5}">
                      <a16:colId xmlns:a16="http://schemas.microsoft.com/office/drawing/2014/main" val="3075592828"/>
                    </a:ext>
                  </a:extLst>
                </a:gridCol>
                <a:gridCol w="798237">
                  <a:extLst>
                    <a:ext uri="{9D8B030D-6E8A-4147-A177-3AD203B41FA5}">
                      <a16:colId xmlns:a16="http://schemas.microsoft.com/office/drawing/2014/main" val="1448739190"/>
                    </a:ext>
                  </a:extLst>
                </a:gridCol>
              </a:tblGrid>
              <a:tr h="37740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DESAGREGACIÓN DE LA DEMANDA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39716"/>
                  </a:ext>
                </a:extLst>
              </a:tr>
              <a:tr h="2011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MES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JULIO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AGOSTO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977547476"/>
                  </a:ext>
                </a:extLst>
              </a:tr>
              <a:tr h="201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P1 30%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2.700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3552225488"/>
                  </a:ext>
                </a:extLst>
              </a:tr>
              <a:tr h="201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P2 40%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3.600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391504036"/>
                  </a:ext>
                </a:extLst>
              </a:tr>
              <a:tr h="201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P3 30%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2.700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1353157523"/>
                  </a:ext>
                </a:extLst>
              </a:tr>
              <a:tr h="20115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10.000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2248671455"/>
                  </a:ext>
                </a:extLst>
              </a:tr>
              <a:tr h="201154">
                <a:tc>
                  <a:txBody>
                    <a:bodyPr/>
                    <a:lstStyle/>
                    <a:p>
                      <a:pPr algn="l" fontAlgn="b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4" marR="9524" marT="9526" marB="0" anchor="b"/>
                </a:tc>
                <a:extLst>
                  <a:ext uri="{0D108BD9-81ED-4DB2-BD59-A6C34878D82A}">
                    <a16:rowId xmlns:a16="http://schemas.microsoft.com/office/drawing/2014/main" val="2719490231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276600" y="1158875"/>
          <a:ext cx="5029199" cy="1228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125">
                  <a:extLst>
                    <a:ext uri="{9D8B030D-6E8A-4147-A177-3AD203B41FA5}">
                      <a16:colId xmlns:a16="http://schemas.microsoft.com/office/drawing/2014/main" val="745189086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3046257446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390666746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52670614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1943855712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428695772"/>
                    </a:ext>
                  </a:extLst>
                </a:gridCol>
                <a:gridCol w="711679">
                  <a:extLst>
                    <a:ext uri="{9D8B030D-6E8A-4147-A177-3AD203B41FA5}">
                      <a16:colId xmlns:a16="http://schemas.microsoft.com/office/drawing/2014/main" val="2684833651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PLAN PRELIMINAR DE CAPACIDAD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90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4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5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107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1.000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69037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1.200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1.333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49425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700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1.100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800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900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1.300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56889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Total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2.800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3.000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3.200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3.133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3.233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u="none" strike="noStrike" dirty="0">
                          <a:effectLst/>
                        </a:rPr>
                        <a:t>3.633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545225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/>
        </p:nvGraphicFramePr>
        <p:xfrm>
          <a:off x="323850" y="4886325"/>
          <a:ext cx="2895601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9502">
                  <a:extLst>
                    <a:ext uri="{9D8B030D-6E8A-4147-A177-3AD203B41FA5}">
                      <a16:colId xmlns:a16="http://schemas.microsoft.com/office/drawing/2014/main" val="3684941375"/>
                    </a:ext>
                  </a:extLst>
                </a:gridCol>
                <a:gridCol w="712033">
                  <a:extLst>
                    <a:ext uri="{9D8B030D-6E8A-4147-A177-3AD203B41FA5}">
                      <a16:colId xmlns:a16="http://schemas.microsoft.com/office/drawing/2014/main" val="1357251469"/>
                    </a:ext>
                  </a:extLst>
                </a:gridCol>
                <a:gridCol w="712033">
                  <a:extLst>
                    <a:ext uri="{9D8B030D-6E8A-4147-A177-3AD203B41FA5}">
                      <a16:colId xmlns:a16="http://schemas.microsoft.com/office/drawing/2014/main" val="710068298"/>
                    </a:ext>
                  </a:extLst>
                </a:gridCol>
                <a:gridCol w="712033">
                  <a:extLst>
                    <a:ext uri="{9D8B030D-6E8A-4147-A177-3AD203B41FA5}">
                      <a16:colId xmlns:a16="http://schemas.microsoft.com/office/drawing/2014/main" val="35250285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 dirty="0">
                          <a:effectLst/>
                        </a:rPr>
                        <a:t>Carga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8506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min.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hrs.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259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CT1 =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34108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568,47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1305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CT2 =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26138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>
                          <a:effectLst/>
                        </a:rPr>
                        <a:t>435,63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8430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CT3 =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30106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>
                          <a:effectLst/>
                        </a:rPr>
                        <a:t>501,77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181370"/>
                  </a:ext>
                </a:extLst>
              </a:tr>
            </a:tbl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71775" y="2671763"/>
            <a:ext cx="6372225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s-E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 CT= (nº </a:t>
            </a:r>
            <a:r>
              <a:rPr lang="es-E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</a:t>
            </a:r>
            <a:r>
              <a:rPr lang="es-E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)*(nº días)*(</a:t>
            </a:r>
            <a:r>
              <a:rPr lang="es-ES" sz="24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es-E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/días)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/>
        </p:nvGraphicFramePr>
        <p:xfrm>
          <a:off x="358775" y="2674938"/>
          <a:ext cx="21843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304">
                  <a:extLst>
                    <a:ext uri="{9D8B030D-6E8A-4147-A177-3AD203B41FA5}">
                      <a16:colId xmlns:a16="http://schemas.microsoft.com/office/drawing/2014/main" val="2953456880"/>
                    </a:ext>
                  </a:extLst>
                </a:gridCol>
                <a:gridCol w="712304">
                  <a:extLst>
                    <a:ext uri="{9D8B030D-6E8A-4147-A177-3AD203B41FA5}">
                      <a16:colId xmlns:a16="http://schemas.microsoft.com/office/drawing/2014/main" val="497081584"/>
                    </a:ext>
                  </a:extLst>
                </a:gridCol>
                <a:gridCol w="759791">
                  <a:extLst>
                    <a:ext uri="{9D8B030D-6E8A-4147-A177-3AD203B41FA5}">
                      <a16:colId xmlns:a16="http://schemas.microsoft.com/office/drawing/2014/main" val="1867155456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Capacidad de los centros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9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CT1 =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640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Horas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7700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CT2 =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640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965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CT3 =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u="none" strike="noStrike" dirty="0" smtClean="0">
                          <a:effectLst/>
                        </a:rPr>
                        <a:t>640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1178044"/>
                  </a:ext>
                </a:extLst>
              </a:tr>
            </a:tbl>
          </a:graphicData>
        </a:graphic>
      </p:graphicFrame>
      <p:sp>
        <p:nvSpPr>
          <p:cNvPr id="17548" name="CuadroTexto 8"/>
          <p:cNvSpPr txBox="1">
            <a:spLocks noChangeArrowheads="1"/>
          </p:cNvSpPr>
          <p:nvPr/>
        </p:nvSpPr>
        <p:spPr bwMode="auto">
          <a:xfrm>
            <a:off x="2916238" y="3133725"/>
            <a:ext cx="604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/>
              <a:t>Capacidad CTI= 8 Trab X 10 Dias X 8 Horas/dia = 640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3781425"/>
            <a:ext cx="8964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s-ES" altLang="es-ES" sz="1800" b="1">
                <a:latin typeface="Arial" panose="020B0604020202020204" pitchFamily="34" charset="0"/>
              </a:rPr>
              <a:t>Carga = </a:t>
            </a:r>
            <a:r>
              <a:rPr lang="el-GR" altLang="es-ES" sz="1800" b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ES" altLang="es-ES" sz="1800" b="1">
                <a:latin typeface="Arial" panose="020B0604020202020204" pitchFamily="34" charset="0"/>
                <a:cs typeface="Arial" panose="020B0604020202020204" pitchFamily="34" charset="0"/>
              </a:rPr>
              <a:t>(Dem. por Producto*Tiempo de Fabricación del Producto en cada CT)</a:t>
            </a:r>
            <a:endParaRPr lang="el-GR" altLang="es-E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50" name="CuadroTexto 10"/>
          <p:cNvSpPr txBox="1">
            <a:spLocks noChangeArrowheads="1"/>
          </p:cNvSpPr>
          <p:nvPr/>
        </p:nvSpPr>
        <p:spPr bwMode="auto">
          <a:xfrm>
            <a:off x="358775" y="4165600"/>
            <a:ext cx="759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/>
              <a:t> Carga CTI=(100x9) + (1,333x12) + (1300x7) =34.108 min. </a:t>
            </a:r>
            <a:r>
              <a:rPr lang="es-ES" altLang="es-ES" b="1">
                <a:solidFill>
                  <a:srgbClr val="C00000"/>
                </a:solidFill>
              </a:rPr>
              <a:t>(568,47 hrs) </a:t>
            </a:r>
            <a:endParaRPr lang="es-ES" altLang="es-ES"/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5816600" y="4668838"/>
          <a:ext cx="2895601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033">
                  <a:extLst>
                    <a:ext uri="{9D8B030D-6E8A-4147-A177-3AD203B41FA5}">
                      <a16:colId xmlns:a16="http://schemas.microsoft.com/office/drawing/2014/main" val="1216962935"/>
                    </a:ext>
                  </a:extLst>
                </a:gridCol>
                <a:gridCol w="712033">
                  <a:extLst>
                    <a:ext uri="{9D8B030D-6E8A-4147-A177-3AD203B41FA5}">
                      <a16:colId xmlns:a16="http://schemas.microsoft.com/office/drawing/2014/main" val="1854057081"/>
                    </a:ext>
                  </a:extLst>
                </a:gridCol>
                <a:gridCol w="712033">
                  <a:extLst>
                    <a:ext uri="{9D8B030D-6E8A-4147-A177-3AD203B41FA5}">
                      <a16:colId xmlns:a16="http://schemas.microsoft.com/office/drawing/2014/main" val="2183422053"/>
                    </a:ext>
                  </a:extLst>
                </a:gridCol>
                <a:gridCol w="759502">
                  <a:extLst>
                    <a:ext uri="{9D8B030D-6E8A-4147-A177-3AD203B41FA5}">
                      <a16:colId xmlns:a16="http://schemas.microsoft.com/office/drawing/2014/main" val="128458772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CT-1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CT-2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CT-3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7836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86124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74845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u="none" strike="noStrike">
                          <a:effectLst/>
                        </a:rPr>
                        <a:t>P3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4056997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41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6.9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177</Words>
  <Application>Microsoft Office PowerPoint</Application>
  <PresentationFormat>Presentación en pantalla (4:3)</PresentationFormat>
  <Paragraphs>91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>UNEG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lablimpro</dc:creator>
  <cp:lastModifiedBy>PERSONAL</cp:lastModifiedBy>
  <cp:revision>119</cp:revision>
  <dcterms:created xsi:type="dcterms:W3CDTF">2005-11-17T22:20:31Z</dcterms:created>
  <dcterms:modified xsi:type="dcterms:W3CDTF">2021-06-13T19:27:03Z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TC010721173082</vt:lpwstr>
  </property>
</Properties>
</file>