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90" r:id="rId3"/>
    <p:sldId id="260" r:id="rId4"/>
    <p:sldId id="298" r:id="rId5"/>
    <p:sldId id="304" r:id="rId6"/>
    <p:sldId id="305" r:id="rId7"/>
    <p:sldId id="307" r:id="rId8"/>
    <p:sldId id="299" r:id="rId9"/>
    <p:sldId id="302" r:id="rId10"/>
    <p:sldId id="301" r:id="rId11"/>
    <p:sldId id="303" r:id="rId12"/>
    <p:sldId id="308" r:id="rId13"/>
    <p:sldId id="309" r:id="rId14"/>
  </p:sldIdLst>
  <p:sldSz cx="9144000" cy="6858000" type="screen4x3"/>
  <p:notesSz cx="9223375" cy="70104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9" d="100"/>
          <a:sy n="69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23657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DB09F-2D2D-4E6A-9FDA-E0B85B6092F0}" type="datetimeFigureOut">
              <a:rPr lang="es-VE" smtClean="0"/>
              <a:pPr/>
              <a:t>15/2/2022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23657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56435-E106-4694-9150-505043D04A43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43627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15/2/2022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15/2/2022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15/2/2022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15/2/2022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15/2/2022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15/2/2022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15/2/2022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15/2/2022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15/2/2022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15/2/2022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855C-8842-47A7-BE68-0D73CAB9AD20}" type="datetimeFigureOut">
              <a:rPr lang="es-VE" smtClean="0"/>
              <a:pPr/>
              <a:t>15/2/2022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1855C-8842-47A7-BE68-0D73CAB9AD20}" type="datetimeFigureOut">
              <a:rPr lang="es-VE" smtClean="0"/>
              <a:pPr/>
              <a:t>15/2/2022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0E7A3-D0E0-4A8D-BA38-1BFB6EF8D814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ojhJsXNWC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olab.research.google.com/?hl=e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8VFYs3Ot_aA" TargetMode="External"/><Relationship Id="rId4" Type="http://schemas.openxmlformats.org/officeDocument/2006/relationships/hyperlink" Target="https://www.youtube.com/watch?v=inN8seMm7U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1785918" y="2643182"/>
            <a:ext cx="65758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5400" b="1" dirty="0" smtClean="0">
                <a:latin typeface="Georgia" pitchFamily="18" charset="0"/>
              </a:rPr>
              <a:t>COMPUTACION</a:t>
            </a:r>
            <a:r>
              <a:rPr lang="es-VE" sz="5400" dirty="0" smtClean="0">
                <a:latin typeface="Georgia" pitchFamily="18" charset="0"/>
              </a:rPr>
              <a:t>  I</a:t>
            </a:r>
            <a:endParaRPr lang="es-VE" sz="5400" dirty="0">
              <a:latin typeface="Georgia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428728" y="3416858"/>
            <a:ext cx="6933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TEMA IV: </a:t>
            </a:r>
            <a:r>
              <a:rPr lang="es-VE" sz="2000" b="1" dirty="0" smtClean="0"/>
              <a:t>INTRODUCCIÓN A LA HERRAMIENTA DE UN ENTORNO COMPUTACIONAL Y A UN PAQUETE DE APLICACIÓN.</a:t>
            </a:r>
            <a:endParaRPr lang="es-VE" sz="2000" dirty="0"/>
          </a:p>
        </p:txBody>
      </p:sp>
      <p:sp>
        <p:nvSpPr>
          <p:cNvPr id="11" name="object 4"/>
          <p:cNvSpPr txBox="1"/>
          <p:nvPr/>
        </p:nvSpPr>
        <p:spPr>
          <a:xfrm>
            <a:off x="6228184" y="5337002"/>
            <a:ext cx="3067000" cy="11464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VE" sz="2400" b="1" spc="-5" dirty="0" smtClean="0">
                <a:latin typeface="Georgia" pitchFamily="18" charset="0"/>
                <a:cs typeface="Carlito"/>
              </a:rPr>
              <a:t>Profesoras: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VE" sz="2400" b="1" spc="-5" dirty="0" smtClean="0">
                <a:latin typeface="Georgia" pitchFamily="18" charset="0"/>
                <a:cs typeface="Carlito"/>
              </a:rPr>
              <a:t>Zulma Díaz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VE" sz="2400" b="1" spc="-5" dirty="0" err="1" smtClean="0">
                <a:latin typeface="Georgia" pitchFamily="18" charset="0"/>
                <a:cs typeface="Carlito"/>
              </a:rPr>
              <a:t>Clínia</a:t>
            </a:r>
            <a:r>
              <a:rPr lang="es-VE" sz="2400" b="1" spc="-5" dirty="0" smtClean="0">
                <a:latin typeface="Georgia" pitchFamily="18" charset="0"/>
                <a:cs typeface="Carlito"/>
              </a:rPr>
              <a:t> Cordero</a:t>
            </a:r>
            <a:r>
              <a:rPr lang="es-VE" sz="2400" b="1" spc="-5" dirty="0" smtClean="0">
                <a:latin typeface="Georgia" pitchFamily="18" charset="0"/>
                <a:cs typeface="Carlito"/>
              </a:rPr>
              <a:t>  </a:t>
            </a:r>
            <a:endParaRPr sz="2400" b="1" dirty="0">
              <a:latin typeface="Georgia" pitchFamily="18" charset="0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14678" y="1927673"/>
            <a:ext cx="5572164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VE" sz="2800" b="1" dirty="0" smtClean="0"/>
              <a:t>EJEMPLO DE</a:t>
            </a:r>
            <a:r>
              <a:rPr lang="es-VE" sz="2800" dirty="0" smtClean="0"/>
              <a:t> </a:t>
            </a:r>
            <a:r>
              <a:rPr lang="es-VE" sz="2800" b="1" dirty="0" smtClean="0"/>
              <a:t>PROGRAMA EN </a:t>
            </a:r>
            <a:r>
              <a:rPr lang="es-VE" sz="2800" b="1" dirty="0" smtClean="0">
                <a:solidFill>
                  <a:srgbClr val="FF0000"/>
                </a:solidFill>
              </a:rPr>
              <a:t>PHYTON</a:t>
            </a:r>
            <a:r>
              <a:rPr lang="es-VE" sz="2800" dirty="0" smtClean="0"/>
              <a:t>: Permite sumar dos números </a:t>
            </a:r>
            <a:endParaRPr lang="es-VE" sz="2800" b="1" dirty="0" smtClean="0"/>
          </a:p>
          <a:p>
            <a:pPr algn="just"/>
            <a:endParaRPr lang="es-VE" sz="2800" dirty="0" smtClean="0"/>
          </a:p>
          <a:p>
            <a:r>
              <a:rPr lang="es-VE" dirty="0" err="1" smtClean="0"/>
              <a:t>print</a:t>
            </a:r>
            <a:r>
              <a:rPr lang="es-VE" dirty="0" smtClean="0"/>
              <a:t>()</a:t>
            </a:r>
            <a:br>
              <a:rPr lang="es-VE" dirty="0" smtClean="0"/>
            </a:br>
            <a:r>
              <a:rPr lang="es-VE" dirty="0" err="1" smtClean="0"/>
              <a:t>print</a:t>
            </a:r>
            <a:r>
              <a:rPr lang="es-VE" dirty="0" smtClean="0"/>
              <a:t>("ESTE PROGRAMA PERMITIRÁ SUMAR DOS NUMEROS")</a:t>
            </a:r>
            <a:br>
              <a:rPr lang="es-VE" dirty="0" smtClean="0"/>
            </a:br>
            <a:r>
              <a:rPr lang="es-VE" dirty="0" smtClean="0"/>
              <a:t/>
            </a:r>
            <a:br>
              <a:rPr lang="es-VE" dirty="0" smtClean="0"/>
            </a:br>
            <a:r>
              <a:rPr lang="es-VE" dirty="0" smtClean="0"/>
              <a:t>Numero1 = </a:t>
            </a:r>
            <a:r>
              <a:rPr lang="es-VE" dirty="0" err="1" smtClean="0"/>
              <a:t>float</a:t>
            </a:r>
            <a:r>
              <a:rPr lang="es-VE" dirty="0" smtClean="0"/>
              <a:t>(input("Introduce el número uno: "))</a:t>
            </a:r>
            <a:br>
              <a:rPr lang="es-VE" dirty="0" smtClean="0"/>
            </a:br>
            <a:r>
              <a:rPr lang="es-VE" dirty="0" smtClean="0"/>
              <a:t>Numero2 = </a:t>
            </a:r>
            <a:r>
              <a:rPr lang="es-VE" dirty="0" err="1" smtClean="0"/>
              <a:t>float</a:t>
            </a:r>
            <a:r>
              <a:rPr lang="es-VE" dirty="0" smtClean="0"/>
              <a:t>(input("Introduce el número dos: "))</a:t>
            </a:r>
            <a:br>
              <a:rPr lang="es-VE" dirty="0" smtClean="0"/>
            </a:br>
            <a:r>
              <a:rPr lang="es-VE" dirty="0" smtClean="0"/>
              <a:t/>
            </a:r>
            <a:br>
              <a:rPr lang="es-VE" dirty="0" smtClean="0"/>
            </a:br>
            <a:r>
              <a:rPr lang="es-VE" dirty="0" smtClean="0"/>
              <a:t>Suma  = num1+num2</a:t>
            </a:r>
            <a:br>
              <a:rPr lang="es-VE" dirty="0" smtClean="0"/>
            </a:br>
            <a:r>
              <a:rPr lang="es-VE" dirty="0" smtClean="0"/>
              <a:t/>
            </a:r>
            <a:br>
              <a:rPr lang="es-VE" dirty="0" smtClean="0"/>
            </a:br>
            <a:r>
              <a:rPr lang="es-VE" dirty="0" err="1" smtClean="0"/>
              <a:t>print</a:t>
            </a:r>
            <a:r>
              <a:rPr lang="es-VE" dirty="0" smtClean="0"/>
              <a:t>("El Resultado De la  Suma Es: ", Suma)</a:t>
            </a:r>
            <a:endParaRPr lang="es-VE" dirty="0">
              <a:latin typeface="Georgia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28596" y="3270593"/>
            <a:ext cx="235745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VE" sz="2000" b="1" dirty="0" smtClean="0"/>
              <a:t>2.- Codificación de la  Suma de dos números: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338058" y="1171502"/>
            <a:ext cx="6734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DEFINICIÓN DE PROGRAMAS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2143116"/>
            <a:ext cx="828680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/>
            <a:r>
              <a:rPr lang="es-VE" sz="3200" b="1" dirty="0" smtClean="0"/>
              <a:t>DEFINICIÓN DE ENTORNO COMPUTACIONAL:</a:t>
            </a:r>
            <a:r>
              <a:rPr lang="es-VE" sz="3200" dirty="0" smtClean="0"/>
              <a:t> ES LA COMBINACIÓN DE HARDWARE (EQUIPOS DE COMPUTACIÓN, IMPRESORAS, SCANNER Y SOFTWARE: PROGRAMAS ESPECIALIZADOS, PROGRAMAS A LA MEDIDA, OTROS, CON LA FINALIZAR DE REALIZAR UNA TAREA O UNA SERIE DE TAREAS O ACTIVIDADES.</a:t>
            </a:r>
            <a:endParaRPr lang="es-VE" sz="3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357422" y="1171502"/>
            <a:ext cx="67120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ENTORNO COMPUTACIONAL.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785926"/>
            <a:ext cx="82868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/>
            <a:r>
              <a:rPr lang="es-VE" sz="3600" b="1" u="sng" dirty="0" smtClean="0"/>
              <a:t>ENTORNO DE TRABAJO</a:t>
            </a:r>
            <a:endParaRPr lang="es-VE" sz="3600" u="sng" dirty="0"/>
          </a:p>
        </p:txBody>
      </p:sp>
      <p:sp>
        <p:nvSpPr>
          <p:cNvPr id="9" name="8 CuadroTexto"/>
          <p:cNvSpPr txBox="1"/>
          <p:nvPr/>
        </p:nvSpPr>
        <p:spPr>
          <a:xfrm>
            <a:off x="2357422" y="1171502"/>
            <a:ext cx="67120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ENTORNO COMPUTACIONAL.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14282" y="2714620"/>
            <a:ext cx="86304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3200" b="1" dirty="0" smtClean="0"/>
              <a:t>Se estará trabajando bajo la siguiente plataforma </a:t>
            </a:r>
            <a:endParaRPr lang="es-VE" sz="32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3643314"/>
            <a:ext cx="8643966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VE" sz="2400" b="0" i="0" u="none" strike="noStrike" cap="none" normalizeH="0" baseline="0" dirty="0" smtClean="0">
                <a:ln>
                  <a:noFill/>
                </a:ln>
                <a:solidFill>
                  <a:srgbClr val="171923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1.- Lenguaje de Programación </a:t>
            </a:r>
            <a:r>
              <a:rPr kumimoji="0" lang="es-VE" sz="2400" b="0" i="0" u="none" strike="noStrike" cap="none" normalizeH="0" baseline="0" dirty="0" err="1" smtClean="0">
                <a:ln>
                  <a:noFill/>
                </a:ln>
                <a:solidFill>
                  <a:srgbClr val="171923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Python</a:t>
            </a:r>
            <a:r>
              <a:rPr kumimoji="0" lang="es-VE" sz="2400" b="0" i="0" u="none" strike="noStrike" cap="none" normalizeH="0" baseline="0" dirty="0" smtClean="0">
                <a:ln>
                  <a:noFill/>
                </a:ln>
                <a:solidFill>
                  <a:srgbClr val="171923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</a:rPr>
              <a:t> - Teoría básica y Tutorial de Instalación:</a:t>
            </a:r>
            <a:endParaRPr kumimoji="0" lang="es-V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Arial" pitchFamily="34" charset="0"/>
                <a:hlinkClick r:id="rId3"/>
              </a:rPr>
              <a:t>https://www.youtube.com/watch?v=9ojhJsXNWCI</a:t>
            </a:r>
            <a:endParaRPr kumimoji="0" lang="es-V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VE" sz="2400" dirty="0" smtClean="0">
              <a:latin typeface="Georgia" pitchFamily="18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</a:pPr>
            <a:r>
              <a:rPr lang="es-VE" sz="2400" dirty="0" smtClean="0">
                <a:solidFill>
                  <a:srgbClr val="171923"/>
                </a:solidFill>
                <a:latin typeface="Georgia" pitchFamily="18" charset="0"/>
                <a:ea typeface="Calibri" pitchFamily="34" charset="0"/>
                <a:cs typeface="Arial" pitchFamily="34" charset="0"/>
              </a:rPr>
              <a:t>Sistema Operativo: Recomendable Windows 10.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V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192" y="1214422"/>
            <a:ext cx="82868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/>
            <a:r>
              <a:rPr lang="es-VE" sz="3600" b="1" u="sng" dirty="0" smtClean="0"/>
              <a:t>ENTORNO DE TRABAJO</a:t>
            </a:r>
            <a:endParaRPr lang="es-VE" sz="3600" u="sng" dirty="0"/>
          </a:p>
        </p:txBody>
      </p:sp>
      <p:sp>
        <p:nvSpPr>
          <p:cNvPr id="10" name="9 CuadroTexto"/>
          <p:cNvSpPr txBox="1"/>
          <p:nvPr/>
        </p:nvSpPr>
        <p:spPr>
          <a:xfrm>
            <a:off x="227840" y="1714488"/>
            <a:ext cx="86304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3200" b="1" dirty="0" smtClean="0"/>
              <a:t>Se estará trabajando bajo la siguiente plataforma </a:t>
            </a:r>
            <a:endParaRPr lang="es-VE" sz="32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2428868"/>
            <a:ext cx="8643966" cy="43396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es-VE" sz="2400" dirty="0" smtClean="0"/>
              <a:t>Google </a:t>
            </a:r>
            <a:r>
              <a:rPr lang="es-VE" sz="2400" dirty="0" err="1" smtClean="0"/>
              <a:t>Colaboratory</a:t>
            </a:r>
            <a:r>
              <a:rPr lang="es-VE" sz="2400" dirty="0" smtClean="0"/>
              <a:t> o cuaderno de notas en la nube, es nuestro IDE (</a:t>
            </a:r>
            <a:r>
              <a:rPr lang="es-VE" sz="2400" dirty="0" err="1" smtClean="0"/>
              <a:t>Integrated</a:t>
            </a:r>
            <a:r>
              <a:rPr lang="es-VE" sz="2400" dirty="0" smtClean="0"/>
              <a:t> </a:t>
            </a:r>
            <a:r>
              <a:rPr lang="es-VE" sz="2400" dirty="0" err="1" smtClean="0"/>
              <a:t>Development</a:t>
            </a:r>
            <a:r>
              <a:rPr lang="es-VE" sz="2400" dirty="0" smtClean="0"/>
              <a:t> </a:t>
            </a:r>
            <a:r>
              <a:rPr lang="es-VE" sz="2400" dirty="0" err="1" smtClean="0"/>
              <a:t>Environment</a:t>
            </a:r>
            <a:r>
              <a:rPr lang="es-VE" sz="2400" dirty="0" smtClean="0"/>
              <a:t>) o Entorno de Desarrollo Integrado.</a:t>
            </a:r>
          </a:p>
          <a:p>
            <a:pPr marL="914400" lvl="1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</a:pPr>
            <a:endParaRPr kumimoji="0" lang="es-V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1" fontAlgn="base"/>
            <a:r>
              <a:rPr lang="es-VE" b="1" dirty="0" smtClean="0">
                <a:solidFill>
                  <a:srgbClr val="FF0000"/>
                </a:solidFill>
                <a:latin typeface="Georgia" pitchFamily="18" charset="0"/>
              </a:rPr>
              <a:t>Tutorial “Qué es </a:t>
            </a:r>
            <a:r>
              <a:rPr lang="es-VE" b="1" dirty="0" err="1" smtClean="0">
                <a:solidFill>
                  <a:srgbClr val="FF0000"/>
                </a:solidFill>
                <a:latin typeface="Georgia" pitchFamily="18" charset="0"/>
              </a:rPr>
              <a:t>GoogleColaboratory</a:t>
            </a:r>
            <a:r>
              <a:rPr lang="es-VE" b="1" dirty="0" smtClean="0">
                <a:solidFill>
                  <a:srgbClr val="FF0000"/>
                </a:solidFill>
                <a:latin typeface="Georgia" pitchFamily="18" charset="0"/>
              </a:rPr>
              <a:t>” o (</a:t>
            </a:r>
            <a:r>
              <a:rPr lang="es-VE" b="1" dirty="0" err="1" smtClean="0">
                <a:solidFill>
                  <a:srgbClr val="FF0000"/>
                </a:solidFill>
                <a:latin typeface="Georgia" pitchFamily="18" charset="0"/>
              </a:rPr>
              <a:t>GoogleColab</a:t>
            </a:r>
            <a:r>
              <a:rPr lang="es-VE" b="1" dirty="0" smtClean="0">
                <a:solidFill>
                  <a:srgbClr val="FF0000"/>
                </a:solidFill>
                <a:latin typeface="Georgia" pitchFamily="18" charset="0"/>
              </a:rPr>
              <a:t>, como se le dice popularmente). OJO ESTE ES LA HERRAMIENTA</a:t>
            </a:r>
          </a:p>
          <a:p>
            <a:pPr lvl="1" fontAlgn="base"/>
            <a:r>
              <a:rPr lang="es-VE" u="sng" dirty="0" smtClean="0">
                <a:solidFill>
                  <a:srgbClr val="FF0000"/>
                </a:solidFill>
                <a:latin typeface="Georgia" pitchFamily="18" charset="0"/>
                <a:hlinkClick r:id="rId3"/>
              </a:rPr>
              <a:t>https://colab.research.google.com/?hl=es#scrollTo=5fCEDCU_qrC0</a:t>
            </a:r>
            <a:endParaRPr lang="es-VE" dirty="0" smtClean="0">
              <a:solidFill>
                <a:srgbClr val="FF0000"/>
              </a:solidFill>
              <a:latin typeface="Georgia" pitchFamily="18" charset="0"/>
            </a:endParaRPr>
          </a:p>
          <a:p>
            <a:pPr lvl="1" fontAlgn="base"/>
            <a:r>
              <a:rPr lang="es-VE" dirty="0" smtClean="0">
                <a:solidFill>
                  <a:srgbClr val="FF0000"/>
                </a:solidFill>
                <a:latin typeface="Georgia" pitchFamily="18" charset="0"/>
              </a:rPr>
              <a:t> </a:t>
            </a:r>
          </a:p>
          <a:p>
            <a:pPr lvl="1" fontAlgn="base"/>
            <a:r>
              <a:rPr lang="es-VE" dirty="0" err="1" smtClean="0">
                <a:latin typeface="Georgia" pitchFamily="18" charset="0"/>
              </a:rPr>
              <a:t>Tutorial“Introducción</a:t>
            </a:r>
            <a:r>
              <a:rPr lang="es-VE" dirty="0" smtClean="0">
                <a:latin typeface="Georgia" pitchFamily="18" charset="0"/>
              </a:rPr>
              <a:t> a </a:t>
            </a:r>
            <a:r>
              <a:rPr lang="es-VE" dirty="0" err="1" smtClean="0">
                <a:latin typeface="Georgia" pitchFamily="18" charset="0"/>
              </a:rPr>
              <a:t>GoogleColab</a:t>
            </a:r>
            <a:r>
              <a:rPr lang="es-VE" dirty="0" smtClean="0">
                <a:latin typeface="Georgia" pitchFamily="18" charset="0"/>
              </a:rPr>
              <a:t>”.</a:t>
            </a:r>
          </a:p>
          <a:p>
            <a:pPr lvl="1" fontAlgn="base"/>
            <a:r>
              <a:rPr lang="es-VE" u="sng" dirty="0" smtClean="0">
                <a:latin typeface="Georgia" pitchFamily="18" charset="0"/>
                <a:hlinkClick r:id="rId4"/>
              </a:rPr>
              <a:t>https://www.youtube.com/watch?v=inN8seMm7UI</a:t>
            </a:r>
            <a:endParaRPr lang="es-VE" dirty="0" smtClean="0">
              <a:latin typeface="Georgia" pitchFamily="18" charset="0"/>
            </a:endParaRPr>
          </a:p>
          <a:p>
            <a:pPr lvl="1" fontAlgn="base"/>
            <a:r>
              <a:rPr lang="es-VE" dirty="0" smtClean="0">
                <a:latin typeface="Georgia" pitchFamily="18" charset="0"/>
              </a:rPr>
              <a:t> </a:t>
            </a:r>
          </a:p>
          <a:p>
            <a:pPr lvl="1"/>
            <a:r>
              <a:rPr lang="es-VE" dirty="0" err="1" smtClean="0">
                <a:latin typeface="Georgia" pitchFamily="18" charset="0"/>
              </a:rPr>
              <a:t>Tutorial“Introducción</a:t>
            </a:r>
            <a:r>
              <a:rPr lang="es-VE" dirty="0" smtClean="0">
                <a:latin typeface="Georgia" pitchFamily="18" charset="0"/>
              </a:rPr>
              <a:t> a Google </a:t>
            </a:r>
            <a:r>
              <a:rPr lang="es-VE" dirty="0" err="1" smtClean="0">
                <a:latin typeface="Georgia" pitchFamily="18" charset="0"/>
              </a:rPr>
              <a:t>Colab</a:t>
            </a:r>
            <a:r>
              <a:rPr lang="es-VE" dirty="0" smtClean="0">
                <a:latin typeface="Georgia" pitchFamily="18" charset="0"/>
              </a:rPr>
              <a:t>, una noble y completa guía”.</a:t>
            </a:r>
          </a:p>
          <a:p>
            <a:pPr lvl="1" fontAlgn="base"/>
            <a:r>
              <a:rPr lang="es-VE" u="sng" dirty="0" smtClean="0">
                <a:latin typeface="Georgia" pitchFamily="18" charset="0"/>
                <a:hlinkClick r:id="rId5"/>
              </a:rPr>
              <a:t>https://www.youtube.com/watch?v=8VFYs3Ot_aA</a:t>
            </a:r>
            <a:endParaRPr lang="es-VE" dirty="0" smtClean="0">
              <a:latin typeface="Georgia" pitchFamily="18" charset="0"/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</a:pPr>
            <a:endParaRPr kumimoji="0" lang="es-V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131840" y="1137518"/>
            <a:ext cx="34451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6000" dirty="0" smtClean="0">
                <a:latin typeface="Georgia" panose="02040502050405020303" pitchFamily="18" charset="0"/>
              </a:rPr>
              <a:t>AGENDA</a:t>
            </a:r>
            <a:endParaRPr lang="es-VE" sz="6000" dirty="0">
              <a:latin typeface="Georgia" panose="02040502050405020303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2282953"/>
            <a:ext cx="824729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VE" sz="2800" dirty="0" smtClean="0">
                <a:latin typeface="Georgia" pitchFamily="18" charset="0"/>
              </a:rPr>
              <a:t>DEFINICIÓN DE PROGRAMAS .</a:t>
            </a:r>
          </a:p>
          <a:p>
            <a:pPr marL="514350" indent="-514350" algn="just">
              <a:buFont typeface="+mj-lt"/>
              <a:buAutoNum type="arabicPeriod"/>
            </a:pPr>
            <a:endParaRPr lang="es-VE" sz="2800" dirty="0" smtClean="0">
              <a:latin typeface="Georgia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VE" sz="2800" dirty="0" smtClean="0">
                <a:latin typeface="Georgia" pitchFamily="18" charset="0"/>
              </a:rPr>
              <a:t>ENTORNO COMPUTACIONAL.</a:t>
            </a:r>
          </a:p>
          <a:p>
            <a:pPr marL="514350" indent="-514350" algn="just">
              <a:buFont typeface="+mj-lt"/>
              <a:buAutoNum type="arabicPeriod"/>
            </a:pPr>
            <a:endParaRPr lang="es-VE" sz="2800" dirty="0" smtClean="0">
              <a:latin typeface="Georgia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VE" sz="2800" dirty="0" smtClean="0">
                <a:latin typeface="Georgia" pitchFamily="18" charset="0"/>
              </a:rPr>
              <a:t>INTRODUCCIÓN A LOS AMBIENTES DE DESARROLLO: EDICIÓN, CORRECCIÓN DE ERRORES DE SINTAXIS, CORRIDA Y DEPURACIÓN DE PROGRAMAS</a:t>
            </a:r>
          </a:p>
          <a:p>
            <a:pPr marL="514350" indent="-514350" algn="just">
              <a:buFont typeface="+mj-lt"/>
              <a:buAutoNum type="arabicPeriod"/>
            </a:pPr>
            <a:endParaRPr lang="es-VE" sz="2800" dirty="0" smtClean="0">
              <a:latin typeface="Georgia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VE" sz="2800" dirty="0" smtClean="0">
                <a:latin typeface="Georgia" pitchFamily="18" charset="0"/>
              </a:rPr>
              <a:t>USO DE LAS HERRAMIENTAS</a:t>
            </a:r>
            <a:endParaRPr lang="es-VE" sz="2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51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2338058" y="1171502"/>
            <a:ext cx="6734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DEFINICIÓN DE PROGRAMAS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2724219"/>
            <a:ext cx="828680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VE" sz="3200" b="1" dirty="0" smtClean="0"/>
              <a:t>CONCEPTO DE PROGRAMA:</a:t>
            </a:r>
            <a:r>
              <a:rPr lang="es-VE" sz="3200" dirty="0" smtClean="0"/>
              <a:t> ES UN SOFTWARE, QUE CONTIENE CONJUNTO DE INSTRUCCIONES LÓGICAS  QUE UNA VEZ EJECUTADAS REALIZARÁN UNA O VARIAS TAREAS EN UNA COMPUTADORA.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2143116"/>
            <a:ext cx="828680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VE" sz="3200" b="1" dirty="0" smtClean="0"/>
              <a:t>CONCEPTO DE PROGRAMA:</a:t>
            </a:r>
            <a:r>
              <a:rPr lang="es-VE" sz="3200" dirty="0" smtClean="0"/>
              <a:t> </a:t>
            </a:r>
            <a:endParaRPr lang="es-VE" sz="3200" b="1" dirty="0" smtClean="0"/>
          </a:p>
          <a:p>
            <a:pPr algn="just"/>
            <a:endParaRPr lang="es-VE" sz="3200" dirty="0" smtClean="0"/>
          </a:p>
          <a:p>
            <a:pPr algn="just"/>
            <a:r>
              <a:rPr lang="es-VE" sz="3200" dirty="0" smtClean="0"/>
              <a:t>EL COMPORTAMIENTO DE UN PROGRAMA DEPENDE DEL TIPO DE </a:t>
            </a:r>
            <a:r>
              <a:rPr lang="es-VE" sz="3200" b="1" dirty="0" smtClean="0"/>
              <a:t>LENGUAJE</a:t>
            </a:r>
            <a:r>
              <a:rPr lang="es-VE" sz="3200" dirty="0" smtClean="0"/>
              <a:t> USADO PARA ESCRIBIRLO. EN CUALQUIER CASO, CASI TODOS LOS LENGUAJES DE PROGRAMACIÓN SE BASAN EN EL MISMO PRINCIPIO: EL PROGRAMA CONSISTE EN UN CONJUNTO DE COMANDOS QUE EL EQUIPO DEBE EJECUTAR</a:t>
            </a:r>
            <a:endParaRPr lang="es-VE" sz="3200" dirty="0">
              <a:latin typeface="Georgia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8058" y="1171502"/>
            <a:ext cx="6734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DEFINICIÓN DE PROGRAMAS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2143116"/>
            <a:ext cx="828680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/>
            <a:r>
              <a:rPr lang="es-VE" sz="3200" b="1" dirty="0" smtClean="0"/>
              <a:t>LENGUAJE DE PROGRAMACIÓN: </a:t>
            </a:r>
            <a:r>
              <a:rPr lang="es-VE" sz="3200" dirty="0" smtClean="0"/>
              <a:t>LENGUAJE FORMAL QUE, MEDIANTE UNA SERIE DE INSTRUCCIONES, LE PERMITE A UN PROGRAMADOR ESCRIBIR UN CONJUNTO DE ÓRDENES, ACCIONES CONSECUTIVAS, DATOS Y ALGORITMOS PARA, DE ESA FORMA, CREAR PROGRAMAS QUE CONTROLEN EL COMPORTAMIENTO FÍSICO Y LÓGICO DE UNA MÁQUINA.</a:t>
            </a:r>
            <a:endParaRPr lang="es-VE" sz="3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338058" y="1171502"/>
            <a:ext cx="6734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DEFINICIÓN DE PROGRAMAS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2143116"/>
            <a:ext cx="828680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es-VE" sz="3200" b="1" dirty="0" smtClean="0"/>
              <a:t>LENGUAJE DE PROGRAMACIÓN: </a:t>
            </a:r>
          </a:p>
          <a:p>
            <a:endParaRPr lang="es-VE" sz="3200" b="1" dirty="0" smtClean="0"/>
          </a:p>
          <a:p>
            <a:pPr algn="just"/>
            <a:r>
              <a:rPr lang="es-VE" sz="3200" dirty="0" smtClean="0"/>
              <a:t>El LENGUAJE ES LA MANERA  QUE SE COMUNICAN EL PROGRAMADOR Y LA MÁQUINA, PERMITIENDO ESPECIFICAR, DE FORMA PRECISA  CIERTOS  ASPECTOS.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38058" y="1171502"/>
            <a:ext cx="6734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DEFINICIÓN DE PROGRAMAS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2143116"/>
            <a:ext cx="828680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es-VE" sz="2800" b="1" dirty="0" smtClean="0"/>
              <a:t>LENGUAJE DE PROGRAMACIÓN: </a:t>
            </a:r>
          </a:p>
          <a:p>
            <a:endParaRPr lang="es-VE" sz="2800" b="1" dirty="0" smtClean="0"/>
          </a:p>
          <a:p>
            <a:pPr algn="just"/>
            <a:r>
              <a:rPr lang="es-VE" sz="2800" b="1" dirty="0" smtClean="0"/>
              <a:t>Algunos  aspectos como:</a:t>
            </a:r>
          </a:p>
          <a:p>
            <a:pPr algn="just"/>
            <a:endParaRPr lang="es-VE" sz="2800" dirty="0" smtClean="0"/>
          </a:p>
          <a:p>
            <a:pPr marL="514350" lvl="0" indent="-514350" algn="just" fontAlgn="base">
              <a:buFont typeface="+mj-lt"/>
              <a:buAutoNum type="arabicPeriod"/>
            </a:pPr>
            <a:r>
              <a:rPr lang="es-VE" sz="2800" dirty="0" smtClean="0"/>
              <a:t>Cuáles datos debe operar en el programa.</a:t>
            </a:r>
          </a:p>
          <a:p>
            <a:pPr marL="514350" lvl="0" indent="-514350" algn="just" fontAlgn="base">
              <a:buFont typeface="+mj-lt"/>
              <a:buAutoNum type="arabicPeriod"/>
            </a:pPr>
            <a:r>
              <a:rPr lang="es-VE" sz="2800" dirty="0" smtClean="0"/>
              <a:t>Cómo deben ser almacenados o transmitidos esos datos.</a:t>
            </a:r>
          </a:p>
          <a:p>
            <a:pPr marL="514350" lvl="0" indent="-514350" algn="just" fontAlgn="base">
              <a:buFont typeface="+mj-lt"/>
              <a:buAutoNum type="arabicPeriod"/>
            </a:pPr>
            <a:r>
              <a:rPr lang="es-VE" sz="2800" dirty="0" smtClean="0"/>
              <a:t>Que acciones debe tomar el programa dependiendo de lo que se quiera hacer.</a:t>
            </a:r>
          </a:p>
          <a:p>
            <a:pPr marL="514350" lvl="0" indent="-514350" algn="just" fontAlgn="base">
              <a:buFont typeface="+mj-lt"/>
              <a:buAutoNum type="arabicPeriod"/>
            </a:pPr>
            <a:r>
              <a:rPr lang="es-VE" sz="2800" dirty="0" smtClean="0"/>
              <a:t>Otros.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38058" y="1171502"/>
            <a:ext cx="6734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DEFINICIÓN DE PROGRAMAS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62" y="2714620"/>
            <a:ext cx="750099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VE" sz="4400" dirty="0" smtClean="0"/>
              <a:t>REALIZAR UN PROGRAMA  QUE SUME DOS NÚMEROS.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2338058" y="1171502"/>
            <a:ext cx="6734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DEFINICIÓN DE PROGRAMAS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071546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42844" y="14285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400" dirty="0" smtClean="0"/>
              <a:t>Universidad Nacional Experimental de Guayana</a:t>
            </a:r>
            <a:endParaRPr lang="es-VE" sz="2400" dirty="0"/>
          </a:p>
        </p:txBody>
      </p:sp>
      <p:pic>
        <p:nvPicPr>
          <p:cNvPr id="7" name="6 Imagen" descr="LogoUN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266" y="36400"/>
            <a:ext cx="933452" cy="89227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3357562"/>
            <a:ext cx="392909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VE" sz="3200" b="1" dirty="0" smtClean="0"/>
              <a:t>1.- Diagrama de Flujo  de Suma de dos números:</a:t>
            </a:r>
          </a:p>
        </p:txBody>
      </p:sp>
      <p:grpSp>
        <p:nvGrpSpPr>
          <p:cNvPr id="2" name="8 Grupo"/>
          <p:cNvGrpSpPr/>
          <p:nvPr/>
        </p:nvGrpSpPr>
        <p:grpSpPr>
          <a:xfrm>
            <a:off x="5000628" y="2071678"/>
            <a:ext cx="2786082" cy="4643470"/>
            <a:chOff x="3286116" y="2071678"/>
            <a:chExt cx="2786082" cy="4643470"/>
          </a:xfrm>
        </p:grpSpPr>
        <p:sp>
          <p:nvSpPr>
            <p:cNvPr id="10" name="9 Elipse"/>
            <p:cNvSpPr/>
            <p:nvPr/>
          </p:nvSpPr>
          <p:spPr>
            <a:xfrm>
              <a:off x="3929058" y="2071678"/>
              <a:ext cx="1500198" cy="64294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VE" dirty="0" smtClean="0">
                  <a:solidFill>
                    <a:schemeClr val="tx1"/>
                  </a:solidFill>
                </a:rPr>
                <a:t>INICIO</a:t>
              </a:r>
              <a:endParaRPr lang="es-VE" dirty="0">
                <a:solidFill>
                  <a:schemeClr val="tx1"/>
                </a:solidFill>
              </a:endParaRPr>
            </a:p>
          </p:txBody>
        </p:sp>
        <p:sp>
          <p:nvSpPr>
            <p:cNvPr id="11" name="10 Elipse"/>
            <p:cNvSpPr/>
            <p:nvPr/>
          </p:nvSpPr>
          <p:spPr>
            <a:xfrm>
              <a:off x="3929058" y="6072206"/>
              <a:ext cx="1500198" cy="64294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VE" dirty="0" smtClean="0">
                  <a:solidFill>
                    <a:schemeClr val="tx1"/>
                  </a:solidFill>
                </a:rPr>
                <a:t>FIN</a:t>
              </a:r>
              <a:endParaRPr lang="es-VE" dirty="0">
                <a:solidFill>
                  <a:schemeClr val="tx1"/>
                </a:solidFill>
              </a:endParaRPr>
            </a:p>
          </p:txBody>
        </p:sp>
        <p:sp>
          <p:nvSpPr>
            <p:cNvPr id="12" name="11 Datos"/>
            <p:cNvSpPr/>
            <p:nvPr/>
          </p:nvSpPr>
          <p:spPr>
            <a:xfrm>
              <a:off x="3428992" y="3071810"/>
              <a:ext cx="2500330" cy="714380"/>
            </a:xfrm>
            <a:prstGeom prst="flowChartInputOutp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VE" dirty="0" smtClean="0">
                  <a:solidFill>
                    <a:schemeClr val="tx1"/>
                  </a:solidFill>
                </a:rPr>
                <a:t>Numero1</a:t>
              </a:r>
            </a:p>
            <a:p>
              <a:pPr algn="ctr"/>
              <a:r>
                <a:rPr lang="es-VE" dirty="0" smtClean="0">
                  <a:solidFill>
                    <a:schemeClr val="tx1"/>
                  </a:solidFill>
                </a:rPr>
                <a:t>Numero2</a:t>
              </a:r>
            </a:p>
            <a:p>
              <a:pPr algn="ctr"/>
              <a:endParaRPr lang="es-VE" dirty="0">
                <a:solidFill>
                  <a:schemeClr val="tx1"/>
                </a:solidFill>
              </a:endParaRPr>
            </a:p>
          </p:txBody>
        </p:sp>
        <p:sp>
          <p:nvSpPr>
            <p:cNvPr id="13" name="12 Proceso"/>
            <p:cNvSpPr/>
            <p:nvPr/>
          </p:nvSpPr>
          <p:spPr>
            <a:xfrm>
              <a:off x="3286116" y="4071942"/>
              <a:ext cx="2786082" cy="714380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VE" dirty="0" smtClean="0">
                  <a:solidFill>
                    <a:schemeClr val="tx1"/>
                  </a:solidFill>
                </a:rPr>
                <a:t>Suma = Numero1 + Numero2</a:t>
              </a:r>
              <a:endParaRPr lang="es-VE" dirty="0">
                <a:solidFill>
                  <a:schemeClr val="tx1"/>
                </a:solidFill>
              </a:endParaRPr>
            </a:p>
          </p:txBody>
        </p:sp>
        <p:sp>
          <p:nvSpPr>
            <p:cNvPr id="14" name="13 Datos"/>
            <p:cNvSpPr/>
            <p:nvPr/>
          </p:nvSpPr>
          <p:spPr>
            <a:xfrm>
              <a:off x="3428992" y="5286388"/>
              <a:ext cx="2500330" cy="490542"/>
            </a:xfrm>
            <a:prstGeom prst="flowChartInputOutp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VE" dirty="0" smtClean="0">
                  <a:solidFill>
                    <a:schemeClr val="tx1"/>
                  </a:solidFill>
                </a:rPr>
                <a:t>Suma</a:t>
              </a:r>
              <a:endParaRPr lang="es-VE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14 Conector recto de flecha"/>
            <p:cNvCxnSpPr>
              <a:stCxn id="10" idx="4"/>
              <a:endCxn id="12" idx="1"/>
            </p:cNvCxnSpPr>
            <p:nvPr/>
          </p:nvCxnSpPr>
          <p:spPr>
            <a:xfrm rot="5400000">
              <a:off x="4500562" y="2893215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 de flecha"/>
            <p:cNvCxnSpPr>
              <a:stCxn id="12" idx="4"/>
              <a:endCxn id="13" idx="0"/>
            </p:cNvCxnSpPr>
            <p:nvPr/>
          </p:nvCxnSpPr>
          <p:spPr>
            <a:xfrm rot="5400000">
              <a:off x="4536281" y="3929066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 de flecha"/>
            <p:cNvCxnSpPr>
              <a:stCxn id="13" idx="2"/>
              <a:endCxn id="14" idx="1"/>
            </p:cNvCxnSpPr>
            <p:nvPr/>
          </p:nvCxnSpPr>
          <p:spPr>
            <a:xfrm rot="5400000">
              <a:off x="4429124" y="5036355"/>
              <a:ext cx="50006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 de flecha"/>
            <p:cNvCxnSpPr>
              <a:stCxn id="14" idx="4"/>
              <a:endCxn id="11" idx="0"/>
            </p:cNvCxnSpPr>
            <p:nvPr/>
          </p:nvCxnSpPr>
          <p:spPr>
            <a:xfrm rot="5400000">
              <a:off x="4531519" y="5924568"/>
              <a:ext cx="29527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18 CuadroTexto"/>
          <p:cNvSpPr txBox="1"/>
          <p:nvPr/>
        </p:nvSpPr>
        <p:spPr>
          <a:xfrm>
            <a:off x="642910" y="2428868"/>
            <a:ext cx="3364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3200" b="1" dirty="0" smtClean="0"/>
              <a:t>PASO A REALIZAR: </a:t>
            </a:r>
            <a:endParaRPr lang="es-VE" sz="3200" b="1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338058" y="1171502"/>
            <a:ext cx="6734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just"/>
            <a:r>
              <a:rPr lang="es-VE" sz="3200" b="1" dirty="0" smtClean="0">
                <a:latin typeface="Georgia" pitchFamily="18" charset="0"/>
              </a:rPr>
              <a:t>DEFINICIÓN DE PROGRAMAS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3250</TotalTime>
  <Words>440</Words>
  <Application>Microsoft Office PowerPoint</Application>
  <PresentationFormat>Presentación en pantalla (4:3)</PresentationFormat>
  <Paragraphs>85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Carlito</vt:lpstr>
      <vt:lpstr>Georgia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EQUIPO11</dc:creator>
  <cp:lastModifiedBy>Clinia</cp:lastModifiedBy>
  <cp:revision>232</cp:revision>
  <dcterms:created xsi:type="dcterms:W3CDTF">2021-12-03T15:37:06Z</dcterms:created>
  <dcterms:modified xsi:type="dcterms:W3CDTF">2022-02-16T22:00:33Z</dcterms:modified>
</cp:coreProperties>
</file>