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1" r:id="rId3"/>
    <p:sldId id="256" r:id="rId4"/>
    <p:sldId id="257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6A67-9C4E-4EA6-9249-D3B05487EA5E}" type="datetimeFigureOut">
              <a:rPr lang="es-VE" smtClean="0"/>
              <a:t>04/05/2022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DD7D0-34B3-4E77-AD65-E20A4FE44BD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437868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6A67-9C4E-4EA6-9249-D3B05487EA5E}" type="datetimeFigureOut">
              <a:rPr lang="es-VE" smtClean="0"/>
              <a:t>04/05/2022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DD7D0-34B3-4E77-AD65-E20A4FE44BD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048579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6A67-9C4E-4EA6-9249-D3B05487EA5E}" type="datetimeFigureOut">
              <a:rPr lang="es-VE" smtClean="0"/>
              <a:t>04/05/2022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DD7D0-34B3-4E77-AD65-E20A4FE44BD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686608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6A67-9C4E-4EA6-9249-D3B05487EA5E}" type="datetimeFigureOut">
              <a:rPr lang="es-VE" smtClean="0"/>
              <a:t>04/05/2022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DD7D0-34B3-4E77-AD65-E20A4FE44BD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43661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6A67-9C4E-4EA6-9249-D3B05487EA5E}" type="datetimeFigureOut">
              <a:rPr lang="es-VE" smtClean="0"/>
              <a:t>04/05/2022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DD7D0-34B3-4E77-AD65-E20A4FE44BD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71745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6A67-9C4E-4EA6-9249-D3B05487EA5E}" type="datetimeFigureOut">
              <a:rPr lang="es-VE" smtClean="0"/>
              <a:t>04/05/2022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DD7D0-34B3-4E77-AD65-E20A4FE44BD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743318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6A67-9C4E-4EA6-9249-D3B05487EA5E}" type="datetimeFigureOut">
              <a:rPr lang="es-VE" smtClean="0"/>
              <a:t>04/05/2022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DD7D0-34B3-4E77-AD65-E20A4FE44BD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780475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6A67-9C4E-4EA6-9249-D3B05487EA5E}" type="datetimeFigureOut">
              <a:rPr lang="es-VE" smtClean="0"/>
              <a:t>04/05/2022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DD7D0-34B3-4E77-AD65-E20A4FE44BD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492994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6A67-9C4E-4EA6-9249-D3B05487EA5E}" type="datetimeFigureOut">
              <a:rPr lang="es-VE" smtClean="0"/>
              <a:t>04/05/2022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DD7D0-34B3-4E77-AD65-E20A4FE44BD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925906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6A67-9C4E-4EA6-9249-D3B05487EA5E}" type="datetimeFigureOut">
              <a:rPr lang="es-VE" smtClean="0"/>
              <a:t>04/05/2022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DD7D0-34B3-4E77-AD65-E20A4FE44BD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326234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6A67-9C4E-4EA6-9249-D3B05487EA5E}" type="datetimeFigureOut">
              <a:rPr lang="es-VE" smtClean="0"/>
              <a:t>04/05/2022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DD7D0-34B3-4E77-AD65-E20A4FE44BD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56391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76A67-9C4E-4EA6-9249-D3B05487EA5E}" type="datetimeFigureOut">
              <a:rPr lang="es-VE" smtClean="0"/>
              <a:t>04/05/2022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DD7D0-34B3-4E77-AD65-E20A4FE44BD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145520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9.png"/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1.png"/><Relationship Id="rId4" Type="http://schemas.openxmlformats.org/officeDocument/2006/relationships/image" Target="../media/image9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.png"/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5.png"/><Relationship Id="rId4" Type="http://schemas.openxmlformats.org/officeDocument/2006/relationships/image" Target="../media/image9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3" Type="http://schemas.openxmlformats.org/officeDocument/2006/relationships/image" Target="../media/image10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image" Target="../media/image110.png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5.png"/><Relationship Id="rId5" Type="http://schemas.openxmlformats.org/officeDocument/2006/relationships/image" Target="../media/image11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4" Type="http://schemas.openxmlformats.org/officeDocument/2006/relationships/image" Target="../media/image310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png"/><Relationship Id="rId13" Type="http://schemas.openxmlformats.org/officeDocument/2006/relationships/image" Target="../media/image25.png"/><Relationship Id="rId3" Type="http://schemas.openxmlformats.org/officeDocument/2006/relationships/image" Target="../media/image150.png"/><Relationship Id="rId7" Type="http://schemas.openxmlformats.org/officeDocument/2006/relationships/image" Target="../media/image190.png"/><Relationship Id="rId12" Type="http://schemas.openxmlformats.org/officeDocument/2006/relationships/image" Target="../media/image24.png"/><Relationship Id="rId17" Type="http://schemas.openxmlformats.org/officeDocument/2006/relationships/image" Target="../media/image29.png"/><Relationship Id="rId2" Type="http://schemas.openxmlformats.org/officeDocument/2006/relationships/image" Target="../media/image140.png"/><Relationship Id="rId16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0.png"/><Relationship Id="rId11" Type="http://schemas.openxmlformats.org/officeDocument/2006/relationships/image" Target="../media/image230.png"/><Relationship Id="rId5" Type="http://schemas.openxmlformats.org/officeDocument/2006/relationships/image" Target="../media/image170.png"/><Relationship Id="rId15" Type="http://schemas.openxmlformats.org/officeDocument/2006/relationships/image" Target="../media/image27.png"/><Relationship Id="rId10" Type="http://schemas.openxmlformats.org/officeDocument/2006/relationships/image" Target="../media/image220.png"/><Relationship Id="rId4" Type="http://schemas.openxmlformats.org/officeDocument/2006/relationships/image" Target="../media/image160.png"/><Relationship Id="rId9" Type="http://schemas.openxmlformats.org/officeDocument/2006/relationships/image" Target="../media/image210.png"/><Relationship Id="rId14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18" Type="http://schemas.openxmlformats.org/officeDocument/2006/relationships/image" Target="../media/image44.png"/><Relationship Id="rId3" Type="http://schemas.openxmlformats.org/officeDocument/2006/relationships/image" Target="../media/image31.png"/><Relationship Id="rId21" Type="http://schemas.openxmlformats.org/officeDocument/2006/relationships/image" Target="../media/image47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17" Type="http://schemas.openxmlformats.org/officeDocument/2006/relationships/image" Target="../media/image43.png"/><Relationship Id="rId25" Type="http://schemas.openxmlformats.org/officeDocument/2006/relationships/image" Target="../media/image51.png"/><Relationship Id="rId2" Type="http://schemas.openxmlformats.org/officeDocument/2006/relationships/image" Target="../media/image30.png"/><Relationship Id="rId16" Type="http://schemas.openxmlformats.org/officeDocument/2006/relationships/image" Target="../media/image42.png"/><Relationship Id="rId20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24" Type="http://schemas.openxmlformats.org/officeDocument/2006/relationships/image" Target="../media/image50.png"/><Relationship Id="rId5" Type="http://schemas.openxmlformats.org/officeDocument/2006/relationships/image" Target="../media/image26.png"/><Relationship Id="rId15" Type="http://schemas.openxmlformats.org/officeDocument/2006/relationships/image" Target="../media/image41.png"/><Relationship Id="rId23" Type="http://schemas.openxmlformats.org/officeDocument/2006/relationships/image" Target="../media/image49.png"/><Relationship Id="rId10" Type="http://schemas.openxmlformats.org/officeDocument/2006/relationships/image" Target="../media/image36.png"/><Relationship Id="rId19" Type="http://schemas.openxmlformats.org/officeDocument/2006/relationships/image" Target="../media/image45.png"/><Relationship Id="rId4" Type="http://schemas.openxmlformats.org/officeDocument/2006/relationships/image" Target="../media/image220.png"/><Relationship Id="rId9" Type="http://schemas.openxmlformats.org/officeDocument/2006/relationships/image" Target="../media/image35.png"/><Relationship Id="rId14" Type="http://schemas.openxmlformats.org/officeDocument/2006/relationships/image" Target="../media/image40.png"/><Relationship Id="rId22" Type="http://schemas.openxmlformats.org/officeDocument/2006/relationships/image" Target="../media/image4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png"/><Relationship Id="rId13" Type="http://schemas.openxmlformats.org/officeDocument/2006/relationships/image" Target="../media/image57.png"/><Relationship Id="rId3" Type="http://schemas.openxmlformats.org/officeDocument/2006/relationships/image" Target="../media/image150.png"/><Relationship Id="rId7" Type="http://schemas.openxmlformats.org/officeDocument/2006/relationships/image" Target="../media/image54.png"/><Relationship Id="rId12" Type="http://schemas.openxmlformats.org/officeDocument/2006/relationships/image" Target="../media/image24.png"/><Relationship Id="rId17" Type="http://schemas.openxmlformats.org/officeDocument/2006/relationships/image" Target="../media/image59.png"/><Relationship Id="rId2" Type="http://schemas.openxmlformats.org/officeDocument/2006/relationships/image" Target="../media/image52.png"/><Relationship Id="rId16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0.png"/><Relationship Id="rId11" Type="http://schemas.openxmlformats.org/officeDocument/2006/relationships/image" Target="../media/image230.png"/><Relationship Id="rId5" Type="http://schemas.openxmlformats.org/officeDocument/2006/relationships/image" Target="../media/image53.png"/><Relationship Id="rId15" Type="http://schemas.openxmlformats.org/officeDocument/2006/relationships/image" Target="../media/image27.png"/><Relationship Id="rId10" Type="http://schemas.openxmlformats.org/officeDocument/2006/relationships/image" Target="../media/image56.png"/><Relationship Id="rId4" Type="http://schemas.openxmlformats.org/officeDocument/2006/relationships/image" Target="../media/image160.png"/><Relationship Id="rId9" Type="http://schemas.openxmlformats.org/officeDocument/2006/relationships/image" Target="../media/image55.png"/><Relationship Id="rId14" Type="http://schemas.openxmlformats.org/officeDocument/2006/relationships/image" Target="../media/image5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3" Type="http://schemas.openxmlformats.org/officeDocument/2006/relationships/image" Target="../media/image61.png"/><Relationship Id="rId21" Type="http://schemas.openxmlformats.org/officeDocument/2006/relationships/image" Target="../media/image74.png"/><Relationship Id="rId7" Type="http://schemas.openxmlformats.org/officeDocument/2006/relationships/image" Target="../media/image63.png"/><Relationship Id="rId12" Type="http://schemas.openxmlformats.org/officeDocument/2006/relationships/image" Target="../media/image67.png"/><Relationship Id="rId17" Type="http://schemas.openxmlformats.org/officeDocument/2006/relationships/image" Target="../media/image71.png"/><Relationship Id="rId25" Type="http://schemas.openxmlformats.org/officeDocument/2006/relationships/image" Target="../media/image78.png"/><Relationship Id="rId2" Type="http://schemas.openxmlformats.org/officeDocument/2006/relationships/image" Target="../media/image60.png"/><Relationship Id="rId16" Type="http://schemas.openxmlformats.org/officeDocument/2006/relationships/image" Target="../media/image70.png"/><Relationship Id="rId20" Type="http://schemas.openxmlformats.org/officeDocument/2006/relationships/image" Target="../media/image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66.png"/><Relationship Id="rId24" Type="http://schemas.openxmlformats.org/officeDocument/2006/relationships/image" Target="../media/image77.png"/><Relationship Id="rId5" Type="http://schemas.openxmlformats.org/officeDocument/2006/relationships/image" Target="../media/image58.png"/><Relationship Id="rId15" Type="http://schemas.openxmlformats.org/officeDocument/2006/relationships/image" Target="../media/image69.png"/><Relationship Id="rId23" Type="http://schemas.openxmlformats.org/officeDocument/2006/relationships/image" Target="../media/image76.png"/><Relationship Id="rId10" Type="http://schemas.openxmlformats.org/officeDocument/2006/relationships/image" Target="../media/image65.png"/><Relationship Id="rId19" Type="http://schemas.openxmlformats.org/officeDocument/2006/relationships/image" Target="../media/image72.png"/><Relationship Id="rId4" Type="http://schemas.openxmlformats.org/officeDocument/2006/relationships/image" Target="../media/image62.png"/><Relationship Id="rId9" Type="http://schemas.openxmlformats.org/officeDocument/2006/relationships/image" Target="../media/image64.png"/><Relationship Id="rId14" Type="http://schemas.openxmlformats.org/officeDocument/2006/relationships/image" Target="../media/image68.png"/><Relationship Id="rId22" Type="http://schemas.openxmlformats.org/officeDocument/2006/relationships/image" Target="../media/image7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na gutierrez\Downloads\images (3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0581" y="218580"/>
            <a:ext cx="1105475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Google Shape;403;p17"/>
          <p:cNvSpPr txBox="1">
            <a:spLocks/>
          </p:cNvSpPr>
          <p:nvPr/>
        </p:nvSpPr>
        <p:spPr>
          <a:xfrm>
            <a:off x="971550" y="2586038"/>
            <a:ext cx="6985000" cy="1635125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000" b="0" i="0" u="none" strike="noStrike" cap="none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000" b="0" i="0" u="none" strike="noStrike" cap="none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000" b="0" i="0" u="none" strike="noStrike" cap="none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000" b="0" i="0" u="none" strike="noStrike" cap="none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000" b="0" i="0" u="none" strike="noStrike" cap="none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000" b="0" i="0" u="none" strike="noStrike" cap="none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000" b="0" i="0" u="none" strike="noStrike" cap="none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000" b="0" i="0" u="none" strike="noStrike" cap="none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000" b="0" i="0" u="none" strike="noStrike" cap="none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Slab Regular"/>
              <a:buNone/>
              <a:tabLst/>
              <a:defRPr/>
            </a:pPr>
            <a:r>
              <a:rPr kumimoji="0" lang="es-VE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 Slab Regular"/>
                <a:sym typeface="Roboto Slab Regular"/>
              </a:rPr>
              <a:t>FORMULARIO DE MATEMÁTICAS FINANCIERAS</a:t>
            </a:r>
            <a:endParaRPr kumimoji="0" lang="es-VE" sz="28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 Slab Regular"/>
              <a:sym typeface="Roboto Slab Regular"/>
            </a:endParaRPr>
          </a:p>
        </p:txBody>
      </p:sp>
      <p:sp>
        <p:nvSpPr>
          <p:cNvPr id="8" name="24 Rectángulo"/>
          <p:cNvSpPr>
            <a:spLocks noChangeArrowheads="1"/>
          </p:cNvSpPr>
          <p:nvPr/>
        </p:nvSpPr>
        <p:spPr bwMode="auto">
          <a:xfrm>
            <a:off x="3979863" y="4730750"/>
            <a:ext cx="4572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Elaborado por:</a:t>
            </a:r>
          </a:p>
          <a:p>
            <a:pPr marL="0" marR="0" lvl="0" indent="0" algn="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Mcs. Econ. Virginia, Noriega</a:t>
            </a:r>
          </a:p>
          <a:p>
            <a:pPr marL="0" marR="0" lvl="0" indent="0" algn="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VE" sz="2400" b="1" kern="0" dirty="0" smtClean="0">
                <a:solidFill>
                  <a:sysClr val="windowText" lastClr="000000"/>
                </a:solidFill>
              </a:rPr>
              <a:t>Mcs. Econ. Antonio, Contreras</a:t>
            </a:r>
            <a:endParaRPr kumimoji="0" lang="es-VE" sz="2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Titre 5"/>
          <p:cNvSpPr txBox="1">
            <a:spLocks/>
          </p:cNvSpPr>
          <p:nvPr/>
        </p:nvSpPr>
        <p:spPr bwMode="auto">
          <a:xfrm>
            <a:off x="755576" y="1111024"/>
            <a:ext cx="7200974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latinLnBrk="1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1pPr>
            <a:lvl2pPr marL="742950" indent="-285750" latinLnBrk="1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2pPr>
            <a:lvl3pPr marL="1143000" indent="-228600" latinLnBrk="1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3pPr>
            <a:lvl4pPr marL="1600200" indent="-228600" latinLnBrk="1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4pPr>
            <a:lvl5pPr marL="2057400" indent="-228600" latinLnBrk="1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9pPr>
          </a:lstStyle>
          <a:p>
            <a:pPr algn="ctr" latinLnBrk="0"/>
            <a:r>
              <a:rPr lang="es-VE" b="1" dirty="0">
                <a:solidFill>
                  <a:srgbClr val="000000"/>
                </a:solidFill>
                <a:latin typeface="Arial" pitchFamily="34" charset="0"/>
              </a:rPr>
              <a:t>UNIVERSIDAD </a:t>
            </a:r>
            <a:r>
              <a:rPr lang="es-VE" b="1" dirty="0" smtClean="0">
                <a:solidFill>
                  <a:srgbClr val="000000"/>
                </a:solidFill>
                <a:latin typeface="Arial" pitchFamily="34" charset="0"/>
              </a:rPr>
              <a:t>NACIONAL EXPERIMENTAL DE </a:t>
            </a:r>
            <a:r>
              <a:rPr lang="es-VE" b="1" dirty="0">
                <a:solidFill>
                  <a:srgbClr val="000000"/>
                </a:solidFill>
                <a:latin typeface="Arial" pitchFamily="34" charset="0"/>
              </a:rPr>
              <a:t>GUAYANA</a:t>
            </a:r>
            <a:br>
              <a:rPr lang="es-VE" b="1" dirty="0">
                <a:solidFill>
                  <a:srgbClr val="000000"/>
                </a:solidFill>
                <a:latin typeface="Arial" pitchFamily="34" charset="0"/>
              </a:rPr>
            </a:br>
            <a:r>
              <a:rPr lang="es-VE" b="1" dirty="0">
                <a:solidFill>
                  <a:srgbClr val="000000"/>
                </a:solidFill>
                <a:latin typeface="Arial" pitchFamily="34" charset="0"/>
              </a:rPr>
              <a:t>VICERECTORADO ACADÉMICO</a:t>
            </a:r>
            <a:br>
              <a:rPr lang="es-VE" b="1" dirty="0">
                <a:solidFill>
                  <a:srgbClr val="000000"/>
                </a:solidFill>
                <a:latin typeface="Arial" pitchFamily="34" charset="0"/>
              </a:rPr>
            </a:br>
            <a:r>
              <a:rPr lang="es-VE" b="1" dirty="0">
                <a:solidFill>
                  <a:srgbClr val="000000"/>
                </a:solidFill>
                <a:latin typeface="Arial" pitchFamily="34" charset="0"/>
              </a:rPr>
              <a:t>COORDINACIÓN GENERAL DE PREGRADO</a:t>
            </a:r>
            <a:br>
              <a:rPr lang="es-VE" b="1" dirty="0">
                <a:solidFill>
                  <a:srgbClr val="000000"/>
                </a:solidFill>
                <a:latin typeface="Arial" pitchFamily="34" charset="0"/>
              </a:rPr>
            </a:br>
            <a:r>
              <a:rPr lang="es-VE" b="1" dirty="0">
                <a:solidFill>
                  <a:srgbClr val="000000"/>
                </a:solidFill>
                <a:latin typeface="Arial" pitchFamily="34" charset="0"/>
              </a:rPr>
              <a:t>COORDINACIÓN </a:t>
            </a:r>
            <a:r>
              <a:rPr lang="es-VE" b="1" dirty="0" smtClean="0">
                <a:solidFill>
                  <a:srgbClr val="000000"/>
                </a:solidFill>
                <a:latin typeface="Arial" pitchFamily="34" charset="0"/>
              </a:rPr>
              <a:t>PROYECTOS </a:t>
            </a:r>
            <a:r>
              <a:rPr lang="es-VE" b="1" dirty="0">
                <a:solidFill>
                  <a:srgbClr val="000000"/>
                </a:solidFill>
                <a:latin typeface="Arial" pitchFamily="34" charset="0"/>
              </a:rPr>
              <a:t>DE </a:t>
            </a:r>
            <a:r>
              <a:rPr lang="es-VE" b="1" dirty="0" smtClean="0">
                <a:solidFill>
                  <a:srgbClr val="000000"/>
                </a:solidFill>
                <a:latin typeface="Arial" pitchFamily="34" charset="0"/>
              </a:rPr>
              <a:t>CARRERAS</a:t>
            </a:r>
            <a:r>
              <a:rPr lang="es-VE" b="1" dirty="0">
                <a:solidFill>
                  <a:srgbClr val="000000"/>
                </a:solidFill>
                <a:latin typeface="Arial" pitchFamily="34" charset="0"/>
              </a:rPr>
              <a:t/>
            </a:r>
            <a:br>
              <a:rPr lang="es-VE" b="1" dirty="0">
                <a:solidFill>
                  <a:srgbClr val="000000"/>
                </a:solidFill>
                <a:latin typeface="Arial" pitchFamily="34" charset="0"/>
              </a:rPr>
            </a:br>
            <a:r>
              <a:rPr lang="es-VE" b="1" dirty="0">
                <a:solidFill>
                  <a:srgbClr val="000000"/>
                </a:solidFill>
                <a:latin typeface="Arial" pitchFamily="34" charset="0"/>
              </a:rPr>
              <a:t>SEDE: PUERTO ORDAZ</a:t>
            </a:r>
          </a:p>
        </p:txBody>
      </p:sp>
      <p:sp>
        <p:nvSpPr>
          <p:cNvPr id="11" name="27 Rectángulo"/>
          <p:cNvSpPr>
            <a:spLocks noChangeArrowheads="1"/>
          </p:cNvSpPr>
          <p:nvPr/>
        </p:nvSpPr>
        <p:spPr bwMode="auto">
          <a:xfrm>
            <a:off x="2268538" y="6165850"/>
            <a:ext cx="457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Mayo, 2022</a:t>
            </a:r>
            <a:endParaRPr kumimoji="0" lang="es-VE" sz="2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90532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CuadroTexto"/>
              <p:cNvSpPr txBox="1"/>
              <p:nvPr/>
            </p:nvSpPr>
            <p:spPr>
              <a:xfrm>
                <a:off x="107504" y="1124744"/>
                <a:ext cx="8963769" cy="42784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200000"/>
                  </a:lnSpc>
                  <a:buFont typeface="+mj-lt"/>
                  <a:buAutoNum type="arabicPeriod"/>
                </a:pPr>
                <a:r>
                  <a:rPr lang="es-VE" dirty="0" smtClean="0"/>
                  <a:t>Cuota a Pagar  formula (42) períodos de capitalización fraccionados</a:t>
                </a:r>
              </a:p>
              <a:p>
                <a:pPr marL="342900" indent="-342900">
                  <a:lnSpc>
                    <a:spcPct val="200000"/>
                  </a:lnSpc>
                  <a:buFont typeface="+mj-lt"/>
                  <a:buAutoNum type="arabicPeriod"/>
                </a:pPr>
                <a:r>
                  <a:rPr lang="es-VE" dirty="0" smtClean="0"/>
                  <a:t>Cuota de Interés: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VE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VE" b="0" i="1" smtClean="0">
                            <a:latin typeface="Cambria Math"/>
                          </a:rPr>
                          <m:t>𝐶𝐼</m:t>
                        </m:r>
                      </m:e>
                      <m:sub>
                        <m:r>
                          <a:rPr lang="es-VE" b="0" i="1" smtClean="0">
                            <a:latin typeface="Cambria Math"/>
                          </a:rPr>
                          <m:t>h</m:t>
                        </m:r>
                      </m:sub>
                    </m:sSub>
                    <m:r>
                      <a:rPr lang="es-VE" b="0" i="1" smtClean="0">
                        <a:latin typeface="Cambria Math"/>
                      </a:rPr>
                      <m:t>=</m:t>
                    </m:r>
                    <m:r>
                      <a:rPr lang="es-VE" b="0" i="1" smtClean="0">
                        <a:latin typeface="Cambria Math"/>
                      </a:rPr>
                      <m:t>𝑎</m:t>
                    </m:r>
                    <m:r>
                      <a:rPr lang="es-VE" b="0" i="1" smtClean="0">
                        <a:latin typeface="Cambria Math"/>
                        <a:ea typeface="Cambria Math"/>
                      </a:rPr>
                      <m:t>×</m:t>
                    </m:r>
                    <m:d>
                      <m:dPr>
                        <m:begChr m:val="["/>
                        <m:endChr m:val="]"/>
                        <m:ctrlPr>
                          <a:rPr lang="es-VE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s-VE" b="0" i="1" smtClean="0">
                            <a:latin typeface="Cambria Math"/>
                            <a:ea typeface="Cambria Math"/>
                          </a:rPr>
                          <m:t>1−</m:t>
                        </m:r>
                        <m:sSup>
                          <m:sSupPr>
                            <m:ctrlPr>
                              <a:rPr lang="es-VE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VE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s-VE" b="0" i="1" smtClean="0">
                                    <a:latin typeface="Cambria Math"/>
                                    <a:ea typeface="Cambria Math"/>
                                  </a:rPr>
                                  <m:t>1+</m:t>
                                </m:r>
                                <m:r>
                                  <a:rPr lang="es-VE" b="0" i="1" smtClean="0">
                                    <a:latin typeface="Cambria Math"/>
                                    <a:ea typeface="Cambria Math"/>
                                  </a:rPr>
                                  <m:t>𝑖𝑚</m:t>
                                </m:r>
                              </m:e>
                            </m:d>
                          </m:e>
                          <m:sup>
                            <m:r>
                              <a:rPr lang="es-VE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d>
                              <m:dPr>
                                <m:ctrlPr>
                                  <a:rPr lang="es-VE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s-VE" b="0" i="1" smtClean="0">
                                    <a:latin typeface="Cambria Math"/>
                                    <a:ea typeface="Cambria Math"/>
                                  </a:rPr>
                                  <m:t>𝑝</m:t>
                                </m:r>
                                <m:r>
                                  <a:rPr lang="es-VE" b="0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r>
                                  <a:rPr lang="es-VE" b="0" i="1" smtClean="0">
                                    <a:latin typeface="Cambria Math"/>
                                    <a:ea typeface="Cambria Math"/>
                                  </a:rPr>
                                  <m:t>h</m:t>
                                </m:r>
                                <m:r>
                                  <a:rPr lang="es-VE" b="0" i="1" smtClean="0">
                                    <a:latin typeface="Cambria Math"/>
                                    <a:ea typeface="Cambria Math"/>
                                  </a:rPr>
                                  <m:t>+1</m:t>
                                </m:r>
                              </m:e>
                            </m:d>
                          </m:sup>
                        </m:sSup>
                      </m:e>
                    </m:d>
                  </m:oMath>
                </a14:m>
                <a:r>
                  <a:rPr lang="es-VE" b="0" dirty="0" smtClean="0">
                    <a:ea typeface="Cambria Math"/>
                  </a:rPr>
                  <a:t> </a:t>
                </a:r>
                <a:r>
                  <a:rPr lang="es-VE" sz="2000" b="0" dirty="0" smtClean="0">
                    <a:ea typeface="Cambria Math"/>
                  </a:rPr>
                  <a:t>(65)</a:t>
                </a:r>
              </a:p>
              <a:p>
                <a:pPr marL="342900" indent="-342900">
                  <a:lnSpc>
                    <a:spcPct val="200000"/>
                  </a:lnSpc>
                  <a:buFont typeface="+mj-lt"/>
                  <a:buAutoNum type="arabicPeriod"/>
                </a:pPr>
                <a:r>
                  <a:rPr lang="es-VE" dirty="0" smtClean="0"/>
                  <a:t>Cuota Amortizar: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VE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VE" sz="2000" b="0" i="1" smtClean="0">
                            <a:latin typeface="Cambria Math"/>
                          </a:rPr>
                          <m:t>𝐶𝐴</m:t>
                        </m:r>
                      </m:e>
                      <m:sub>
                        <m:r>
                          <a:rPr lang="es-VE" sz="2000" b="0" i="1" smtClean="0">
                            <a:latin typeface="Cambria Math"/>
                          </a:rPr>
                          <m:t>h</m:t>
                        </m:r>
                      </m:sub>
                    </m:sSub>
                    <m:r>
                      <a:rPr lang="es-VE" sz="200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s-VE" sz="2000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s-VE" sz="20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s-VE" sz="2000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s-VE" sz="2000" b="0" i="1" smtClean="0">
                        <a:latin typeface="Cambria Math"/>
                        <a:ea typeface="Cambria Math"/>
                      </a:rPr>
                      <m:t> </m:t>
                    </m:r>
                    <m:sSup>
                      <m:sSupPr>
                        <m:ctrlPr>
                          <a:rPr lang="es-VE" sz="20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VE" sz="20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s-VE" sz="2000" b="0" i="1" smtClean="0">
                                <a:latin typeface="Cambria Math"/>
                                <a:ea typeface="Cambria Math"/>
                              </a:rPr>
                              <m:t>1+</m:t>
                            </m:r>
                            <m:r>
                              <a:rPr lang="es-VE" sz="2000" b="0" i="1" smtClean="0">
                                <a:latin typeface="Cambria Math"/>
                                <a:ea typeface="Cambria Math"/>
                              </a:rPr>
                              <m:t>𝑖𝑚</m:t>
                            </m:r>
                          </m:e>
                        </m:d>
                      </m:e>
                      <m:sup>
                        <m:r>
                          <a:rPr lang="es-VE" sz="20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es-VE" sz="20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s-VE" sz="2000" b="0" i="1" smtClean="0">
                                <a:latin typeface="Cambria Math"/>
                                <a:ea typeface="Cambria Math"/>
                              </a:rPr>
                              <m:t>𝑝</m:t>
                            </m:r>
                            <m:r>
                              <a:rPr lang="es-VE" sz="2000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s-VE" sz="2000" b="0" i="1" smtClean="0">
                                <a:latin typeface="Cambria Math"/>
                                <a:ea typeface="Cambria Math"/>
                              </a:rPr>
                              <m:t>h</m:t>
                            </m:r>
                            <m:r>
                              <a:rPr lang="es-VE" sz="2000" b="0" i="1" smtClean="0">
                                <a:latin typeface="Cambria Math"/>
                                <a:ea typeface="Cambria Math"/>
                              </a:rPr>
                              <m:t>+1</m:t>
                            </m:r>
                          </m:e>
                        </m:d>
                      </m:sup>
                    </m:sSup>
                    <m:r>
                      <a:rPr lang="es-VE" sz="2000" b="0" i="1" smtClean="0">
                        <a:latin typeface="Cambria Math"/>
                        <a:ea typeface="Cambria Math"/>
                      </a:rPr>
                      <m:t> </m:t>
                    </m:r>
                    <m:d>
                      <m:dPr>
                        <m:ctrlPr>
                          <a:rPr lang="es-VE" sz="20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s-VE" sz="2000" b="0" i="1" smtClean="0">
                            <a:latin typeface="Cambria Math"/>
                            <a:ea typeface="Cambria Math"/>
                          </a:rPr>
                          <m:t>66</m:t>
                        </m:r>
                      </m:e>
                    </m:d>
                  </m:oMath>
                </a14:m>
                <a:endParaRPr lang="es-VE" b="0" dirty="0" smtClean="0">
                  <a:ea typeface="Cambria Math"/>
                </a:endParaRPr>
              </a:p>
              <a:p>
                <a:pPr marL="342900" indent="-342900">
                  <a:lnSpc>
                    <a:spcPct val="200000"/>
                  </a:lnSpc>
                  <a:buFont typeface="+mj-lt"/>
                  <a:buAutoNum type="arabicPeriod"/>
                </a:pPr>
                <a:r>
                  <a:rPr lang="es-VE" dirty="0" smtClean="0"/>
                  <a:t>Total Amortizar:</a:t>
                </a:r>
                <a14:m>
                  <m:oMath xmlns:m="http://schemas.openxmlformats.org/officeDocument/2006/math">
                    <m:r>
                      <a:rPr lang="es-VE" sz="2000" b="0" i="0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s-VE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VE" sz="2000" b="0" i="1" smtClean="0">
                            <a:latin typeface="Cambria Math"/>
                          </a:rPr>
                          <m:t>𝑇𝐴</m:t>
                        </m:r>
                      </m:e>
                      <m:sub>
                        <m:r>
                          <a:rPr lang="es-VE" sz="2000" b="0" i="1" smtClean="0">
                            <a:latin typeface="Cambria Math"/>
                          </a:rPr>
                          <m:t>h</m:t>
                        </m:r>
                      </m:sub>
                    </m:sSub>
                    <m:r>
                      <a:rPr lang="es-VE" sz="200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s-VE" sz="2000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s-VE" sz="2000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s-VE" sz="2000" b="0" i="1" smtClean="0">
                        <a:latin typeface="Cambria Math"/>
                        <a:ea typeface="Cambria Math"/>
                      </a:rPr>
                      <m:t>𝑆</m:t>
                    </m:r>
                    <m:r>
                      <a:rPr lang="es-VE" sz="2000" b="0" i="1" smtClean="0">
                        <a:latin typeface="Cambria Math"/>
                        <a:ea typeface="Cambria Math"/>
                      </a:rPr>
                      <m:t>          ×</m:t>
                    </m:r>
                    <m:sSup>
                      <m:sSupPr>
                        <m:ctrlPr>
                          <a:rPr lang="es-VE" sz="20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VE" sz="20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s-VE" sz="2000" b="0" i="1" smtClean="0">
                                <a:latin typeface="Cambria Math"/>
                                <a:ea typeface="Cambria Math"/>
                              </a:rPr>
                              <m:t>1+</m:t>
                            </m:r>
                            <m:r>
                              <a:rPr lang="es-VE" sz="2000" b="0" i="1" smtClean="0">
                                <a:latin typeface="Cambria Math"/>
                                <a:ea typeface="Cambria Math"/>
                              </a:rPr>
                              <m:t>𝑖𝑚</m:t>
                            </m:r>
                          </m:e>
                        </m:d>
                      </m:e>
                      <m:sup>
                        <m:r>
                          <a:rPr lang="es-VE" sz="20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s-VE" sz="2000" b="0" i="1" smtClean="0">
                            <a:latin typeface="Cambria Math"/>
                            <a:ea typeface="Cambria Math"/>
                          </a:rPr>
                          <m:t>𝑝</m:t>
                        </m:r>
                      </m:sup>
                    </m:sSup>
                    <m:r>
                      <a:rPr lang="es-VE" sz="2000" b="0" i="1" smtClean="0">
                        <a:latin typeface="Cambria Math"/>
                        <a:ea typeface="Cambria Math"/>
                      </a:rPr>
                      <m:t>  </m:t>
                    </m:r>
                    <m:d>
                      <m:dPr>
                        <m:ctrlPr>
                          <a:rPr lang="es-VE" sz="20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s-VE" sz="2000" b="0" i="1" smtClean="0">
                            <a:latin typeface="Cambria Math"/>
                            <a:ea typeface="Cambria Math"/>
                          </a:rPr>
                          <m:t>67</m:t>
                        </m:r>
                      </m:e>
                    </m:d>
                  </m:oMath>
                </a14:m>
                <a:endParaRPr lang="es-VE" b="0" dirty="0" smtClean="0">
                  <a:ea typeface="Cambria Math"/>
                </a:endParaRPr>
              </a:p>
              <a:p>
                <a:pPr marL="342900" indent="-342900">
                  <a:lnSpc>
                    <a:spcPct val="200000"/>
                  </a:lnSpc>
                  <a:buFont typeface="+mj-lt"/>
                  <a:buAutoNum type="arabicPeriod"/>
                </a:pPr>
                <a:r>
                  <a:rPr lang="es-VE" dirty="0" smtClean="0"/>
                  <a:t>El Saldo Deudor 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VE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VE" sz="2000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s-VE" sz="2000" b="0" i="1" smtClean="0">
                            <a:latin typeface="Cambria Math"/>
                          </a:rPr>
                          <m:t>h</m:t>
                        </m:r>
                      </m:sub>
                    </m:sSub>
                    <m:r>
                      <a:rPr lang="es-VE" sz="200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s-VE" sz="2000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s-VE" sz="2000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s-VE" sz="2000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s-VE" sz="2000" b="0" i="1" smtClean="0">
                        <a:latin typeface="Cambria Math"/>
                        <a:ea typeface="Cambria Math"/>
                      </a:rPr>
                      <m:t>                     </m:t>
                    </m:r>
                    <m:d>
                      <m:dPr>
                        <m:ctrlPr>
                          <a:rPr lang="es-VE" sz="20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s-VE" sz="2000" b="0" i="1" smtClean="0">
                            <a:latin typeface="Cambria Math"/>
                            <a:ea typeface="Cambria Math"/>
                          </a:rPr>
                          <m:t>68</m:t>
                        </m:r>
                      </m:e>
                    </m:d>
                  </m:oMath>
                </a14:m>
                <a:endParaRPr lang="es-VE" b="0" dirty="0" smtClean="0">
                  <a:ea typeface="Cambria Math"/>
                </a:endParaRPr>
              </a:p>
              <a:p>
                <a:pPr>
                  <a:lnSpc>
                    <a:spcPct val="200000"/>
                  </a:lnSpc>
                </a:pPr>
                <a:endParaRPr lang="es-VE" dirty="0" smtClean="0"/>
              </a:p>
              <a:p>
                <a:pPr>
                  <a:lnSpc>
                    <a:spcPct val="200000"/>
                  </a:lnSpc>
                </a:pPr>
                <a:endParaRPr lang="es-VE" dirty="0"/>
              </a:p>
            </p:txBody>
          </p:sp>
        </mc:Choice>
        <mc:Fallback xmlns="">
          <p:sp>
            <p:nvSpPr>
              <p:cNvPr id="4" name="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124744"/>
                <a:ext cx="8963769" cy="4278479"/>
              </a:xfrm>
              <a:prstGeom prst="rect">
                <a:avLst/>
              </a:prstGeom>
              <a:blipFill rotWithShape="1">
                <a:blip r:embed="rId2"/>
                <a:stretch>
                  <a:fillRect l="-612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4 Rectángulo"/>
          <p:cNvSpPr/>
          <p:nvPr/>
        </p:nvSpPr>
        <p:spPr>
          <a:xfrm>
            <a:off x="-75818" y="44624"/>
            <a:ext cx="925182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VE" sz="24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Amortización de una Deuda a partir de un Momento Cualquiera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VE" sz="24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(Valoración en </a:t>
            </a:r>
            <a:r>
              <a:rPr lang="es-VE" sz="2400" b="1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un </a:t>
            </a:r>
            <a:r>
              <a:rPr lang="es-VE" sz="24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momento determinado sin llenar el cuadro completo)</a:t>
            </a:r>
            <a:endParaRPr lang="es-VE" sz="2400" b="1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grpSp>
        <p:nvGrpSpPr>
          <p:cNvPr id="16" name="15 Grupo"/>
          <p:cNvGrpSpPr/>
          <p:nvPr/>
        </p:nvGrpSpPr>
        <p:grpSpPr>
          <a:xfrm>
            <a:off x="3422463" y="3242593"/>
            <a:ext cx="717489" cy="402431"/>
            <a:chOff x="3422463" y="2574196"/>
            <a:chExt cx="717489" cy="402431"/>
          </a:xfrm>
        </p:grpSpPr>
        <p:sp>
          <p:nvSpPr>
            <p:cNvPr id="6" name="5 Medio marco"/>
            <p:cNvSpPr/>
            <p:nvPr/>
          </p:nvSpPr>
          <p:spPr>
            <a:xfrm flipH="1">
              <a:off x="3422463" y="2574196"/>
              <a:ext cx="257604" cy="330423"/>
            </a:xfrm>
            <a:prstGeom prst="halfFrame">
              <a:avLst>
                <a:gd name="adj1" fmla="val 6458"/>
                <a:gd name="adj2" fmla="val 1978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VE" dirty="0" smtClean="0">
                  <a:solidFill>
                    <a:schemeClr val="tx1"/>
                  </a:solidFill>
                </a:rPr>
                <a:t>h</a:t>
              </a:r>
              <a:endParaRPr lang="es-VE" dirty="0">
                <a:solidFill>
                  <a:schemeClr val="tx1"/>
                </a:solidFill>
              </a:endParaRPr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3661768" y="2607295"/>
              <a:ext cx="4781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dirty="0" smtClean="0">
                  <a:latin typeface="Book Antiqua" pitchFamily="18" charset="0"/>
                </a:rPr>
                <a:t>im</a:t>
              </a:r>
              <a:endParaRPr lang="es-VE" dirty="0">
                <a:latin typeface="Book Antiqua" pitchFamily="18" charset="0"/>
              </a:endParaRPr>
            </a:p>
          </p:txBody>
        </p:sp>
      </p:grpSp>
      <p:grpSp>
        <p:nvGrpSpPr>
          <p:cNvPr id="8" name="7 Grupo"/>
          <p:cNvGrpSpPr/>
          <p:nvPr/>
        </p:nvGrpSpPr>
        <p:grpSpPr>
          <a:xfrm>
            <a:off x="5220072" y="4509036"/>
            <a:ext cx="3434834" cy="841128"/>
            <a:chOff x="519796" y="2492896"/>
            <a:chExt cx="3434834" cy="841128"/>
          </a:xfrm>
        </p:grpSpPr>
        <p:grpSp>
          <p:nvGrpSpPr>
            <p:cNvPr id="9" name="8 Grupo"/>
            <p:cNvGrpSpPr/>
            <p:nvPr/>
          </p:nvGrpSpPr>
          <p:grpSpPr>
            <a:xfrm>
              <a:off x="519796" y="2515627"/>
              <a:ext cx="1080120" cy="769441"/>
              <a:chOff x="720296" y="3127033"/>
              <a:chExt cx="1080120" cy="769441"/>
            </a:xfrm>
          </p:grpSpPr>
          <p:sp>
            <p:nvSpPr>
              <p:cNvPr id="11" name="10 CuadroTexto"/>
              <p:cNvSpPr txBox="1"/>
              <p:nvPr/>
            </p:nvSpPr>
            <p:spPr>
              <a:xfrm>
                <a:off x="720296" y="3127033"/>
                <a:ext cx="52381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4400" dirty="0" smtClean="0">
                    <a:latin typeface="Vijaya" pitchFamily="34" charset="0"/>
                    <a:ea typeface="Meiryo UI" pitchFamily="34" charset="-128"/>
                    <a:cs typeface="Vijaya" pitchFamily="34" charset="0"/>
                  </a:rPr>
                  <a:t>s</a:t>
                </a:r>
                <a:endParaRPr lang="es-VE" sz="4400" dirty="0">
                  <a:latin typeface="Vijaya" pitchFamily="34" charset="0"/>
                  <a:ea typeface="Meiryo UI" pitchFamily="34" charset="-128"/>
                  <a:cs typeface="Vijaya" pitchFamily="34" charset="0"/>
                </a:endParaRPr>
              </a:p>
            </p:txBody>
          </p:sp>
          <p:sp>
            <p:nvSpPr>
              <p:cNvPr id="12" name="11 Medio marco"/>
              <p:cNvSpPr/>
              <p:nvPr/>
            </p:nvSpPr>
            <p:spPr>
              <a:xfrm flipH="1">
                <a:off x="1115616" y="3394093"/>
                <a:ext cx="216024" cy="330423"/>
              </a:xfrm>
              <a:prstGeom prst="halfFrame">
                <a:avLst>
                  <a:gd name="adj1" fmla="val 6458"/>
                  <a:gd name="adj2" fmla="val 1978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VE" sz="2400" dirty="0" smtClean="0">
                    <a:solidFill>
                      <a:schemeClr val="tx1"/>
                    </a:solidFill>
                  </a:rPr>
                  <a:t>h</a:t>
                </a:r>
                <a:endParaRPr lang="es-VE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12 CuadroTexto"/>
              <p:cNvSpPr txBox="1"/>
              <p:nvPr/>
            </p:nvSpPr>
            <p:spPr>
              <a:xfrm>
                <a:off x="1152344" y="3364476"/>
                <a:ext cx="64807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1400" dirty="0" smtClean="0">
                    <a:latin typeface="Book Antiqua" pitchFamily="18" charset="0"/>
                  </a:rPr>
                  <a:t>im</a:t>
                </a:r>
                <a:endParaRPr lang="es-VE" sz="1400" dirty="0">
                  <a:latin typeface="Book Antiqua" pitchFamily="18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9 CuadroTexto"/>
                <p:cNvSpPr txBox="1"/>
                <p:nvPr/>
              </p:nvSpPr>
              <p:spPr>
                <a:xfrm>
                  <a:off x="1405214" y="2492896"/>
                  <a:ext cx="2549416" cy="84112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VE" sz="2400" i="1" smtClean="0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es-VE" sz="240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VE" sz="24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s-VE" sz="24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s-VE" sz="2400" b="0" i="1" smtClean="0">
                                        <a:latin typeface="Cambria Math"/>
                                        <a:ea typeface="Cambria Math"/>
                                      </a:rPr>
                                      <m:t>1+</m:t>
                                    </m:r>
                                    <m:r>
                                      <a:rPr lang="es-VE" sz="2400" b="0" i="1" smtClean="0">
                                        <a:latin typeface="Cambria Math"/>
                                        <a:ea typeface="Cambria Math"/>
                                      </a:rPr>
                                      <m:t>𝑖𝑚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s-VE" sz="2400" b="0" i="1" smtClean="0">
                                    <a:latin typeface="Cambria Math"/>
                                    <a:ea typeface="Cambria Math"/>
                                  </a:rPr>
                                  <m:t>h</m:t>
                                </m:r>
                              </m:sup>
                            </m:sSup>
                            <m:r>
                              <a:rPr lang="es-VE" sz="2400" b="0" i="1" smtClean="0">
                                <a:latin typeface="Cambria Math"/>
                                <a:ea typeface="Cambria Math"/>
                              </a:rPr>
                              <m:t>−1</m:t>
                            </m:r>
                          </m:num>
                          <m:den>
                            <m:r>
                              <a:rPr lang="es-VE" sz="2400" b="0" i="1" smtClean="0">
                                <a:latin typeface="Cambria Math"/>
                                <a:ea typeface="Cambria Math"/>
                              </a:rPr>
                              <m:t>𝑖𝑚</m:t>
                            </m:r>
                          </m:den>
                        </m:f>
                        <m:r>
                          <a:rPr lang="es-VE" sz="2400" b="0" i="1" smtClean="0">
                            <a:latin typeface="Cambria Math"/>
                            <a:ea typeface="Cambria Math"/>
                          </a:rPr>
                          <m:t>  </m:t>
                        </m:r>
                      </m:oMath>
                    </m:oMathPara>
                  </a14:m>
                  <a:endParaRPr lang="es-VE" sz="2400" dirty="0"/>
                </a:p>
              </p:txBody>
            </p:sp>
          </mc:Choice>
          <mc:Fallback xmlns="">
            <p:sp>
              <p:nvSpPr>
                <p:cNvPr id="10" name="9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5214" y="2492896"/>
                  <a:ext cx="2549416" cy="841128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r="-4545" b="-725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" name="16 Grupo"/>
          <p:cNvGrpSpPr/>
          <p:nvPr/>
        </p:nvGrpSpPr>
        <p:grpSpPr>
          <a:xfrm>
            <a:off x="3579599" y="3851756"/>
            <a:ext cx="992401" cy="369332"/>
            <a:chOff x="3332156" y="4869160"/>
            <a:chExt cx="992401" cy="369332"/>
          </a:xfrm>
        </p:grpSpPr>
        <p:sp>
          <p:nvSpPr>
            <p:cNvPr id="14" name="13 Medio marco"/>
            <p:cNvSpPr/>
            <p:nvPr/>
          </p:nvSpPr>
          <p:spPr>
            <a:xfrm flipH="1">
              <a:off x="3332156" y="4898777"/>
              <a:ext cx="514216" cy="330423"/>
            </a:xfrm>
            <a:prstGeom prst="halfFrame">
              <a:avLst>
                <a:gd name="adj1" fmla="val 6458"/>
                <a:gd name="adj2" fmla="val 1978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VE" dirty="0">
                  <a:solidFill>
                    <a:schemeClr val="tx1"/>
                  </a:solidFill>
                </a:rPr>
                <a:t>p</a:t>
              </a:r>
              <a:r>
                <a:rPr lang="es-VE" dirty="0" smtClean="0">
                  <a:solidFill>
                    <a:schemeClr val="tx1"/>
                  </a:solidFill>
                </a:rPr>
                <a:t>-h</a:t>
              </a:r>
              <a:endParaRPr lang="es-VE" dirty="0">
                <a:solidFill>
                  <a:schemeClr val="tx1"/>
                </a:solidFill>
              </a:endParaRPr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3846373" y="4869160"/>
              <a:ext cx="4781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dirty="0" smtClean="0">
                  <a:latin typeface="Book Antiqua" pitchFamily="18" charset="0"/>
                </a:rPr>
                <a:t>im</a:t>
              </a:r>
              <a:endParaRPr lang="es-VE" dirty="0">
                <a:latin typeface="Book Antiqua" pitchFamily="18" charset="0"/>
              </a:endParaRPr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971600" y="4729646"/>
            <a:ext cx="4338230" cy="859594"/>
            <a:chOff x="341022" y="2492896"/>
            <a:chExt cx="4338230" cy="859594"/>
          </a:xfrm>
        </p:grpSpPr>
        <p:grpSp>
          <p:nvGrpSpPr>
            <p:cNvPr id="19" name="18 Grupo"/>
            <p:cNvGrpSpPr/>
            <p:nvPr/>
          </p:nvGrpSpPr>
          <p:grpSpPr>
            <a:xfrm>
              <a:off x="341022" y="2572596"/>
              <a:ext cx="1265096" cy="769441"/>
              <a:chOff x="541522" y="3184002"/>
              <a:chExt cx="1265096" cy="769441"/>
            </a:xfrm>
          </p:grpSpPr>
          <p:sp>
            <p:nvSpPr>
              <p:cNvPr id="21" name="20 CuadroTexto"/>
              <p:cNvSpPr txBox="1"/>
              <p:nvPr/>
            </p:nvSpPr>
            <p:spPr>
              <a:xfrm>
                <a:off x="541522" y="3184002"/>
                <a:ext cx="52381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4400" dirty="0">
                    <a:latin typeface="Vijaya" pitchFamily="34" charset="0"/>
                    <a:ea typeface="Meiryo UI" pitchFamily="34" charset="-128"/>
                    <a:cs typeface="Vijaya" pitchFamily="34" charset="0"/>
                  </a:rPr>
                  <a:t>a</a:t>
                </a:r>
              </a:p>
            </p:txBody>
          </p:sp>
          <p:sp>
            <p:nvSpPr>
              <p:cNvPr id="22" name="21 Medio marco"/>
              <p:cNvSpPr/>
              <p:nvPr/>
            </p:nvSpPr>
            <p:spPr>
              <a:xfrm flipH="1">
                <a:off x="948778" y="3432330"/>
                <a:ext cx="526873" cy="322274"/>
              </a:xfrm>
              <a:prstGeom prst="halfFrame">
                <a:avLst>
                  <a:gd name="adj1" fmla="val 6458"/>
                  <a:gd name="adj2" fmla="val 1978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VE" sz="1600" dirty="0" smtClean="0">
                    <a:solidFill>
                      <a:schemeClr val="tx1"/>
                    </a:solidFill>
                  </a:rPr>
                  <a:t>p-h</a:t>
                </a:r>
                <a:endParaRPr lang="es-V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22 CuadroTexto"/>
              <p:cNvSpPr txBox="1"/>
              <p:nvPr/>
            </p:nvSpPr>
            <p:spPr>
              <a:xfrm>
                <a:off x="1405618" y="3394563"/>
                <a:ext cx="40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VE" sz="1400" dirty="0" smtClean="0">
                    <a:latin typeface="Book Antiqua" pitchFamily="18" charset="0"/>
                  </a:rPr>
                  <a:t>im</a:t>
                </a:r>
                <a:endParaRPr lang="es-VE" sz="1400" dirty="0">
                  <a:latin typeface="Book Antiqua" pitchFamily="18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19 CuadroTexto"/>
                <p:cNvSpPr txBox="1"/>
                <p:nvPr/>
              </p:nvSpPr>
              <p:spPr>
                <a:xfrm>
                  <a:off x="1405214" y="2492896"/>
                  <a:ext cx="3274038" cy="85959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VE" sz="2400" i="1" smtClean="0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es-VE" sz="240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s-VE" sz="2400" b="0" i="1" smtClean="0">
                                <a:latin typeface="Cambria Math"/>
                                <a:ea typeface="Cambria Math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s-VE" sz="24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s-VE" sz="24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s-VE" sz="2400" b="0" i="1" smtClean="0">
                                        <a:latin typeface="Cambria Math"/>
                                        <a:ea typeface="Cambria Math"/>
                                      </a:rPr>
                                      <m:t>1+</m:t>
                                    </m:r>
                                    <m:r>
                                      <a:rPr lang="es-VE" sz="2400" b="0" i="1" smtClean="0">
                                        <a:latin typeface="Cambria Math"/>
                                        <a:ea typeface="Cambria Math"/>
                                      </a:rPr>
                                      <m:t>𝑖𝑚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s-VE" sz="2400" b="0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d>
                                  <m:dPr>
                                    <m:ctrlPr>
                                      <a:rPr lang="es-VE" sz="24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s-VE" sz="2400" b="0" i="1" smtClean="0">
                                        <a:latin typeface="Cambria Math"/>
                                        <a:ea typeface="Cambria Math"/>
                                      </a:rPr>
                                      <m:t>𝑝</m:t>
                                    </m:r>
                                    <m:r>
                                      <a:rPr lang="es-VE" sz="2400" b="0" i="1" smtClean="0">
                                        <a:latin typeface="Cambria Math"/>
                                        <a:ea typeface="Cambria Math"/>
                                      </a:rPr>
                                      <m:t>−</m:t>
                                    </m:r>
                                    <m:r>
                                      <a:rPr lang="es-VE" sz="2400" b="0" i="1" smtClean="0">
                                        <a:latin typeface="Cambria Math"/>
                                        <a:ea typeface="Cambria Math"/>
                                      </a:rPr>
                                      <m:t>h</m:t>
                                    </m:r>
                                  </m:e>
                                </m:d>
                              </m:sup>
                            </m:sSup>
                          </m:num>
                          <m:den>
                            <m:r>
                              <a:rPr lang="es-VE" sz="2400" b="0" i="1" smtClean="0">
                                <a:latin typeface="Cambria Math"/>
                                <a:ea typeface="Cambria Math"/>
                              </a:rPr>
                              <m:t>𝑖𝑚</m:t>
                            </m:r>
                          </m:den>
                        </m:f>
                        <m:r>
                          <a:rPr lang="es-VE" sz="2400" b="0" i="1" smtClean="0">
                            <a:latin typeface="Cambria Math"/>
                            <a:ea typeface="Cambria Math"/>
                          </a:rPr>
                          <m:t>   </m:t>
                        </m:r>
                      </m:oMath>
                    </m:oMathPara>
                  </a14:m>
                  <a:endParaRPr lang="es-VE" sz="2400" dirty="0"/>
                </a:p>
              </p:txBody>
            </p:sp>
          </mc:Choice>
          <mc:Fallback xmlns="">
            <p:sp>
              <p:nvSpPr>
                <p:cNvPr id="20" name="19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5214" y="2492896"/>
                  <a:ext cx="3274038" cy="859594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r="-3352" b="-709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8100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004777"/>
              </p:ext>
            </p:extLst>
          </p:nvPr>
        </p:nvGraphicFramePr>
        <p:xfrm>
          <a:off x="899592" y="908720"/>
          <a:ext cx="6052091" cy="2377172"/>
        </p:xfrm>
        <a:graphic>
          <a:graphicData uri="http://schemas.openxmlformats.org/drawingml/2006/table">
            <a:tbl>
              <a:tblPr firstRow="1" firstCol="1" bandRow="1"/>
              <a:tblGrid>
                <a:gridCol w="785104"/>
                <a:gridCol w="1224136"/>
                <a:gridCol w="1390407"/>
                <a:gridCol w="1326222"/>
                <a:gridCol w="1326222"/>
              </a:tblGrid>
              <a:tr h="4715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200" b="1" dirty="0">
                          <a:effectLst/>
                          <a:latin typeface="Times New Roman"/>
                        </a:rPr>
                        <a:t>Período</a:t>
                      </a:r>
                      <a:endParaRPr lang="es-VE" sz="120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b="1" dirty="0" smtClean="0">
                          <a:effectLst/>
                          <a:latin typeface="Times New Roman"/>
                        </a:rPr>
                        <a:t>( h )</a:t>
                      </a:r>
                      <a:endParaRPr lang="es-VE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200" b="1" dirty="0">
                          <a:effectLst/>
                          <a:latin typeface="Times New Roman"/>
                        </a:rPr>
                        <a:t>Cuota </a:t>
                      </a:r>
                      <a:r>
                        <a:rPr lang="es-VE" sz="1200" b="1" dirty="0" smtClean="0">
                          <a:effectLst/>
                          <a:latin typeface="Times New Roman"/>
                        </a:rPr>
                        <a:t>Depositar </a:t>
                      </a:r>
                      <a:endParaRPr lang="es-VE" sz="120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b="1" dirty="0" smtClean="0">
                          <a:effectLst/>
                          <a:latin typeface="Times New Roman"/>
                        </a:rPr>
                        <a:t>( a )</a:t>
                      </a:r>
                      <a:endParaRPr lang="es-VE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200" b="1" dirty="0">
                          <a:effectLst/>
                          <a:latin typeface="Times New Roman"/>
                        </a:rPr>
                        <a:t>Cuota de Interés</a:t>
                      </a:r>
                      <a:endParaRPr lang="es-VE" sz="120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b="1" dirty="0" smtClean="0">
                          <a:effectLst/>
                          <a:latin typeface="Times New Roman"/>
                        </a:rPr>
                        <a:t>( CI</a:t>
                      </a:r>
                      <a:r>
                        <a:rPr lang="es-VE" sz="1600" b="1" baseline="-25000" dirty="0" smtClean="0">
                          <a:effectLst/>
                          <a:latin typeface="Times New Roman"/>
                        </a:rPr>
                        <a:t>h </a:t>
                      </a:r>
                      <a:r>
                        <a:rPr lang="es-VE" sz="1600" b="1" dirty="0" smtClean="0">
                          <a:effectLst/>
                          <a:latin typeface="Times New Roman"/>
                        </a:rPr>
                        <a:t>)</a:t>
                      </a:r>
                      <a:endParaRPr lang="es-VE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200" b="1" dirty="0">
                          <a:effectLst/>
                          <a:latin typeface="Times New Roman"/>
                        </a:rPr>
                        <a:t>Total </a:t>
                      </a:r>
                      <a:r>
                        <a:rPr lang="es-VE" sz="1200" b="1" dirty="0" smtClean="0">
                          <a:effectLst/>
                          <a:latin typeface="Times New Roman"/>
                        </a:rPr>
                        <a:t>Depositar</a:t>
                      </a:r>
                      <a:endParaRPr lang="es-VE" sz="120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b="1" dirty="0" smtClean="0">
                          <a:effectLst/>
                          <a:latin typeface="Times New Roman"/>
                        </a:rPr>
                        <a:t>( TD</a:t>
                      </a:r>
                      <a:r>
                        <a:rPr lang="es-VE" sz="1600" b="1" baseline="-25000" dirty="0" smtClean="0">
                          <a:effectLst/>
                          <a:latin typeface="Times New Roman"/>
                        </a:rPr>
                        <a:t>h </a:t>
                      </a:r>
                      <a:r>
                        <a:rPr lang="es-VE" sz="1600" b="1" dirty="0" smtClean="0">
                          <a:effectLst/>
                          <a:latin typeface="Times New Roman"/>
                        </a:rPr>
                        <a:t>)</a:t>
                      </a:r>
                      <a:endParaRPr lang="es-VE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200" b="1" dirty="0">
                          <a:effectLst/>
                          <a:latin typeface="Times New Roman"/>
                        </a:rPr>
                        <a:t>Saldo </a:t>
                      </a:r>
                      <a:r>
                        <a:rPr lang="es-VE" sz="1200" b="1" dirty="0" smtClean="0">
                          <a:effectLst/>
                          <a:latin typeface="Times New Roman"/>
                        </a:rPr>
                        <a:t>Depositado</a:t>
                      </a:r>
                      <a:endParaRPr lang="es-VE" sz="120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b="1" dirty="0" smtClean="0">
                          <a:effectLst/>
                          <a:latin typeface="Times New Roman"/>
                        </a:rPr>
                        <a:t>( R</a:t>
                      </a:r>
                      <a:r>
                        <a:rPr lang="es-VE" sz="1600" b="1" baseline="-25000" dirty="0" smtClean="0">
                          <a:effectLst/>
                          <a:latin typeface="Times New Roman"/>
                        </a:rPr>
                        <a:t>h </a:t>
                      </a:r>
                      <a:r>
                        <a:rPr lang="es-VE" sz="1600" b="1" dirty="0" smtClean="0">
                          <a:effectLst/>
                          <a:latin typeface="Times New Roman"/>
                        </a:rPr>
                        <a:t>)</a:t>
                      </a:r>
                      <a:endParaRPr lang="es-VE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800" dirty="0">
                          <a:effectLst/>
                          <a:latin typeface="Times New Roman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 smtClean="0">
                          <a:effectLst/>
                          <a:latin typeface="Times New Roman"/>
                        </a:rPr>
                        <a:t>-</a:t>
                      </a:r>
                      <a:endParaRPr lang="es-VE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 smtClean="0">
                          <a:effectLst/>
                          <a:latin typeface="Times New Roman"/>
                        </a:rPr>
                        <a:t>-</a:t>
                      </a:r>
                      <a:endParaRPr lang="es-VE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 smtClean="0">
                          <a:effectLst/>
                          <a:latin typeface="Times New Roman"/>
                        </a:rPr>
                        <a:t>R</a:t>
                      </a:r>
                      <a:r>
                        <a:rPr lang="es-VE" sz="1600" baseline="-25000" dirty="0" smtClean="0">
                          <a:effectLst/>
                          <a:latin typeface="Times New Roman"/>
                        </a:rPr>
                        <a:t>1</a:t>
                      </a:r>
                      <a:r>
                        <a:rPr lang="es-VE" sz="1600" baseline="0" dirty="0" smtClean="0">
                          <a:effectLst/>
                          <a:latin typeface="Times New Roman"/>
                        </a:rPr>
                        <a:t>= a</a:t>
                      </a:r>
                      <a:endParaRPr lang="es-VE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800" dirty="0">
                          <a:effectLst/>
                          <a:latin typeface="Times New Roman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 smtClean="0">
                          <a:effectLst/>
                          <a:latin typeface="Times New Roman"/>
                        </a:rPr>
                        <a:t>CI</a:t>
                      </a:r>
                      <a:r>
                        <a:rPr lang="es-VE" sz="1600" baseline="-25000" dirty="0" smtClean="0">
                          <a:effectLst/>
                          <a:latin typeface="Times New Roman"/>
                        </a:rPr>
                        <a:t>1</a:t>
                      </a:r>
                      <a:endParaRPr lang="es-VE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 smtClean="0">
                          <a:effectLst/>
                          <a:latin typeface="Times New Roman"/>
                        </a:rPr>
                        <a:t>TD</a:t>
                      </a:r>
                      <a:r>
                        <a:rPr lang="es-VE" sz="1600" baseline="-25000" dirty="0" smtClean="0">
                          <a:effectLst/>
                          <a:latin typeface="Times New Roman"/>
                        </a:rPr>
                        <a:t>1</a:t>
                      </a:r>
                      <a:endParaRPr lang="es-VE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>
                          <a:effectLst/>
                          <a:latin typeface="Times New Roman"/>
                        </a:rPr>
                        <a:t>R</a:t>
                      </a:r>
                      <a:r>
                        <a:rPr lang="es-VE" sz="1600" baseline="-25000" dirty="0">
                          <a:effectLst/>
                          <a:latin typeface="Times New Roman"/>
                        </a:rPr>
                        <a:t>2</a:t>
                      </a:r>
                      <a:endParaRPr lang="es-VE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800" dirty="0">
                          <a:effectLst/>
                          <a:latin typeface="Times New Roman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 smtClean="0">
                          <a:effectLst/>
                          <a:latin typeface="Times New Roman"/>
                        </a:rPr>
                        <a:t>CI</a:t>
                      </a:r>
                      <a:r>
                        <a:rPr lang="es-VE" sz="1600" baseline="-25000" dirty="0">
                          <a:effectLst/>
                          <a:latin typeface="Times New Roman"/>
                        </a:rPr>
                        <a:t>2</a:t>
                      </a:r>
                      <a:endParaRPr lang="es-VE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 smtClean="0">
                          <a:effectLst/>
                          <a:latin typeface="Times New Roman"/>
                        </a:rPr>
                        <a:t>TD</a:t>
                      </a:r>
                      <a:r>
                        <a:rPr lang="es-VE" sz="1600" baseline="-25000" dirty="0" smtClean="0">
                          <a:effectLst/>
                          <a:latin typeface="Times New Roman"/>
                        </a:rPr>
                        <a:t>2</a:t>
                      </a:r>
                      <a:endParaRPr lang="es-VE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>
                          <a:effectLst/>
                          <a:latin typeface="Times New Roman"/>
                        </a:rPr>
                        <a:t>R</a:t>
                      </a:r>
                      <a:r>
                        <a:rPr lang="es-VE" sz="1600" baseline="-25000" dirty="0">
                          <a:effectLst/>
                          <a:latin typeface="Times New Roman"/>
                        </a:rPr>
                        <a:t>3</a:t>
                      </a:r>
                      <a:endParaRPr lang="es-VE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800" dirty="0">
                          <a:effectLst/>
                          <a:latin typeface="Times New Roman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CI</a:t>
                      </a:r>
                      <a:r>
                        <a:rPr lang="es-VE" sz="1600" baseline="-25000">
                          <a:effectLst/>
                          <a:latin typeface="Times New Roman"/>
                        </a:rPr>
                        <a:t>n</a:t>
                      </a:r>
                      <a:endParaRPr lang="es-VE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 smtClean="0">
                          <a:effectLst/>
                          <a:latin typeface="Times New Roman"/>
                        </a:rPr>
                        <a:t>TD</a:t>
                      </a:r>
                      <a:r>
                        <a:rPr lang="es-VE" sz="1600" baseline="-25000" dirty="0" smtClean="0">
                          <a:effectLst/>
                          <a:latin typeface="Times New Roman"/>
                        </a:rPr>
                        <a:t>n</a:t>
                      </a:r>
                      <a:endParaRPr lang="es-VE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>
                          <a:effectLst/>
                          <a:latin typeface="Times New Roman"/>
                        </a:rPr>
                        <a:t>R</a:t>
                      </a:r>
                      <a:r>
                        <a:rPr lang="es-VE" sz="1600" baseline="-25000" dirty="0">
                          <a:effectLst/>
                          <a:latin typeface="Times New Roman"/>
                        </a:rPr>
                        <a:t>n </a:t>
                      </a:r>
                      <a:r>
                        <a:rPr lang="es-VE" sz="1600" dirty="0">
                          <a:effectLst/>
                          <a:latin typeface="Times New Roman"/>
                        </a:rPr>
                        <a:t>= </a:t>
                      </a:r>
                      <a:r>
                        <a:rPr lang="es-VE" sz="1600" dirty="0" smtClean="0">
                          <a:effectLst/>
                          <a:latin typeface="Times New Roman"/>
                        </a:rPr>
                        <a:t>S</a:t>
                      </a:r>
                      <a:endParaRPr lang="es-VE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1259632" y="239741"/>
            <a:ext cx="51563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VE" sz="24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Cuadro Fondo Amortización de Ahorro</a:t>
            </a:r>
            <a:endParaRPr lang="es-VE" sz="2400" b="1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26749" y="3284984"/>
            <a:ext cx="42528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b="1" dirty="0" smtClean="0">
                <a:solidFill>
                  <a:prstClr val="black"/>
                </a:solidFill>
                <a:ea typeface="+mj-ea"/>
                <a:cs typeface="+mj-cs"/>
              </a:rPr>
              <a:t>Procedimiento de elaboración del cuadro:</a:t>
            </a:r>
            <a:endParaRPr lang="es-V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CuadroTexto"/>
              <p:cNvSpPr txBox="1"/>
              <p:nvPr/>
            </p:nvSpPr>
            <p:spPr>
              <a:xfrm>
                <a:off x="131108" y="3474000"/>
                <a:ext cx="8496944" cy="33393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s-VE" dirty="0" smtClean="0"/>
                  <a:t>Se determina la Cuota a Depositar (</a:t>
                </a:r>
                <a:r>
                  <a:rPr lang="es-VE" sz="2400" dirty="0" smtClean="0"/>
                  <a:t>a</a:t>
                </a:r>
                <a:r>
                  <a:rPr lang="es-VE" dirty="0" smtClean="0"/>
                  <a:t>) mediante la ecuación (28) </a:t>
                </a:r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s-VE" dirty="0" smtClean="0"/>
                  <a:t>Se calcula la Cuota de Interés: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VE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VE" b="0" i="1" smtClean="0">
                            <a:latin typeface="Cambria Math"/>
                          </a:rPr>
                          <m:t>𝐶𝐼</m:t>
                        </m:r>
                      </m:e>
                      <m:sub>
                        <m:r>
                          <a:rPr lang="es-VE" b="0" i="1" smtClean="0">
                            <a:latin typeface="Cambria Math"/>
                          </a:rPr>
                          <m:t>h</m:t>
                        </m:r>
                      </m:sub>
                    </m:sSub>
                    <m:r>
                      <a:rPr lang="es-VE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s-VE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VE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s-VE" b="0" i="1" smtClean="0">
                            <a:latin typeface="Cambria Math"/>
                          </a:rPr>
                          <m:t>h</m:t>
                        </m:r>
                      </m:sub>
                    </m:sSub>
                  </m:oMath>
                </a14:m>
                <a:r>
                  <a:rPr lang="es-VE" b="0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s-VE" b="0" i="1" dirty="0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s-VE" b="0" i="1" dirty="0" smtClean="0">
                        <a:latin typeface="Cambria Math"/>
                        <a:ea typeface="Cambria Math"/>
                      </a:rPr>
                      <m:t>𝑖</m:t>
                    </m:r>
                    <m:r>
                      <a:rPr lang="es-VE" b="0" i="1" dirty="0" smtClean="0">
                        <a:latin typeface="Cambria Math"/>
                        <a:ea typeface="Cambria Math"/>
                      </a:rPr>
                      <m:t>  </m:t>
                    </m:r>
                  </m:oMath>
                </a14:m>
                <a:r>
                  <a:rPr lang="es-VE" b="0" dirty="0" smtClean="0">
                    <a:ea typeface="Cambria Math"/>
                  </a:rPr>
                  <a:t>(</a:t>
                </a:r>
                <a:r>
                  <a:rPr lang="es-VE" dirty="0" smtClean="0">
                    <a:ea typeface="Cambria Math"/>
                  </a:rPr>
                  <a:t>69</a:t>
                </a:r>
                <a:r>
                  <a:rPr lang="es-VE" b="0" dirty="0" smtClean="0">
                    <a:ea typeface="Cambria Math"/>
                  </a:rPr>
                  <a:t>)</a:t>
                </a:r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s-VE" dirty="0" smtClean="0"/>
                  <a:t>El Total Depositar es la suma entre: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VE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VE" b="0" i="1" smtClean="0">
                            <a:latin typeface="Cambria Math"/>
                          </a:rPr>
                          <m:t>𝑇𝐷</m:t>
                        </m:r>
                      </m:e>
                      <m:sub>
                        <m:r>
                          <a:rPr lang="es-VE" b="0" i="1" smtClean="0">
                            <a:latin typeface="Cambria Math"/>
                          </a:rPr>
                          <m:t>h</m:t>
                        </m:r>
                      </m:sub>
                    </m:sSub>
                    <m:r>
                      <a:rPr lang="es-VE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s-VE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s-VE" b="0" i="1" smtClean="0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s-VE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s-VE" b="0" i="1" smtClean="0">
                            <a:latin typeface="Cambria Math"/>
                            <a:ea typeface="Cambria Math"/>
                          </a:rPr>
                          <m:t>𝐶𝐼</m:t>
                        </m:r>
                      </m:e>
                      <m:sub>
                        <m:r>
                          <a:rPr lang="es-VE" b="0" i="1" smtClean="0">
                            <a:latin typeface="Cambria Math"/>
                            <a:ea typeface="Cambria Math"/>
                          </a:rPr>
                          <m:t>h</m:t>
                        </m:r>
                      </m:sub>
                    </m:sSub>
                    <m:r>
                      <a:rPr lang="es-VE" b="0" i="1" smtClean="0">
                        <a:latin typeface="Cambria Math"/>
                        <a:ea typeface="Cambria Math"/>
                      </a:rPr>
                      <m:t> </m:t>
                    </m:r>
                    <m:d>
                      <m:dPr>
                        <m:ctrlPr>
                          <a:rPr lang="es-VE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s-VE" b="0" i="1" smtClean="0">
                            <a:latin typeface="Cambria Math"/>
                            <a:ea typeface="Cambria Math"/>
                          </a:rPr>
                          <m:t>70</m:t>
                        </m:r>
                      </m:e>
                    </m:d>
                  </m:oMath>
                </a14:m>
                <a:endParaRPr lang="es-VE" b="0" dirty="0" smtClean="0">
                  <a:ea typeface="Cambria Math"/>
                </a:endParaRPr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s-VE" dirty="0" smtClean="0"/>
                  <a:t>El Saldo Depositado 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VE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VE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s-VE" b="0" i="1" smtClean="0">
                            <a:latin typeface="Cambria Math"/>
                          </a:rPr>
                          <m:t>h</m:t>
                        </m:r>
                      </m:sub>
                    </m:sSub>
                    <m:r>
                      <a:rPr lang="es-VE" i="1" smtClean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s-VE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s-VE" b="0" i="1" smtClean="0">
                            <a:latin typeface="Cambria Math"/>
                            <a:ea typeface="Cambria Math"/>
                          </a:rPr>
                          <m:t>𝑅</m:t>
                        </m:r>
                      </m:e>
                      <m:sub>
                        <m:r>
                          <a:rPr lang="es-VE" b="0" i="1" smtClean="0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es-VE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sub>
                    </m:sSub>
                    <m:r>
                      <a:rPr lang="es-VE" b="0" i="1" smtClean="0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s-VE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s-VE" b="0" i="1" smtClean="0">
                            <a:latin typeface="Cambria Math"/>
                            <a:ea typeface="Cambria Math"/>
                          </a:rPr>
                          <m:t>𝑇𝐷</m:t>
                        </m:r>
                      </m:e>
                      <m:sub>
                        <m:r>
                          <a:rPr lang="es-VE" b="0" i="1" smtClean="0">
                            <a:latin typeface="Cambria Math"/>
                            <a:ea typeface="Cambria Math"/>
                          </a:rPr>
                          <m:t>h</m:t>
                        </m:r>
                      </m:sub>
                    </m:sSub>
                    <m:r>
                      <a:rPr lang="es-VE" b="0" i="1" smtClean="0">
                        <a:latin typeface="Cambria Math"/>
                        <a:ea typeface="Cambria Math"/>
                      </a:rPr>
                      <m:t> </m:t>
                    </m:r>
                    <m:d>
                      <m:dPr>
                        <m:ctrlPr>
                          <a:rPr lang="es-VE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s-VE" b="0" i="1" smtClean="0">
                            <a:latin typeface="Cambria Math"/>
                            <a:ea typeface="Cambria Math"/>
                          </a:rPr>
                          <m:t>71</m:t>
                        </m:r>
                      </m:e>
                    </m:d>
                  </m:oMath>
                </a14:m>
                <a:endParaRPr lang="es-VE" b="0" dirty="0" smtClean="0">
                  <a:ea typeface="Cambria Math"/>
                </a:endParaRPr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s-VE" dirty="0" smtClean="0"/>
                  <a:t>Se repite el proceso en forma iterativa a partir del paso (2) hasta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VE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VE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s-VE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s-VE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s-VE" b="0" i="1" smtClean="0">
                        <a:latin typeface="Cambria Math"/>
                        <a:ea typeface="Cambria Math"/>
                      </a:rPr>
                      <m:t>𝑆</m:t>
                    </m:r>
                  </m:oMath>
                </a14:m>
                <a:endParaRPr lang="es-VE" dirty="0" smtClean="0"/>
              </a:p>
              <a:p>
                <a:pPr>
                  <a:lnSpc>
                    <a:spcPct val="150000"/>
                  </a:lnSpc>
                </a:pPr>
                <a:r>
                  <a:rPr lang="es-VE" b="1" dirty="0" smtClean="0"/>
                  <a:t>Nota Importante:</a:t>
                </a:r>
              </a:p>
              <a:p>
                <a:pPr algn="just"/>
                <a:r>
                  <a:rPr lang="es-VE" sz="2000" dirty="0" smtClean="0"/>
                  <a:t>Igualmente se toma en cuenta que el Fondo de Amortización se hace con períodos anuales y/o con períodos fraccionados</a:t>
                </a:r>
                <a:endParaRPr lang="es-VE" sz="2000" dirty="0"/>
              </a:p>
            </p:txBody>
          </p:sp>
        </mc:Choice>
        <mc:Fallback xmlns="">
          <p:sp>
            <p:nvSpPr>
              <p:cNvPr id="3" name="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108" y="3474000"/>
                <a:ext cx="8496944" cy="3339376"/>
              </a:xfrm>
              <a:prstGeom prst="rect">
                <a:avLst/>
              </a:prstGeom>
              <a:blipFill rotWithShape="1">
                <a:blip r:embed="rId2"/>
                <a:stretch>
                  <a:fillRect l="-790" r="-1436" b="-2372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929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7504" y="44624"/>
            <a:ext cx="8928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VE" sz="2400" b="1" dirty="0"/>
              <a:t>MÉTODOS EVALUACIÓN FINANCIERAS DE PROYECTOS DE </a:t>
            </a:r>
            <a:r>
              <a:rPr lang="es-VE" sz="2400" b="1" dirty="0" smtClean="0"/>
              <a:t>INVERSIÓN</a:t>
            </a:r>
            <a:endParaRPr lang="es-VE" sz="2400" b="1" dirty="0"/>
          </a:p>
        </p:txBody>
      </p:sp>
      <p:sp>
        <p:nvSpPr>
          <p:cNvPr id="5" name="4 Rectángulo"/>
          <p:cNvSpPr/>
          <p:nvPr/>
        </p:nvSpPr>
        <p:spPr>
          <a:xfrm>
            <a:off x="107268" y="652046"/>
            <a:ext cx="38692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b="1" dirty="0"/>
              <a:t>Método del Valor Presente Neto (VPN)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5 CuadroTexto"/>
              <p:cNvSpPr txBox="1"/>
              <p:nvPr/>
            </p:nvSpPr>
            <p:spPr>
              <a:xfrm>
                <a:off x="107504" y="1268761"/>
                <a:ext cx="8928992" cy="8470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s-VE" b="0" i="0" smtClean="0">
                          <a:latin typeface="Cambria Math"/>
                        </a:rPr>
                        <m:t>VPN</m:t>
                      </m:r>
                      <m:r>
                        <a:rPr lang="es-VE" b="0" i="0" smtClean="0">
                          <a:latin typeface="Cambria Math"/>
                          <a:ea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s-VE" b="0" i="1" smtClean="0"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  <m:brk m:alnAt="23"/>
                            </m:rPr>
                            <a:rPr lang="es-VE" b="0" i="0" smtClean="0">
                              <a:latin typeface="Cambria Math"/>
                              <a:ea typeface="Cambria Math"/>
                            </a:rPr>
                            <m:t>n</m:t>
                          </m:r>
                          <m:r>
                            <a:rPr lang="es-VE" b="0" i="0" smtClean="0">
                              <a:latin typeface="Cambria Math"/>
                              <a:ea typeface="Cambria Math"/>
                            </a:rPr>
                            <m:t>=1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es-VE" b="0" i="0" smtClean="0">
                              <a:latin typeface="Cambria Math"/>
                              <a:ea typeface="Cambria Math"/>
                            </a:rPr>
                            <m:t>n</m:t>
                          </m:r>
                        </m:sup>
                        <m:e>
                          <m:f>
                            <m:fPr>
                              <m:ctrlP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s-VE" b="0" i="0" smtClean="0">
                                  <a:latin typeface="Cambria Math"/>
                                  <a:ea typeface="Cambria Math"/>
                                </a:rPr>
                                <m:t>FNE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1+</m:t>
                                      </m:r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𝑇𝑀𝐴𝑅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  <m:r>
                            <a:rPr lang="es-VE" b="0" i="0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s-VE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𝐹𝑁𝐸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1+</m:t>
                                      </m:r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𝑇𝑀𝐴𝑅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p>
                              </m:sSup>
                            </m:den>
                          </m:f>
                          <m:r>
                            <a:rPr lang="es-VE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𝐹𝑁𝐸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1+</m:t>
                                      </m:r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𝑇𝑀𝐴𝑅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s-VE" b="0" i="1" smtClean="0">
                              <a:latin typeface="Cambria Math"/>
                              <a:ea typeface="Cambria Math"/>
                            </a:rPr>
                            <m:t>+⋯</m:t>
                          </m:r>
                          <m:r>
                            <a:rPr lang="es-VE" b="0" i="0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𝐹𝑁𝐸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1+</m:t>
                                      </m:r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𝑇𝑀𝐴𝑅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  <m:r>
                            <a:rPr lang="es-VE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s-VE" dirty="0"/>
              </a:p>
            </p:txBody>
          </p:sp>
        </mc:Choice>
        <mc:Fallback xmlns="">
          <p:sp>
            <p:nvSpPr>
              <p:cNvPr id="6" name="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268761"/>
                <a:ext cx="8928992" cy="847027"/>
              </a:xfrm>
              <a:prstGeom prst="rect">
                <a:avLst/>
              </a:prstGeom>
              <a:blipFill rotWithShape="1">
                <a:blip r:embed="rId2"/>
                <a:stretch>
                  <a:fillRect r="-478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10 CuadroTexto"/>
              <p:cNvSpPr txBox="1"/>
              <p:nvPr/>
            </p:nvSpPr>
            <p:spPr>
              <a:xfrm>
                <a:off x="215008" y="2348880"/>
                <a:ext cx="4914027" cy="8470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s-VE" b="0" i="0" smtClean="0">
                          <a:latin typeface="Cambria Math"/>
                        </a:rPr>
                        <m:t>VPN</m:t>
                      </m:r>
                      <m:r>
                        <a:rPr lang="es-VE" b="0" i="0" smtClean="0">
                          <a:latin typeface="Cambria Math"/>
                          <a:ea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s-VE" b="0" i="1" smtClean="0"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  <m:brk m:alnAt="23"/>
                            </m:rPr>
                            <a:rPr lang="es-VE" b="0" i="0" smtClean="0">
                              <a:latin typeface="Cambria Math"/>
                              <a:ea typeface="Cambria Math"/>
                            </a:rPr>
                            <m:t>n</m:t>
                          </m:r>
                          <m:r>
                            <a:rPr lang="es-VE" b="0" i="0" smtClean="0">
                              <a:latin typeface="Cambria Math"/>
                              <a:ea typeface="Cambria Math"/>
                            </a:rPr>
                            <m:t>=1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es-VE" b="0" i="0" smtClean="0">
                              <a:latin typeface="Cambria Math"/>
                              <a:ea typeface="Cambria Math"/>
                            </a:rPr>
                            <m:t>n</m:t>
                          </m:r>
                        </m:sup>
                        <m:e>
                          <m:f>
                            <m:fPr>
                              <m:ctrlP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s-VE" b="0" i="0" smtClean="0">
                                  <a:latin typeface="Cambria Math"/>
                                  <a:ea typeface="Cambria Math"/>
                                </a:rPr>
                                <m:t>FNE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1+</m:t>
                                      </m:r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𝑇𝑀𝐴𝑅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  <m:r>
                            <a:rPr lang="es-VE" b="0" i="0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𝑉𝑆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1+</m:t>
                                      </m:r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𝑇𝑀𝐴𝑅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  <m:r>
                            <a:rPr lang="es-VE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s-VE" dirty="0"/>
              </a:p>
            </p:txBody>
          </p:sp>
        </mc:Choice>
        <mc:Fallback xmlns="">
          <p:sp>
            <p:nvSpPr>
              <p:cNvPr id="11" name="1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008" y="2348880"/>
                <a:ext cx="4914027" cy="84702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7 CuadroTexto"/>
              <p:cNvSpPr txBox="1"/>
              <p:nvPr/>
            </p:nvSpPr>
            <p:spPr>
              <a:xfrm>
                <a:off x="215008" y="3366419"/>
                <a:ext cx="42276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s-VE" b="0" i="0" smtClean="0">
                          <a:latin typeface="Cambria Math"/>
                        </a:rPr>
                        <m:t>TMAR</m:t>
                      </m:r>
                      <m:r>
                        <a:rPr lang="es-VE" b="0" i="0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s-VE" b="0" i="0" smtClean="0">
                          <a:latin typeface="Cambria Math"/>
                          <a:ea typeface="Cambria Math"/>
                        </a:rPr>
                        <m:t>ti</m:t>
                      </m:r>
                      <m:r>
                        <a:rPr lang="es-VE" b="0" i="0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s-VE" b="0" i="0" smtClean="0">
                          <a:latin typeface="Cambria Math"/>
                          <a:ea typeface="Cambria Math"/>
                        </a:rPr>
                        <m:t>pr</m:t>
                      </m:r>
                      <m:r>
                        <a:rPr lang="es-VE" b="0" i="0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s-VE" b="0" i="1" smtClean="0"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es-VE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s-VE" b="0" i="1" smtClean="0">
                              <a:latin typeface="Cambria Math"/>
                              <a:ea typeface="Cambria Math"/>
                            </a:rPr>
                            <m:t>1+</m:t>
                          </m:r>
                          <m:r>
                            <a:rPr lang="es-VE" b="0" i="1" smtClean="0">
                              <a:latin typeface="Cambria Math"/>
                              <a:ea typeface="Cambria Math"/>
                            </a:rPr>
                            <m:t>𝑡𝑖</m:t>
                          </m:r>
                        </m:e>
                      </m:d>
                      <m:r>
                        <a:rPr lang="es-VE" b="0" i="1" smtClean="0"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es-VE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s-VE" b="0" i="1" smtClean="0">
                              <a:latin typeface="Cambria Math"/>
                              <a:ea typeface="Cambria Math"/>
                            </a:rPr>
                            <m:t>1+</m:t>
                          </m:r>
                          <m:r>
                            <a:rPr lang="es-VE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</m:d>
                      <m:r>
                        <a:rPr lang="es-VE" b="0" i="1" smtClean="0">
                          <a:latin typeface="Cambria Math"/>
                          <a:ea typeface="Cambria Math"/>
                        </a:rPr>
                        <m:t>−1</m:t>
                      </m:r>
                    </m:oMath>
                  </m:oMathPara>
                </a14:m>
                <a:endParaRPr lang="es-VE" dirty="0"/>
              </a:p>
            </p:txBody>
          </p:sp>
        </mc:Choice>
        <mc:Fallback xmlns="">
          <p:sp>
            <p:nvSpPr>
              <p:cNvPr id="8" name="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008" y="3366419"/>
                <a:ext cx="4227696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1441" b="-24590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13 Rectángulo"/>
              <p:cNvSpPr/>
              <p:nvPr/>
            </p:nvSpPr>
            <p:spPr>
              <a:xfrm>
                <a:off x="181819" y="3735751"/>
                <a:ext cx="5035546" cy="29854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VE" b="1" dirty="0" smtClean="0">
                    <a:solidFill>
                      <a:prstClr val="black"/>
                    </a:solidFill>
                    <a:ea typeface="+mj-ea"/>
                    <a:cs typeface="+mj-cs"/>
                  </a:rPr>
                  <a:t>Nomenclatura:</a:t>
                </a:r>
              </a:p>
              <a:p>
                <a:endParaRPr lang="es-VE" sz="800" b="1" dirty="0" smtClean="0">
                  <a:solidFill>
                    <a:prstClr val="black"/>
                  </a:solidFill>
                  <a:ea typeface="+mj-ea"/>
                  <a:cs typeface="+mj-cs"/>
                </a:endParaRPr>
              </a:p>
              <a:p>
                <a:r>
                  <a:rPr lang="es-VE" b="1" dirty="0" smtClean="0">
                    <a:solidFill>
                      <a:prstClr val="black"/>
                    </a:solidFill>
                    <a:ea typeface="+mj-ea"/>
                    <a:cs typeface="+mj-cs"/>
                  </a:rPr>
                  <a:t>VPN </a:t>
                </a:r>
                <a:r>
                  <a:rPr lang="es-VE" dirty="0" smtClean="0">
                    <a:solidFill>
                      <a:prstClr val="black"/>
                    </a:solidFill>
                    <a:ea typeface="+mj-ea"/>
                    <a:cs typeface="+mj-cs"/>
                  </a:rPr>
                  <a:t>=</a:t>
                </a:r>
                <a:r>
                  <a:rPr lang="es-VE" b="1" dirty="0" smtClean="0">
                    <a:solidFill>
                      <a:prstClr val="black"/>
                    </a:solidFill>
                    <a:ea typeface="+mj-ea"/>
                    <a:cs typeface="+mj-cs"/>
                  </a:rPr>
                  <a:t> </a:t>
                </a:r>
                <a:r>
                  <a:rPr lang="es-VE" dirty="0" smtClean="0">
                    <a:solidFill>
                      <a:prstClr val="black"/>
                    </a:solidFill>
                    <a:ea typeface="+mj-ea"/>
                    <a:cs typeface="+mj-cs"/>
                  </a:rPr>
                  <a:t>Valor Presente Neto</a:t>
                </a:r>
              </a:p>
              <a:p>
                <a:r>
                  <a:rPr lang="es-VE" b="1" dirty="0" smtClean="0">
                    <a:solidFill>
                      <a:prstClr val="black"/>
                    </a:solidFill>
                    <a:ea typeface="+mj-ea"/>
                    <a:cs typeface="+mj-cs"/>
                  </a:rPr>
                  <a:t>FNE</a:t>
                </a:r>
                <a:r>
                  <a:rPr lang="es-VE" dirty="0" smtClean="0">
                    <a:solidFill>
                      <a:prstClr val="black"/>
                    </a:solidFill>
                    <a:ea typeface="+mj-ea"/>
                    <a:cs typeface="+mj-cs"/>
                  </a:rPr>
                  <a:t> = Flujos Netos de Efectivo (Ingresos - Costos)</a:t>
                </a:r>
              </a:p>
              <a:p>
                <a:r>
                  <a:rPr lang="es-VE" b="1" dirty="0" smtClean="0">
                    <a:solidFill>
                      <a:prstClr val="black"/>
                    </a:solidFill>
                    <a:ea typeface="+mj-ea"/>
                    <a:cs typeface="+mj-cs"/>
                  </a:rPr>
                  <a:t>TMAR </a:t>
                </a:r>
                <a:r>
                  <a:rPr lang="es-VE" dirty="0" smtClean="0">
                    <a:solidFill>
                      <a:prstClr val="black"/>
                    </a:solidFill>
                    <a:ea typeface="+mj-ea"/>
                    <a:cs typeface="+mj-cs"/>
                  </a:rPr>
                  <a:t>=</a:t>
                </a:r>
                <a:r>
                  <a:rPr lang="es-VE" b="1" dirty="0" smtClean="0">
                    <a:solidFill>
                      <a:prstClr val="black"/>
                    </a:solidFill>
                    <a:ea typeface="+mj-ea"/>
                    <a:cs typeface="+mj-cs"/>
                  </a:rPr>
                  <a:t> </a:t>
                </a:r>
                <a:r>
                  <a:rPr lang="es-VE" dirty="0" smtClean="0">
                    <a:solidFill>
                      <a:prstClr val="black"/>
                    </a:solidFill>
                    <a:ea typeface="+mj-ea"/>
                    <a:cs typeface="+mj-cs"/>
                  </a:rPr>
                  <a:t>Tasa Mínima Atractiva de Rendimiento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VE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VE" b="1" i="0" smtClean="0">
                              <a:latin typeface="Cambria Math"/>
                            </a:rPr>
                            <m:t>𝐈</m:t>
                          </m:r>
                        </m:e>
                        <m:sub>
                          <m:r>
                            <a:rPr lang="es-VE" b="1" i="0" smtClean="0"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s-VE" b="0" i="0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s-VE" b="0" i="0" smtClean="0">
                          <a:latin typeface="Cambria Math"/>
                          <a:ea typeface="Cambria Math"/>
                        </a:rPr>
                        <m:t>Inversi</m:t>
                      </m:r>
                      <m:r>
                        <a:rPr lang="es-VE" b="0" i="0" smtClean="0">
                          <a:latin typeface="Cambria Math"/>
                          <a:ea typeface="Cambria Math"/>
                        </a:rPr>
                        <m:t>ó</m:t>
                      </m:r>
                      <m:r>
                        <m:rPr>
                          <m:sty m:val="p"/>
                        </m:rPr>
                        <a:rPr lang="es-VE" b="0" i="0" smtClean="0">
                          <a:latin typeface="Cambria Math"/>
                          <a:ea typeface="Cambria Math"/>
                        </a:rPr>
                        <m:t>n</m:t>
                      </m:r>
                      <m:r>
                        <a:rPr lang="es-VE" b="0" i="0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VE" b="0" i="0" smtClean="0">
                          <a:latin typeface="Cambria Math"/>
                          <a:ea typeface="Cambria Math"/>
                        </a:rPr>
                        <m:t>Inicial</m:t>
                      </m:r>
                    </m:oMath>
                  </m:oMathPara>
                </a14:m>
                <a:endParaRPr lang="es-VE" dirty="0" smtClean="0"/>
              </a:p>
              <a:p>
                <a:r>
                  <a:rPr lang="es-VE" b="1" dirty="0" smtClean="0"/>
                  <a:t>VS = </a:t>
                </a:r>
                <a:r>
                  <a:rPr lang="es-VE" dirty="0" smtClean="0"/>
                  <a:t>Valor de Salvamento o de Rescate de un Activo</a:t>
                </a:r>
              </a:p>
              <a:p>
                <a:r>
                  <a:rPr lang="es-VE" dirty="0"/>
                  <a:t>n</a:t>
                </a:r>
                <a:r>
                  <a:rPr lang="es-VE" dirty="0" smtClean="0"/>
                  <a:t> = Período correspondiente en años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VE" b="1" i="1" smtClean="0">
                          <a:latin typeface="Cambria Math"/>
                        </a:rPr>
                        <m:t>𝒊</m:t>
                      </m:r>
                      <m:r>
                        <a:rPr lang="es-VE" b="1" i="0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s-VE" b="0" i="0" smtClean="0">
                          <a:latin typeface="Cambria Math"/>
                        </a:rPr>
                        <m:t>Tasa</m:t>
                      </m:r>
                      <m:r>
                        <a:rPr lang="es-VE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VE" b="0" i="0" smtClean="0">
                          <a:latin typeface="Cambria Math"/>
                        </a:rPr>
                        <m:t>de</m:t>
                      </m:r>
                      <m:r>
                        <a:rPr lang="es-VE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VE" b="0" i="0" smtClean="0">
                          <a:latin typeface="Cambria Math"/>
                        </a:rPr>
                        <m:t>inter</m:t>
                      </m:r>
                      <m:r>
                        <a:rPr lang="es-VE" b="0" i="0" smtClean="0">
                          <a:latin typeface="Cambria Math"/>
                        </a:rPr>
                        <m:t>é</m:t>
                      </m:r>
                      <m:r>
                        <m:rPr>
                          <m:sty m:val="p"/>
                        </m:rPr>
                        <a:rPr lang="es-VE" b="0" i="0" smtClean="0">
                          <a:latin typeface="Cambria Math"/>
                        </a:rPr>
                        <m:t>s</m:t>
                      </m:r>
                      <m:r>
                        <a:rPr lang="es-VE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VE" b="0" i="0" smtClean="0">
                          <a:latin typeface="Cambria Math"/>
                        </a:rPr>
                        <m:t>Activa</m:t>
                      </m:r>
                    </m:oMath>
                  </m:oMathPara>
                </a14:m>
                <a:endParaRPr lang="es-VE" dirty="0" smtClean="0"/>
              </a:p>
              <a:p>
                <a:r>
                  <a:rPr lang="es-VE" b="1" i="1" dirty="0">
                    <a:latin typeface="Cambria" pitchFamily="18" charset="0"/>
                  </a:rPr>
                  <a:t>t</a:t>
                </a:r>
                <a:r>
                  <a:rPr lang="es-VE" b="1" i="1" dirty="0" smtClean="0">
                    <a:latin typeface="Cambria" pitchFamily="18" charset="0"/>
                  </a:rPr>
                  <a:t>i</a:t>
                </a:r>
                <a:r>
                  <a:rPr lang="es-VE" dirty="0" smtClean="0"/>
                  <a:t> = Tasa de inflación</a:t>
                </a:r>
              </a:p>
              <a:p>
                <a:r>
                  <a:rPr lang="es-VE" b="1" i="1" dirty="0">
                    <a:latin typeface="Cambria" pitchFamily="18" charset="0"/>
                  </a:rPr>
                  <a:t>p</a:t>
                </a:r>
                <a:r>
                  <a:rPr lang="es-VE" b="1" i="1" dirty="0" smtClean="0">
                    <a:latin typeface="Cambria" pitchFamily="18" charset="0"/>
                  </a:rPr>
                  <a:t>r</a:t>
                </a:r>
                <a:r>
                  <a:rPr lang="es-VE" dirty="0" smtClean="0"/>
                  <a:t> = Prima de Riesgo (entre 5% y 30%)</a:t>
                </a:r>
                <a:endParaRPr lang="es-VE" dirty="0"/>
              </a:p>
            </p:txBody>
          </p:sp>
        </mc:Choice>
        <mc:Fallback xmlns="">
          <p:sp>
            <p:nvSpPr>
              <p:cNvPr id="14" name="1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819" y="3735751"/>
                <a:ext cx="5035546" cy="2985433"/>
              </a:xfrm>
              <a:prstGeom prst="rect">
                <a:avLst/>
              </a:prstGeom>
              <a:blipFill rotWithShape="1">
                <a:blip r:embed="rId5"/>
                <a:stretch>
                  <a:fillRect l="-1090" t="-1020" r="-1332" b="-2245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0877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48836" y="282714"/>
            <a:ext cx="42949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b="1" dirty="0"/>
              <a:t>Método de la Tasa Interna de Retorno (TIR)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5 CuadroTexto"/>
              <p:cNvSpPr txBox="1"/>
              <p:nvPr/>
            </p:nvSpPr>
            <p:spPr>
              <a:xfrm>
                <a:off x="107504" y="845247"/>
                <a:ext cx="8928992" cy="8470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s-VE" b="0" i="0" smtClean="0">
                          <a:latin typeface="Cambria Math"/>
                        </a:rPr>
                        <m:t>VPN</m:t>
                      </m:r>
                      <m:r>
                        <a:rPr lang="es-VE" b="0" i="0" smtClean="0">
                          <a:latin typeface="Cambria Math"/>
                          <a:ea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s-VE" b="0" i="1" smtClean="0"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  <m:brk m:alnAt="23"/>
                            </m:rPr>
                            <a:rPr lang="es-VE" b="0" i="0" smtClean="0">
                              <a:latin typeface="Cambria Math"/>
                              <a:ea typeface="Cambria Math"/>
                            </a:rPr>
                            <m:t>n</m:t>
                          </m:r>
                          <m:r>
                            <a:rPr lang="es-VE" b="0" i="0" smtClean="0">
                              <a:latin typeface="Cambria Math"/>
                              <a:ea typeface="Cambria Math"/>
                            </a:rPr>
                            <m:t>=1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es-VE" b="0" i="0" smtClean="0">
                              <a:latin typeface="Cambria Math"/>
                              <a:ea typeface="Cambria Math"/>
                            </a:rPr>
                            <m:t>n</m:t>
                          </m:r>
                        </m:sup>
                        <m:e>
                          <m:f>
                            <m:fPr>
                              <m:ctrlP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s-VE" b="0" i="0" smtClean="0">
                                  <a:latin typeface="Cambria Math"/>
                                  <a:ea typeface="Cambria Math"/>
                                </a:rPr>
                                <m:t>FNE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1+</m:t>
                                      </m:r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𝑇𝑀𝐴𝑅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  <m:r>
                            <a:rPr lang="es-VE" b="0" i="0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s-VE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𝐹𝑁𝐸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1+</m:t>
                                      </m:r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𝑇𝑀𝐴𝑅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p>
                              </m:sSup>
                            </m:den>
                          </m:f>
                          <m:r>
                            <a:rPr lang="es-VE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𝐹𝑁𝐸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1+</m:t>
                                      </m:r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𝑇𝑀𝐴𝑅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s-VE" b="0" i="1" smtClean="0">
                              <a:latin typeface="Cambria Math"/>
                              <a:ea typeface="Cambria Math"/>
                            </a:rPr>
                            <m:t>+⋯</m:t>
                          </m:r>
                          <m:r>
                            <a:rPr lang="es-VE" b="0" i="0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𝐹𝑁𝐸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1+</m:t>
                                      </m:r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𝑇𝑀𝐴𝑅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  <m:r>
                            <a:rPr lang="es-VE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s-VE" dirty="0"/>
              </a:p>
            </p:txBody>
          </p:sp>
        </mc:Choice>
        <mc:Fallback xmlns="">
          <p:sp>
            <p:nvSpPr>
              <p:cNvPr id="6" name="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845247"/>
                <a:ext cx="8928992" cy="847027"/>
              </a:xfrm>
              <a:prstGeom prst="rect">
                <a:avLst/>
              </a:prstGeom>
              <a:blipFill rotWithShape="1">
                <a:blip r:embed="rId2"/>
                <a:stretch>
                  <a:fillRect r="-478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10 CuadroTexto"/>
              <p:cNvSpPr txBox="1"/>
              <p:nvPr/>
            </p:nvSpPr>
            <p:spPr>
              <a:xfrm>
                <a:off x="248836" y="1731587"/>
                <a:ext cx="4914027" cy="8470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s-VE" b="0" i="0" smtClean="0">
                          <a:latin typeface="Cambria Math"/>
                        </a:rPr>
                        <m:t>VPN</m:t>
                      </m:r>
                      <m:r>
                        <a:rPr lang="es-VE" b="0" i="0" smtClean="0">
                          <a:latin typeface="Cambria Math"/>
                          <a:ea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s-VE" b="0" i="1" smtClean="0"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  <m:brk m:alnAt="23"/>
                            </m:rPr>
                            <a:rPr lang="es-VE" b="0" i="0" smtClean="0">
                              <a:latin typeface="Cambria Math"/>
                              <a:ea typeface="Cambria Math"/>
                            </a:rPr>
                            <m:t>n</m:t>
                          </m:r>
                          <m:r>
                            <a:rPr lang="es-VE" b="0" i="0" smtClean="0">
                              <a:latin typeface="Cambria Math"/>
                              <a:ea typeface="Cambria Math"/>
                            </a:rPr>
                            <m:t>=1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es-VE" b="0" i="0" smtClean="0">
                              <a:latin typeface="Cambria Math"/>
                              <a:ea typeface="Cambria Math"/>
                            </a:rPr>
                            <m:t>n</m:t>
                          </m:r>
                        </m:sup>
                        <m:e>
                          <m:f>
                            <m:fPr>
                              <m:ctrlP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s-VE" b="0" i="0" smtClean="0">
                                  <a:latin typeface="Cambria Math"/>
                                  <a:ea typeface="Cambria Math"/>
                                </a:rPr>
                                <m:t>FNE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1+</m:t>
                                      </m:r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𝑇𝑀𝐴𝑅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  <m:r>
                            <a:rPr lang="es-VE" b="0" i="0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𝑉𝑆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1+</m:t>
                                      </m:r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𝑇𝑀𝐴𝑅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  <m:r>
                            <a:rPr lang="es-VE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s-VE" dirty="0"/>
              </a:p>
            </p:txBody>
          </p:sp>
        </mc:Choice>
        <mc:Fallback xmlns="">
          <p:sp>
            <p:nvSpPr>
              <p:cNvPr id="11" name="1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836" y="1731587"/>
                <a:ext cx="4914027" cy="84702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7 CuadroTexto"/>
              <p:cNvSpPr txBox="1"/>
              <p:nvPr/>
            </p:nvSpPr>
            <p:spPr>
              <a:xfrm>
                <a:off x="248836" y="2708920"/>
                <a:ext cx="42276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s-VE" b="0" i="0" smtClean="0">
                          <a:latin typeface="Cambria Math"/>
                        </a:rPr>
                        <m:t>TMAR</m:t>
                      </m:r>
                      <m:r>
                        <a:rPr lang="es-VE" b="0" i="0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s-VE" b="0" i="0" smtClean="0">
                          <a:latin typeface="Cambria Math"/>
                          <a:ea typeface="Cambria Math"/>
                        </a:rPr>
                        <m:t>ti</m:t>
                      </m:r>
                      <m:r>
                        <a:rPr lang="es-VE" b="0" i="0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s-VE" b="0" i="0" smtClean="0">
                          <a:latin typeface="Cambria Math"/>
                          <a:ea typeface="Cambria Math"/>
                        </a:rPr>
                        <m:t>pr</m:t>
                      </m:r>
                      <m:r>
                        <a:rPr lang="es-VE" b="0" i="0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s-VE" b="0" i="1" smtClean="0"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es-VE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s-VE" b="0" i="1" smtClean="0">
                              <a:latin typeface="Cambria Math"/>
                              <a:ea typeface="Cambria Math"/>
                            </a:rPr>
                            <m:t>1+</m:t>
                          </m:r>
                          <m:r>
                            <a:rPr lang="es-VE" b="0" i="1" smtClean="0">
                              <a:latin typeface="Cambria Math"/>
                              <a:ea typeface="Cambria Math"/>
                            </a:rPr>
                            <m:t>𝑡𝑖</m:t>
                          </m:r>
                        </m:e>
                      </m:d>
                      <m:r>
                        <a:rPr lang="es-VE" b="0" i="1" smtClean="0"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es-VE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s-VE" b="0" i="1" smtClean="0">
                              <a:latin typeface="Cambria Math"/>
                              <a:ea typeface="Cambria Math"/>
                            </a:rPr>
                            <m:t>1+</m:t>
                          </m:r>
                          <m:r>
                            <a:rPr lang="es-VE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</m:d>
                      <m:r>
                        <a:rPr lang="es-VE" b="0" i="1" smtClean="0">
                          <a:latin typeface="Cambria Math"/>
                          <a:ea typeface="Cambria Math"/>
                        </a:rPr>
                        <m:t>−1</m:t>
                      </m:r>
                    </m:oMath>
                  </m:oMathPara>
                </a14:m>
                <a:endParaRPr lang="es-VE" dirty="0"/>
              </a:p>
            </p:txBody>
          </p:sp>
        </mc:Choice>
        <mc:Fallback xmlns="">
          <p:sp>
            <p:nvSpPr>
              <p:cNvPr id="8" name="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836" y="2708920"/>
                <a:ext cx="4227696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1443" b="-24590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8 Rectángulo"/>
              <p:cNvSpPr/>
              <p:nvPr/>
            </p:nvSpPr>
            <p:spPr>
              <a:xfrm>
                <a:off x="248836" y="3140968"/>
                <a:ext cx="5035546" cy="29854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VE" b="1" dirty="0" smtClean="0">
                    <a:solidFill>
                      <a:prstClr val="black"/>
                    </a:solidFill>
                    <a:ea typeface="+mj-ea"/>
                    <a:cs typeface="+mj-cs"/>
                  </a:rPr>
                  <a:t>Nomenclatura:</a:t>
                </a:r>
              </a:p>
              <a:p>
                <a:endParaRPr lang="es-VE" sz="800" b="1" dirty="0" smtClean="0">
                  <a:solidFill>
                    <a:prstClr val="black"/>
                  </a:solidFill>
                  <a:ea typeface="+mj-ea"/>
                  <a:cs typeface="+mj-cs"/>
                </a:endParaRPr>
              </a:p>
              <a:p>
                <a:r>
                  <a:rPr lang="es-VE" b="1" dirty="0" smtClean="0">
                    <a:solidFill>
                      <a:prstClr val="black"/>
                    </a:solidFill>
                    <a:ea typeface="+mj-ea"/>
                    <a:cs typeface="+mj-cs"/>
                  </a:rPr>
                  <a:t>VPN </a:t>
                </a:r>
                <a:r>
                  <a:rPr lang="es-VE" dirty="0" smtClean="0">
                    <a:solidFill>
                      <a:prstClr val="black"/>
                    </a:solidFill>
                    <a:ea typeface="+mj-ea"/>
                    <a:cs typeface="+mj-cs"/>
                  </a:rPr>
                  <a:t>=</a:t>
                </a:r>
                <a:r>
                  <a:rPr lang="es-VE" b="1" dirty="0" smtClean="0">
                    <a:solidFill>
                      <a:prstClr val="black"/>
                    </a:solidFill>
                    <a:ea typeface="+mj-ea"/>
                    <a:cs typeface="+mj-cs"/>
                  </a:rPr>
                  <a:t> </a:t>
                </a:r>
                <a:r>
                  <a:rPr lang="es-VE" dirty="0" smtClean="0">
                    <a:solidFill>
                      <a:prstClr val="black"/>
                    </a:solidFill>
                    <a:ea typeface="+mj-ea"/>
                    <a:cs typeface="+mj-cs"/>
                  </a:rPr>
                  <a:t>Valor Presente Neto</a:t>
                </a:r>
              </a:p>
              <a:p>
                <a:r>
                  <a:rPr lang="es-VE" b="1" dirty="0" smtClean="0">
                    <a:solidFill>
                      <a:prstClr val="black"/>
                    </a:solidFill>
                    <a:ea typeface="+mj-ea"/>
                    <a:cs typeface="+mj-cs"/>
                  </a:rPr>
                  <a:t>FNE</a:t>
                </a:r>
                <a:r>
                  <a:rPr lang="es-VE" dirty="0" smtClean="0">
                    <a:solidFill>
                      <a:prstClr val="black"/>
                    </a:solidFill>
                    <a:ea typeface="+mj-ea"/>
                    <a:cs typeface="+mj-cs"/>
                  </a:rPr>
                  <a:t> = Flujos Netos de Efectivo (Ingresos - Costos)</a:t>
                </a:r>
              </a:p>
              <a:p>
                <a:r>
                  <a:rPr lang="es-VE" b="1" dirty="0" smtClean="0">
                    <a:solidFill>
                      <a:prstClr val="black"/>
                    </a:solidFill>
                    <a:ea typeface="+mj-ea"/>
                    <a:cs typeface="+mj-cs"/>
                  </a:rPr>
                  <a:t>TMAR </a:t>
                </a:r>
                <a:r>
                  <a:rPr lang="es-VE" dirty="0" smtClean="0">
                    <a:solidFill>
                      <a:prstClr val="black"/>
                    </a:solidFill>
                    <a:ea typeface="+mj-ea"/>
                    <a:cs typeface="+mj-cs"/>
                  </a:rPr>
                  <a:t>=</a:t>
                </a:r>
                <a:r>
                  <a:rPr lang="es-VE" b="1" dirty="0" smtClean="0">
                    <a:solidFill>
                      <a:prstClr val="black"/>
                    </a:solidFill>
                    <a:ea typeface="+mj-ea"/>
                    <a:cs typeface="+mj-cs"/>
                  </a:rPr>
                  <a:t> </a:t>
                </a:r>
                <a:r>
                  <a:rPr lang="es-VE" dirty="0" smtClean="0">
                    <a:solidFill>
                      <a:prstClr val="black"/>
                    </a:solidFill>
                    <a:ea typeface="+mj-ea"/>
                    <a:cs typeface="+mj-cs"/>
                  </a:rPr>
                  <a:t>Tasa Mínima Atractiva de Rendimiento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VE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VE" b="1" i="0" smtClean="0">
                              <a:latin typeface="Cambria Math"/>
                            </a:rPr>
                            <m:t>𝐈</m:t>
                          </m:r>
                        </m:e>
                        <m:sub>
                          <m:r>
                            <a:rPr lang="es-VE" b="1" i="0" smtClean="0"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s-VE" b="0" i="0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s-VE" b="0" i="0" smtClean="0">
                          <a:latin typeface="Cambria Math"/>
                          <a:ea typeface="Cambria Math"/>
                        </a:rPr>
                        <m:t>Inversi</m:t>
                      </m:r>
                      <m:r>
                        <a:rPr lang="es-VE" b="0" i="0" smtClean="0">
                          <a:latin typeface="Cambria Math"/>
                          <a:ea typeface="Cambria Math"/>
                        </a:rPr>
                        <m:t>ó</m:t>
                      </m:r>
                      <m:r>
                        <m:rPr>
                          <m:sty m:val="p"/>
                        </m:rPr>
                        <a:rPr lang="es-VE" b="0" i="0" smtClean="0">
                          <a:latin typeface="Cambria Math"/>
                          <a:ea typeface="Cambria Math"/>
                        </a:rPr>
                        <m:t>n</m:t>
                      </m:r>
                      <m:r>
                        <a:rPr lang="es-VE" b="0" i="0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VE" b="0" i="0" smtClean="0">
                          <a:latin typeface="Cambria Math"/>
                          <a:ea typeface="Cambria Math"/>
                        </a:rPr>
                        <m:t>Inicial</m:t>
                      </m:r>
                    </m:oMath>
                  </m:oMathPara>
                </a14:m>
                <a:endParaRPr lang="es-VE" dirty="0" smtClean="0"/>
              </a:p>
              <a:p>
                <a:r>
                  <a:rPr lang="es-VE" b="1" dirty="0" smtClean="0"/>
                  <a:t>VS = </a:t>
                </a:r>
                <a:r>
                  <a:rPr lang="es-VE" dirty="0" smtClean="0"/>
                  <a:t>Valor de Salvamento o de Rescate de un Activo</a:t>
                </a:r>
              </a:p>
              <a:p>
                <a:r>
                  <a:rPr lang="es-VE" dirty="0"/>
                  <a:t>n</a:t>
                </a:r>
                <a:r>
                  <a:rPr lang="es-VE" dirty="0" smtClean="0"/>
                  <a:t> = Período correspondiente en años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VE" b="1" i="1" smtClean="0">
                          <a:latin typeface="Cambria Math"/>
                        </a:rPr>
                        <m:t>𝒊</m:t>
                      </m:r>
                      <m:r>
                        <a:rPr lang="es-VE" b="1" i="0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s-VE" b="0" i="0" smtClean="0">
                          <a:latin typeface="Cambria Math"/>
                        </a:rPr>
                        <m:t>Tasa</m:t>
                      </m:r>
                      <m:r>
                        <a:rPr lang="es-VE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VE" b="0" i="0" smtClean="0">
                          <a:latin typeface="Cambria Math"/>
                        </a:rPr>
                        <m:t>de</m:t>
                      </m:r>
                      <m:r>
                        <a:rPr lang="es-VE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VE" b="0" i="0" smtClean="0">
                          <a:latin typeface="Cambria Math"/>
                        </a:rPr>
                        <m:t>inter</m:t>
                      </m:r>
                      <m:r>
                        <a:rPr lang="es-VE" b="0" i="0" smtClean="0">
                          <a:latin typeface="Cambria Math"/>
                        </a:rPr>
                        <m:t>é</m:t>
                      </m:r>
                      <m:r>
                        <m:rPr>
                          <m:sty m:val="p"/>
                        </m:rPr>
                        <a:rPr lang="es-VE" b="0" i="0" smtClean="0">
                          <a:latin typeface="Cambria Math"/>
                        </a:rPr>
                        <m:t>s</m:t>
                      </m:r>
                      <m:r>
                        <a:rPr lang="es-VE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VE" b="0" i="0" smtClean="0">
                          <a:latin typeface="Cambria Math"/>
                        </a:rPr>
                        <m:t>Activa</m:t>
                      </m:r>
                    </m:oMath>
                  </m:oMathPara>
                </a14:m>
                <a:endParaRPr lang="es-VE" dirty="0" smtClean="0"/>
              </a:p>
              <a:p>
                <a:r>
                  <a:rPr lang="es-VE" b="1" i="1" dirty="0">
                    <a:latin typeface="Cambria" pitchFamily="18" charset="0"/>
                  </a:rPr>
                  <a:t>t</a:t>
                </a:r>
                <a:r>
                  <a:rPr lang="es-VE" b="1" i="1" dirty="0" smtClean="0">
                    <a:latin typeface="Cambria" pitchFamily="18" charset="0"/>
                  </a:rPr>
                  <a:t>i</a:t>
                </a:r>
                <a:r>
                  <a:rPr lang="es-VE" dirty="0" smtClean="0"/>
                  <a:t> = Tasa de inflación del mercado</a:t>
                </a:r>
              </a:p>
              <a:p>
                <a:r>
                  <a:rPr lang="es-VE" b="1" i="1" dirty="0">
                    <a:latin typeface="Cambria" pitchFamily="18" charset="0"/>
                  </a:rPr>
                  <a:t>p</a:t>
                </a:r>
                <a:r>
                  <a:rPr lang="es-VE" b="1" i="1" dirty="0" smtClean="0">
                    <a:latin typeface="Cambria" pitchFamily="18" charset="0"/>
                  </a:rPr>
                  <a:t>r</a:t>
                </a:r>
                <a:r>
                  <a:rPr lang="es-VE" dirty="0" smtClean="0"/>
                  <a:t> = Prima de Riesgo (entre 5% y 30%)</a:t>
                </a:r>
                <a:endParaRPr lang="es-VE" dirty="0"/>
              </a:p>
            </p:txBody>
          </p:sp>
        </mc:Choice>
        <mc:Fallback xmlns="">
          <p:sp>
            <p:nvSpPr>
              <p:cNvPr id="9" name="8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836" y="3140968"/>
                <a:ext cx="5035546" cy="2985433"/>
              </a:xfrm>
              <a:prstGeom prst="rect">
                <a:avLst/>
              </a:prstGeom>
              <a:blipFill rotWithShape="1">
                <a:blip r:embed="rId5"/>
                <a:stretch>
                  <a:fillRect l="-1090" t="-1020" r="-1332" b="-2245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9555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Rectángulo"/>
              <p:cNvSpPr/>
              <p:nvPr/>
            </p:nvSpPr>
            <p:spPr>
              <a:xfrm>
                <a:off x="323528" y="2276872"/>
                <a:ext cx="201247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VE" sz="200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+mj-cs"/>
                            </a:rPr>
                          </m:ctrlPr>
                        </m:sSubPr>
                        <m:e>
                          <m:r>
                            <a:rPr lang="es-VE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+mj-cs"/>
                            </a:rPr>
                            <m:t>𝐶</m:t>
                          </m:r>
                        </m:e>
                        <m:sub>
                          <m:r>
                            <a:rPr lang="es-VE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+mj-cs"/>
                            </a:rPr>
                            <m:t>𝑛</m:t>
                          </m:r>
                        </m:sub>
                      </m:sSub>
                      <m:r>
                        <a:rPr lang="es-VE" sz="2000" i="1">
                          <a:solidFill>
                            <a:prstClr val="black"/>
                          </a:solidFill>
                          <a:latin typeface="Cambria Math"/>
                          <a:cs typeface="+mj-cs"/>
                        </a:rPr>
                        <m:t>=</m:t>
                      </m:r>
                      <m:sSub>
                        <m:sSubPr>
                          <m:ctrlPr>
                            <a:rPr lang="es-VE" sz="2000" i="1">
                              <a:solidFill>
                                <a:prstClr val="black"/>
                              </a:solidFill>
                              <a:latin typeface="Cambria Math"/>
                              <a:cs typeface="+mj-cs"/>
                            </a:rPr>
                          </m:ctrlPr>
                        </m:sSubPr>
                        <m:e>
                          <m:r>
                            <a:rPr lang="es-VE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+mj-cs"/>
                            </a:rPr>
                            <m:t>𝐶</m:t>
                          </m:r>
                        </m:e>
                        <m:sub>
                          <m:r>
                            <a:rPr lang="es-VE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+mj-cs"/>
                            </a:rPr>
                            <m:t>0</m:t>
                          </m:r>
                        </m:sub>
                      </m:sSub>
                      <m:r>
                        <a:rPr lang="es-VE" sz="2000" i="1">
                          <a:solidFill>
                            <a:prstClr val="black"/>
                          </a:solidFill>
                          <a:latin typeface="Cambria Math"/>
                          <a:cs typeface="+mj-cs"/>
                        </a:rPr>
                        <m:t>+</m:t>
                      </m:r>
                      <m:sSub>
                        <m:sSubPr>
                          <m:ctrlPr>
                            <a:rPr lang="es-VE" sz="2000" i="1">
                              <a:solidFill>
                                <a:prstClr val="black"/>
                              </a:solidFill>
                              <a:latin typeface="Cambria Math"/>
                              <a:cs typeface="+mj-cs"/>
                            </a:rPr>
                          </m:ctrlPr>
                        </m:sSubPr>
                        <m:e>
                          <m:r>
                            <a:rPr lang="es-VE" sz="2000" i="1">
                              <a:solidFill>
                                <a:prstClr val="black"/>
                              </a:solidFill>
                              <a:latin typeface="Cambria Math"/>
                              <a:cs typeface="+mj-cs"/>
                            </a:rPr>
                            <m:t>𝐼</m:t>
                          </m:r>
                        </m:e>
                        <m:sub>
                          <m:r>
                            <a:rPr lang="es-VE" sz="2000" i="1">
                              <a:solidFill>
                                <a:prstClr val="black"/>
                              </a:solidFill>
                              <a:latin typeface="Cambria Math"/>
                              <a:cs typeface="+mj-cs"/>
                            </a:rPr>
                            <m:t>𝑠</m:t>
                          </m:r>
                        </m:sub>
                      </m:sSub>
                      <m:r>
                        <a:rPr lang="es-VE" sz="2000" b="0" i="1" smtClean="0">
                          <a:solidFill>
                            <a:prstClr val="black"/>
                          </a:solidFill>
                          <a:latin typeface="Cambria Math"/>
                          <a:cs typeface="+mj-cs"/>
                        </a:rPr>
                        <m:t> (2)</m:t>
                      </m:r>
                    </m:oMath>
                  </m:oMathPara>
                </a14:m>
                <a:endParaRPr lang="es-VE" sz="2000" dirty="0"/>
              </a:p>
            </p:txBody>
          </p:sp>
        </mc:Choice>
        <mc:Fallback xmlns="">
          <p:sp>
            <p:nvSpPr>
              <p:cNvPr id="4" name="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276872"/>
                <a:ext cx="2012474" cy="400110"/>
              </a:xfrm>
              <a:prstGeom prst="rect">
                <a:avLst/>
              </a:prstGeom>
              <a:blipFill rotWithShape="1">
                <a:blip r:embed="rId2"/>
                <a:stretch>
                  <a:fillRect t="-7692" r="-4545" b="-27692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4 Rectángulo"/>
          <p:cNvSpPr/>
          <p:nvPr/>
        </p:nvSpPr>
        <p:spPr>
          <a:xfrm>
            <a:off x="2475914" y="116632"/>
            <a:ext cx="46805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VE" sz="32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Sistema Financiero Simple</a:t>
            </a:r>
            <a:endParaRPr lang="es-VE" sz="3200" b="1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67544" y="701407"/>
            <a:ext cx="2008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VE" sz="2400" b="1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Interés Simple</a:t>
            </a:r>
          </a:p>
        </p:txBody>
      </p:sp>
      <p:sp>
        <p:nvSpPr>
          <p:cNvPr id="7" name="6 Rectángulo"/>
          <p:cNvSpPr/>
          <p:nvPr/>
        </p:nvSpPr>
        <p:spPr>
          <a:xfrm>
            <a:off x="5760152" y="701406"/>
            <a:ext cx="24742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VE" sz="24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Descuento </a:t>
            </a:r>
            <a:r>
              <a:rPr lang="es-VE" sz="2400" b="1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Simple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7 Rectángulo"/>
              <p:cNvSpPr/>
              <p:nvPr/>
            </p:nvSpPr>
            <p:spPr>
              <a:xfrm>
                <a:off x="366042" y="1700808"/>
                <a:ext cx="226677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just">
                  <a:tabLst>
                    <a:tab pos="228600" algn="l"/>
                  </a:tabLs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VE" sz="2000" i="1" smtClean="0">
                            <a:solidFill>
                              <a:prstClr val="black"/>
                            </a:solidFill>
                            <a:latin typeface="Cambria Math"/>
                            <a:cs typeface="+mj-cs"/>
                          </a:rPr>
                        </m:ctrlPr>
                      </m:sSubPr>
                      <m:e>
                        <m:r>
                          <a:rPr lang="es-VE" sz="2000" i="1">
                            <a:solidFill>
                              <a:prstClr val="black"/>
                            </a:solidFill>
                            <a:latin typeface="Cambria Math"/>
                            <a:cs typeface="+mj-cs"/>
                          </a:rPr>
                          <m:t>𝐼</m:t>
                        </m:r>
                      </m:e>
                      <m:sub>
                        <m:r>
                          <a:rPr lang="es-VE" sz="2000" i="1">
                            <a:solidFill>
                              <a:prstClr val="black"/>
                            </a:solidFill>
                            <a:latin typeface="Cambria Math"/>
                            <a:cs typeface="+mj-cs"/>
                          </a:rPr>
                          <m:t>𝑠</m:t>
                        </m:r>
                      </m:sub>
                    </m:sSub>
                    <m:r>
                      <a:rPr lang="es-VE" sz="2000" i="1">
                        <a:solidFill>
                          <a:prstClr val="black"/>
                        </a:solidFill>
                        <a:latin typeface="Cambria Math"/>
                        <a:cs typeface="+mj-cs"/>
                      </a:rPr>
                      <m:t>=</m:t>
                    </m:r>
                    <m:sSub>
                      <m:sSubPr>
                        <m:ctrlPr>
                          <a:rPr lang="es-VE" sz="2000" i="1">
                            <a:solidFill>
                              <a:prstClr val="black"/>
                            </a:solidFill>
                            <a:latin typeface="Cambria Math"/>
                            <a:cs typeface="+mj-cs"/>
                          </a:rPr>
                        </m:ctrlPr>
                      </m:sSubPr>
                      <m:e>
                        <m:r>
                          <a:rPr lang="es-VE" sz="2000" b="0" i="1" smtClean="0">
                            <a:solidFill>
                              <a:prstClr val="black"/>
                            </a:solidFill>
                            <a:latin typeface="Cambria Math"/>
                            <a:cs typeface="+mj-cs"/>
                          </a:rPr>
                          <m:t>𝐶</m:t>
                        </m:r>
                      </m:e>
                      <m:sub>
                        <m:r>
                          <a:rPr lang="es-VE" sz="2000" b="0" i="1" smtClean="0">
                            <a:solidFill>
                              <a:prstClr val="black"/>
                            </a:solidFill>
                            <a:latin typeface="Cambria Math"/>
                            <a:cs typeface="+mj-cs"/>
                          </a:rPr>
                          <m:t>0</m:t>
                        </m:r>
                      </m:sub>
                    </m:sSub>
                    <m:r>
                      <a:rPr lang="es-VE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+mj-cs"/>
                      </a:rPr>
                      <m:t>×</m:t>
                    </m:r>
                    <m:r>
                      <a:rPr lang="es-VE" sz="2000" i="1">
                        <a:solidFill>
                          <a:prstClr val="black"/>
                        </a:solidFill>
                        <a:latin typeface="Cambria Math"/>
                        <a:cs typeface="+mj-cs"/>
                      </a:rPr>
                      <m:t>𝑛</m:t>
                    </m:r>
                    <m:r>
                      <a:rPr lang="es-VE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+mj-cs"/>
                      </a:rPr>
                      <m:t>×</m:t>
                    </m:r>
                    <m:r>
                      <a:rPr lang="es-VE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+mj-cs"/>
                      </a:rPr>
                      <m:t>𝑖</m:t>
                    </m:r>
                  </m:oMath>
                </a14:m>
                <a:r>
                  <a:rPr lang="es-VE" sz="2000" i="1" dirty="0" smtClean="0">
                    <a:solidFill>
                      <a:prstClr val="black"/>
                    </a:solidFill>
                    <a:latin typeface="Cambria Math"/>
                    <a:cs typeface="Arial" charset="0"/>
                  </a:rPr>
                  <a:t>  </a:t>
                </a:r>
                <a:r>
                  <a:rPr lang="es-VE" sz="2000" dirty="0" smtClean="0">
                    <a:solidFill>
                      <a:prstClr val="black"/>
                    </a:solidFill>
                    <a:latin typeface="Cambria Math"/>
                    <a:cs typeface="Arial" charset="0"/>
                  </a:rPr>
                  <a:t>(1)</a:t>
                </a:r>
                <a:endParaRPr lang="es-VE" sz="2000" i="1" dirty="0">
                  <a:solidFill>
                    <a:prstClr val="black"/>
                  </a:solidFill>
                  <a:latin typeface="Cambria Math"/>
                  <a:cs typeface="Arial" charset="0"/>
                </a:endParaRPr>
              </a:p>
            </p:txBody>
          </p:sp>
        </mc:Choice>
        <mc:Fallback xmlns="">
          <p:sp>
            <p:nvSpPr>
              <p:cNvPr id="8" name="7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042" y="1700808"/>
                <a:ext cx="2266774" cy="400110"/>
              </a:xfrm>
              <a:prstGeom prst="rect">
                <a:avLst/>
              </a:prstGeom>
              <a:blipFill rotWithShape="1">
                <a:blip r:embed="rId3"/>
                <a:stretch>
                  <a:fillRect t="-7576" r="-4032" b="-25758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8 Rectángulo"/>
              <p:cNvSpPr/>
              <p:nvPr/>
            </p:nvSpPr>
            <p:spPr>
              <a:xfrm>
                <a:off x="323528" y="2884874"/>
                <a:ext cx="300499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VE" sz="20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</m:ctrlPr>
                      </m:sSubPr>
                      <m:e>
                        <m:r>
                          <a:rPr lang="es-VE" sz="20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  <m:t>𝐶</m:t>
                        </m:r>
                      </m:e>
                      <m:sub>
                        <m:r>
                          <a:rPr lang="es-VE" sz="20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  <m:t>𝑛</m:t>
                        </m:r>
                      </m:sub>
                    </m:sSub>
                    <m:r>
                      <a:rPr lang="es-VE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+mj-cs"/>
                      </a:rPr>
                      <m:t>= </m:t>
                    </m:r>
                    <m:sSub>
                      <m:sSubPr>
                        <m:ctrlPr>
                          <a:rPr lang="es-VE" sz="2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</m:ctrlPr>
                      </m:sSubPr>
                      <m:e>
                        <m:r>
                          <a:rPr lang="es-VE" sz="20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  <m:t>𝐶</m:t>
                        </m:r>
                      </m:e>
                      <m:sub>
                        <m:r>
                          <a:rPr lang="es-VE" sz="20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  <m:t>0</m:t>
                        </m:r>
                      </m:sub>
                    </m:sSub>
                    <m:r>
                      <a:rPr lang="es-VE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+mj-cs"/>
                      </a:rPr>
                      <m:t>×</m:t>
                    </m:r>
                    <m:d>
                      <m:dPr>
                        <m:ctrlPr>
                          <a:rPr lang="es-VE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</m:ctrlPr>
                      </m:dPr>
                      <m:e>
                        <m:r>
                          <a:rPr lang="es-VE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  <m:t>1+</m:t>
                        </m:r>
                        <m:r>
                          <a:rPr lang="es-VE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  <m:t>𝑛</m:t>
                        </m:r>
                        <m:r>
                          <a:rPr lang="es-VE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  <m:t>×</m:t>
                        </m:r>
                        <m:r>
                          <a:rPr lang="es-VE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  <m:t>𝑖</m:t>
                        </m:r>
                      </m:e>
                    </m:d>
                  </m:oMath>
                </a14:m>
                <a:r>
                  <a:rPr lang="es-VE" sz="2000" dirty="0" smtClean="0"/>
                  <a:t>  (3)</a:t>
                </a:r>
                <a:endParaRPr lang="es-VE" sz="2000" dirty="0"/>
              </a:p>
            </p:txBody>
          </p:sp>
        </mc:Choice>
        <mc:Fallback xmlns="">
          <p:sp>
            <p:nvSpPr>
              <p:cNvPr id="9" name="8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884874"/>
                <a:ext cx="3004990" cy="400110"/>
              </a:xfrm>
              <a:prstGeom prst="rect">
                <a:avLst/>
              </a:prstGeom>
              <a:blipFill rotWithShape="1">
                <a:blip r:embed="rId4"/>
                <a:stretch>
                  <a:fillRect t="-7576" r="-3448" b="-25758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6 Título"/>
              <p:cNvSpPr txBox="1">
                <a:spLocks/>
              </p:cNvSpPr>
              <p:nvPr/>
            </p:nvSpPr>
            <p:spPr bwMode="auto">
              <a:xfrm>
                <a:off x="4283968" y="3742514"/>
                <a:ext cx="5184576" cy="2062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l"/>
                <a:r>
                  <a:rPr lang="es-VE" sz="1800" b="1" dirty="0" smtClean="0"/>
                  <a:t>Nomenclatura utilizada: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es-VE" sz="1800" dirty="0" smtClean="0"/>
                  <a:t/>
                </a:r>
                <a:br>
                  <a:rPr lang="es-VE" sz="1800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s-VE" sz="180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s-VE" sz="1800" i="0" smtClean="0">
                            <a:latin typeface="Cambria Math"/>
                          </a:rPr>
                          <m:t>D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s-VE" sz="1800" i="0" smtClean="0">
                            <a:latin typeface="Cambria Math"/>
                          </a:rPr>
                          <m:t>cb</m:t>
                        </m:r>
                      </m:sub>
                    </m:sSub>
                    <m:r>
                      <a:rPr lang="es-VE" sz="1800" i="0" smtClean="0">
                        <a:latin typeface="Cambria Math"/>
                      </a:rPr>
                      <m:t>=</m:t>
                    </m:r>
                  </m:oMath>
                </a14:m>
                <a:r>
                  <a:rPr lang="es-VE" sz="1800" dirty="0" smtClean="0">
                    <a:ea typeface="Cambria Math"/>
                  </a:rPr>
                  <a:t> </a:t>
                </a:r>
                <a:r>
                  <a:rPr lang="es-VE" sz="1800" dirty="0" smtClean="0">
                    <a:latin typeface="Cambria Math" pitchFamily="18" charset="0"/>
                    <a:ea typeface="Cambria Math" pitchFamily="18" charset="0"/>
                  </a:rPr>
                  <a:t>Descuento Comercial o Bancario</a:t>
                </a:r>
              </a:p>
              <a:p>
                <a:pPr algn="l"/>
                <a14:m>
                  <m:oMath xmlns:m="http://schemas.openxmlformats.org/officeDocument/2006/math">
                    <m:sSub>
                      <m:sSubPr>
                        <m:ctrlPr>
                          <a:rPr lang="es-VE" sz="180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s-VE" sz="1800" i="1" smtClean="0">
                            <a:latin typeface="Cambria Math"/>
                            <a:ea typeface="Cambria Math"/>
                          </a:rPr>
                          <m:t>𝑉</m:t>
                        </m:r>
                      </m:e>
                      <m:sub>
                        <m:r>
                          <a:rPr lang="es-VE" sz="1800" i="1" smtClean="0">
                            <a:latin typeface="Cambria Math"/>
                            <a:ea typeface="Cambria Math"/>
                          </a:rPr>
                          <m:t>𝑁</m:t>
                        </m:r>
                      </m:sub>
                    </m:sSub>
                    <m:r>
                      <a:rPr lang="es-VE" sz="1800" i="0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es-VE" sz="1800" dirty="0" smtClean="0">
                    <a:ea typeface="Cambria Math"/>
                  </a:rPr>
                  <a:t> </a:t>
                </a:r>
                <a:r>
                  <a:rPr lang="es-VE" sz="1800" dirty="0" smtClean="0">
                    <a:latin typeface="Cambria Math" pitchFamily="18" charset="0"/>
                    <a:ea typeface="Cambria Math" pitchFamily="18" charset="0"/>
                  </a:rPr>
                  <a:t>Valor Nominal del Documento a Descontar</a:t>
                </a:r>
              </a:p>
              <a:p>
                <a:pPr lvl="0" algn="l"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s-VE" sz="18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s-VE" sz="18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𝑉</m:t>
                        </m:r>
                      </m:e>
                      <m:sub>
                        <m:r>
                          <a:rPr lang="es-VE" sz="18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𝐴</m:t>
                        </m:r>
                      </m:sub>
                    </m:sSub>
                    <m:r>
                      <a:rPr lang="es-VE" sz="1800" i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es-VE" sz="1800" dirty="0">
                    <a:solidFill>
                      <a:prstClr val="black"/>
                    </a:solidFill>
                    <a:latin typeface="Calibri" pitchFamily="34" charset="0"/>
                    <a:ea typeface="Cambria Math"/>
                    <a:cs typeface="Arial" charset="0"/>
                  </a:rPr>
                  <a:t> </a:t>
                </a:r>
                <a:r>
                  <a:rPr lang="es-VE" sz="1800" dirty="0">
                    <a:solidFill>
                      <a:prstClr val="black"/>
                    </a:solidFill>
                    <a:latin typeface="Cambria Math" pitchFamily="18" charset="0"/>
                    <a:ea typeface="Cambria Math" pitchFamily="18" charset="0"/>
                    <a:cs typeface="Arial" charset="0"/>
                  </a:rPr>
                  <a:t>Valor </a:t>
                </a:r>
                <a:r>
                  <a:rPr lang="es-VE" sz="1800" dirty="0" smtClean="0">
                    <a:solidFill>
                      <a:prstClr val="black"/>
                    </a:solidFill>
                    <a:latin typeface="Cambria Math" pitchFamily="18" charset="0"/>
                    <a:ea typeface="Cambria Math" pitchFamily="18" charset="0"/>
                    <a:cs typeface="Arial" charset="0"/>
                  </a:rPr>
                  <a:t>Actual del </a:t>
                </a:r>
                <a:r>
                  <a:rPr lang="es-VE" sz="1800" dirty="0">
                    <a:solidFill>
                      <a:prstClr val="black"/>
                    </a:solidFill>
                    <a:latin typeface="Cambria Math" pitchFamily="18" charset="0"/>
                    <a:ea typeface="Cambria Math" pitchFamily="18" charset="0"/>
                    <a:cs typeface="Arial" charset="0"/>
                  </a:rPr>
                  <a:t>Documento </a:t>
                </a:r>
                <a:r>
                  <a:rPr lang="es-VE" sz="1800" dirty="0" smtClean="0">
                    <a:solidFill>
                      <a:prstClr val="black"/>
                    </a:solidFill>
                    <a:latin typeface="Cambria Math" pitchFamily="18" charset="0"/>
                    <a:ea typeface="Cambria Math" pitchFamily="18" charset="0"/>
                    <a:cs typeface="Arial" charset="0"/>
                  </a:rPr>
                  <a:t>Descontado</a:t>
                </a:r>
                <a:endParaRPr lang="es-VE" sz="1800" dirty="0">
                  <a:solidFill>
                    <a:prstClr val="black"/>
                  </a:solidFill>
                  <a:latin typeface="Cambria Math" pitchFamily="18" charset="0"/>
                  <a:ea typeface="Cambria Math" pitchFamily="18" charset="0"/>
                  <a:cs typeface="Arial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VE" sz="1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s-VE" sz="1800" i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Per</m:t>
                      </m:r>
                      <m: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í</m:t>
                      </m:r>
                      <m:r>
                        <m:rPr>
                          <m:sty m:val="p"/>
                        </m:rP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odo</m:t>
                      </m:r>
                      <m: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de</m:t>
                      </m:r>
                      <m: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Vencimiento</m:t>
                      </m:r>
                      <m: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del</m:t>
                      </m:r>
                      <m: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Documento</m:t>
                      </m:r>
                    </m:oMath>
                  </m:oMathPara>
                </a14:m>
                <a:endParaRPr lang="es-VE" sz="1800" b="0" dirty="0" smtClean="0">
                  <a:solidFill>
                    <a:prstClr val="black"/>
                  </a:solidFill>
                  <a:latin typeface="Cambria Math"/>
                  <a:ea typeface="Cambria Math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VE" sz="1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𝑑</m:t>
                      </m:r>
                      <m:r>
                        <a:rPr lang="es-VE" sz="18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s-VE" sz="1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𝑖</m:t>
                      </m:r>
                      <m:r>
                        <a:rPr lang="es-VE" sz="1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Tasa</m:t>
                      </m:r>
                      <m: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de</m:t>
                      </m:r>
                      <m: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Descuento</m:t>
                      </m:r>
                      <m: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del</m:t>
                      </m:r>
                      <m: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documento</m:t>
                      </m:r>
                    </m:oMath>
                  </m:oMathPara>
                </a14:m>
                <a:endParaRPr lang="es-VE" sz="1800" dirty="0"/>
              </a:p>
            </p:txBody>
          </p:sp>
        </mc:Choice>
        <mc:Fallback xmlns="">
          <p:sp>
            <p:nvSpPr>
              <p:cNvPr id="10" name="6 Títul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83968" y="3742514"/>
                <a:ext cx="5184576" cy="2062750"/>
              </a:xfrm>
              <a:prstGeom prst="rect">
                <a:avLst/>
              </a:prstGeom>
              <a:blipFill rotWithShape="1">
                <a:blip r:embed="rId5"/>
                <a:stretch>
                  <a:fillRect l="-1059" t="-147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6 Título"/>
              <p:cNvSpPr txBox="1">
                <a:spLocks/>
              </p:cNvSpPr>
              <p:nvPr/>
            </p:nvSpPr>
            <p:spPr bwMode="auto">
              <a:xfrm>
                <a:off x="107504" y="3730047"/>
                <a:ext cx="4392488" cy="19122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l"/>
                <a:r>
                  <a:rPr lang="es-VE" sz="1800" b="1" dirty="0" smtClean="0"/>
                  <a:t>Nomenclatura utilizada: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es-VE" sz="1800" dirty="0" smtClean="0"/>
                  <a:t/>
                </a:r>
                <a:br>
                  <a:rPr lang="es-VE" sz="1800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s-VE" sz="1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VE" sz="1800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s-VE" sz="1800" b="0" i="1" smtClean="0">
                            <a:latin typeface="Cambria Math"/>
                          </a:rPr>
                          <m:t>𝑠</m:t>
                        </m:r>
                      </m:sub>
                    </m:sSub>
                    <m:r>
                      <a:rPr lang="es-VE" sz="180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s-VE" sz="1800" dirty="0" smtClean="0">
                    <a:ea typeface="Cambria Math"/>
                  </a:rPr>
                  <a:t> </a:t>
                </a:r>
                <a:r>
                  <a:rPr lang="es-VE" sz="1800" dirty="0" smtClean="0">
                    <a:latin typeface="Cambria Math" pitchFamily="18" charset="0"/>
                    <a:ea typeface="Cambria Math" pitchFamily="18" charset="0"/>
                  </a:rPr>
                  <a:t>Interés Simple</a:t>
                </a:r>
              </a:p>
              <a:p>
                <a:pPr algn="l"/>
                <a14:m>
                  <m:oMath xmlns:m="http://schemas.openxmlformats.org/officeDocument/2006/math">
                    <m:sSub>
                      <m:sSubPr>
                        <m:ctrlPr>
                          <a:rPr lang="es-VE" sz="180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s-VE" sz="1800" b="0" i="1" smtClean="0">
                            <a:latin typeface="Cambria Math"/>
                            <a:ea typeface="Cambria Math"/>
                          </a:rPr>
                          <m:t>𝐶</m:t>
                        </m:r>
                      </m:e>
                      <m:sub>
                        <m:r>
                          <a:rPr lang="es-VE" sz="18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es-VE" sz="1800" i="1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es-VE" sz="1800" dirty="0" smtClean="0">
                    <a:ea typeface="Cambria Math"/>
                  </a:rPr>
                  <a:t> </a:t>
                </a:r>
                <a:r>
                  <a:rPr lang="es-VE" sz="1800" dirty="0" smtClean="0">
                    <a:latin typeface="Cambria Math" pitchFamily="18" charset="0"/>
                    <a:ea typeface="Cambria Math" pitchFamily="18" charset="0"/>
                  </a:rPr>
                  <a:t>Capital Inicial</a:t>
                </a:r>
              </a:p>
              <a:p>
                <a:pPr lvl="0" algn="l"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s-VE" sz="18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s-VE" sz="18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𝐶</m:t>
                        </m:r>
                      </m:e>
                      <m:sub>
                        <m:r>
                          <a:rPr lang="es-VE" sz="18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𝑛</m:t>
                        </m:r>
                      </m:sub>
                    </m:sSub>
                    <m:r>
                      <a:rPr lang="es-VE" sz="18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es-VE" sz="1800" dirty="0">
                    <a:solidFill>
                      <a:prstClr val="black"/>
                    </a:solidFill>
                    <a:latin typeface="Calibri" pitchFamily="34" charset="0"/>
                    <a:ea typeface="Cambria Math"/>
                    <a:cs typeface="Arial" charset="0"/>
                  </a:rPr>
                  <a:t> </a:t>
                </a:r>
                <a:r>
                  <a:rPr lang="es-VE" sz="1800" dirty="0" smtClean="0">
                    <a:solidFill>
                      <a:prstClr val="black"/>
                    </a:solidFill>
                    <a:latin typeface="Cambria Math" pitchFamily="18" charset="0"/>
                    <a:ea typeface="Cambria Math" pitchFamily="18" charset="0"/>
                    <a:cs typeface="Arial" charset="0"/>
                  </a:rPr>
                  <a:t>Capital Final</a:t>
                </a:r>
                <a:endParaRPr lang="es-VE" sz="1800" dirty="0">
                  <a:solidFill>
                    <a:prstClr val="black"/>
                  </a:solidFill>
                  <a:latin typeface="Cambria Math" pitchFamily="18" charset="0"/>
                  <a:ea typeface="Cambria Math" pitchFamily="18" charset="0"/>
                  <a:cs typeface="Arial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VE" sz="1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s-VE" sz="18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Tiempo</m:t>
                      </m:r>
                      <m: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o</m:t>
                      </m:r>
                      <m: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Per</m:t>
                      </m:r>
                      <m: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í</m:t>
                      </m:r>
                      <m:r>
                        <m:rPr>
                          <m:sty m:val="p"/>
                        </m:rP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odo</m:t>
                      </m:r>
                      <m: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expresado</m:t>
                      </m:r>
                      <m: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en</m:t>
                      </m:r>
                      <m: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a</m:t>
                      </m:r>
                      <m: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ñ</m:t>
                      </m:r>
                      <m:r>
                        <m:rPr>
                          <m:sty m:val="p"/>
                        </m:rPr>
                        <a:rPr lang="es-VE" sz="18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os</m:t>
                      </m:r>
                    </m:oMath>
                  </m:oMathPara>
                </a14:m>
                <a:r>
                  <a:rPr lang="es-VE" sz="1800" b="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/>
                </a:r>
                <a:br>
                  <a:rPr lang="es-VE" sz="1800" b="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</a:br>
                <a14:m>
                  <m:oMath xmlns:m="http://schemas.openxmlformats.org/officeDocument/2006/math">
                    <m:r>
                      <a:rPr lang="es-VE" sz="18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𝑖</m:t>
                    </m:r>
                    <m:r>
                      <a:rPr lang="es-VE" sz="18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s-VE" sz="18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𝑇𝑎𝑠𝑎</m:t>
                    </m:r>
                    <m:r>
                      <a:rPr lang="es-VE" sz="18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s-VE" sz="18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𝑑𝑒</m:t>
                    </m:r>
                    <m:r>
                      <a:rPr lang="es-VE" sz="18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s-VE" sz="1800" dirty="0" smtClean="0"/>
                  <a:t>Interés</a:t>
                </a:r>
              </a:p>
            </p:txBody>
          </p:sp>
        </mc:Choice>
        <mc:Fallback xmlns="">
          <p:sp>
            <p:nvSpPr>
              <p:cNvPr id="11" name="6 Títul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504" y="3730047"/>
                <a:ext cx="4392488" cy="1912278"/>
              </a:xfrm>
              <a:prstGeom prst="rect">
                <a:avLst/>
              </a:prstGeom>
              <a:blipFill rotWithShape="1">
                <a:blip r:embed="rId6"/>
                <a:stretch>
                  <a:fillRect l="-1250" t="-1592" b="-445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11 Rectángulo"/>
          <p:cNvSpPr/>
          <p:nvPr/>
        </p:nvSpPr>
        <p:spPr>
          <a:xfrm>
            <a:off x="467544" y="1163071"/>
            <a:ext cx="22222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b="1" dirty="0">
                <a:solidFill>
                  <a:prstClr val="black"/>
                </a:solidFill>
                <a:ea typeface="+mj-ea"/>
                <a:cs typeface="+mj-cs"/>
              </a:rPr>
              <a:t>Formulas en General:</a:t>
            </a:r>
            <a:endParaRPr lang="es-V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2 Rectángulo"/>
              <p:cNvSpPr/>
              <p:nvPr/>
            </p:nvSpPr>
            <p:spPr>
              <a:xfrm>
                <a:off x="5548100" y="1556792"/>
                <a:ext cx="255781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VE" sz="20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+mj-ea"/>
                              <a:cs typeface="+mj-cs"/>
                            </a:rPr>
                          </m:ctrlPr>
                        </m:sSubPr>
                        <m:e>
                          <m:r>
                            <a:rPr lang="es-VE" sz="2000" i="1">
                              <a:solidFill>
                                <a:prstClr val="black"/>
                              </a:solidFill>
                              <a:latin typeface="Cambria Math"/>
                              <a:ea typeface="+mj-ea"/>
                              <a:cs typeface="+mj-cs"/>
                            </a:rPr>
                            <m:t>𝐷</m:t>
                          </m:r>
                        </m:e>
                        <m:sub>
                          <m:r>
                            <a:rPr lang="es-VE" sz="2000" i="1">
                              <a:solidFill>
                                <a:prstClr val="black"/>
                              </a:solidFill>
                              <a:latin typeface="Cambria Math"/>
                              <a:ea typeface="+mj-ea"/>
                              <a:cs typeface="+mj-cs"/>
                            </a:rPr>
                            <m:t>𝑐𝑏</m:t>
                          </m:r>
                        </m:sub>
                      </m:sSub>
                      <m:r>
                        <a:rPr lang="es-VE" sz="2000" i="1">
                          <a:solidFill>
                            <a:prstClr val="black"/>
                          </a:solidFill>
                          <a:latin typeface="Cambria Math"/>
                          <a:ea typeface="+mj-ea"/>
                          <a:cs typeface="+mj-cs"/>
                        </a:rPr>
                        <m:t>=</m:t>
                      </m:r>
                      <m:sSub>
                        <m:sSubPr>
                          <m:ctrlPr>
                            <a:rPr lang="es-VE" sz="2000" i="1">
                              <a:solidFill>
                                <a:prstClr val="black"/>
                              </a:solidFill>
                              <a:latin typeface="Cambria Math"/>
                              <a:ea typeface="+mj-ea"/>
                              <a:cs typeface="+mj-cs"/>
                            </a:rPr>
                          </m:ctrlPr>
                        </m:sSubPr>
                        <m:e>
                          <m:r>
                            <a:rPr lang="es-VE" sz="2000" i="1">
                              <a:solidFill>
                                <a:prstClr val="black"/>
                              </a:solidFill>
                              <a:latin typeface="Cambria Math"/>
                              <a:ea typeface="+mj-ea"/>
                              <a:cs typeface="+mj-cs"/>
                            </a:rPr>
                            <m:t>𝑉</m:t>
                          </m:r>
                        </m:e>
                        <m:sub>
                          <m:r>
                            <a:rPr lang="es-VE" sz="2000" i="1">
                              <a:solidFill>
                                <a:prstClr val="black"/>
                              </a:solidFill>
                              <a:latin typeface="Cambria Math"/>
                              <a:ea typeface="+mj-ea"/>
                              <a:cs typeface="+mj-cs"/>
                            </a:rPr>
                            <m:t>𝑁</m:t>
                          </m:r>
                        </m:sub>
                      </m:sSub>
                      <m:r>
                        <a:rPr lang="es-VE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+mj-cs"/>
                        </a:rPr>
                        <m:t>×</m:t>
                      </m:r>
                      <m:r>
                        <a:rPr lang="es-VE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+mj-cs"/>
                        </a:rPr>
                        <m:t>𝑑</m:t>
                      </m:r>
                      <m:r>
                        <a:rPr lang="es-VE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+mj-cs"/>
                        </a:rPr>
                        <m:t>×</m:t>
                      </m:r>
                      <m:r>
                        <a:rPr lang="es-VE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+mj-cs"/>
                        </a:rPr>
                        <m:t>𝑛</m:t>
                      </m:r>
                      <m:r>
                        <a:rPr lang="es-VE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+mj-cs"/>
                        </a:rPr>
                        <m:t> (4)</m:t>
                      </m:r>
                    </m:oMath>
                  </m:oMathPara>
                </a14:m>
                <a:endParaRPr lang="es-VE" sz="2000" dirty="0"/>
              </a:p>
            </p:txBody>
          </p:sp>
        </mc:Choice>
        <mc:Fallback xmlns="">
          <p:sp>
            <p:nvSpPr>
              <p:cNvPr id="13" name="12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8100" y="1556792"/>
                <a:ext cx="2557816" cy="400110"/>
              </a:xfrm>
              <a:prstGeom prst="rect">
                <a:avLst/>
              </a:prstGeom>
              <a:blipFill rotWithShape="1">
                <a:blip r:embed="rId7"/>
                <a:stretch>
                  <a:fillRect t="-7576" r="-3333" b="-25758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13 Rectángulo"/>
          <p:cNvSpPr/>
          <p:nvPr/>
        </p:nvSpPr>
        <p:spPr>
          <a:xfrm>
            <a:off x="5715902" y="1124744"/>
            <a:ext cx="22222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b="1" dirty="0">
                <a:solidFill>
                  <a:prstClr val="black"/>
                </a:solidFill>
                <a:ea typeface="+mj-ea"/>
                <a:cs typeface="+mj-cs"/>
              </a:rPr>
              <a:t>Formulas en General:</a:t>
            </a:r>
            <a:endParaRPr lang="es-V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14 Rectángulo"/>
              <p:cNvSpPr/>
              <p:nvPr/>
            </p:nvSpPr>
            <p:spPr>
              <a:xfrm>
                <a:off x="5548100" y="2710080"/>
                <a:ext cx="185672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VE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+mj-cs"/>
                            </a:rPr>
                          </m:ctrlPr>
                        </m:sSubPr>
                        <m:e>
                          <m:r>
                            <a:rPr lang="es-VE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+mj-cs"/>
                            </a:rPr>
                            <m:t>𝑉</m:t>
                          </m:r>
                        </m:e>
                        <m:sub>
                          <m:r>
                            <a:rPr lang="es-VE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+mj-cs"/>
                            </a:rPr>
                            <m:t>𝑁</m:t>
                          </m:r>
                        </m:sub>
                      </m:sSub>
                      <m:r>
                        <a:rPr lang="es-VE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+mj-cs"/>
                        </a:rPr>
                        <m:t>= </m:t>
                      </m:r>
                      <m:sSub>
                        <m:sSubPr>
                          <m:ctrlPr>
                            <a:rPr lang="es-VE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+mj-cs"/>
                            </a:rPr>
                          </m:ctrlPr>
                        </m:sSubPr>
                        <m:e>
                          <m:r>
                            <a:rPr lang="es-VE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+mj-cs"/>
                            </a:rPr>
                            <m:t>𝑉</m:t>
                          </m:r>
                        </m:e>
                        <m:sub>
                          <m:r>
                            <a:rPr lang="es-VE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+mj-cs"/>
                            </a:rPr>
                            <m:t>𝐴</m:t>
                          </m:r>
                        </m:sub>
                      </m:sSub>
                      <m:r>
                        <a:rPr lang="es-VE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+mj-cs"/>
                        </a:rPr>
                        <m:t>+</m:t>
                      </m:r>
                      <m:sSub>
                        <m:sSubPr>
                          <m:ctrlPr>
                            <a:rPr lang="es-VE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+mj-cs"/>
                            </a:rPr>
                          </m:ctrlPr>
                        </m:sSubPr>
                        <m:e>
                          <m:r>
                            <a:rPr lang="es-VE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+mj-cs"/>
                            </a:rPr>
                            <m:t>𝐷</m:t>
                          </m:r>
                        </m:e>
                        <m:sub>
                          <m:r>
                            <a:rPr lang="es-VE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+mj-cs"/>
                            </a:rPr>
                            <m:t>𝑐𝑏</m:t>
                          </m:r>
                        </m:sub>
                      </m:sSub>
                    </m:oMath>
                  </m:oMathPara>
                </a14:m>
                <a:endParaRPr lang="es-VE" sz="2000" dirty="0"/>
              </a:p>
            </p:txBody>
          </p:sp>
        </mc:Choice>
        <mc:Fallback xmlns="">
          <p:sp>
            <p:nvSpPr>
              <p:cNvPr id="15" name="14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8100" y="2710080"/>
                <a:ext cx="1856727" cy="400110"/>
              </a:xfrm>
              <a:prstGeom prst="rect">
                <a:avLst/>
              </a:prstGeom>
              <a:blipFill rotWithShape="1">
                <a:blip r:embed="rId8"/>
                <a:stretch>
                  <a:fillRect t="-7692" r="-4590" b="-27692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15 Rectángulo"/>
              <p:cNvSpPr/>
              <p:nvPr/>
            </p:nvSpPr>
            <p:spPr>
              <a:xfrm>
                <a:off x="5548100" y="2135862"/>
                <a:ext cx="214366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VE" sz="2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</m:ctrlPr>
                      </m:sSubPr>
                      <m:e>
                        <m:r>
                          <a:rPr lang="es-VE" sz="2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  <m:t>𝑉</m:t>
                        </m:r>
                      </m:e>
                      <m:sub>
                        <m:r>
                          <a:rPr lang="es-VE" sz="2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  <m:t>𝐴</m:t>
                        </m:r>
                      </m:sub>
                    </m:sSub>
                    <m:r>
                      <a:rPr lang="es-VE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+mj-cs"/>
                      </a:rPr>
                      <m:t>= </m:t>
                    </m:r>
                    <m:sSub>
                      <m:sSubPr>
                        <m:ctrlPr>
                          <a:rPr lang="es-VE" sz="2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</m:ctrlPr>
                      </m:sSubPr>
                      <m:e>
                        <m:r>
                          <a:rPr lang="es-VE" sz="2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  <m:t>𝑉</m:t>
                        </m:r>
                      </m:e>
                      <m:sub>
                        <m:r>
                          <a:rPr lang="es-VE" sz="2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  <m:t>𝑁</m:t>
                        </m:r>
                      </m:sub>
                    </m:sSub>
                    <m:r>
                      <a:rPr lang="es-VE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+mj-cs"/>
                      </a:rPr>
                      <m:t>−</m:t>
                    </m:r>
                    <m:sSub>
                      <m:sSubPr>
                        <m:ctrlPr>
                          <a:rPr lang="es-VE" sz="2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</m:ctrlPr>
                      </m:sSubPr>
                      <m:e>
                        <m:r>
                          <a:rPr lang="es-VE" sz="2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  <m:t>𝐷</m:t>
                        </m:r>
                      </m:e>
                      <m:sub>
                        <m:r>
                          <a:rPr lang="es-VE" sz="2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  <m:t>𝑐𝑏</m:t>
                        </m:r>
                      </m:sub>
                    </m:sSub>
                  </m:oMath>
                </a14:m>
                <a:r>
                  <a:rPr lang="es-VE" sz="2000" dirty="0" smtClean="0"/>
                  <a:t> (5)</a:t>
                </a:r>
                <a:endParaRPr lang="es-VE" sz="2000" dirty="0"/>
              </a:p>
            </p:txBody>
          </p:sp>
        </mc:Choice>
        <mc:Fallback xmlns="">
          <p:sp>
            <p:nvSpPr>
              <p:cNvPr id="16" name="15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8100" y="2135862"/>
                <a:ext cx="2143664" cy="400110"/>
              </a:xfrm>
              <a:prstGeom prst="rect">
                <a:avLst/>
              </a:prstGeom>
              <a:blipFill rotWithShape="1">
                <a:blip r:embed="rId9"/>
                <a:stretch>
                  <a:fillRect t="-7576" r="-4830" b="-25758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16 Rectángulo"/>
              <p:cNvSpPr/>
              <p:nvPr/>
            </p:nvSpPr>
            <p:spPr>
              <a:xfrm>
                <a:off x="5628058" y="3263604"/>
                <a:ext cx="301640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VE" sz="2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</m:ctrlPr>
                      </m:sSubPr>
                      <m:e>
                        <m:r>
                          <a:rPr lang="es-VE" sz="2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  <m:t>𝑉</m:t>
                        </m:r>
                      </m:e>
                      <m:sub>
                        <m:r>
                          <a:rPr lang="es-VE" sz="2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  <m:t>𝐴</m:t>
                        </m:r>
                      </m:sub>
                    </m:sSub>
                    <m:r>
                      <a:rPr lang="es-VE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+mj-cs"/>
                      </a:rPr>
                      <m:t>= </m:t>
                    </m:r>
                    <m:sSub>
                      <m:sSubPr>
                        <m:ctrlPr>
                          <a:rPr lang="es-VE" sz="2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</m:ctrlPr>
                      </m:sSubPr>
                      <m:e>
                        <m:r>
                          <a:rPr lang="es-VE" sz="2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  <m:t>𝑉</m:t>
                        </m:r>
                      </m:e>
                      <m:sub>
                        <m:r>
                          <a:rPr lang="es-VE" sz="2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  <m:t>𝑁</m:t>
                        </m:r>
                      </m:sub>
                    </m:sSub>
                    <m:r>
                      <a:rPr lang="es-VE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+mj-cs"/>
                      </a:rPr>
                      <m:t>×</m:t>
                    </m:r>
                    <m:d>
                      <m:dPr>
                        <m:ctrlPr>
                          <a:rPr lang="es-VE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</m:ctrlPr>
                      </m:dPr>
                      <m:e>
                        <m:r>
                          <a:rPr lang="es-VE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  <m:t>1−</m:t>
                        </m:r>
                        <m:r>
                          <a:rPr lang="es-VE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  <m:t>𝑛</m:t>
                        </m:r>
                        <m:r>
                          <a:rPr lang="es-VE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  <m:t>×</m:t>
                        </m:r>
                        <m:r>
                          <a:rPr lang="es-VE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  <m:t>𝑑</m:t>
                        </m:r>
                      </m:e>
                    </m:d>
                  </m:oMath>
                </a14:m>
                <a:r>
                  <a:rPr lang="es-VE" sz="2000" dirty="0" smtClean="0"/>
                  <a:t> (6)</a:t>
                </a:r>
                <a:endParaRPr lang="es-VE" sz="2000" dirty="0"/>
              </a:p>
            </p:txBody>
          </p:sp>
        </mc:Choice>
        <mc:Fallback xmlns="">
          <p:sp>
            <p:nvSpPr>
              <p:cNvPr id="17" name="1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8058" y="3263604"/>
                <a:ext cx="3016403" cy="400110"/>
              </a:xfrm>
              <a:prstGeom prst="rect">
                <a:avLst/>
              </a:prstGeom>
              <a:blipFill rotWithShape="1">
                <a:blip r:embed="rId10"/>
                <a:stretch>
                  <a:fillRect t="-7576" r="-3232" b="-25758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749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CuadroTexto"/>
              <p:cNvSpPr txBox="1"/>
              <p:nvPr/>
            </p:nvSpPr>
            <p:spPr>
              <a:xfrm>
                <a:off x="634184" y="1700808"/>
                <a:ext cx="289976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VE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VE" sz="20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s-VE" sz="2000" b="0" i="1" smtClean="0">
                              <a:latin typeface="Cambria Math"/>
                            </a:rPr>
                            <m:t>𝑜</m:t>
                          </m:r>
                        </m:sub>
                      </m:sSub>
                      <m:r>
                        <a:rPr lang="es-VE" sz="2000" b="0" i="1" smtClean="0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s-VE" sz="2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VE" sz="20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s-VE" sz="20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s-VE" sz="2000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s-VE" sz="20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VE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s-VE" sz="2000" b="0" i="1" smtClean="0">
                                  <a:latin typeface="Cambria Math"/>
                                  <a:ea typeface="Cambria Math"/>
                                </a:rPr>
                                <m:t>1+</m:t>
                              </m:r>
                              <m:r>
                                <a:rPr lang="es-VE" sz="2000" b="0" i="1" smtClean="0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s-VE" sz="20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s-VE" sz="20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sup>
                      </m:sSup>
                      <m:r>
                        <a:rPr lang="es-VE" sz="2000" b="0" i="1" smtClean="0">
                          <a:latin typeface="Cambria Math"/>
                          <a:ea typeface="Cambria Math"/>
                        </a:rPr>
                        <m:t> (8)</m:t>
                      </m:r>
                    </m:oMath>
                  </m:oMathPara>
                </a14:m>
                <a:endParaRPr lang="es-VE" sz="2000" dirty="0"/>
              </a:p>
            </p:txBody>
          </p:sp>
        </mc:Choice>
        <mc:Fallback xmlns="">
          <p:sp>
            <p:nvSpPr>
              <p:cNvPr id="4" name="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184" y="1700808"/>
                <a:ext cx="2899768" cy="400110"/>
              </a:xfrm>
              <a:prstGeom prst="rect">
                <a:avLst/>
              </a:prstGeom>
              <a:blipFill rotWithShape="1">
                <a:blip r:embed="rId2"/>
                <a:stretch>
                  <a:fillRect t="-7576" r="-2941" b="-25758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4 CuadroTexto"/>
              <p:cNvSpPr txBox="1"/>
              <p:nvPr/>
            </p:nvSpPr>
            <p:spPr>
              <a:xfrm>
                <a:off x="35496" y="3068960"/>
                <a:ext cx="2886046" cy="4237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VE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VE" sz="2000" b="0" i="1" smtClean="0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s-VE" sz="2000" b="0" i="1" smtClean="0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s-VE" sz="20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s-VE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VE" sz="2000" b="0" i="1" smtClean="0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s-VE" sz="2000" b="0" i="1" smtClean="0">
                            <a:latin typeface="Cambria Math"/>
                          </a:rPr>
                          <m:t>𝑜</m:t>
                        </m:r>
                      </m:sub>
                    </m:sSub>
                    <m:r>
                      <a:rPr lang="es-VE" sz="2000" b="0" i="1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s-VE" sz="20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VE" sz="20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s-VE" sz="2000" b="0" i="1" smtClean="0">
                                <a:latin typeface="Cambria Math"/>
                                <a:ea typeface="Cambria Math"/>
                              </a:rPr>
                              <m:t>1+</m:t>
                            </m:r>
                            <m:sSub>
                              <m:sSubPr>
                                <m:ctrlPr>
                                  <a:rPr lang="es-VE" sz="20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s-VE" sz="2000" b="0" i="1" smtClean="0"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s-VE" sz="2000" b="0" i="1" smtClean="0">
                                    <a:latin typeface="Cambria Math"/>
                                    <a:ea typeface="Cambria Math"/>
                                  </a:rPr>
                                  <m:t>𝑚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s-VE" sz="2000" b="0" i="1" smtClean="0">
                            <a:latin typeface="Cambria Math"/>
                            <a:ea typeface="Cambria Math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es-VE" sz="2000" dirty="0" smtClean="0"/>
                  <a:t> (12)</a:t>
                </a:r>
                <a:endParaRPr lang="es-VE" sz="2000" dirty="0"/>
              </a:p>
            </p:txBody>
          </p:sp>
        </mc:Choice>
        <mc:Fallback xmlns="">
          <p:sp>
            <p:nvSpPr>
              <p:cNvPr id="5" name="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3068960"/>
                <a:ext cx="2886046" cy="423770"/>
              </a:xfrm>
              <a:prstGeom prst="rect">
                <a:avLst/>
              </a:prstGeom>
              <a:blipFill rotWithShape="1">
                <a:blip r:embed="rId3"/>
                <a:stretch>
                  <a:fillRect t="-5714" r="-3383" b="-20000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6 CuadroTexto"/>
              <p:cNvSpPr txBox="1"/>
              <p:nvPr/>
            </p:nvSpPr>
            <p:spPr>
              <a:xfrm>
                <a:off x="704682" y="1093386"/>
                <a:ext cx="264008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VE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VE" sz="2000" b="0" i="1" smtClean="0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s-VE" sz="2000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s-VE" sz="2000" b="0" i="1" smtClean="0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es-VE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VE" sz="2000" b="0" i="1" smtClean="0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s-VE" sz="2000" b="0" i="1" smtClean="0">
                            <a:latin typeface="Cambria Math"/>
                          </a:rPr>
                          <m:t>𝑜</m:t>
                        </m:r>
                      </m:sub>
                    </m:sSub>
                    <m:r>
                      <a:rPr lang="es-VE" sz="2000" b="0" i="1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s-VE" sz="20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VE" sz="20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s-VE" sz="2000" b="0" i="1" smtClean="0">
                                <a:latin typeface="Cambria Math"/>
                                <a:ea typeface="Cambria Math"/>
                              </a:rPr>
                              <m:t>1+</m:t>
                            </m:r>
                            <m:r>
                              <a:rPr lang="es-VE" sz="2000" b="0" i="1" smtClean="0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e>
                        </m:d>
                      </m:e>
                      <m:sup>
                        <m:r>
                          <a:rPr lang="es-VE" sz="2000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s-VE" sz="2000" dirty="0" smtClean="0"/>
                  <a:t> (7)</a:t>
                </a:r>
                <a:endParaRPr lang="es-VE" sz="2000" dirty="0"/>
              </a:p>
            </p:txBody>
          </p:sp>
        </mc:Choice>
        <mc:Fallback xmlns="">
          <p:sp>
            <p:nvSpPr>
              <p:cNvPr id="7" name="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682" y="1093386"/>
                <a:ext cx="2640082" cy="400110"/>
              </a:xfrm>
              <a:prstGeom prst="rect">
                <a:avLst/>
              </a:prstGeom>
              <a:blipFill rotWithShape="1">
                <a:blip r:embed="rId4"/>
                <a:stretch>
                  <a:fillRect t="-7576" r="-3695" b="-25758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1 Rectángulo"/>
              <p:cNvSpPr/>
              <p:nvPr/>
            </p:nvSpPr>
            <p:spPr>
              <a:xfrm>
                <a:off x="35496" y="3641676"/>
                <a:ext cx="3022302" cy="4237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VE" sz="2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s-VE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s-VE" sz="2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𝑜</m:t>
                        </m:r>
                      </m:sub>
                    </m:sSub>
                    <m:r>
                      <a:rPr lang="es-VE" sz="2000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s-VE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s-VE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s-VE" sz="2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s-VE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s-VE" sz="20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VE" sz="20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s-VE" sz="20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1+</m:t>
                            </m:r>
                            <m:sSub>
                              <m:sSubPr>
                                <m:ctrlPr>
                                  <a:rPr lang="es-VE" sz="20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s-VE" sz="20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s-VE" sz="20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  <m:t>𝑚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s-VE" sz="20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s-VE" sz="20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es-VE" sz="2000" dirty="0" smtClean="0"/>
                  <a:t> (13)</a:t>
                </a:r>
                <a:endParaRPr lang="es-VE" sz="2000" dirty="0"/>
              </a:p>
            </p:txBody>
          </p:sp>
        </mc:Choice>
        <mc:Fallback xmlns="">
          <p:sp>
            <p:nvSpPr>
              <p:cNvPr id="2" name="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3641676"/>
                <a:ext cx="3022302" cy="423770"/>
              </a:xfrm>
              <a:prstGeom prst="rect">
                <a:avLst/>
              </a:prstGeom>
              <a:blipFill rotWithShape="1">
                <a:blip r:embed="rId5"/>
                <a:stretch>
                  <a:fillRect t="-5714" r="-3024" b="-20000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5 CuadroTexto"/>
              <p:cNvSpPr txBox="1"/>
              <p:nvPr/>
            </p:nvSpPr>
            <p:spPr>
              <a:xfrm>
                <a:off x="339287" y="4193118"/>
                <a:ext cx="139076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VE" sz="2000" b="0" i="1" smtClean="0">
                          <a:latin typeface="Cambria Math"/>
                        </a:rPr>
                        <m:t>𝑝</m:t>
                      </m:r>
                      <m:r>
                        <a:rPr lang="es-VE" sz="2000" b="0" i="1" smtClean="0">
                          <a:latin typeface="Cambria Math"/>
                        </a:rPr>
                        <m:t>=</m:t>
                      </m:r>
                      <m:r>
                        <a:rPr lang="es-VE" sz="2000" b="0" i="1" smtClean="0">
                          <a:latin typeface="Cambria Math"/>
                        </a:rPr>
                        <m:t>𝑚</m:t>
                      </m:r>
                      <m:r>
                        <a:rPr lang="es-VE" sz="20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s-VE" sz="2000" b="0" i="1" smtClean="0">
                          <a:latin typeface="Cambria Math"/>
                          <a:ea typeface="Cambria Math"/>
                        </a:rPr>
                        <m:t>𝑛</m:t>
                      </m:r>
                    </m:oMath>
                  </m:oMathPara>
                </a14:m>
                <a:endParaRPr lang="es-VE" sz="2000" dirty="0"/>
              </a:p>
            </p:txBody>
          </p:sp>
        </mc:Choice>
        <mc:Fallback xmlns="">
          <p:sp>
            <p:nvSpPr>
              <p:cNvPr id="6" name="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287" y="4193118"/>
                <a:ext cx="1390765" cy="400110"/>
              </a:xfrm>
              <a:prstGeom prst="rect">
                <a:avLst/>
              </a:prstGeom>
              <a:blipFill rotWithShape="1">
                <a:blip r:embed="rId6"/>
                <a:stretch>
                  <a:fillRect t="-7692" r="-6579" b="-27692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8 CuadroTexto"/>
          <p:cNvSpPr txBox="1"/>
          <p:nvPr/>
        </p:nvSpPr>
        <p:spPr>
          <a:xfrm>
            <a:off x="218901" y="670765"/>
            <a:ext cx="46074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000" b="1" dirty="0" smtClean="0"/>
              <a:t>Interés Compuesto con períodos anuales</a:t>
            </a:r>
            <a:endParaRPr lang="es-VE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9 CuadroTexto"/>
              <p:cNvSpPr txBox="1"/>
              <p:nvPr/>
            </p:nvSpPr>
            <p:spPr>
              <a:xfrm>
                <a:off x="3491050" y="1099111"/>
                <a:ext cx="2265813" cy="9797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VE" sz="2000" b="0" i="1" smtClean="0">
                          <a:latin typeface="Cambria Math"/>
                        </a:rPr>
                        <m:t>𝑛</m:t>
                      </m:r>
                      <m:r>
                        <a:rPr lang="es-VE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VE" sz="2000" b="0" i="1" smtClean="0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s-VE" sz="20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VE" sz="2000" b="0" i="0" smtClean="0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s-VE" sz="20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VE" sz="20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VE" sz="2000" b="0" i="1" smtClean="0">
                                          <a:latin typeface="Cambria Math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s-VE" sz="2000" b="0" i="1" smtClean="0">
                                          <a:latin typeface="Cambria Math"/>
                                        </a:rPr>
                                        <m:t>𝑛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s-VE" sz="20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VE" sz="2000" b="0" i="1" smtClean="0">
                                          <a:latin typeface="Cambria Math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s-VE" sz="2000" b="0" i="1" smtClean="0">
                                          <a:latin typeface="Cambria Math"/>
                                        </a:rPr>
                                        <m:t>𝑜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s-VE" sz="20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VE" sz="2000" b="0" i="0" smtClean="0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VE" sz="20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s-VE" sz="2000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s-VE" sz="2000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</m:d>
                            </m:e>
                          </m:func>
                        </m:den>
                      </m:f>
                      <m:r>
                        <a:rPr lang="es-VE" sz="2000" b="0" i="1" smtClean="0">
                          <a:latin typeface="Cambria Math"/>
                        </a:rPr>
                        <m:t> (9)</m:t>
                      </m:r>
                    </m:oMath>
                  </m:oMathPara>
                </a14:m>
                <a:endParaRPr lang="es-VE" sz="2000" dirty="0"/>
              </a:p>
            </p:txBody>
          </p:sp>
        </mc:Choice>
        <mc:Fallback xmlns="">
          <p:sp>
            <p:nvSpPr>
              <p:cNvPr id="10" name="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050" y="1099111"/>
                <a:ext cx="2265813" cy="979755"/>
              </a:xfrm>
              <a:prstGeom prst="rect">
                <a:avLst/>
              </a:prstGeom>
              <a:blipFill rotWithShape="1">
                <a:blip r:embed="rId8"/>
                <a:stretch>
                  <a:fillRect r="-3774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10 CuadroTexto"/>
              <p:cNvSpPr txBox="1"/>
              <p:nvPr/>
            </p:nvSpPr>
            <p:spPr>
              <a:xfrm>
                <a:off x="5305064" y="670765"/>
                <a:ext cx="3838936" cy="1040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VE" sz="2000" b="0" i="1" smtClean="0">
                          <a:latin typeface="Cambria Math"/>
                        </a:rPr>
                        <m:t>𝑖</m:t>
                      </m:r>
                      <m:r>
                        <a:rPr lang="es-VE" sz="2000" b="0" i="1" smtClean="0">
                          <a:latin typeface="Cambria Math"/>
                        </a:rPr>
                        <m:t>= </m:t>
                      </m:r>
                      <m:rad>
                        <m:radPr>
                          <m:ctrlPr>
                            <a:rPr lang="es-VE" sz="2000" b="0" i="1" smtClean="0">
                              <a:latin typeface="Cambria Math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s-VE" sz="2000" b="0" i="1" smtClean="0">
                              <a:latin typeface="Cambria Math"/>
                            </a:rPr>
                            <m:t>𝑛</m:t>
                          </m:r>
                        </m:deg>
                        <m:e>
                          <m:f>
                            <m:fPr>
                              <m:ctrlPr>
                                <a:rPr lang="es-VE" sz="20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VE" sz="20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VE" sz="2000" b="0" i="1" smtClean="0">
                                      <a:latin typeface="Cambria Math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s-VE" sz="2000" b="0" i="1" smtClean="0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s-VE" sz="20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VE" sz="2000" b="0" i="1" smtClean="0">
                                      <a:latin typeface="Cambria Math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s-VE" sz="2000" b="0" i="1" smtClean="0">
                                      <a:latin typeface="Cambria Math"/>
                                    </a:rPr>
                                    <m:t>𝑜</m:t>
                                  </m:r>
                                </m:sub>
                              </m:sSub>
                            </m:den>
                          </m:f>
                          <m:r>
                            <a:rPr lang="es-VE" sz="2000" b="0" i="1" smtClean="0">
                              <a:latin typeface="Cambria Math"/>
                            </a:rPr>
                            <m:t> −1</m:t>
                          </m:r>
                        </m:e>
                      </m:rad>
                      <m:r>
                        <a:rPr lang="es-VE" sz="2000" b="0" i="1" smtClean="0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s-VE" sz="20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VE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VE" sz="20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VE" sz="20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VE" sz="2000" b="0" i="1" smtClean="0">
                                          <a:latin typeface="Cambria Math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s-VE" sz="2000" b="0" i="1" smtClean="0">
                                          <a:latin typeface="Cambria Math"/>
                                        </a:rPr>
                                        <m:t>𝑛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s-VE" sz="20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VE" sz="2000" b="0" i="1" smtClean="0">
                                          <a:latin typeface="Cambria Math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s-VE" sz="2000" b="0" i="1" smtClean="0">
                                          <a:latin typeface="Cambria Math"/>
                                        </a:rPr>
                                        <m:t>𝑜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s-VE" sz="20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s-VE" sz="20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VE" sz="2000" b="0" i="1" smtClean="0">
                                  <a:latin typeface="Cambria Math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  <m:r>
                        <a:rPr lang="es-VE" sz="2000" b="0" i="1" smtClean="0">
                          <a:latin typeface="Cambria Math"/>
                        </a:rPr>
                        <m:t>−1 (10)</m:t>
                      </m:r>
                    </m:oMath>
                  </m:oMathPara>
                </a14:m>
                <a:endParaRPr lang="es-VE" sz="2000" dirty="0"/>
              </a:p>
            </p:txBody>
          </p:sp>
        </mc:Choice>
        <mc:Fallback xmlns="">
          <p:sp>
            <p:nvSpPr>
              <p:cNvPr id="11" name="1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5064" y="670765"/>
                <a:ext cx="3838936" cy="1040157"/>
              </a:xfrm>
              <a:prstGeom prst="rect">
                <a:avLst/>
              </a:prstGeom>
              <a:blipFill rotWithShape="1">
                <a:blip r:embed="rId9"/>
                <a:stretch>
                  <a:fillRect r="-2063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12 CuadroTexto"/>
          <p:cNvSpPr txBox="1"/>
          <p:nvPr/>
        </p:nvSpPr>
        <p:spPr>
          <a:xfrm>
            <a:off x="49417" y="2518858"/>
            <a:ext cx="50913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000" b="1" dirty="0" smtClean="0"/>
              <a:t>Interés Compuesto con períodos fraccionados</a:t>
            </a:r>
            <a:endParaRPr lang="es-VE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13 CuadroTexto"/>
              <p:cNvSpPr txBox="1"/>
              <p:nvPr/>
            </p:nvSpPr>
            <p:spPr>
              <a:xfrm>
                <a:off x="3399718" y="2918968"/>
                <a:ext cx="2588914" cy="10136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VE" sz="2000" b="0" i="1" smtClean="0">
                          <a:latin typeface="Cambria Math"/>
                        </a:rPr>
                        <m:t>𝑛</m:t>
                      </m:r>
                      <m:r>
                        <a:rPr lang="es-VE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VE" sz="2000" b="0" i="1" smtClean="0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s-VE" sz="20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VE" sz="2000" b="0" i="0" smtClean="0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s-VE" sz="20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VE" sz="20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VE" sz="2000" b="0" i="1" smtClean="0">
                                          <a:latin typeface="Cambria Math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s-VE" sz="2000" b="0" i="1" smtClean="0">
                                          <a:latin typeface="Cambria Math"/>
                                        </a:rPr>
                                        <m:t>𝑝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s-VE" sz="20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VE" sz="2000" b="0" i="1" smtClean="0">
                                          <a:latin typeface="Cambria Math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s-VE" sz="2000" b="0" i="1" smtClean="0">
                                          <a:latin typeface="Cambria Math"/>
                                        </a:rPr>
                                        <m:t>𝑜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s-VE" sz="20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VE" sz="2000" b="0" i="0" smtClean="0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VE" sz="20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s-VE" sz="2000" b="0" i="1" smtClean="0">
                                      <a:latin typeface="Cambria Math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es-VE" sz="20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VE" sz="2000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</m:e>
                                    <m:sub>
                                      <m:r>
                                        <a:rPr lang="es-VE" sz="2000" b="0" i="1" smtClean="0">
                                          <a:latin typeface="Cambria Math"/>
                                        </a:rPr>
                                        <m:t>𝑚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</m:den>
                      </m:f>
                      <m:r>
                        <a:rPr lang="es-VE" sz="2000" b="0" i="1" smtClean="0">
                          <a:latin typeface="Cambria Math"/>
                        </a:rPr>
                        <m:t> (14)</m:t>
                      </m:r>
                    </m:oMath>
                  </m:oMathPara>
                </a14:m>
                <a:endParaRPr lang="es-VE" sz="2000" dirty="0"/>
              </a:p>
            </p:txBody>
          </p:sp>
        </mc:Choice>
        <mc:Fallback xmlns="">
          <p:sp>
            <p:nvSpPr>
              <p:cNvPr id="14" name="1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9718" y="2918968"/>
                <a:ext cx="2588914" cy="1013611"/>
              </a:xfrm>
              <a:prstGeom prst="rect">
                <a:avLst/>
              </a:prstGeom>
              <a:blipFill rotWithShape="1">
                <a:blip r:embed="rId10"/>
                <a:stretch>
                  <a:fillRect r="-3302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14 CuadroTexto"/>
              <p:cNvSpPr txBox="1"/>
              <p:nvPr/>
            </p:nvSpPr>
            <p:spPr>
              <a:xfrm>
                <a:off x="5220072" y="3356992"/>
                <a:ext cx="4003853" cy="10361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VE" sz="2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VE" sz="2000" b="0" i="1" smtClean="0">
                              <a:latin typeface="Cambria Math"/>
                            </a:rPr>
                            <m:t>𝑖</m:t>
                          </m:r>
                        </m:e>
                        <m:sub>
                          <m:r>
                            <a:rPr lang="es-VE" sz="2000" b="0" i="1" smtClean="0"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s-VE" sz="2000" b="0" i="1" smtClean="0">
                          <a:latin typeface="Cambria Math"/>
                        </a:rPr>
                        <m:t>= </m:t>
                      </m:r>
                      <m:rad>
                        <m:radPr>
                          <m:ctrlPr>
                            <a:rPr lang="es-VE" sz="2000" b="0" i="1" smtClean="0">
                              <a:latin typeface="Cambria Math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s-VE" sz="2000" b="0" i="1" smtClean="0">
                              <a:latin typeface="Cambria Math"/>
                            </a:rPr>
                            <m:t>𝑝</m:t>
                          </m:r>
                        </m:deg>
                        <m:e>
                          <m:f>
                            <m:fPr>
                              <m:ctrlPr>
                                <a:rPr lang="es-VE" sz="20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VE" sz="20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VE" sz="2000" b="0" i="1" smtClean="0">
                                      <a:latin typeface="Cambria Math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s-VE" sz="2000" b="0" i="1" smtClean="0"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s-VE" sz="20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VE" sz="2000" b="0" i="1" smtClean="0">
                                      <a:latin typeface="Cambria Math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s-VE" sz="2000" b="0" i="1" smtClean="0">
                                      <a:latin typeface="Cambria Math"/>
                                    </a:rPr>
                                    <m:t>𝑜</m:t>
                                  </m:r>
                                </m:sub>
                              </m:sSub>
                            </m:den>
                          </m:f>
                          <m:r>
                            <a:rPr lang="es-VE" sz="2000" b="0" i="1" smtClean="0">
                              <a:latin typeface="Cambria Math"/>
                            </a:rPr>
                            <m:t>−1 </m:t>
                          </m:r>
                        </m:e>
                      </m:rad>
                      <m:r>
                        <a:rPr lang="es-VE" sz="2000" b="0" i="1" smtClean="0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s-VE" sz="20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VE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VE" sz="20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VE" sz="20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VE" sz="2000" b="0" i="1" smtClean="0">
                                          <a:latin typeface="Cambria Math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s-VE" sz="2000" b="0" i="1" smtClean="0">
                                          <a:latin typeface="Cambria Math"/>
                                        </a:rPr>
                                        <m:t>𝑝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s-VE" sz="20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VE" sz="2000" b="0" i="1" smtClean="0">
                                          <a:latin typeface="Cambria Math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s-VE" sz="2000" b="0" i="1" smtClean="0">
                                          <a:latin typeface="Cambria Math"/>
                                        </a:rPr>
                                        <m:t>𝑜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s-VE" sz="20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s-VE" sz="20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VE" sz="2000" b="0" i="1" smtClean="0">
                                  <a:latin typeface="Cambria Math"/>
                                </a:rPr>
                                <m:t>𝑝</m:t>
                              </m:r>
                            </m:den>
                          </m:f>
                        </m:sup>
                      </m:sSup>
                      <m:r>
                        <a:rPr lang="es-VE" sz="2000" b="0" i="1" smtClean="0">
                          <a:latin typeface="Cambria Math"/>
                        </a:rPr>
                        <m:t>−1 (15)</m:t>
                      </m:r>
                    </m:oMath>
                  </m:oMathPara>
                </a14:m>
                <a:endParaRPr lang="es-VE" sz="2000" dirty="0"/>
              </a:p>
            </p:txBody>
          </p:sp>
        </mc:Choice>
        <mc:Fallback xmlns="">
          <p:sp>
            <p:nvSpPr>
              <p:cNvPr id="15" name="1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3356992"/>
                <a:ext cx="4003853" cy="1036181"/>
              </a:xfrm>
              <a:prstGeom prst="rect">
                <a:avLst/>
              </a:prstGeom>
              <a:blipFill rotWithShape="1">
                <a:blip r:embed="rId11"/>
                <a:stretch>
                  <a:fillRect r="-1979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11 CuadroTexto"/>
              <p:cNvSpPr txBox="1"/>
              <p:nvPr/>
            </p:nvSpPr>
            <p:spPr>
              <a:xfrm>
                <a:off x="5377385" y="2072238"/>
                <a:ext cx="339964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VE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VE" sz="2000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s-VE" sz="2000" b="0" i="1" smtClean="0">
                              <a:latin typeface="Cambria Math"/>
                            </a:rPr>
                            <m:t>𝑐</m:t>
                          </m:r>
                        </m:sub>
                      </m:sSub>
                      <m:r>
                        <a:rPr lang="es-VE" sz="20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s-VE" sz="2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VE" sz="20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s-VE" sz="2000" b="0" i="1" smtClean="0">
                              <a:latin typeface="Cambria Math"/>
                            </a:rPr>
                            <m:t>𝑜</m:t>
                          </m:r>
                        </m:sub>
                      </m:sSub>
                      <m:r>
                        <a:rPr lang="es-VE" sz="2000" b="0" i="1" smtClean="0"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begChr m:val="["/>
                          <m:endChr m:val="]"/>
                          <m:ctrlPr>
                            <a:rPr lang="es-VE" sz="20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VE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VE" sz="20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s-VE" sz="2000" b="0" i="1" smtClean="0">
                                      <a:latin typeface="Cambria Math"/>
                                      <a:ea typeface="Cambria Math"/>
                                    </a:rPr>
                                    <m:t>1+</m:t>
                                  </m:r>
                                  <m:r>
                                    <a:rPr lang="es-VE" sz="2000" b="0" i="1" smtClean="0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s-VE" sz="2000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p>
                          </m:sSup>
                          <m:r>
                            <a:rPr lang="es-VE" sz="20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e>
                      </m:d>
                      <m:r>
                        <a:rPr lang="es-VE" sz="2000" b="0" i="1" smtClean="0">
                          <a:latin typeface="Cambria Math"/>
                          <a:ea typeface="Cambria Math"/>
                        </a:rPr>
                        <m:t> (11)</m:t>
                      </m:r>
                    </m:oMath>
                  </m:oMathPara>
                </a14:m>
                <a:endParaRPr lang="es-VE" sz="2000" dirty="0"/>
              </a:p>
            </p:txBody>
          </p:sp>
        </mc:Choice>
        <mc:Fallback xmlns="">
          <p:sp>
            <p:nvSpPr>
              <p:cNvPr id="12" name="1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7385" y="2072238"/>
                <a:ext cx="3399649" cy="400110"/>
              </a:xfrm>
              <a:prstGeom prst="rect">
                <a:avLst/>
              </a:prstGeom>
              <a:blipFill rotWithShape="1">
                <a:blip r:embed="rId12"/>
                <a:stretch>
                  <a:fillRect t="-7576" r="-2330" b="-25758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16 CuadroTexto"/>
              <p:cNvSpPr txBox="1"/>
              <p:nvPr/>
            </p:nvSpPr>
            <p:spPr>
              <a:xfrm>
                <a:off x="5046616" y="4458835"/>
                <a:ext cx="3460114" cy="4237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VE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VE" sz="2000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s-VE" sz="2000" b="0" i="1" smtClean="0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s-VE" sz="20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s-VE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VE" sz="2000" b="0" i="1" smtClean="0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s-VE" sz="2000" b="0" i="1" smtClean="0">
                            <a:latin typeface="Cambria Math"/>
                          </a:rPr>
                          <m:t>𝑜</m:t>
                        </m:r>
                      </m:sub>
                    </m:sSub>
                    <m:r>
                      <a:rPr lang="es-VE" sz="2000" b="0" i="1" smtClean="0">
                        <a:latin typeface="Cambria Math"/>
                        <a:ea typeface="Cambria Math"/>
                      </a:rPr>
                      <m:t>×</m:t>
                    </m:r>
                    <m:d>
                      <m:dPr>
                        <m:begChr m:val="["/>
                        <m:endChr m:val="]"/>
                        <m:ctrlPr>
                          <a:rPr lang="es-VE" sz="20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VE" sz="2000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VE" sz="20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s-VE" sz="2000" b="0" i="1" smtClean="0">
                                    <a:latin typeface="Cambria Math"/>
                                    <a:ea typeface="Cambria Math"/>
                                  </a:rPr>
                                  <m:t>1+</m:t>
                                </m:r>
                                <m:sSub>
                                  <m:sSubPr>
                                    <m:ctrlPr>
                                      <a:rPr lang="es-VE" sz="20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VE" sz="2000" b="0" i="1" smtClean="0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s-VE" sz="2000" b="0" i="1" smtClean="0">
                                        <a:latin typeface="Cambria Math"/>
                                        <a:ea typeface="Cambria Math"/>
                                      </a:rPr>
                                      <m:t>𝑚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s-VE" sz="2000" b="0" i="1" smtClean="0">
                                <a:latin typeface="Cambria Math"/>
                                <a:ea typeface="Cambria Math"/>
                              </a:rPr>
                              <m:t>𝑝</m:t>
                            </m:r>
                          </m:sup>
                        </m:sSup>
                        <m:r>
                          <a:rPr lang="es-VE" sz="2000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e>
                    </m:d>
                  </m:oMath>
                </a14:m>
                <a:r>
                  <a:rPr lang="es-VE" sz="2000" dirty="0" smtClean="0"/>
                  <a:t> (16)</a:t>
                </a:r>
                <a:endParaRPr lang="es-VE" sz="2000" dirty="0"/>
              </a:p>
            </p:txBody>
          </p:sp>
        </mc:Choice>
        <mc:Fallback xmlns="">
          <p:sp>
            <p:nvSpPr>
              <p:cNvPr id="17" name="1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6616" y="4458835"/>
                <a:ext cx="3460114" cy="423770"/>
              </a:xfrm>
              <a:prstGeom prst="rect">
                <a:avLst/>
              </a:prstGeom>
              <a:blipFill rotWithShape="1">
                <a:blip r:embed="rId13"/>
                <a:stretch>
                  <a:fillRect t="-5714" r="-2646" b="-20000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15 CuadroTexto"/>
              <p:cNvSpPr txBox="1"/>
              <p:nvPr/>
            </p:nvSpPr>
            <p:spPr>
              <a:xfrm>
                <a:off x="2076086" y="4193118"/>
                <a:ext cx="16909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VE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VE" sz="2000" b="0" i="1" smtClean="0">
                              <a:latin typeface="Cambria Math"/>
                            </a:rPr>
                            <m:t>𝐽</m:t>
                          </m:r>
                        </m:e>
                        <m:sub>
                          <m:r>
                            <a:rPr lang="es-VE" sz="2000" b="0" i="1" smtClean="0"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s-VE" sz="2000" b="0" i="1" smtClean="0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s-VE" sz="2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VE" sz="2000" b="0" i="1" smtClean="0">
                              <a:latin typeface="Cambria Math"/>
                            </a:rPr>
                            <m:t>𝑖</m:t>
                          </m:r>
                        </m:e>
                        <m:sub>
                          <m:r>
                            <a:rPr lang="es-VE" sz="2000" b="0" i="1" smtClean="0"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s-VE" sz="20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s-VE" sz="2000" b="0" i="1" smtClean="0"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s-VE" sz="2000" dirty="0"/>
              </a:p>
            </p:txBody>
          </p:sp>
        </mc:Choice>
        <mc:Fallback xmlns="">
          <p:sp>
            <p:nvSpPr>
              <p:cNvPr id="16" name="1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6086" y="4193118"/>
                <a:ext cx="1690912" cy="400110"/>
              </a:xfrm>
              <a:prstGeom prst="rect">
                <a:avLst/>
              </a:prstGeom>
              <a:blipFill rotWithShape="1">
                <a:blip r:embed="rId14"/>
                <a:stretch>
                  <a:fillRect t="-7692" r="-5054" b="-27692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2 Rectángulo"/>
          <p:cNvSpPr/>
          <p:nvPr/>
        </p:nvSpPr>
        <p:spPr>
          <a:xfrm>
            <a:off x="1895738" y="85990"/>
            <a:ext cx="54144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VE" sz="32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Sistema Financiero Compuesto</a:t>
            </a:r>
            <a:endParaRPr lang="es-VE" sz="3200" b="1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91022" y="4812813"/>
            <a:ext cx="1633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000" b="1" dirty="0" smtClean="0"/>
              <a:t>Tasa Nominal</a:t>
            </a:r>
            <a:endParaRPr lang="es-VE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18 CuadroTexto"/>
              <p:cNvSpPr txBox="1"/>
              <p:nvPr/>
            </p:nvSpPr>
            <p:spPr>
              <a:xfrm>
                <a:off x="62314" y="5268836"/>
                <a:ext cx="16909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VE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VE" sz="2000" b="0" i="1" smtClean="0">
                              <a:latin typeface="Cambria Math"/>
                            </a:rPr>
                            <m:t>𝐽</m:t>
                          </m:r>
                        </m:e>
                        <m:sub>
                          <m:r>
                            <a:rPr lang="es-VE" sz="2000" b="0" i="1" smtClean="0"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s-VE" sz="2000" b="0" i="1" smtClean="0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s-VE" sz="2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VE" sz="2000" b="0" i="1" smtClean="0">
                              <a:latin typeface="Cambria Math"/>
                            </a:rPr>
                            <m:t>𝑖</m:t>
                          </m:r>
                        </m:e>
                        <m:sub>
                          <m:r>
                            <a:rPr lang="es-VE" sz="2000" b="0" i="1" smtClean="0"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s-VE" sz="20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s-VE" sz="2000" b="0" i="1" smtClean="0"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s-VE" sz="2000" dirty="0"/>
              </a:p>
            </p:txBody>
          </p:sp>
        </mc:Choice>
        <mc:Fallback xmlns="">
          <p:sp>
            <p:nvSpPr>
              <p:cNvPr id="19" name="1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14" y="5268836"/>
                <a:ext cx="1690912" cy="400110"/>
              </a:xfrm>
              <a:prstGeom prst="rect">
                <a:avLst/>
              </a:prstGeom>
              <a:blipFill rotWithShape="1">
                <a:blip r:embed="rId15"/>
                <a:stretch>
                  <a:fillRect t="-7576" r="-5036" b="-25758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19 CuadroTexto"/>
          <p:cNvSpPr txBox="1"/>
          <p:nvPr/>
        </p:nvSpPr>
        <p:spPr>
          <a:xfrm>
            <a:off x="2966752" y="4823084"/>
            <a:ext cx="20293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000" b="1" dirty="0" smtClean="0"/>
              <a:t>Tasa Equivalente</a:t>
            </a:r>
            <a:endParaRPr lang="es-VE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21 Rectángulo"/>
              <p:cNvSpPr/>
              <p:nvPr/>
            </p:nvSpPr>
            <p:spPr>
              <a:xfrm>
                <a:off x="3533586" y="5244540"/>
                <a:ext cx="1118896" cy="6685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VE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VE" sz="20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e>
                        <m:sub>
                          <m:r>
                            <a:rPr lang="es-VE" sz="20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s-VE" sz="20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VE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VE" sz="20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VE" sz="20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𝐽</m:t>
                              </m:r>
                            </m:e>
                            <m:sub>
                              <m:r>
                                <a:rPr lang="es-VE" sz="20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r>
                            <a:rPr lang="es-VE" sz="20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s-VE" sz="2000" dirty="0"/>
              </a:p>
            </p:txBody>
          </p:sp>
        </mc:Choice>
        <mc:Fallback xmlns="">
          <p:sp>
            <p:nvSpPr>
              <p:cNvPr id="22" name="2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3586" y="5244540"/>
                <a:ext cx="1118896" cy="668581"/>
              </a:xfrm>
              <a:prstGeom prst="rect">
                <a:avLst/>
              </a:prstGeom>
              <a:blipFill rotWithShape="1">
                <a:blip r:embed="rId16"/>
                <a:stretch>
                  <a:fillRect r="-7650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22 Rectángulo"/>
              <p:cNvSpPr/>
              <p:nvPr/>
            </p:nvSpPr>
            <p:spPr>
              <a:xfrm>
                <a:off x="3149269" y="5824112"/>
                <a:ext cx="2278637" cy="5400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VE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VE" sz="20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e>
                        <m:sub>
                          <m:r>
                            <a:rPr lang="es-VE" sz="20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s-VE" sz="20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s-VE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VE" sz="20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s-VE" sz="20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1+</m:t>
                              </m:r>
                              <m:r>
                                <a:rPr lang="es-VE" sz="20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s-VE" sz="20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s-VE" sz="20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VE" sz="20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den>
                          </m:f>
                          <m:r>
                            <a:rPr lang="es-VE" sz="20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</m:t>
                          </m:r>
                        </m:sup>
                      </m:sSup>
                      <m:r>
                        <a:rPr lang="es-VE" sz="20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s-VE" sz="2000" dirty="0"/>
              </a:p>
            </p:txBody>
          </p:sp>
        </mc:Choice>
        <mc:Fallback xmlns="">
          <p:sp>
            <p:nvSpPr>
              <p:cNvPr id="23" name="22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9269" y="5824112"/>
                <a:ext cx="2278637" cy="540084"/>
              </a:xfrm>
              <a:prstGeom prst="rect">
                <a:avLst/>
              </a:prstGeom>
              <a:blipFill rotWithShape="1">
                <a:blip r:embed="rId17"/>
                <a:stretch>
                  <a:fillRect r="-3753" b="-19101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23 CuadroTexto"/>
          <p:cNvSpPr txBox="1"/>
          <p:nvPr/>
        </p:nvSpPr>
        <p:spPr>
          <a:xfrm>
            <a:off x="6522128" y="5068781"/>
            <a:ext cx="15760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000" b="1" dirty="0" smtClean="0"/>
              <a:t>Tasa Efectiva</a:t>
            </a:r>
            <a:endParaRPr lang="es-VE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24 Rectángulo"/>
              <p:cNvSpPr/>
              <p:nvPr/>
            </p:nvSpPr>
            <p:spPr>
              <a:xfrm>
                <a:off x="6139903" y="5624057"/>
                <a:ext cx="223695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VE" sz="20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  <m:r>
                        <a:rPr lang="es-VE" sz="20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s-VE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VE" sz="20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s-VE" sz="20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es-VE" sz="2000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VE" sz="2000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s-VE" sz="2000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𝑚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s-VE" sz="20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𝑚</m:t>
                          </m:r>
                        </m:sup>
                      </m:sSup>
                      <m:r>
                        <a:rPr lang="es-VE" sz="20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s-VE" sz="2000" dirty="0"/>
              </a:p>
            </p:txBody>
          </p:sp>
        </mc:Choice>
        <mc:Fallback xmlns="">
          <p:sp>
            <p:nvSpPr>
              <p:cNvPr id="25" name="24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9903" y="5624057"/>
                <a:ext cx="2236958" cy="400110"/>
              </a:xfrm>
              <a:prstGeom prst="rect">
                <a:avLst/>
              </a:prstGeom>
              <a:blipFill rotWithShape="1">
                <a:blip r:embed="rId18"/>
                <a:stretch>
                  <a:fillRect t="-7692" r="-3815" b="-27692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25 Rectángulo"/>
              <p:cNvSpPr/>
              <p:nvPr/>
            </p:nvSpPr>
            <p:spPr>
              <a:xfrm>
                <a:off x="35496" y="5824112"/>
                <a:ext cx="2992549" cy="5600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VE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VE" sz="20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𝐽</m:t>
                          </m:r>
                        </m:e>
                        <m:sub>
                          <m:r>
                            <a:rPr lang="es-VE" sz="20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s-VE" sz="20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s-VE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VE" sz="2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VE" sz="20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s-VE" sz="20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s-VE" sz="2000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s-VE" sz="20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s-VE" sz="2000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s-VE" sz="2000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𝑚</m:t>
                                  </m:r>
                                </m:den>
                              </m:f>
                            </m:sup>
                          </m:sSup>
                          <m:r>
                            <a:rPr lang="es-VE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−1</m:t>
                          </m:r>
                          <m:r>
                            <m:rPr>
                              <m:nor/>
                            </m:rPr>
                            <a:rPr lang="es-VE" sz="2000" dirty="0">
                              <a:solidFill>
                                <a:prstClr val="black"/>
                              </a:solidFill>
                            </a:rPr>
                            <m:t> </m:t>
                          </m:r>
                        </m:e>
                      </m:d>
                      <m:r>
                        <a:rPr lang="es-VE" sz="20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s-VE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s-VE" sz="2000" dirty="0"/>
              </a:p>
            </p:txBody>
          </p:sp>
        </mc:Choice>
        <mc:Fallback xmlns="">
          <p:sp>
            <p:nvSpPr>
              <p:cNvPr id="26" name="25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5824112"/>
                <a:ext cx="2992549" cy="560025"/>
              </a:xfrm>
              <a:prstGeom prst="rect">
                <a:avLst/>
              </a:prstGeom>
              <a:blipFill rotWithShape="1">
                <a:blip r:embed="rId19"/>
                <a:stretch>
                  <a:fillRect r="-2648" b="-18478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461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571066" y="87015"/>
            <a:ext cx="5593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800" b="1" dirty="0" smtClean="0"/>
              <a:t>Rentas y Anualidades Vencidas</a:t>
            </a:r>
            <a:endParaRPr lang="es-VE" sz="28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179512" y="62068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b="1" dirty="0" smtClean="0"/>
              <a:t>Actualización de Anualidades Ordinarias</a:t>
            </a:r>
            <a:endParaRPr lang="es-VE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4644008" y="62068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b="1" dirty="0" smtClean="0"/>
              <a:t>Capitalización de Anualidades Ordinarias</a:t>
            </a:r>
            <a:endParaRPr lang="es-VE" b="1" dirty="0"/>
          </a:p>
        </p:txBody>
      </p:sp>
      <p:grpSp>
        <p:nvGrpSpPr>
          <p:cNvPr id="38" name="37 Grupo"/>
          <p:cNvGrpSpPr/>
          <p:nvPr/>
        </p:nvGrpSpPr>
        <p:grpSpPr>
          <a:xfrm>
            <a:off x="829149" y="1567825"/>
            <a:ext cx="3059832" cy="853063"/>
            <a:chOff x="17748" y="1412776"/>
            <a:chExt cx="3059832" cy="853063"/>
          </a:xfrm>
        </p:grpSpPr>
        <p:sp>
          <p:nvSpPr>
            <p:cNvPr id="35" name="34 CuadroTexto"/>
            <p:cNvSpPr txBox="1"/>
            <p:nvPr/>
          </p:nvSpPr>
          <p:spPr>
            <a:xfrm>
              <a:off x="1961964" y="1412776"/>
              <a:ext cx="3057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VE" sz="1200" dirty="0"/>
                <a:t>a</a:t>
              </a:r>
            </a:p>
          </p:txBody>
        </p:sp>
        <p:grpSp>
          <p:nvGrpSpPr>
            <p:cNvPr id="37" name="36 Grupo"/>
            <p:cNvGrpSpPr/>
            <p:nvPr/>
          </p:nvGrpSpPr>
          <p:grpSpPr>
            <a:xfrm>
              <a:off x="17748" y="1412776"/>
              <a:ext cx="3059832" cy="853063"/>
              <a:chOff x="17748" y="1412776"/>
              <a:chExt cx="3059832" cy="853063"/>
            </a:xfrm>
          </p:grpSpPr>
          <p:cxnSp>
            <p:nvCxnSpPr>
              <p:cNvPr id="8" name="7 Conector recto"/>
              <p:cNvCxnSpPr/>
              <p:nvPr/>
            </p:nvCxnSpPr>
            <p:spPr>
              <a:xfrm>
                <a:off x="179512" y="1772816"/>
                <a:ext cx="273630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12 Conector recto"/>
              <p:cNvCxnSpPr/>
              <p:nvPr/>
            </p:nvCxnSpPr>
            <p:spPr>
              <a:xfrm>
                <a:off x="170638" y="1700808"/>
                <a:ext cx="8874" cy="21602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14 Conector recto"/>
              <p:cNvCxnSpPr/>
              <p:nvPr/>
            </p:nvCxnSpPr>
            <p:spPr>
              <a:xfrm>
                <a:off x="2915816" y="1700808"/>
                <a:ext cx="0" cy="21602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15 Conector recto"/>
              <p:cNvCxnSpPr/>
              <p:nvPr/>
            </p:nvCxnSpPr>
            <p:spPr>
              <a:xfrm>
                <a:off x="755576" y="1700808"/>
                <a:ext cx="0" cy="21602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20 Conector recto"/>
              <p:cNvCxnSpPr/>
              <p:nvPr/>
            </p:nvCxnSpPr>
            <p:spPr>
              <a:xfrm>
                <a:off x="1365176" y="1700808"/>
                <a:ext cx="0" cy="21602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21 Conector recto"/>
              <p:cNvCxnSpPr/>
              <p:nvPr/>
            </p:nvCxnSpPr>
            <p:spPr>
              <a:xfrm>
                <a:off x="2087724" y="1700808"/>
                <a:ext cx="0" cy="21602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24 CuadroTexto"/>
              <p:cNvSpPr txBox="1"/>
              <p:nvPr/>
            </p:nvSpPr>
            <p:spPr>
              <a:xfrm>
                <a:off x="17748" y="1988840"/>
                <a:ext cx="3057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1200" dirty="0" smtClean="0"/>
                  <a:t>0</a:t>
                </a:r>
                <a:endParaRPr lang="es-VE" sz="1200" dirty="0"/>
              </a:p>
            </p:txBody>
          </p:sp>
          <p:sp>
            <p:nvSpPr>
              <p:cNvPr id="26" name="25 CuadroTexto"/>
              <p:cNvSpPr txBox="1"/>
              <p:nvPr/>
            </p:nvSpPr>
            <p:spPr>
              <a:xfrm>
                <a:off x="1212286" y="1916832"/>
                <a:ext cx="3057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1200" dirty="0" smtClean="0"/>
                  <a:t>2</a:t>
                </a:r>
                <a:endParaRPr lang="es-VE" sz="1200" dirty="0"/>
              </a:p>
            </p:txBody>
          </p:sp>
          <p:sp>
            <p:nvSpPr>
              <p:cNvPr id="27" name="26 CuadroTexto"/>
              <p:cNvSpPr txBox="1"/>
              <p:nvPr/>
            </p:nvSpPr>
            <p:spPr>
              <a:xfrm>
                <a:off x="611560" y="1916832"/>
                <a:ext cx="3057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1200" dirty="0" smtClean="0"/>
                  <a:t>1</a:t>
                </a:r>
                <a:endParaRPr lang="es-VE" sz="1200" dirty="0"/>
              </a:p>
            </p:txBody>
          </p:sp>
          <p:sp>
            <p:nvSpPr>
              <p:cNvPr id="28" name="27 CuadroTexto"/>
              <p:cNvSpPr txBox="1"/>
              <p:nvPr/>
            </p:nvSpPr>
            <p:spPr>
              <a:xfrm>
                <a:off x="1763688" y="1916831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1200" dirty="0" smtClean="0"/>
                  <a:t>n - 1</a:t>
                </a:r>
                <a:endParaRPr lang="es-VE" sz="1200" dirty="0"/>
              </a:p>
            </p:txBody>
          </p:sp>
          <p:sp>
            <p:nvSpPr>
              <p:cNvPr id="29" name="28 CuadroTexto"/>
              <p:cNvSpPr txBox="1"/>
              <p:nvPr/>
            </p:nvSpPr>
            <p:spPr>
              <a:xfrm>
                <a:off x="2762926" y="1902700"/>
                <a:ext cx="3057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1200" dirty="0"/>
                  <a:t>n</a:t>
                </a:r>
              </a:p>
            </p:txBody>
          </p:sp>
          <p:sp>
            <p:nvSpPr>
              <p:cNvPr id="31" name="30 CuadroTexto"/>
              <p:cNvSpPr txBox="1"/>
              <p:nvPr/>
            </p:nvSpPr>
            <p:spPr>
              <a:xfrm>
                <a:off x="602686" y="1423809"/>
                <a:ext cx="3057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1200" dirty="0"/>
                  <a:t>a</a:t>
                </a:r>
              </a:p>
            </p:txBody>
          </p:sp>
          <p:sp>
            <p:nvSpPr>
              <p:cNvPr id="34" name="33 CuadroTexto"/>
              <p:cNvSpPr txBox="1"/>
              <p:nvPr/>
            </p:nvSpPr>
            <p:spPr>
              <a:xfrm>
                <a:off x="1212286" y="1412776"/>
                <a:ext cx="3057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1200" dirty="0"/>
                  <a:t>a</a:t>
                </a:r>
              </a:p>
            </p:txBody>
          </p:sp>
          <p:sp>
            <p:nvSpPr>
              <p:cNvPr id="36" name="35 CuadroTexto"/>
              <p:cNvSpPr txBox="1"/>
              <p:nvPr/>
            </p:nvSpPr>
            <p:spPr>
              <a:xfrm>
                <a:off x="2771800" y="1484784"/>
                <a:ext cx="3057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1200" dirty="0"/>
                  <a:t>a</a:t>
                </a:r>
              </a:p>
            </p:txBody>
          </p:sp>
        </p:grpSp>
      </p:grpSp>
      <p:sp>
        <p:nvSpPr>
          <p:cNvPr id="58" name="57 Flecha curvada hacia abajo"/>
          <p:cNvSpPr/>
          <p:nvPr/>
        </p:nvSpPr>
        <p:spPr>
          <a:xfrm rot="444523" flipH="1">
            <a:off x="979994" y="1096752"/>
            <a:ext cx="2758143" cy="428015"/>
          </a:xfrm>
          <a:prstGeom prst="curvedDownArrow">
            <a:avLst>
              <a:gd name="adj1" fmla="val 0"/>
              <a:gd name="adj2" fmla="val 15749"/>
              <a:gd name="adj3" fmla="val 2668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>
              <a:solidFill>
                <a:schemeClr val="tx1"/>
              </a:solidFill>
            </a:endParaRPr>
          </a:p>
        </p:txBody>
      </p:sp>
      <p:sp>
        <p:nvSpPr>
          <p:cNvPr id="59" name="58 Flecha curvada hacia abajo"/>
          <p:cNvSpPr/>
          <p:nvPr/>
        </p:nvSpPr>
        <p:spPr>
          <a:xfrm rot="347848" flipH="1">
            <a:off x="966320" y="1244685"/>
            <a:ext cx="1969503" cy="296434"/>
          </a:xfrm>
          <a:prstGeom prst="curvedDownArrow">
            <a:avLst>
              <a:gd name="adj1" fmla="val 0"/>
              <a:gd name="adj2" fmla="val 15749"/>
              <a:gd name="adj3" fmla="val 2668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>
              <a:solidFill>
                <a:schemeClr val="tx1"/>
              </a:solidFill>
            </a:endParaRPr>
          </a:p>
        </p:txBody>
      </p:sp>
      <p:sp>
        <p:nvSpPr>
          <p:cNvPr id="60" name="59 Flecha curvada hacia abajo"/>
          <p:cNvSpPr/>
          <p:nvPr/>
        </p:nvSpPr>
        <p:spPr>
          <a:xfrm rot="347848" flipH="1">
            <a:off x="946386" y="1328953"/>
            <a:ext cx="1206257" cy="285894"/>
          </a:xfrm>
          <a:prstGeom prst="curvedDownArrow">
            <a:avLst>
              <a:gd name="adj1" fmla="val 0"/>
              <a:gd name="adj2" fmla="val 15749"/>
              <a:gd name="adj3" fmla="val 2668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>
              <a:solidFill>
                <a:schemeClr val="tx1"/>
              </a:solidFill>
            </a:endParaRPr>
          </a:p>
        </p:txBody>
      </p:sp>
      <p:sp>
        <p:nvSpPr>
          <p:cNvPr id="61" name="60 Flecha curvada hacia abajo"/>
          <p:cNvSpPr/>
          <p:nvPr/>
        </p:nvSpPr>
        <p:spPr>
          <a:xfrm rot="347848" flipH="1">
            <a:off x="994912" y="1376701"/>
            <a:ext cx="615818" cy="267920"/>
          </a:xfrm>
          <a:prstGeom prst="curvedDownArrow">
            <a:avLst>
              <a:gd name="adj1" fmla="val 0"/>
              <a:gd name="adj2" fmla="val 15749"/>
              <a:gd name="adj3" fmla="val 2668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>
              <a:solidFill>
                <a:schemeClr val="tx1"/>
              </a:solidFill>
            </a:endParaRPr>
          </a:p>
        </p:txBody>
      </p:sp>
      <p:sp>
        <p:nvSpPr>
          <p:cNvPr id="64" name="63 Conector"/>
          <p:cNvSpPr/>
          <p:nvPr/>
        </p:nvSpPr>
        <p:spPr>
          <a:xfrm>
            <a:off x="820021" y="1515270"/>
            <a:ext cx="324036" cy="371073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</a:rPr>
              <a:t>A</a:t>
            </a:r>
            <a:endParaRPr lang="es-VE" sz="1400" dirty="0">
              <a:solidFill>
                <a:schemeClr val="tx1"/>
              </a:solidFill>
            </a:endParaRPr>
          </a:p>
        </p:txBody>
      </p:sp>
      <p:grpSp>
        <p:nvGrpSpPr>
          <p:cNvPr id="76" name="75 Grupo"/>
          <p:cNvGrpSpPr/>
          <p:nvPr/>
        </p:nvGrpSpPr>
        <p:grpSpPr>
          <a:xfrm>
            <a:off x="5206406" y="1148006"/>
            <a:ext cx="3050958" cy="1289715"/>
            <a:chOff x="5049434" y="1131173"/>
            <a:chExt cx="3050958" cy="1289715"/>
          </a:xfrm>
        </p:grpSpPr>
        <p:grpSp>
          <p:nvGrpSpPr>
            <p:cNvPr id="74" name="73 Grupo"/>
            <p:cNvGrpSpPr/>
            <p:nvPr/>
          </p:nvGrpSpPr>
          <p:grpSpPr>
            <a:xfrm>
              <a:off x="5049434" y="1131173"/>
              <a:ext cx="3050958" cy="1289715"/>
              <a:chOff x="5049434" y="1638992"/>
              <a:chExt cx="3050958" cy="1289715"/>
            </a:xfrm>
          </p:grpSpPr>
          <p:grpSp>
            <p:nvGrpSpPr>
              <p:cNvPr id="67" name="66 Grupo"/>
              <p:cNvGrpSpPr/>
              <p:nvPr/>
            </p:nvGrpSpPr>
            <p:grpSpPr>
              <a:xfrm>
                <a:off x="5049434" y="1700808"/>
                <a:ext cx="3050958" cy="1227899"/>
                <a:chOff x="5049434" y="1700808"/>
                <a:chExt cx="3050958" cy="1227899"/>
              </a:xfrm>
            </p:grpSpPr>
            <p:grpSp>
              <p:nvGrpSpPr>
                <p:cNvPr id="66" name="65 Grupo"/>
                <p:cNvGrpSpPr/>
                <p:nvPr/>
              </p:nvGrpSpPr>
              <p:grpSpPr>
                <a:xfrm>
                  <a:off x="5049434" y="2075644"/>
                  <a:ext cx="3050958" cy="853063"/>
                  <a:chOff x="5076056" y="1196752"/>
                  <a:chExt cx="3050958" cy="853063"/>
                </a:xfrm>
              </p:grpSpPr>
              <p:sp>
                <p:nvSpPr>
                  <p:cNvPr id="40" name="39 CuadroTexto"/>
                  <p:cNvSpPr txBox="1"/>
                  <p:nvPr/>
                </p:nvSpPr>
                <p:spPr>
                  <a:xfrm>
                    <a:off x="7020272" y="1196752"/>
                    <a:ext cx="30578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s-VE" sz="1200" dirty="0"/>
                      <a:t>a</a:t>
                    </a:r>
                  </a:p>
                </p:txBody>
              </p:sp>
              <p:grpSp>
                <p:nvGrpSpPr>
                  <p:cNvPr id="41" name="40 Grupo"/>
                  <p:cNvGrpSpPr/>
                  <p:nvPr/>
                </p:nvGrpSpPr>
                <p:grpSpPr>
                  <a:xfrm>
                    <a:off x="5076056" y="1196752"/>
                    <a:ext cx="3050958" cy="853063"/>
                    <a:chOff x="17748" y="1412776"/>
                    <a:chExt cx="3050958" cy="853063"/>
                  </a:xfrm>
                </p:grpSpPr>
                <p:cxnSp>
                  <p:nvCxnSpPr>
                    <p:cNvPr id="42" name="41 Conector recto"/>
                    <p:cNvCxnSpPr/>
                    <p:nvPr/>
                  </p:nvCxnSpPr>
                  <p:spPr>
                    <a:xfrm>
                      <a:off x="179512" y="1772816"/>
                      <a:ext cx="2736304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" name="42 Conector recto"/>
                    <p:cNvCxnSpPr/>
                    <p:nvPr/>
                  </p:nvCxnSpPr>
                  <p:spPr>
                    <a:xfrm>
                      <a:off x="170638" y="1700808"/>
                      <a:ext cx="8874" cy="21602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" name="43 Conector recto"/>
                    <p:cNvCxnSpPr/>
                    <p:nvPr/>
                  </p:nvCxnSpPr>
                  <p:spPr>
                    <a:xfrm>
                      <a:off x="2915816" y="1700808"/>
                      <a:ext cx="0" cy="21602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" name="44 Conector recto"/>
                    <p:cNvCxnSpPr/>
                    <p:nvPr/>
                  </p:nvCxnSpPr>
                  <p:spPr>
                    <a:xfrm>
                      <a:off x="755576" y="1700808"/>
                      <a:ext cx="0" cy="21602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" name="45 Conector recto"/>
                    <p:cNvCxnSpPr/>
                    <p:nvPr/>
                  </p:nvCxnSpPr>
                  <p:spPr>
                    <a:xfrm>
                      <a:off x="1365176" y="1700808"/>
                      <a:ext cx="0" cy="21602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" name="46 Conector recto"/>
                    <p:cNvCxnSpPr/>
                    <p:nvPr/>
                  </p:nvCxnSpPr>
                  <p:spPr>
                    <a:xfrm>
                      <a:off x="2087724" y="1700808"/>
                      <a:ext cx="0" cy="21602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8" name="47 CuadroTexto"/>
                    <p:cNvSpPr txBox="1"/>
                    <p:nvPr/>
                  </p:nvSpPr>
                  <p:spPr>
                    <a:xfrm>
                      <a:off x="17748" y="1988840"/>
                      <a:ext cx="30578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1200" dirty="0" smtClean="0"/>
                        <a:t>0</a:t>
                      </a:r>
                      <a:endParaRPr lang="es-VE" sz="1200" dirty="0"/>
                    </a:p>
                  </p:txBody>
                </p:sp>
                <p:sp>
                  <p:nvSpPr>
                    <p:cNvPr id="49" name="48 CuadroTexto"/>
                    <p:cNvSpPr txBox="1"/>
                    <p:nvPr/>
                  </p:nvSpPr>
                  <p:spPr>
                    <a:xfrm>
                      <a:off x="1212286" y="1916832"/>
                      <a:ext cx="30578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1200" dirty="0" smtClean="0"/>
                        <a:t>2</a:t>
                      </a:r>
                      <a:endParaRPr lang="es-VE" sz="1200" dirty="0"/>
                    </a:p>
                  </p:txBody>
                </p:sp>
                <p:sp>
                  <p:nvSpPr>
                    <p:cNvPr id="50" name="49 CuadroTexto"/>
                    <p:cNvSpPr txBox="1"/>
                    <p:nvPr/>
                  </p:nvSpPr>
                  <p:spPr>
                    <a:xfrm>
                      <a:off x="611560" y="1916832"/>
                      <a:ext cx="30578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1200" dirty="0" smtClean="0"/>
                        <a:t>1</a:t>
                      </a:r>
                      <a:endParaRPr lang="es-VE" sz="1200" dirty="0"/>
                    </a:p>
                  </p:txBody>
                </p:sp>
                <p:sp>
                  <p:nvSpPr>
                    <p:cNvPr id="51" name="50 CuadroTexto"/>
                    <p:cNvSpPr txBox="1"/>
                    <p:nvPr/>
                  </p:nvSpPr>
                  <p:spPr>
                    <a:xfrm>
                      <a:off x="1763688" y="1916831"/>
                      <a:ext cx="648072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1200" dirty="0" smtClean="0"/>
                        <a:t>n - 1</a:t>
                      </a:r>
                      <a:endParaRPr lang="es-VE" sz="1200" dirty="0"/>
                    </a:p>
                  </p:txBody>
                </p:sp>
                <p:sp>
                  <p:nvSpPr>
                    <p:cNvPr id="52" name="51 CuadroTexto"/>
                    <p:cNvSpPr txBox="1"/>
                    <p:nvPr/>
                  </p:nvSpPr>
                  <p:spPr>
                    <a:xfrm>
                      <a:off x="2762926" y="1902700"/>
                      <a:ext cx="30578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1200" dirty="0"/>
                        <a:t>n</a:t>
                      </a:r>
                    </a:p>
                  </p:txBody>
                </p:sp>
                <p:sp>
                  <p:nvSpPr>
                    <p:cNvPr id="53" name="52 CuadroTexto"/>
                    <p:cNvSpPr txBox="1"/>
                    <p:nvPr/>
                  </p:nvSpPr>
                  <p:spPr>
                    <a:xfrm>
                      <a:off x="602686" y="1423809"/>
                      <a:ext cx="30578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1200" dirty="0"/>
                        <a:t>a</a:t>
                      </a:r>
                    </a:p>
                  </p:txBody>
                </p:sp>
                <p:sp>
                  <p:nvSpPr>
                    <p:cNvPr id="54" name="53 CuadroTexto"/>
                    <p:cNvSpPr txBox="1"/>
                    <p:nvPr/>
                  </p:nvSpPr>
                  <p:spPr>
                    <a:xfrm>
                      <a:off x="1212286" y="1412776"/>
                      <a:ext cx="30578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1200" dirty="0"/>
                        <a:t>a</a:t>
                      </a:r>
                    </a:p>
                  </p:txBody>
                </p:sp>
              </p:grpSp>
            </p:grpSp>
            <p:sp>
              <p:nvSpPr>
                <p:cNvPr id="65" name="64 Conector"/>
                <p:cNvSpPr/>
                <p:nvPr/>
              </p:nvSpPr>
              <p:spPr>
                <a:xfrm>
                  <a:off x="7776356" y="1700808"/>
                  <a:ext cx="324036" cy="371073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VE" sz="1400" dirty="0" smtClean="0">
                      <a:solidFill>
                        <a:schemeClr val="tx1"/>
                      </a:solidFill>
                    </a:rPr>
                    <a:t>S</a:t>
                  </a:r>
                  <a:endParaRPr lang="es-VE" sz="14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69" name="68 Flecha curvada hacia abajo"/>
              <p:cNvSpPr/>
              <p:nvPr/>
            </p:nvSpPr>
            <p:spPr>
              <a:xfrm rot="347848">
                <a:off x="5821702" y="1638992"/>
                <a:ext cx="2118542" cy="613466"/>
              </a:xfrm>
              <a:prstGeom prst="curvedDownArrow">
                <a:avLst>
                  <a:gd name="adj1" fmla="val 0"/>
                  <a:gd name="adj2" fmla="val 15749"/>
                  <a:gd name="adj3" fmla="val 26680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69 Flecha curvada hacia abajo"/>
              <p:cNvSpPr/>
              <p:nvPr/>
            </p:nvSpPr>
            <p:spPr>
              <a:xfrm rot="347848">
                <a:off x="6434366" y="1771130"/>
                <a:ext cx="1410277" cy="354434"/>
              </a:xfrm>
              <a:prstGeom prst="curvedDownArrow">
                <a:avLst>
                  <a:gd name="adj1" fmla="val 0"/>
                  <a:gd name="adj2" fmla="val 15749"/>
                  <a:gd name="adj3" fmla="val 26680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70 Flecha curvada hacia abajo"/>
              <p:cNvSpPr/>
              <p:nvPr/>
            </p:nvSpPr>
            <p:spPr>
              <a:xfrm rot="347848">
                <a:off x="7176180" y="1947160"/>
                <a:ext cx="680318" cy="221179"/>
              </a:xfrm>
              <a:prstGeom prst="curvedDownArrow">
                <a:avLst>
                  <a:gd name="adj1" fmla="val 0"/>
                  <a:gd name="adj2" fmla="val 15749"/>
                  <a:gd name="adj3" fmla="val 26680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72 Flecha curvada hacia abajo"/>
              <p:cNvSpPr/>
              <p:nvPr/>
            </p:nvSpPr>
            <p:spPr>
              <a:xfrm rot="4376591" flipH="1">
                <a:off x="7913984" y="2131063"/>
                <a:ext cx="235750" cy="109342"/>
              </a:xfrm>
              <a:prstGeom prst="curvedDownArrow">
                <a:avLst>
                  <a:gd name="adj1" fmla="val 0"/>
                  <a:gd name="adj2" fmla="val 15749"/>
                  <a:gd name="adj3" fmla="val 26680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5" name="74 CuadroTexto"/>
            <p:cNvSpPr txBox="1"/>
            <p:nvPr/>
          </p:nvSpPr>
          <p:spPr>
            <a:xfrm>
              <a:off x="7794612" y="1628800"/>
              <a:ext cx="3057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VE" sz="1200" dirty="0"/>
                <a:t>a</a:t>
              </a:r>
            </a:p>
          </p:txBody>
        </p:sp>
      </p:grpSp>
      <p:grpSp>
        <p:nvGrpSpPr>
          <p:cNvPr id="89" name="88 Grupo"/>
          <p:cNvGrpSpPr/>
          <p:nvPr/>
        </p:nvGrpSpPr>
        <p:grpSpPr>
          <a:xfrm>
            <a:off x="663812" y="2276872"/>
            <a:ext cx="3210732" cy="867613"/>
            <a:chOff x="663812" y="2276872"/>
            <a:chExt cx="3210732" cy="867613"/>
          </a:xfrm>
        </p:grpSpPr>
        <p:grpSp>
          <p:nvGrpSpPr>
            <p:cNvPr id="81" name="80 Grupo"/>
            <p:cNvGrpSpPr/>
            <p:nvPr/>
          </p:nvGrpSpPr>
          <p:grpSpPr>
            <a:xfrm>
              <a:off x="663812" y="2276872"/>
              <a:ext cx="1012344" cy="786363"/>
              <a:chOff x="864312" y="2888278"/>
              <a:chExt cx="1012344" cy="786363"/>
            </a:xfrm>
          </p:grpSpPr>
          <p:sp>
            <p:nvSpPr>
              <p:cNvPr id="77" name="76 CuadroTexto"/>
              <p:cNvSpPr txBox="1"/>
              <p:nvPr/>
            </p:nvSpPr>
            <p:spPr>
              <a:xfrm>
                <a:off x="864312" y="2888278"/>
                <a:ext cx="52381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3600" dirty="0">
                    <a:latin typeface="Vijaya" pitchFamily="34" charset="0"/>
                    <a:ea typeface="Meiryo UI" pitchFamily="34" charset="-128"/>
                    <a:cs typeface="Vijaya" pitchFamily="34" charset="0"/>
                  </a:rPr>
                  <a:t>a</a:t>
                </a:r>
              </a:p>
            </p:txBody>
          </p:sp>
          <p:sp>
            <p:nvSpPr>
              <p:cNvPr id="79" name="78 Medio marco"/>
              <p:cNvSpPr/>
              <p:nvPr/>
            </p:nvSpPr>
            <p:spPr>
              <a:xfrm flipH="1">
                <a:off x="1259632" y="3242593"/>
                <a:ext cx="216024" cy="330423"/>
              </a:xfrm>
              <a:prstGeom prst="halfFrame">
                <a:avLst>
                  <a:gd name="adj1" fmla="val 6458"/>
                  <a:gd name="adj2" fmla="val 1978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VE" sz="2400" dirty="0" smtClean="0">
                    <a:solidFill>
                      <a:schemeClr val="tx1"/>
                    </a:solidFill>
                  </a:rPr>
                  <a:t>n</a:t>
                </a:r>
                <a:endParaRPr lang="es-VE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79 CuadroTexto"/>
              <p:cNvSpPr txBox="1"/>
              <p:nvPr/>
            </p:nvSpPr>
            <p:spPr>
              <a:xfrm>
                <a:off x="1475656" y="3212976"/>
                <a:ext cx="40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VE" sz="2400" dirty="0" smtClean="0">
                    <a:latin typeface="Book Antiqua" pitchFamily="18" charset="0"/>
                  </a:rPr>
                  <a:t>i</a:t>
                </a:r>
                <a:endParaRPr lang="es-VE" sz="2400" dirty="0">
                  <a:latin typeface="Book Antiqua" pitchFamily="18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" name="87 CuadroTexto"/>
                <p:cNvSpPr txBox="1"/>
                <p:nvPr/>
              </p:nvSpPr>
              <p:spPr>
                <a:xfrm>
                  <a:off x="1405214" y="2492896"/>
                  <a:ext cx="2469330" cy="65158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s-VE" sz="240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VE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VE" sz="2400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s-VE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VE" sz="24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s-VE" sz="2400" b="0" i="1" smtClean="0">
                                      <a:latin typeface="Cambria Math"/>
                                      <a:ea typeface="Cambria Math"/>
                                    </a:rPr>
                                    <m:t>1+</m:t>
                                  </m:r>
                                  <m:r>
                                    <a:rPr lang="es-VE" sz="2400" b="0" i="1" smtClean="0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s-VE" sz="24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s-VE" sz="2400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s-VE" sz="24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den>
                      </m:f>
                      <m:r>
                        <a:rPr lang="es-VE" sz="2400" b="0" i="1" smtClean="0">
                          <a:latin typeface="Cambria Math"/>
                          <a:ea typeface="Cambria Math"/>
                        </a:rPr>
                        <m:t>     </m:t>
                      </m:r>
                    </m:oMath>
                  </a14:m>
                  <a:r>
                    <a:rPr lang="es-VE" sz="2400" dirty="0" smtClean="0"/>
                    <a:t>(17)</a:t>
                  </a:r>
                  <a:endParaRPr lang="es-VE" sz="2400" dirty="0"/>
                </a:p>
              </p:txBody>
            </p:sp>
          </mc:Choice>
          <mc:Fallback xmlns="">
            <p:sp>
              <p:nvSpPr>
                <p:cNvPr id="88" name="87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5214" y="2492896"/>
                  <a:ext cx="2469330" cy="651589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r="-5185" b="-8411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1" name="100 Grupo"/>
          <p:cNvGrpSpPr/>
          <p:nvPr/>
        </p:nvGrpSpPr>
        <p:grpSpPr>
          <a:xfrm>
            <a:off x="611560" y="2996952"/>
            <a:ext cx="3262984" cy="792088"/>
            <a:chOff x="4067944" y="2852936"/>
            <a:chExt cx="2736304" cy="792088"/>
          </a:xfrm>
        </p:grpSpPr>
        <p:grpSp>
          <p:nvGrpSpPr>
            <p:cNvPr id="98" name="97 Grupo"/>
            <p:cNvGrpSpPr/>
            <p:nvPr/>
          </p:nvGrpSpPr>
          <p:grpSpPr>
            <a:xfrm>
              <a:off x="4067944" y="2852936"/>
              <a:ext cx="1985619" cy="792088"/>
              <a:chOff x="4067944" y="2852936"/>
              <a:chExt cx="1985619" cy="79208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2" name="91 CuadroTexto"/>
                  <p:cNvSpPr txBox="1"/>
                  <p:nvPr/>
                </p:nvSpPr>
                <p:spPr>
                  <a:xfrm>
                    <a:off x="4067944" y="2975428"/>
                    <a:ext cx="1319015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𝐴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=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𝑎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 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𝑥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 </m:t>
                          </m:r>
                        </m:oMath>
                      </m:oMathPara>
                    </a14:m>
                    <a:endParaRPr lang="es-VE" dirty="0">
                      <a:ea typeface="Cambria Math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92" name="91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67944" y="2975428"/>
                    <a:ext cx="1319015" cy="46166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t="-10667" b="-30667"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97" name="96 Grupo"/>
              <p:cNvGrpSpPr/>
              <p:nvPr/>
            </p:nvGrpSpPr>
            <p:grpSpPr>
              <a:xfrm>
                <a:off x="5056300" y="2852936"/>
                <a:ext cx="997263" cy="792088"/>
                <a:chOff x="1239563" y="5504458"/>
                <a:chExt cx="997263" cy="792088"/>
              </a:xfrm>
            </p:grpSpPr>
            <p:sp>
              <p:nvSpPr>
                <p:cNvPr id="93" name="92 CuadroTexto"/>
                <p:cNvSpPr txBox="1"/>
                <p:nvPr/>
              </p:nvSpPr>
              <p:spPr>
                <a:xfrm>
                  <a:off x="1239563" y="5504458"/>
                  <a:ext cx="523812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VE" sz="3600" dirty="0">
                      <a:latin typeface="Vijaya" pitchFamily="34" charset="0"/>
                      <a:cs typeface="Vijaya" pitchFamily="34" charset="0"/>
                    </a:rPr>
                    <a:t>a</a:t>
                  </a:r>
                </a:p>
              </p:txBody>
            </p:sp>
            <p:sp>
              <p:nvSpPr>
                <p:cNvPr id="94" name="93 Medio marco"/>
                <p:cNvSpPr/>
                <p:nvPr/>
              </p:nvSpPr>
              <p:spPr>
                <a:xfrm flipH="1">
                  <a:off x="1619802" y="5864498"/>
                  <a:ext cx="216024" cy="330423"/>
                </a:xfrm>
                <a:prstGeom prst="halfFrame">
                  <a:avLst>
                    <a:gd name="adj1" fmla="val 6458"/>
                    <a:gd name="adj2" fmla="val 1978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VE" sz="2400" dirty="0" smtClean="0">
                      <a:solidFill>
                        <a:schemeClr val="tx1"/>
                      </a:solidFill>
                    </a:rPr>
                    <a:t>n</a:t>
                  </a:r>
                  <a:endParaRPr lang="es-VE" sz="24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5" name="94 CuadroTexto"/>
                <p:cNvSpPr txBox="1"/>
                <p:nvPr/>
              </p:nvSpPr>
              <p:spPr>
                <a:xfrm>
                  <a:off x="1835826" y="5834881"/>
                  <a:ext cx="401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VE" sz="2400" dirty="0" smtClean="0">
                      <a:latin typeface="Book Antiqua" pitchFamily="18" charset="0"/>
                    </a:rPr>
                    <a:t>i</a:t>
                  </a:r>
                  <a:endParaRPr lang="es-VE" sz="2400" dirty="0">
                    <a:latin typeface="Book Antiqua" pitchFamily="18" charset="0"/>
                  </a:endParaRPr>
                </a:p>
              </p:txBody>
            </p:sp>
          </p:grpSp>
        </p:grpSp>
        <p:sp>
          <p:nvSpPr>
            <p:cNvPr id="99" name="98 CuadroTexto"/>
            <p:cNvSpPr txBox="1"/>
            <p:nvPr/>
          </p:nvSpPr>
          <p:spPr>
            <a:xfrm>
              <a:off x="6173924" y="3100898"/>
              <a:ext cx="6303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sz="2400" dirty="0" smtClean="0"/>
                <a:t>(18)</a:t>
              </a:r>
              <a:endParaRPr lang="es-VE" sz="2400" dirty="0"/>
            </a:p>
          </p:txBody>
        </p:sp>
      </p:grpSp>
      <p:grpSp>
        <p:nvGrpSpPr>
          <p:cNvPr id="111" name="110 Grupo"/>
          <p:cNvGrpSpPr/>
          <p:nvPr/>
        </p:nvGrpSpPr>
        <p:grpSpPr>
          <a:xfrm>
            <a:off x="611559" y="3789040"/>
            <a:ext cx="3340805" cy="660758"/>
            <a:chOff x="611559" y="3789040"/>
            <a:chExt cx="3340805" cy="66075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5" name="104 CuadroTexto"/>
                <p:cNvSpPr txBox="1"/>
                <p:nvPr/>
              </p:nvSpPr>
              <p:spPr>
                <a:xfrm>
                  <a:off x="611559" y="3839524"/>
                  <a:ext cx="157289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𝐴</m:t>
                        </m:r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=</m:t>
                        </m:r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𝑎</m:t>
                        </m:r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𝑥</m:t>
                        </m:r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</m:oMath>
                    </m:oMathPara>
                  </a14:m>
                  <a:endParaRPr lang="es-VE" dirty="0">
                    <a:ea typeface="Cambria Math" pitchFamily="18" charset="0"/>
                  </a:endParaRPr>
                </a:p>
              </p:txBody>
            </p:sp>
          </mc:Choice>
          <mc:Fallback xmlns="">
            <p:sp>
              <p:nvSpPr>
                <p:cNvPr id="105" name="104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1559" y="3839524"/>
                  <a:ext cx="1572897" cy="46166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t="-10526" b="-28947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" name="109 CuadroTexto"/>
                <p:cNvSpPr txBox="1"/>
                <p:nvPr/>
              </p:nvSpPr>
              <p:spPr>
                <a:xfrm>
                  <a:off x="1763688" y="3789040"/>
                  <a:ext cx="2188676" cy="66075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d>
                        <m:dPr>
                          <m:ctrlPr>
                            <a:rPr lang="es-VE" sz="240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VE" sz="24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VE" sz="240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s-VE" sz="2400" b="0" i="1" smtClean="0">
                                      <a:latin typeface="Cambria Math"/>
                                    </a:rPr>
                                    <m:t>1−</m:t>
                                  </m:r>
                                  <m:d>
                                    <m:dPr>
                                      <m:ctrlPr>
                                        <a:rPr lang="es-VE" sz="240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VE" sz="2400" b="0" i="1" smtClean="0">
                                          <a:latin typeface="Cambria Math"/>
                                        </a:rPr>
                                        <m:t>1+</m:t>
                                      </m:r>
                                      <m:r>
                                        <a:rPr lang="es-VE" sz="2400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VE" sz="2400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s-VE" sz="2400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s-VE" sz="2400" b="0" i="1" smtClean="0">
                                  <a:latin typeface="Cambria Math"/>
                                </a:rPr>
                                <m:t>𝑖</m:t>
                              </m:r>
                            </m:den>
                          </m:f>
                        </m:e>
                      </m:d>
                    </m:oMath>
                  </a14:m>
                  <a:r>
                    <a:rPr lang="es-VE" sz="2400" dirty="0" smtClean="0"/>
                    <a:t> (19)</a:t>
                  </a:r>
                  <a:endParaRPr lang="es-VE" sz="2400" dirty="0"/>
                </a:p>
              </p:txBody>
            </p:sp>
          </mc:Choice>
          <mc:Fallback xmlns="">
            <p:sp>
              <p:nvSpPr>
                <p:cNvPr id="110" name="109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63688" y="3789040"/>
                  <a:ext cx="2188676" cy="660758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r="-6407" b="-7407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1" name="120 Grupo"/>
          <p:cNvGrpSpPr/>
          <p:nvPr/>
        </p:nvGrpSpPr>
        <p:grpSpPr>
          <a:xfrm>
            <a:off x="860017" y="5127575"/>
            <a:ext cx="3039319" cy="821705"/>
            <a:chOff x="755576" y="4191471"/>
            <a:chExt cx="3039319" cy="821705"/>
          </a:xfrm>
        </p:grpSpPr>
        <p:grpSp>
          <p:nvGrpSpPr>
            <p:cNvPr id="112" name="111 Grupo"/>
            <p:cNvGrpSpPr/>
            <p:nvPr/>
          </p:nvGrpSpPr>
          <p:grpSpPr>
            <a:xfrm>
              <a:off x="755576" y="4221088"/>
              <a:ext cx="3039319" cy="792088"/>
              <a:chOff x="4255507" y="2852936"/>
              <a:chExt cx="2548741" cy="792088"/>
            </a:xfrm>
          </p:grpSpPr>
          <p:grpSp>
            <p:nvGrpSpPr>
              <p:cNvPr id="113" name="112 Grupo"/>
              <p:cNvGrpSpPr/>
              <p:nvPr/>
            </p:nvGrpSpPr>
            <p:grpSpPr>
              <a:xfrm>
                <a:off x="4255507" y="2852936"/>
                <a:ext cx="1798056" cy="792088"/>
                <a:chOff x="4255507" y="2852936"/>
                <a:chExt cx="1798056" cy="792088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5" name="114 CuadroTexto"/>
                    <p:cNvSpPr txBox="1"/>
                    <p:nvPr/>
                  </p:nvSpPr>
                  <p:spPr>
                    <a:xfrm>
                      <a:off x="4255507" y="2975428"/>
                      <a:ext cx="1128804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𝑎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=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𝐴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 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𝑥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 </m:t>
                            </m:r>
                          </m:oMath>
                        </m:oMathPara>
                      </a14:m>
                      <a:endParaRPr lang="es-VE" dirty="0">
                        <a:ea typeface="Cambria Math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115" name="114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255507" y="2975428"/>
                      <a:ext cx="1128804" cy="461665"/>
                    </a:xfrm>
                    <a:prstGeom prst="rect">
                      <a:avLst/>
                    </a:prstGeom>
                    <a:blipFill rotWithShape="1">
                      <a:blip r:embed="rId6"/>
                      <a:stretch>
                        <a:fillRect t="-10526" r="-8597" b="-2894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V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116" name="115 Grupo"/>
                <p:cNvGrpSpPr/>
                <p:nvPr/>
              </p:nvGrpSpPr>
              <p:grpSpPr>
                <a:xfrm>
                  <a:off x="5056300" y="2852936"/>
                  <a:ext cx="997263" cy="792088"/>
                  <a:chOff x="1239563" y="5504458"/>
                  <a:chExt cx="997263" cy="792088"/>
                </a:xfrm>
              </p:grpSpPr>
              <p:sp>
                <p:nvSpPr>
                  <p:cNvPr id="117" name="116 CuadroTexto"/>
                  <p:cNvSpPr txBox="1"/>
                  <p:nvPr/>
                </p:nvSpPr>
                <p:spPr>
                  <a:xfrm>
                    <a:off x="1239563" y="5504458"/>
                    <a:ext cx="523812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s-VE" sz="3600" dirty="0">
                        <a:latin typeface="Vijaya" pitchFamily="34" charset="0"/>
                        <a:cs typeface="Vijaya" pitchFamily="34" charset="0"/>
                      </a:rPr>
                      <a:t>a</a:t>
                    </a:r>
                  </a:p>
                </p:txBody>
              </p:sp>
              <p:sp>
                <p:nvSpPr>
                  <p:cNvPr id="118" name="117 Medio marco"/>
                  <p:cNvSpPr/>
                  <p:nvPr/>
                </p:nvSpPr>
                <p:spPr>
                  <a:xfrm flipH="1">
                    <a:off x="1619802" y="5864498"/>
                    <a:ext cx="216024" cy="330423"/>
                  </a:xfrm>
                  <a:prstGeom prst="halfFrame">
                    <a:avLst>
                      <a:gd name="adj1" fmla="val 6458"/>
                      <a:gd name="adj2" fmla="val 1978"/>
                    </a:avLst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s-VE" sz="2400" dirty="0" smtClean="0">
                        <a:solidFill>
                          <a:schemeClr val="tx1"/>
                        </a:solidFill>
                      </a:rPr>
                      <a:t>n</a:t>
                    </a:r>
                    <a:endParaRPr lang="es-VE" sz="24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9" name="118 CuadroTexto"/>
                  <p:cNvSpPr txBox="1"/>
                  <p:nvPr/>
                </p:nvSpPr>
                <p:spPr>
                  <a:xfrm>
                    <a:off x="1835826" y="5834881"/>
                    <a:ext cx="4010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VE" sz="2400" dirty="0" smtClean="0">
                        <a:latin typeface="Book Antiqua" pitchFamily="18" charset="0"/>
                      </a:rPr>
                      <a:t>i</a:t>
                    </a:r>
                    <a:endParaRPr lang="es-VE" sz="2400" dirty="0">
                      <a:latin typeface="Book Antiqua" pitchFamily="18" charset="0"/>
                    </a:endParaRPr>
                  </a:p>
                </p:txBody>
              </p:sp>
            </p:grpSp>
          </p:grpSp>
          <p:sp>
            <p:nvSpPr>
              <p:cNvPr id="114" name="113 CuadroTexto"/>
              <p:cNvSpPr txBox="1"/>
              <p:nvPr/>
            </p:nvSpPr>
            <p:spPr>
              <a:xfrm>
                <a:off x="6173924" y="3100898"/>
                <a:ext cx="6303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VE" sz="2400" dirty="0" smtClean="0"/>
                  <a:t>(21)</a:t>
                </a:r>
                <a:endParaRPr lang="es-VE" sz="2400" dirty="0"/>
              </a:p>
            </p:txBody>
          </p:sp>
        </p:grpSp>
        <p:sp>
          <p:nvSpPr>
            <p:cNvPr id="120" name="119 CuadroTexto"/>
            <p:cNvSpPr txBox="1"/>
            <p:nvPr/>
          </p:nvSpPr>
          <p:spPr>
            <a:xfrm>
              <a:off x="2143488" y="4191471"/>
              <a:ext cx="5967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sz="2400" dirty="0" smtClean="0"/>
                <a:t>-1</a:t>
              </a:r>
              <a:endParaRPr lang="es-VE" sz="2400" dirty="0"/>
            </a:p>
          </p:txBody>
        </p:sp>
      </p:grpSp>
      <p:grpSp>
        <p:nvGrpSpPr>
          <p:cNvPr id="123" name="122 Grupo"/>
          <p:cNvGrpSpPr/>
          <p:nvPr/>
        </p:nvGrpSpPr>
        <p:grpSpPr>
          <a:xfrm>
            <a:off x="708344" y="4233680"/>
            <a:ext cx="3201485" cy="923512"/>
            <a:chOff x="323528" y="5589240"/>
            <a:chExt cx="3201485" cy="923512"/>
          </a:xfrm>
        </p:grpSpPr>
        <p:grpSp>
          <p:nvGrpSpPr>
            <p:cNvPr id="91" name="90 Grupo"/>
            <p:cNvGrpSpPr/>
            <p:nvPr/>
          </p:nvGrpSpPr>
          <p:grpSpPr>
            <a:xfrm>
              <a:off x="323528" y="5589240"/>
              <a:ext cx="2605779" cy="923512"/>
              <a:chOff x="649365" y="3657798"/>
              <a:chExt cx="2605779" cy="923512"/>
            </a:xfrm>
          </p:grpSpPr>
          <p:grpSp>
            <p:nvGrpSpPr>
              <p:cNvPr id="87" name="86 Grupo"/>
              <p:cNvGrpSpPr/>
              <p:nvPr/>
            </p:nvGrpSpPr>
            <p:grpSpPr>
              <a:xfrm>
                <a:off x="649365" y="3657798"/>
                <a:ext cx="1011710" cy="851322"/>
                <a:chOff x="864946" y="3903439"/>
                <a:chExt cx="1011710" cy="851322"/>
              </a:xfrm>
            </p:grpSpPr>
            <p:grpSp>
              <p:nvGrpSpPr>
                <p:cNvPr id="82" name="81 Grupo"/>
                <p:cNvGrpSpPr/>
                <p:nvPr/>
              </p:nvGrpSpPr>
              <p:grpSpPr>
                <a:xfrm>
                  <a:off x="864946" y="3975447"/>
                  <a:ext cx="1011710" cy="779314"/>
                  <a:chOff x="864946" y="2895327"/>
                  <a:chExt cx="1011710" cy="779314"/>
                </a:xfrm>
              </p:grpSpPr>
              <p:sp>
                <p:nvSpPr>
                  <p:cNvPr id="83" name="82 CuadroTexto"/>
                  <p:cNvSpPr txBox="1"/>
                  <p:nvPr/>
                </p:nvSpPr>
                <p:spPr>
                  <a:xfrm>
                    <a:off x="864946" y="2895327"/>
                    <a:ext cx="523812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s-VE" sz="3600" dirty="0">
                        <a:latin typeface="Vijaya" pitchFamily="34" charset="0"/>
                        <a:cs typeface="Vijaya" pitchFamily="34" charset="0"/>
                      </a:rPr>
                      <a:t>a</a:t>
                    </a:r>
                  </a:p>
                </p:txBody>
              </p:sp>
              <p:sp>
                <p:nvSpPr>
                  <p:cNvPr id="84" name="83 Medio marco"/>
                  <p:cNvSpPr/>
                  <p:nvPr/>
                </p:nvSpPr>
                <p:spPr>
                  <a:xfrm flipH="1">
                    <a:off x="1259632" y="3242593"/>
                    <a:ext cx="216024" cy="330423"/>
                  </a:xfrm>
                  <a:prstGeom prst="halfFrame">
                    <a:avLst>
                      <a:gd name="adj1" fmla="val 6458"/>
                      <a:gd name="adj2" fmla="val 1978"/>
                    </a:avLst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s-VE" sz="2400" dirty="0" smtClean="0">
                        <a:solidFill>
                          <a:schemeClr val="tx1"/>
                        </a:solidFill>
                      </a:rPr>
                      <a:t>n</a:t>
                    </a:r>
                    <a:endParaRPr lang="es-VE" sz="24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5" name="84 CuadroTexto"/>
                  <p:cNvSpPr txBox="1"/>
                  <p:nvPr/>
                </p:nvSpPr>
                <p:spPr>
                  <a:xfrm>
                    <a:off x="1475656" y="3212976"/>
                    <a:ext cx="4010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VE" sz="2400" dirty="0" smtClean="0">
                        <a:latin typeface="Book Antiqua" pitchFamily="18" charset="0"/>
                      </a:rPr>
                      <a:t>i</a:t>
                    </a:r>
                    <a:endParaRPr lang="es-VE" sz="2400" dirty="0">
                      <a:latin typeface="Book Antiqua" pitchFamily="18" charset="0"/>
                    </a:endParaRPr>
                  </a:p>
                </p:txBody>
              </p:sp>
            </p:grpSp>
            <p:sp>
              <p:nvSpPr>
                <p:cNvPr id="86" name="85 CuadroTexto"/>
                <p:cNvSpPr txBox="1"/>
                <p:nvPr/>
              </p:nvSpPr>
              <p:spPr>
                <a:xfrm>
                  <a:off x="1236664" y="3903439"/>
                  <a:ext cx="59678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VE" sz="2400" dirty="0" smtClean="0"/>
                    <a:t>-1</a:t>
                  </a:r>
                  <a:endParaRPr lang="es-VE" sz="2400" dirty="0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0" name="89 CuadroTexto"/>
                  <p:cNvSpPr txBox="1"/>
                  <p:nvPr/>
                </p:nvSpPr>
                <p:spPr>
                  <a:xfrm>
                    <a:off x="1405214" y="3933056"/>
                    <a:ext cx="1849930" cy="6482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VE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s-VE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1+</m:t>
                                      </m:r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𝑖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  <m:r>
                            <a:rPr lang="es-VE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oMath>
                      </m:oMathPara>
                    </a14:m>
                    <a:endParaRPr lang="es-VE" dirty="0"/>
                  </a:p>
                </p:txBody>
              </p:sp>
            </mc:Choice>
            <mc:Fallback xmlns="">
              <p:sp>
                <p:nvSpPr>
                  <p:cNvPr id="90" name="89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05214" y="3933056"/>
                    <a:ext cx="1849930" cy="648254"/>
                  </a:xfrm>
                  <a:prstGeom prst="rect">
                    <a:avLst/>
                  </a:prstGeom>
                  <a:blipFill rotWithShape="1">
                    <a:blip r:embed="rId7"/>
                    <a:stretch>
                      <a:fillRect r="-3947"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22" name="121 CuadroTexto"/>
            <p:cNvSpPr txBox="1"/>
            <p:nvPr/>
          </p:nvSpPr>
          <p:spPr>
            <a:xfrm>
              <a:off x="2773365" y="5978896"/>
              <a:ext cx="7516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sz="2400" dirty="0" smtClean="0"/>
                <a:t>(20)</a:t>
              </a:r>
              <a:endParaRPr lang="es-VE" sz="2400" dirty="0"/>
            </a:p>
          </p:txBody>
        </p:sp>
      </p:grpSp>
      <p:grpSp>
        <p:nvGrpSpPr>
          <p:cNvPr id="135" name="134 Grupo"/>
          <p:cNvGrpSpPr/>
          <p:nvPr/>
        </p:nvGrpSpPr>
        <p:grpSpPr>
          <a:xfrm>
            <a:off x="512094" y="5877272"/>
            <a:ext cx="3502547" cy="648254"/>
            <a:chOff x="5048598" y="4941168"/>
            <a:chExt cx="3502547" cy="648254"/>
          </a:xfrm>
        </p:grpSpPr>
        <p:grpSp>
          <p:nvGrpSpPr>
            <p:cNvPr id="125" name="124 Grupo"/>
            <p:cNvGrpSpPr/>
            <p:nvPr/>
          </p:nvGrpSpPr>
          <p:grpSpPr>
            <a:xfrm>
              <a:off x="5048598" y="5013177"/>
              <a:ext cx="3502547" cy="533853"/>
              <a:chOff x="4255507" y="2975428"/>
              <a:chExt cx="2765375" cy="53385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9" name="128 CuadroTexto"/>
                  <p:cNvSpPr txBox="1"/>
                  <p:nvPr/>
                </p:nvSpPr>
                <p:spPr>
                  <a:xfrm>
                    <a:off x="4255507" y="2975428"/>
                    <a:ext cx="111493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𝑎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=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𝐴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 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𝑥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 </m:t>
                          </m:r>
                        </m:oMath>
                      </m:oMathPara>
                    </a14:m>
                    <a:endParaRPr lang="es-VE" dirty="0">
                      <a:ea typeface="Cambria Math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129" name="128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55507" y="2975428"/>
                    <a:ext cx="1114930" cy="461665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 t="-10526" r="-5603" b="-28947"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28" name="127 CuadroTexto"/>
              <p:cNvSpPr txBox="1"/>
              <p:nvPr/>
            </p:nvSpPr>
            <p:spPr>
              <a:xfrm>
                <a:off x="6467800" y="3047616"/>
                <a:ext cx="5530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VE" sz="2400" dirty="0" smtClean="0"/>
                  <a:t>(22)</a:t>
                </a:r>
                <a:endParaRPr lang="es-VE" sz="2400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4" name="133 CuadroTexto"/>
                <p:cNvSpPr txBox="1"/>
                <p:nvPr/>
              </p:nvSpPr>
              <p:spPr>
                <a:xfrm>
                  <a:off x="6156176" y="4941168"/>
                  <a:ext cx="1840825" cy="6482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s-VE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s-VE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s-VE" b="0" i="1" smtClean="0"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s-VE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VE" b="0" i="1" smtClean="0">
                                        <a:latin typeface="Cambria Math"/>
                                        <a:ea typeface="Cambria Math"/>
                                      </a:rPr>
                                      <m:t>1−</m:t>
                                    </m:r>
                                    <m:d>
                                      <m:dPr>
                                        <m:ctrlPr>
                                          <a:rPr lang="es-VE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VE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1+</m:t>
                                        </m:r>
                                        <m:r>
                                          <a:rPr lang="es-VE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s-VE" b="0" i="1" smtClean="0">
                                        <a:latin typeface="Cambria Math"/>
                                        <a:ea typeface="Cambria Math"/>
                                      </a:rPr>
                                      <m:t>−</m:t>
                                    </m:r>
                                    <m:r>
                                      <a:rPr lang="es-VE" b="0" i="1" smtClean="0">
                                        <a:latin typeface="Cambria Math"/>
                                        <a:ea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  <m:r>
                          <a:rPr lang="es-VE" b="0" i="1" smtClean="0">
                            <a:latin typeface="Cambria Math"/>
                            <a:ea typeface="Cambria Math"/>
                          </a:rPr>
                          <m:t> </m:t>
                        </m:r>
                      </m:oMath>
                    </m:oMathPara>
                  </a14:m>
                  <a:endParaRPr lang="es-VE" dirty="0"/>
                </a:p>
              </p:txBody>
            </p:sp>
          </mc:Choice>
          <mc:Fallback xmlns="">
            <p:sp>
              <p:nvSpPr>
                <p:cNvPr id="134" name="133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56176" y="4941168"/>
                  <a:ext cx="1840825" cy="648254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r="-3642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6" name="135 Grupo"/>
          <p:cNvGrpSpPr/>
          <p:nvPr/>
        </p:nvGrpSpPr>
        <p:grpSpPr>
          <a:xfrm>
            <a:off x="5346980" y="2384883"/>
            <a:ext cx="3072874" cy="867613"/>
            <a:chOff x="663812" y="2276872"/>
            <a:chExt cx="3072874" cy="867613"/>
          </a:xfrm>
        </p:grpSpPr>
        <p:grpSp>
          <p:nvGrpSpPr>
            <p:cNvPr id="137" name="136 Grupo"/>
            <p:cNvGrpSpPr/>
            <p:nvPr/>
          </p:nvGrpSpPr>
          <p:grpSpPr>
            <a:xfrm>
              <a:off x="663812" y="2276872"/>
              <a:ext cx="1012344" cy="786363"/>
              <a:chOff x="864312" y="2888278"/>
              <a:chExt cx="1012344" cy="786363"/>
            </a:xfrm>
          </p:grpSpPr>
          <p:sp>
            <p:nvSpPr>
              <p:cNvPr id="139" name="138 CuadroTexto"/>
              <p:cNvSpPr txBox="1"/>
              <p:nvPr/>
            </p:nvSpPr>
            <p:spPr>
              <a:xfrm>
                <a:off x="864312" y="2888278"/>
                <a:ext cx="52381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3600" dirty="0" smtClean="0">
                    <a:latin typeface="Vijaya" pitchFamily="34" charset="0"/>
                    <a:ea typeface="Meiryo UI" pitchFamily="34" charset="-128"/>
                    <a:cs typeface="Vijaya" pitchFamily="34" charset="0"/>
                  </a:rPr>
                  <a:t>s</a:t>
                </a:r>
                <a:endParaRPr lang="es-VE" sz="3600" dirty="0">
                  <a:latin typeface="Vijaya" pitchFamily="34" charset="0"/>
                  <a:ea typeface="Meiryo UI" pitchFamily="34" charset="-128"/>
                  <a:cs typeface="Vijaya" pitchFamily="34" charset="0"/>
                </a:endParaRPr>
              </a:p>
            </p:txBody>
          </p:sp>
          <p:sp>
            <p:nvSpPr>
              <p:cNvPr id="140" name="139 Medio marco"/>
              <p:cNvSpPr/>
              <p:nvPr/>
            </p:nvSpPr>
            <p:spPr>
              <a:xfrm flipH="1">
                <a:off x="1259632" y="3242593"/>
                <a:ext cx="216024" cy="330423"/>
              </a:xfrm>
              <a:prstGeom prst="halfFrame">
                <a:avLst>
                  <a:gd name="adj1" fmla="val 6458"/>
                  <a:gd name="adj2" fmla="val 1978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VE" sz="2400" dirty="0" smtClean="0">
                    <a:solidFill>
                      <a:schemeClr val="tx1"/>
                    </a:solidFill>
                  </a:rPr>
                  <a:t>n</a:t>
                </a:r>
                <a:endParaRPr lang="es-VE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1" name="140 CuadroTexto"/>
              <p:cNvSpPr txBox="1"/>
              <p:nvPr/>
            </p:nvSpPr>
            <p:spPr>
              <a:xfrm>
                <a:off x="1475656" y="3212976"/>
                <a:ext cx="40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VE" sz="2400" dirty="0" smtClean="0">
                    <a:latin typeface="Book Antiqua" pitchFamily="18" charset="0"/>
                  </a:rPr>
                  <a:t>i</a:t>
                </a:r>
                <a:endParaRPr lang="es-VE" sz="2400" dirty="0">
                  <a:latin typeface="Book Antiqua" pitchFamily="18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8" name="137 CuadroTexto"/>
                <p:cNvSpPr txBox="1"/>
                <p:nvPr/>
              </p:nvSpPr>
              <p:spPr>
                <a:xfrm>
                  <a:off x="1405214" y="2492896"/>
                  <a:ext cx="2331472" cy="65158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s-VE" sz="240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VE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VE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VE" sz="24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s-VE" sz="2400" b="0" i="1" smtClean="0">
                                      <a:latin typeface="Cambria Math"/>
                                      <a:ea typeface="Cambria Math"/>
                                    </a:rPr>
                                    <m:t>1+</m:t>
                                  </m:r>
                                  <m:r>
                                    <a:rPr lang="es-VE" sz="2400" b="0" i="1" smtClean="0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s-VE" sz="2400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p>
                          </m:sSup>
                          <m:r>
                            <a:rPr lang="es-VE" sz="2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s-VE" sz="24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den>
                      </m:f>
                      <m:r>
                        <a:rPr lang="es-VE" sz="2400" b="0" i="1" smtClean="0">
                          <a:latin typeface="Cambria Math"/>
                          <a:ea typeface="Cambria Math"/>
                        </a:rPr>
                        <m:t>     </m:t>
                      </m:r>
                    </m:oMath>
                  </a14:m>
                  <a:r>
                    <a:rPr lang="es-VE" sz="2400" dirty="0" smtClean="0"/>
                    <a:t>(23)</a:t>
                  </a:r>
                  <a:endParaRPr lang="es-VE" sz="2400" dirty="0"/>
                </a:p>
              </p:txBody>
            </p:sp>
          </mc:Choice>
          <mc:Fallback xmlns="">
            <p:sp>
              <p:nvSpPr>
                <p:cNvPr id="138" name="137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5214" y="2492896"/>
                  <a:ext cx="2331472" cy="651589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r="-5759" b="-8411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2" name="141 Grupo"/>
          <p:cNvGrpSpPr/>
          <p:nvPr/>
        </p:nvGrpSpPr>
        <p:grpSpPr>
          <a:xfrm>
            <a:off x="5553200" y="3140968"/>
            <a:ext cx="2929855" cy="792088"/>
            <a:chOff x="4347302" y="2852936"/>
            <a:chExt cx="2456946" cy="792088"/>
          </a:xfrm>
        </p:grpSpPr>
        <p:grpSp>
          <p:nvGrpSpPr>
            <p:cNvPr id="143" name="142 Grupo"/>
            <p:cNvGrpSpPr/>
            <p:nvPr/>
          </p:nvGrpSpPr>
          <p:grpSpPr>
            <a:xfrm>
              <a:off x="4347302" y="2852936"/>
              <a:ext cx="1706261" cy="792088"/>
              <a:chOff x="4347302" y="2852936"/>
              <a:chExt cx="1706261" cy="79208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5" name="144 CuadroTexto"/>
                  <p:cNvSpPr txBox="1"/>
                  <p:nvPr/>
                </p:nvSpPr>
                <p:spPr>
                  <a:xfrm>
                    <a:off x="4347302" y="2975428"/>
                    <a:ext cx="988731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VE" sz="2400" b="0" dirty="0" smtClean="0">
                        <a:ea typeface="Cambria Math" pitchFamily="18" charset="0"/>
                      </a:rPr>
                      <a:t>S </a:t>
                    </a:r>
                    <a14:m>
                      <m:oMath xmlns:m="http://schemas.openxmlformats.org/officeDocument/2006/math"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=</m:t>
                        </m:r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𝑎</m:t>
                        </m:r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𝑥</m:t>
                        </m:r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</m:oMath>
                    </a14:m>
                    <a:endParaRPr lang="es-VE" dirty="0">
                      <a:ea typeface="Cambria Math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145" name="144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347302" y="2975428"/>
                    <a:ext cx="988731" cy="461665"/>
                  </a:xfrm>
                  <a:prstGeom prst="rect">
                    <a:avLst/>
                  </a:prstGeom>
                  <a:blipFill rotWithShape="1">
                    <a:blip r:embed="rId11"/>
                    <a:stretch>
                      <a:fillRect l="-8290" t="-10526" r="-12435" b="-28947"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146" name="145 Grupo"/>
              <p:cNvGrpSpPr/>
              <p:nvPr/>
            </p:nvGrpSpPr>
            <p:grpSpPr>
              <a:xfrm>
                <a:off x="5056300" y="2852936"/>
                <a:ext cx="997263" cy="792088"/>
                <a:chOff x="1239563" y="5504458"/>
                <a:chExt cx="997263" cy="792088"/>
              </a:xfrm>
            </p:grpSpPr>
            <p:sp>
              <p:nvSpPr>
                <p:cNvPr id="147" name="146 CuadroTexto"/>
                <p:cNvSpPr txBox="1"/>
                <p:nvPr/>
              </p:nvSpPr>
              <p:spPr>
                <a:xfrm>
                  <a:off x="1239563" y="5504458"/>
                  <a:ext cx="523812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VE" sz="3600" dirty="0" smtClean="0">
                      <a:latin typeface="Vijaya" pitchFamily="34" charset="0"/>
                      <a:cs typeface="Vijaya" pitchFamily="34" charset="0"/>
                    </a:rPr>
                    <a:t>s</a:t>
                  </a:r>
                  <a:endParaRPr lang="es-VE" sz="3600" dirty="0">
                    <a:latin typeface="Vijaya" pitchFamily="34" charset="0"/>
                    <a:cs typeface="Vijaya" pitchFamily="34" charset="0"/>
                  </a:endParaRPr>
                </a:p>
              </p:txBody>
            </p:sp>
            <p:sp>
              <p:nvSpPr>
                <p:cNvPr id="148" name="147 Medio marco"/>
                <p:cNvSpPr/>
                <p:nvPr/>
              </p:nvSpPr>
              <p:spPr>
                <a:xfrm flipH="1">
                  <a:off x="1619802" y="5864498"/>
                  <a:ext cx="216024" cy="330423"/>
                </a:xfrm>
                <a:prstGeom prst="halfFrame">
                  <a:avLst>
                    <a:gd name="adj1" fmla="val 6458"/>
                    <a:gd name="adj2" fmla="val 1978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VE" sz="2400" dirty="0" smtClean="0">
                      <a:solidFill>
                        <a:schemeClr val="tx1"/>
                      </a:solidFill>
                    </a:rPr>
                    <a:t>n</a:t>
                  </a:r>
                  <a:endParaRPr lang="es-VE" sz="24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9" name="148 CuadroTexto"/>
                <p:cNvSpPr txBox="1"/>
                <p:nvPr/>
              </p:nvSpPr>
              <p:spPr>
                <a:xfrm>
                  <a:off x="1835826" y="5834881"/>
                  <a:ext cx="401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VE" sz="2400" dirty="0" smtClean="0">
                      <a:latin typeface="Book Antiqua" pitchFamily="18" charset="0"/>
                    </a:rPr>
                    <a:t>i</a:t>
                  </a:r>
                  <a:endParaRPr lang="es-VE" sz="2400" dirty="0">
                    <a:latin typeface="Book Antiqua" pitchFamily="18" charset="0"/>
                  </a:endParaRPr>
                </a:p>
              </p:txBody>
            </p:sp>
          </p:grpSp>
        </p:grpSp>
        <p:sp>
          <p:nvSpPr>
            <p:cNvPr id="144" name="143 CuadroTexto"/>
            <p:cNvSpPr txBox="1"/>
            <p:nvPr/>
          </p:nvSpPr>
          <p:spPr>
            <a:xfrm>
              <a:off x="6173924" y="3100898"/>
              <a:ext cx="6303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sz="2400" dirty="0" smtClean="0"/>
                <a:t>(24)</a:t>
              </a:r>
              <a:endParaRPr lang="es-VE" sz="2400" dirty="0"/>
            </a:p>
          </p:txBody>
        </p:sp>
      </p:grpSp>
      <p:grpSp>
        <p:nvGrpSpPr>
          <p:cNvPr id="150" name="149 Grupo"/>
          <p:cNvGrpSpPr/>
          <p:nvPr/>
        </p:nvGrpSpPr>
        <p:grpSpPr>
          <a:xfrm>
            <a:off x="5302581" y="3920370"/>
            <a:ext cx="3117273" cy="660758"/>
            <a:chOff x="697233" y="3789040"/>
            <a:chExt cx="3117273" cy="66075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1" name="150 CuadroTexto"/>
                <p:cNvSpPr txBox="1"/>
                <p:nvPr/>
              </p:nvSpPr>
              <p:spPr>
                <a:xfrm>
                  <a:off x="697233" y="3839524"/>
                  <a:ext cx="129298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𝑆</m:t>
                        </m:r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=</m:t>
                        </m:r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𝑎</m:t>
                        </m:r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𝑥</m:t>
                        </m:r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</m:oMath>
                    </m:oMathPara>
                  </a14:m>
                  <a:endParaRPr lang="es-VE" dirty="0">
                    <a:ea typeface="Cambria Math" pitchFamily="18" charset="0"/>
                  </a:endParaRPr>
                </a:p>
              </p:txBody>
            </p:sp>
          </mc:Choice>
          <mc:Fallback xmlns="">
            <p:sp>
              <p:nvSpPr>
                <p:cNvPr id="151" name="150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233" y="3839524"/>
                  <a:ext cx="1292983" cy="461665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t="-10526" r="-9434" b="-28947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2" name="151 CuadroTexto"/>
                <p:cNvSpPr txBox="1"/>
                <p:nvPr/>
              </p:nvSpPr>
              <p:spPr>
                <a:xfrm>
                  <a:off x="1763688" y="3789040"/>
                  <a:ext cx="2050818" cy="66075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d>
                        <m:dPr>
                          <m:ctrlPr>
                            <a:rPr lang="es-VE" sz="240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VE" sz="24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VE" sz="240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VE" sz="240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VE" sz="2400" b="0" i="1" smtClean="0">
                                          <a:latin typeface="Cambria Math"/>
                                        </a:rPr>
                                        <m:t>1+</m:t>
                                      </m:r>
                                      <m:r>
                                        <a:rPr lang="es-VE" sz="2400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VE" sz="2400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es-VE" sz="2400" b="0" i="1" smtClean="0">
                                  <a:latin typeface="Cambria Math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s-VE" sz="2400" b="0" i="1" smtClean="0">
                                  <a:latin typeface="Cambria Math"/>
                                </a:rPr>
                                <m:t>𝑖</m:t>
                              </m:r>
                            </m:den>
                          </m:f>
                        </m:e>
                      </m:d>
                    </m:oMath>
                  </a14:m>
                  <a:r>
                    <a:rPr lang="es-VE" sz="2400" dirty="0" smtClean="0"/>
                    <a:t> (25)</a:t>
                  </a:r>
                  <a:endParaRPr lang="es-VE" sz="2400" dirty="0"/>
                </a:p>
              </p:txBody>
            </p:sp>
          </mc:Choice>
          <mc:Fallback xmlns="">
            <p:sp>
              <p:nvSpPr>
                <p:cNvPr id="152" name="151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63688" y="3789040"/>
                  <a:ext cx="2050818" cy="660758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r="-6548" b="-7407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3" name="152 Grupo"/>
          <p:cNvGrpSpPr/>
          <p:nvPr/>
        </p:nvGrpSpPr>
        <p:grpSpPr>
          <a:xfrm>
            <a:off x="5292080" y="4305688"/>
            <a:ext cx="3201485" cy="923512"/>
            <a:chOff x="323528" y="5589240"/>
            <a:chExt cx="3201485" cy="923512"/>
          </a:xfrm>
        </p:grpSpPr>
        <p:grpSp>
          <p:nvGrpSpPr>
            <p:cNvPr id="154" name="153 Grupo"/>
            <p:cNvGrpSpPr/>
            <p:nvPr/>
          </p:nvGrpSpPr>
          <p:grpSpPr>
            <a:xfrm>
              <a:off x="323528" y="5589240"/>
              <a:ext cx="2483951" cy="923512"/>
              <a:chOff x="649365" y="3657798"/>
              <a:chExt cx="2483951" cy="923512"/>
            </a:xfrm>
          </p:grpSpPr>
          <p:grpSp>
            <p:nvGrpSpPr>
              <p:cNvPr id="156" name="155 Grupo"/>
              <p:cNvGrpSpPr/>
              <p:nvPr/>
            </p:nvGrpSpPr>
            <p:grpSpPr>
              <a:xfrm>
                <a:off x="649365" y="3657798"/>
                <a:ext cx="1011710" cy="851322"/>
                <a:chOff x="864946" y="3903439"/>
                <a:chExt cx="1011710" cy="851322"/>
              </a:xfrm>
            </p:grpSpPr>
            <p:grpSp>
              <p:nvGrpSpPr>
                <p:cNvPr id="158" name="157 Grupo"/>
                <p:cNvGrpSpPr/>
                <p:nvPr/>
              </p:nvGrpSpPr>
              <p:grpSpPr>
                <a:xfrm>
                  <a:off x="864946" y="3975447"/>
                  <a:ext cx="1011710" cy="779314"/>
                  <a:chOff x="864946" y="2895327"/>
                  <a:chExt cx="1011710" cy="779314"/>
                </a:xfrm>
              </p:grpSpPr>
              <p:sp>
                <p:nvSpPr>
                  <p:cNvPr id="160" name="159 CuadroTexto"/>
                  <p:cNvSpPr txBox="1"/>
                  <p:nvPr/>
                </p:nvSpPr>
                <p:spPr>
                  <a:xfrm>
                    <a:off x="864946" y="2895327"/>
                    <a:ext cx="523812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s-VE" sz="3600" dirty="0" smtClean="0">
                        <a:latin typeface="Vijaya" pitchFamily="34" charset="0"/>
                        <a:cs typeface="Vijaya" pitchFamily="34" charset="0"/>
                      </a:rPr>
                      <a:t>s</a:t>
                    </a:r>
                    <a:endParaRPr lang="es-VE" sz="3600" dirty="0">
                      <a:latin typeface="Vijaya" pitchFamily="34" charset="0"/>
                      <a:cs typeface="Vijaya" pitchFamily="34" charset="0"/>
                    </a:endParaRPr>
                  </a:p>
                </p:txBody>
              </p:sp>
              <p:sp>
                <p:nvSpPr>
                  <p:cNvPr id="161" name="160 Medio marco"/>
                  <p:cNvSpPr/>
                  <p:nvPr/>
                </p:nvSpPr>
                <p:spPr>
                  <a:xfrm flipH="1">
                    <a:off x="1259632" y="3242593"/>
                    <a:ext cx="216024" cy="330423"/>
                  </a:xfrm>
                  <a:prstGeom prst="halfFrame">
                    <a:avLst>
                      <a:gd name="adj1" fmla="val 6458"/>
                      <a:gd name="adj2" fmla="val 1978"/>
                    </a:avLst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s-VE" sz="2400" dirty="0" smtClean="0">
                        <a:solidFill>
                          <a:schemeClr val="tx1"/>
                        </a:solidFill>
                      </a:rPr>
                      <a:t>n</a:t>
                    </a:r>
                    <a:endParaRPr lang="es-VE" sz="24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62" name="161 CuadroTexto"/>
                  <p:cNvSpPr txBox="1"/>
                  <p:nvPr/>
                </p:nvSpPr>
                <p:spPr>
                  <a:xfrm>
                    <a:off x="1475656" y="3212976"/>
                    <a:ext cx="4010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VE" sz="2400" dirty="0" smtClean="0">
                        <a:latin typeface="Book Antiqua" pitchFamily="18" charset="0"/>
                      </a:rPr>
                      <a:t>i</a:t>
                    </a:r>
                    <a:endParaRPr lang="es-VE" sz="2400" dirty="0">
                      <a:latin typeface="Book Antiqua" pitchFamily="18" charset="0"/>
                    </a:endParaRPr>
                  </a:p>
                </p:txBody>
              </p:sp>
            </p:grpSp>
            <p:sp>
              <p:nvSpPr>
                <p:cNvPr id="159" name="158 CuadroTexto"/>
                <p:cNvSpPr txBox="1"/>
                <p:nvPr/>
              </p:nvSpPr>
              <p:spPr>
                <a:xfrm>
                  <a:off x="1236664" y="3903439"/>
                  <a:ext cx="59678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VE" sz="2400" dirty="0" smtClean="0"/>
                    <a:t>-1</a:t>
                  </a:r>
                  <a:endParaRPr lang="es-VE" sz="2400" dirty="0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7" name="156 CuadroTexto"/>
                  <p:cNvSpPr txBox="1"/>
                  <p:nvPr/>
                </p:nvSpPr>
                <p:spPr>
                  <a:xfrm>
                    <a:off x="1405214" y="3933056"/>
                    <a:ext cx="1728102" cy="6482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VE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s-VE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1+</m:t>
                                      </m:r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𝑖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den>
                          </m:f>
                          <m:r>
                            <a:rPr lang="es-VE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oMath>
                      </m:oMathPara>
                    </a14:m>
                    <a:endParaRPr lang="es-VE" dirty="0"/>
                  </a:p>
                </p:txBody>
              </p:sp>
            </mc:Choice>
            <mc:Fallback xmlns="">
              <p:sp>
                <p:nvSpPr>
                  <p:cNvPr id="157" name="156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05214" y="3933056"/>
                    <a:ext cx="1728102" cy="648254"/>
                  </a:xfrm>
                  <a:prstGeom prst="rect">
                    <a:avLst/>
                  </a:prstGeom>
                  <a:blipFill rotWithShape="1">
                    <a:blip r:embed="rId14"/>
                    <a:stretch>
                      <a:fillRect r="-4225"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55" name="154 CuadroTexto"/>
            <p:cNvSpPr txBox="1"/>
            <p:nvPr/>
          </p:nvSpPr>
          <p:spPr>
            <a:xfrm>
              <a:off x="2773365" y="5978896"/>
              <a:ext cx="7516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sz="2400" dirty="0" smtClean="0"/>
                <a:t>(26)</a:t>
              </a:r>
              <a:endParaRPr lang="es-VE" sz="2400" dirty="0"/>
            </a:p>
          </p:txBody>
        </p:sp>
      </p:grpSp>
      <p:grpSp>
        <p:nvGrpSpPr>
          <p:cNvPr id="163" name="162 Grupo"/>
          <p:cNvGrpSpPr/>
          <p:nvPr/>
        </p:nvGrpSpPr>
        <p:grpSpPr>
          <a:xfrm>
            <a:off x="5493121" y="5127575"/>
            <a:ext cx="3039319" cy="821705"/>
            <a:chOff x="755576" y="4191471"/>
            <a:chExt cx="3039319" cy="821705"/>
          </a:xfrm>
        </p:grpSpPr>
        <p:grpSp>
          <p:nvGrpSpPr>
            <p:cNvPr id="164" name="163 Grupo"/>
            <p:cNvGrpSpPr/>
            <p:nvPr/>
          </p:nvGrpSpPr>
          <p:grpSpPr>
            <a:xfrm>
              <a:off x="755576" y="4221088"/>
              <a:ext cx="3039319" cy="792088"/>
              <a:chOff x="4255507" y="2852936"/>
              <a:chExt cx="2548741" cy="792088"/>
            </a:xfrm>
          </p:grpSpPr>
          <p:grpSp>
            <p:nvGrpSpPr>
              <p:cNvPr id="166" name="165 Grupo"/>
              <p:cNvGrpSpPr/>
              <p:nvPr/>
            </p:nvGrpSpPr>
            <p:grpSpPr>
              <a:xfrm>
                <a:off x="4255507" y="2852936"/>
                <a:ext cx="1798056" cy="792088"/>
                <a:chOff x="4255507" y="2852936"/>
                <a:chExt cx="1798056" cy="792088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68" name="167 CuadroTexto"/>
                    <p:cNvSpPr txBox="1"/>
                    <p:nvPr/>
                  </p:nvSpPr>
                  <p:spPr>
                    <a:xfrm>
                      <a:off x="4255507" y="2975428"/>
                      <a:ext cx="1090572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𝑎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=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𝑆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 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𝑥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 </m:t>
                            </m:r>
                          </m:oMath>
                        </m:oMathPara>
                      </a14:m>
                      <a:endParaRPr lang="es-VE" dirty="0">
                        <a:ea typeface="Cambria Math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168" name="167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255507" y="2975428"/>
                      <a:ext cx="1090572" cy="461665"/>
                    </a:xfrm>
                    <a:prstGeom prst="rect">
                      <a:avLst/>
                    </a:prstGeom>
                    <a:blipFill rotWithShape="1">
                      <a:blip r:embed="rId15"/>
                      <a:stretch>
                        <a:fillRect t="-10526" r="-9859" b="-2894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V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169" name="168 Grupo"/>
                <p:cNvGrpSpPr/>
                <p:nvPr/>
              </p:nvGrpSpPr>
              <p:grpSpPr>
                <a:xfrm>
                  <a:off x="5056300" y="2852936"/>
                  <a:ext cx="997263" cy="792088"/>
                  <a:chOff x="1239563" y="5504458"/>
                  <a:chExt cx="997263" cy="792088"/>
                </a:xfrm>
              </p:grpSpPr>
              <p:sp>
                <p:nvSpPr>
                  <p:cNvPr id="170" name="169 CuadroTexto"/>
                  <p:cNvSpPr txBox="1"/>
                  <p:nvPr/>
                </p:nvSpPr>
                <p:spPr>
                  <a:xfrm>
                    <a:off x="1239563" y="5504458"/>
                    <a:ext cx="523812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s-VE" sz="3600" dirty="0" smtClean="0">
                        <a:latin typeface="Vijaya" pitchFamily="34" charset="0"/>
                        <a:cs typeface="Vijaya" pitchFamily="34" charset="0"/>
                      </a:rPr>
                      <a:t>s</a:t>
                    </a:r>
                    <a:endParaRPr lang="es-VE" sz="3600" dirty="0">
                      <a:latin typeface="Vijaya" pitchFamily="34" charset="0"/>
                      <a:cs typeface="Vijaya" pitchFamily="34" charset="0"/>
                    </a:endParaRPr>
                  </a:p>
                </p:txBody>
              </p:sp>
              <p:sp>
                <p:nvSpPr>
                  <p:cNvPr id="171" name="170 Medio marco"/>
                  <p:cNvSpPr/>
                  <p:nvPr/>
                </p:nvSpPr>
                <p:spPr>
                  <a:xfrm flipH="1">
                    <a:off x="1619802" y="5864498"/>
                    <a:ext cx="216024" cy="330423"/>
                  </a:xfrm>
                  <a:prstGeom prst="halfFrame">
                    <a:avLst>
                      <a:gd name="adj1" fmla="val 6458"/>
                      <a:gd name="adj2" fmla="val 1978"/>
                    </a:avLst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s-VE" sz="2400" dirty="0" smtClean="0">
                        <a:solidFill>
                          <a:schemeClr val="tx1"/>
                        </a:solidFill>
                      </a:rPr>
                      <a:t>n</a:t>
                    </a:r>
                    <a:endParaRPr lang="es-VE" sz="24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72" name="171 CuadroTexto"/>
                  <p:cNvSpPr txBox="1"/>
                  <p:nvPr/>
                </p:nvSpPr>
                <p:spPr>
                  <a:xfrm>
                    <a:off x="1835826" y="5834881"/>
                    <a:ext cx="4010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VE" sz="2400" dirty="0" smtClean="0">
                        <a:latin typeface="Book Antiqua" pitchFamily="18" charset="0"/>
                      </a:rPr>
                      <a:t>i</a:t>
                    </a:r>
                    <a:endParaRPr lang="es-VE" sz="2400" dirty="0">
                      <a:latin typeface="Book Antiqua" pitchFamily="18" charset="0"/>
                    </a:endParaRPr>
                  </a:p>
                </p:txBody>
              </p:sp>
            </p:grpSp>
          </p:grpSp>
          <p:sp>
            <p:nvSpPr>
              <p:cNvPr id="167" name="166 CuadroTexto"/>
              <p:cNvSpPr txBox="1"/>
              <p:nvPr/>
            </p:nvSpPr>
            <p:spPr>
              <a:xfrm>
                <a:off x="6173924" y="3100898"/>
                <a:ext cx="6303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VE" sz="2400" dirty="0" smtClean="0"/>
                  <a:t>(27)</a:t>
                </a:r>
                <a:endParaRPr lang="es-VE" sz="2400" dirty="0"/>
              </a:p>
            </p:txBody>
          </p:sp>
        </p:grpSp>
        <p:sp>
          <p:nvSpPr>
            <p:cNvPr id="165" name="164 CuadroTexto"/>
            <p:cNvSpPr txBox="1"/>
            <p:nvPr/>
          </p:nvSpPr>
          <p:spPr>
            <a:xfrm>
              <a:off x="2143488" y="4191471"/>
              <a:ext cx="5967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sz="2400" dirty="0" smtClean="0"/>
                <a:t>-1</a:t>
              </a:r>
              <a:endParaRPr lang="es-VE" sz="2400" dirty="0"/>
            </a:p>
          </p:txBody>
        </p:sp>
      </p:grpSp>
      <p:grpSp>
        <p:nvGrpSpPr>
          <p:cNvPr id="173" name="172 Grupo"/>
          <p:cNvGrpSpPr/>
          <p:nvPr/>
        </p:nvGrpSpPr>
        <p:grpSpPr>
          <a:xfrm>
            <a:off x="5308441" y="5949280"/>
            <a:ext cx="3368016" cy="648254"/>
            <a:chOff x="5048598" y="4941168"/>
            <a:chExt cx="3368016" cy="648254"/>
          </a:xfrm>
        </p:grpSpPr>
        <p:grpSp>
          <p:nvGrpSpPr>
            <p:cNvPr id="174" name="173 Grupo"/>
            <p:cNvGrpSpPr/>
            <p:nvPr/>
          </p:nvGrpSpPr>
          <p:grpSpPr>
            <a:xfrm>
              <a:off x="5048598" y="5013176"/>
              <a:ext cx="3368016" cy="461666"/>
              <a:chOff x="4255507" y="2975427"/>
              <a:chExt cx="2659158" cy="46166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6" name="175 CuadroTexto"/>
                  <p:cNvSpPr txBox="1"/>
                  <p:nvPr/>
                </p:nvSpPr>
                <p:spPr>
                  <a:xfrm>
                    <a:off x="4255507" y="2975428"/>
                    <a:ext cx="1026774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𝑎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=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𝑆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 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𝑥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 </m:t>
                          </m:r>
                        </m:oMath>
                      </m:oMathPara>
                    </a14:m>
                    <a:endParaRPr lang="es-VE" dirty="0">
                      <a:ea typeface="Cambria Math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176" name="175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55507" y="2975428"/>
                    <a:ext cx="1026774" cy="461665"/>
                  </a:xfrm>
                  <a:prstGeom prst="rect">
                    <a:avLst/>
                  </a:prstGeom>
                  <a:blipFill rotWithShape="1">
                    <a:blip r:embed="rId16"/>
                    <a:stretch>
                      <a:fillRect t="-10667" r="-9390" b="-30667"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77" name="176 CuadroTexto"/>
              <p:cNvSpPr txBox="1"/>
              <p:nvPr/>
            </p:nvSpPr>
            <p:spPr>
              <a:xfrm>
                <a:off x="6361583" y="2975427"/>
                <a:ext cx="5530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VE" sz="2400" dirty="0" smtClean="0"/>
                  <a:t>(28)</a:t>
                </a:r>
                <a:endParaRPr lang="es-VE" sz="2400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5" name="174 CuadroTexto"/>
                <p:cNvSpPr txBox="1"/>
                <p:nvPr/>
              </p:nvSpPr>
              <p:spPr>
                <a:xfrm>
                  <a:off x="6156176" y="4941168"/>
                  <a:ext cx="1718997" cy="6482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s-VE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s-VE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s-VE" b="0" i="1" smtClean="0"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s-VE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VE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VE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1+</m:t>
                                        </m:r>
                                        <m:r>
                                          <a:rPr lang="es-VE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s-VE" b="0" i="1" smtClean="0">
                                        <a:latin typeface="Cambria Math"/>
                                        <a:ea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  <m:r>
                                  <a:rPr lang="es-VE" b="0" i="1" smtClean="0">
                                    <a:latin typeface="Cambria Math"/>
                                    <a:ea typeface="Cambria Math"/>
                                  </a:rPr>
                                  <m:t>−1</m:t>
                                </m:r>
                              </m:den>
                            </m:f>
                          </m:e>
                        </m:d>
                        <m:r>
                          <a:rPr lang="es-VE" b="0" i="1" smtClean="0">
                            <a:latin typeface="Cambria Math"/>
                            <a:ea typeface="Cambria Math"/>
                          </a:rPr>
                          <m:t> </m:t>
                        </m:r>
                      </m:oMath>
                    </m:oMathPara>
                  </a14:m>
                  <a:endParaRPr lang="es-VE" dirty="0"/>
                </a:p>
              </p:txBody>
            </p:sp>
          </mc:Choice>
          <mc:Fallback xmlns="">
            <p:sp>
              <p:nvSpPr>
                <p:cNvPr id="175" name="174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56176" y="4941168"/>
                  <a:ext cx="1718997" cy="648254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 r="-4610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32994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526749" y="44624"/>
            <a:ext cx="6107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800" b="1" dirty="0" smtClean="0"/>
              <a:t>Rentas y Anualidades Anticipadas</a:t>
            </a:r>
            <a:endParaRPr lang="es-VE" sz="28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179512" y="54868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b="1" dirty="0" smtClean="0"/>
              <a:t>Actualización de Anualidades Ordinarias</a:t>
            </a:r>
            <a:endParaRPr lang="es-VE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4644008" y="47667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b="1" dirty="0" smtClean="0"/>
              <a:t>Capitalización de Anualidades Ordinarias</a:t>
            </a:r>
            <a:endParaRPr lang="es-VE" b="1" dirty="0"/>
          </a:p>
        </p:txBody>
      </p:sp>
      <p:grpSp>
        <p:nvGrpSpPr>
          <p:cNvPr id="38" name="37 Grupo"/>
          <p:cNvGrpSpPr/>
          <p:nvPr/>
        </p:nvGrpSpPr>
        <p:grpSpPr>
          <a:xfrm>
            <a:off x="829149" y="1567825"/>
            <a:ext cx="3050958" cy="853063"/>
            <a:chOff x="17748" y="1412776"/>
            <a:chExt cx="3050958" cy="853063"/>
          </a:xfrm>
        </p:grpSpPr>
        <p:sp>
          <p:nvSpPr>
            <p:cNvPr id="35" name="34 CuadroTexto"/>
            <p:cNvSpPr txBox="1"/>
            <p:nvPr/>
          </p:nvSpPr>
          <p:spPr>
            <a:xfrm>
              <a:off x="1961964" y="1412776"/>
              <a:ext cx="3057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VE" sz="1200" dirty="0"/>
                <a:t>a</a:t>
              </a:r>
            </a:p>
          </p:txBody>
        </p:sp>
        <p:grpSp>
          <p:nvGrpSpPr>
            <p:cNvPr id="37" name="36 Grupo"/>
            <p:cNvGrpSpPr/>
            <p:nvPr/>
          </p:nvGrpSpPr>
          <p:grpSpPr>
            <a:xfrm>
              <a:off x="17748" y="1412776"/>
              <a:ext cx="3050958" cy="853063"/>
              <a:chOff x="17748" y="1412776"/>
              <a:chExt cx="3050958" cy="853063"/>
            </a:xfrm>
          </p:grpSpPr>
          <p:cxnSp>
            <p:nvCxnSpPr>
              <p:cNvPr id="8" name="7 Conector recto"/>
              <p:cNvCxnSpPr/>
              <p:nvPr/>
            </p:nvCxnSpPr>
            <p:spPr>
              <a:xfrm>
                <a:off x="179512" y="1772816"/>
                <a:ext cx="273630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12 Conector recto"/>
              <p:cNvCxnSpPr/>
              <p:nvPr/>
            </p:nvCxnSpPr>
            <p:spPr>
              <a:xfrm>
                <a:off x="170638" y="1700808"/>
                <a:ext cx="8874" cy="21602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14 Conector recto"/>
              <p:cNvCxnSpPr/>
              <p:nvPr/>
            </p:nvCxnSpPr>
            <p:spPr>
              <a:xfrm>
                <a:off x="2915816" y="1700808"/>
                <a:ext cx="0" cy="21602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15 Conector recto"/>
              <p:cNvCxnSpPr/>
              <p:nvPr/>
            </p:nvCxnSpPr>
            <p:spPr>
              <a:xfrm>
                <a:off x="755576" y="1700808"/>
                <a:ext cx="0" cy="21602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20 Conector recto"/>
              <p:cNvCxnSpPr/>
              <p:nvPr/>
            </p:nvCxnSpPr>
            <p:spPr>
              <a:xfrm>
                <a:off x="1365176" y="1700808"/>
                <a:ext cx="0" cy="21602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21 Conector recto"/>
              <p:cNvCxnSpPr/>
              <p:nvPr/>
            </p:nvCxnSpPr>
            <p:spPr>
              <a:xfrm>
                <a:off x="2087724" y="1700808"/>
                <a:ext cx="0" cy="21602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24 CuadroTexto"/>
              <p:cNvSpPr txBox="1"/>
              <p:nvPr/>
            </p:nvSpPr>
            <p:spPr>
              <a:xfrm>
                <a:off x="17748" y="1988840"/>
                <a:ext cx="3057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1200" dirty="0" smtClean="0"/>
                  <a:t>0</a:t>
                </a:r>
                <a:endParaRPr lang="es-VE" sz="1200" dirty="0"/>
              </a:p>
            </p:txBody>
          </p:sp>
          <p:sp>
            <p:nvSpPr>
              <p:cNvPr id="26" name="25 CuadroTexto"/>
              <p:cNvSpPr txBox="1"/>
              <p:nvPr/>
            </p:nvSpPr>
            <p:spPr>
              <a:xfrm>
                <a:off x="1212286" y="1916832"/>
                <a:ext cx="3057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1200" dirty="0" smtClean="0"/>
                  <a:t>2</a:t>
                </a:r>
                <a:endParaRPr lang="es-VE" sz="1200" dirty="0"/>
              </a:p>
            </p:txBody>
          </p:sp>
          <p:sp>
            <p:nvSpPr>
              <p:cNvPr id="27" name="26 CuadroTexto"/>
              <p:cNvSpPr txBox="1"/>
              <p:nvPr/>
            </p:nvSpPr>
            <p:spPr>
              <a:xfrm>
                <a:off x="611560" y="1916832"/>
                <a:ext cx="3057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1200" dirty="0" smtClean="0"/>
                  <a:t>1</a:t>
                </a:r>
                <a:endParaRPr lang="es-VE" sz="1200" dirty="0"/>
              </a:p>
            </p:txBody>
          </p:sp>
          <p:sp>
            <p:nvSpPr>
              <p:cNvPr id="28" name="27 CuadroTexto"/>
              <p:cNvSpPr txBox="1"/>
              <p:nvPr/>
            </p:nvSpPr>
            <p:spPr>
              <a:xfrm>
                <a:off x="1763688" y="1916831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1200" dirty="0" smtClean="0"/>
                  <a:t>n - 1</a:t>
                </a:r>
                <a:endParaRPr lang="es-VE" sz="1200" dirty="0"/>
              </a:p>
            </p:txBody>
          </p:sp>
          <p:sp>
            <p:nvSpPr>
              <p:cNvPr id="29" name="28 CuadroTexto"/>
              <p:cNvSpPr txBox="1"/>
              <p:nvPr/>
            </p:nvSpPr>
            <p:spPr>
              <a:xfrm>
                <a:off x="2762926" y="1902700"/>
                <a:ext cx="3057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1200" dirty="0"/>
                  <a:t>n</a:t>
                </a:r>
              </a:p>
            </p:txBody>
          </p:sp>
          <p:sp>
            <p:nvSpPr>
              <p:cNvPr id="31" name="30 CuadroTexto"/>
              <p:cNvSpPr txBox="1"/>
              <p:nvPr/>
            </p:nvSpPr>
            <p:spPr>
              <a:xfrm>
                <a:off x="602686" y="1423809"/>
                <a:ext cx="3057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1200" dirty="0"/>
                  <a:t>a</a:t>
                </a:r>
              </a:p>
            </p:txBody>
          </p:sp>
          <p:sp>
            <p:nvSpPr>
              <p:cNvPr id="34" name="33 CuadroTexto"/>
              <p:cNvSpPr txBox="1"/>
              <p:nvPr/>
            </p:nvSpPr>
            <p:spPr>
              <a:xfrm>
                <a:off x="1212286" y="1412776"/>
                <a:ext cx="3057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1200" dirty="0"/>
                  <a:t>a</a:t>
                </a:r>
              </a:p>
            </p:txBody>
          </p:sp>
        </p:grpSp>
      </p:grpSp>
      <p:sp>
        <p:nvSpPr>
          <p:cNvPr id="58" name="57 Flecha curvada hacia abajo"/>
          <p:cNvSpPr/>
          <p:nvPr/>
        </p:nvSpPr>
        <p:spPr>
          <a:xfrm rot="4071486" flipH="1" flipV="1">
            <a:off x="814839" y="1752006"/>
            <a:ext cx="225292" cy="87858"/>
          </a:xfrm>
          <a:prstGeom prst="curvedDownArrow">
            <a:avLst>
              <a:gd name="adj1" fmla="val 0"/>
              <a:gd name="adj2" fmla="val 15749"/>
              <a:gd name="adj3" fmla="val 2668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>
              <a:solidFill>
                <a:schemeClr val="tx1"/>
              </a:solidFill>
            </a:endParaRPr>
          </a:p>
        </p:txBody>
      </p:sp>
      <p:sp>
        <p:nvSpPr>
          <p:cNvPr id="59" name="58 Flecha curvada hacia abajo"/>
          <p:cNvSpPr/>
          <p:nvPr/>
        </p:nvSpPr>
        <p:spPr>
          <a:xfrm rot="347848" flipH="1">
            <a:off x="996335" y="1155556"/>
            <a:ext cx="1954442" cy="386554"/>
          </a:xfrm>
          <a:prstGeom prst="curvedDownArrow">
            <a:avLst>
              <a:gd name="adj1" fmla="val 0"/>
              <a:gd name="adj2" fmla="val 15749"/>
              <a:gd name="adj3" fmla="val 2668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>
              <a:solidFill>
                <a:schemeClr val="tx1"/>
              </a:solidFill>
            </a:endParaRPr>
          </a:p>
        </p:txBody>
      </p:sp>
      <p:sp>
        <p:nvSpPr>
          <p:cNvPr id="60" name="59 Flecha curvada hacia abajo"/>
          <p:cNvSpPr/>
          <p:nvPr/>
        </p:nvSpPr>
        <p:spPr>
          <a:xfrm rot="347848" flipH="1">
            <a:off x="1082173" y="1263139"/>
            <a:ext cx="1073802" cy="358584"/>
          </a:xfrm>
          <a:prstGeom prst="curvedDownArrow">
            <a:avLst>
              <a:gd name="adj1" fmla="val 0"/>
              <a:gd name="adj2" fmla="val 15749"/>
              <a:gd name="adj3" fmla="val 2668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>
              <a:solidFill>
                <a:schemeClr val="tx1"/>
              </a:solidFill>
            </a:endParaRPr>
          </a:p>
        </p:txBody>
      </p:sp>
      <p:sp>
        <p:nvSpPr>
          <p:cNvPr id="61" name="60 Flecha curvada hacia abajo"/>
          <p:cNvSpPr/>
          <p:nvPr/>
        </p:nvSpPr>
        <p:spPr>
          <a:xfrm rot="347848" flipH="1">
            <a:off x="1056971" y="1295214"/>
            <a:ext cx="480033" cy="321196"/>
          </a:xfrm>
          <a:prstGeom prst="curvedDownArrow">
            <a:avLst>
              <a:gd name="adj1" fmla="val 0"/>
              <a:gd name="adj2" fmla="val 15749"/>
              <a:gd name="adj3" fmla="val 2668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>
              <a:solidFill>
                <a:schemeClr val="tx1"/>
              </a:solidFill>
            </a:endParaRPr>
          </a:p>
        </p:txBody>
      </p:sp>
      <p:sp>
        <p:nvSpPr>
          <p:cNvPr id="64" name="63 Conector"/>
          <p:cNvSpPr/>
          <p:nvPr/>
        </p:nvSpPr>
        <p:spPr>
          <a:xfrm>
            <a:off x="755576" y="1268760"/>
            <a:ext cx="324036" cy="371073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</a:rPr>
              <a:t>A</a:t>
            </a:r>
            <a:endParaRPr lang="es-VE" sz="1400" dirty="0">
              <a:solidFill>
                <a:schemeClr val="tx1"/>
              </a:solidFill>
            </a:endParaRPr>
          </a:p>
        </p:txBody>
      </p:sp>
      <p:grpSp>
        <p:nvGrpSpPr>
          <p:cNvPr id="76" name="75 Grupo"/>
          <p:cNvGrpSpPr/>
          <p:nvPr/>
        </p:nvGrpSpPr>
        <p:grpSpPr>
          <a:xfrm>
            <a:off x="5206406" y="910350"/>
            <a:ext cx="3050958" cy="1527371"/>
            <a:chOff x="5049434" y="893517"/>
            <a:chExt cx="3050958" cy="1527371"/>
          </a:xfrm>
        </p:grpSpPr>
        <p:grpSp>
          <p:nvGrpSpPr>
            <p:cNvPr id="74" name="73 Grupo"/>
            <p:cNvGrpSpPr/>
            <p:nvPr/>
          </p:nvGrpSpPr>
          <p:grpSpPr>
            <a:xfrm>
              <a:off x="5049434" y="893517"/>
              <a:ext cx="3050958" cy="1527371"/>
              <a:chOff x="5049434" y="1401336"/>
              <a:chExt cx="3050958" cy="1527371"/>
            </a:xfrm>
          </p:grpSpPr>
          <p:grpSp>
            <p:nvGrpSpPr>
              <p:cNvPr id="67" name="66 Grupo"/>
              <p:cNvGrpSpPr/>
              <p:nvPr/>
            </p:nvGrpSpPr>
            <p:grpSpPr>
              <a:xfrm>
                <a:off x="5049434" y="1700808"/>
                <a:ext cx="3050958" cy="1227899"/>
                <a:chOff x="5049434" y="1700808"/>
                <a:chExt cx="3050958" cy="1227899"/>
              </a:xfrm>
            </p:grpSpPr>
            <p:grpSp>
              <p:nvGrpSpPr>
                <p:cNvPr id="66" name="65 Grupo"/>
                <p:cNvGrpSpPr/>
                <p:nvPr/>
              </p:nvGrpSpPr>
              <p:grpSpPr>
                <a:xfrm>
                  <a:off x="5049434" y="2075644"/>
                  <a:ext cx="3050958" cy="853063"/>
                  <a:chOff x="5076056" y="1196752"/>
                  <a:chExt cx="3050958" cy="853063"/>
                </a:xfrm>
              </p:grpSpPr>
              <p:sp>
                <p:nvSpPr>
                  <p:cNvPr id="40" name="39 CuadroTexto"/>
                  <p:cNvSpPr txBox="1"/>
                  <p:nvPr/>
                </p:nvSpPr>
                <p:spPr>
                  <a:xfrm>
                    <a:off x="7020272" y="1196752"/>
                    <a:ext cx="30578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s-VE" sz="1200" dirty="0"/>
                      <a:t>a</a:t>
                    </a:r>
                  </a:p>
                </p:txBody>
              </p:sp>
              <p:grpSp>
                <p:nvGrpSpPr>
                  <p:cNvPr id="41" name="40 Grupo"/>
                  <p:cNvGrpSpPr/>
                  <p:nvPr/>
                </p:nvGrpSpPr>
                <p:grpSpPr>
                  <a:xfrm>
                    <a:off x="5076056" y="1196752"/>
                    <a:ext cx="3050958" cy="853063"/>
                    <a:chOff x="17748" y="1412776"/>
                    <a:chExt cx="3050958" cy="853063"/>
                  </a:xfrm>
                </p:grpSpPr>
                <p:cxnSp>
                  <p:nvCxnSpPr>
                    <p:cNvPr id="42" name="41 Conector recto"/>
                    <p:cNvCxnSpPr/>
                    <p:nvPr/>
                  </p:nvCxnSpPr>
                  <p:spPr>
                    <a:xfrm>
                      <a:off x="179512" y="1772816"/>
                      <a:ext cx="2736304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" name="42 Conector recto"/>
                    <p:cNvCxnSpPr/>
                    <p:nvPr/>
                  </p:nvCxnSpPr>
                  <p:spPr>
                    <a:xfrm>
                      <a:off x="170638" y="1700808"/>
                      <a:ext cx="8874" cy="21602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" name="43 Conector recto"/>
                    <p:cNvCxnSpPr/>
                    <p:nvPr/>
                  </p:nvCxnSpPr>
                  <p:spPr>
                    <a:xfrm>
                      <a:off x="2915816" y="1700808"/>
                      <a:ext cx="0" cy="21602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" name="44 Conector recto"/>
                    <p:cNvCxnSpPr/>
                    <p:nvPr/>
                  </p:nvCxnSpPr>
                  <p:spPr>
                    <a:xfrm>
                      <a:off x="755576" y="1700808"/>
                      <a:ext cx="0" cy="21602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" name="45 Conector recto"/>
                    <p:cNvCxnSpPr/>
                    <p:nvPr/>
                  </p:nvCxnSpPr>
                  <p:spPr>
                    <a:xfrm>
                      <a:off x="1365176" y="1700808"/>
                      <a:ext cx="0" cy="21602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" name="46 Conector recto"/>
                    <p:cNvCxnSpPr/>
                    <p:nvPr/>
                  </p:nvCxnSpPr>
                  <p:spPr>
                    <a:xfrm>
                      <a:off x="2087724" y="1700808"/>
                      <a:ext cx="0" cy="21602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8" name="47 CuadroTexto"/>
                    <p:cNvSpPr txBox="1"/>
                    <p:nvPr/>
                  </p:nvSpPr>
                  <p:spPr>
                    <a:xfrm>
                      <a:off x="17748" y="1988840"/>
                      <a:ext cx="30578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1200" dirty="0" smtClean="0"/>
                        <a:t>0</a:t>
                      </a:r>
                      <a:endParaRPr lang="es-VE" sz="1200" dirty="0"/>
                    </a:p>
                  </p:txBody>
                </p:sp>
                <p:sp>
                  <p:nvSpPr>
                    <p:cNvPr id="49" name="48 CuadroTexto"/>
                    <p:cNvSpPr txBox="1"/>
                    <p:nvPr/>
                  </p:nvSpPr>
                  <p:spPr>
                    <a:xfrm>
                      <a:off x="1212286" y="1916832"/>
                      <a:ext cx="30578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1200" dirty="0" smtClean="0"/>
                        <a:t>2</a:t>
                      </a:r>
                      <a:endParaRPr lang="es-VE" sz="1200" dirty="0"/>
                    </a:p>
                  </p:txBody>
                </p:sp>
                <p:sp>
                  <p:nvSpPr>
                    <p:cNvPr id="50" name="49 CuadroTexto"/>
                    <p:cNvSpPr txBox="1"/>
                    <p:nvPr/>
                  </p:nvSpPr>
                  <p:spPr>
                    <a:xfrm>
                      <a:off x="611560" y="1916832"/>
                      <a:ext cx="30578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1200" dirty="0" smtClean="0"/>
                        <a:t>1</a:t>
                      </a:r>
                      <a:endParaRPr lang="es-VE" sz="1200" dirty="0"/>
                    </a:p>
                  </p:txBody>
                </p:sp>
                <p:sp>
                  <p:nvSpPr>
                    <p:cNvPr id="51" name="50 CuadroTexto"/>
                    <p:cNvSpPr txBox="1"/>
                    <p:nvPr/>
                  </p:nvSpPr>
                  <p:spPr>
                    <a:xfrm>
                      <a:off x="1763688" y="1916831"/>
                      <a:ext cx="648072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1200" dirty="0" smtClean="0"/>
                        <a:t>n - 1</a:t>
                      </a:r>
                      <a:endParaRPr lang="es-VE" sz="1200" dirty="0"/>
                    </a:p>
                  </p:txBody>
                </p:sp>
                <p:sp>
                  <p:nvSpPr>
                    <p:cNvPr id="52" name="51 CuadroTexto"/>
                    <p:cNvSpPr txBox="1"/>
                    <p:nvPr/>
                  </p:nvSpPr>
                  <p:spPr>
                    <a:xfrm>
                      <a:off x="2762926" y="1902700"/>
                      <a:ext cx="30578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1200" dirty="0"/>
                        <a:t>n</a:t>
                      </a:r>
                    </a:p>
                  </p:txBody>
                </p:sp>
                <p:sp>
                  <p:nvSpPr>
                    <p:cNvPr id="53" name="52 CuadroTexto"/>
                    <p:cNvSpPr txBox="1"/>
                    <p:nvPr/>
                  </p:nvSpPr>
                  <p:spPr>
                    <a:xfrm>
                      <a:off x="602686" y="1423809"/>
                      <a:ext cx="30578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1200" dirty="0"/>
                        <a:t>a</a:t>
                      </a:r>
                    </a:p>
                  </p:txBody>
                </p:sp>
                <p:sp>
                  <p:nvSpPr>
                    <p:cNvPr id="54" name="53 CuadroTexto"/>
                    <p:cNvSpPr txBox="1"/>
                    <p:nvPr/>
                  </p:nvSpPr>
                  <p:spPr>
                    <a:xfrm>
                      <a:off x="1212286" y="1412776"/>
                      <a:ext cx="30578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1200" dirty="0"/>
                        <a:t>a</a:t>
                      </a:r>
                    </a:p>
                  </p:txBody>
                </p:sp>
              </p:grpSp>
            </p:grpSp>
            <p:sp>
              <p:nvSpPr>
                <p:cNvPr id="65" name="64 Conector"/>
                <p:cNvSpPr/>
                <p:nvPr/>
              </p:nvSpPr>
              <p:spPr>
                <a:xfrm>
                  <a:off x="7776356" y="1700808"/>
                  <a:ext cx="324036" cy="371073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VE" sz="1400" dirty="0" smtClean="0">
                      <a:solidFill>
                        <a:schemeClr val="tx1"/>
                      </a:solidFill>
                    </a:rPr>
                    <a:t>S</a:t>
                  </a:r>
                  <a:endParaRPr lang="es-VE" sz="14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69" name="68 Flecha curvada hacia abajo"/>
              <p:cNvSpPr/>
              <p:nvPr/>
            </p:nvSpPr>
            <p:spPr>
              <a:xfrm rot="347848">
                <a:off x="5821702" y="1638992"/>
                <a:ext cx="2118542" cy="613466"/>
              </a:xfrm>
              <a:prstGeom prst="curvedDownArrow">
                <a:avLst>
                  <a:gd name="adj1" fmla="val 0"/>
                  <a:gd name="adj2" fmla="val 15749"/>
                  <a:gd name="adj3" fmla="val 26680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69 Flecha curvada hacia abajo"/>
              <p:cNvSpPr/>
              <p:nvPr/>
            </p:nvSpPr>
            <p:spPr>
              <a:xfrm rot="347848">
                <a:off x="6434366" y="1771130"/>
                <a:ext cx="1410277" cy="354434"/>
              </a:xfrm>
              <a:prstGeom prst="curvedDownArrow">
                <a:avLst>
                  <a:gd name="adj1" fmla="val 0"/>
                  <a:gd name="adj2" fmla="val 15749"/>
                  <a:gd name="adj3" fmla="val 26680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70 Flecha curvada hacia abajo"/>
              <p:cNvSpPr/>
              <p:nvPr/>
            </p:nvSpPr>
            <p:spPr>
              <a:xfrm rot="347848">
                <a:off x="7176180" y="1947160"/>
                <a:ext cx="680318" cy="221179"/>
              </a:xfrm>
              <a:prstGeom prst="curvedDownArrow">
                <a:avLst>
                  <a:gd name="adj1" fmla="val 0"/>
                  <a:gd name="adj2" fmla="val 15749"/>
                  <a:gd name="adj3" fmla="val 26680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72 Flecha curvada hacia abajo"/>
              <p:cNvSpPr/>
              <p:nvPr/>
            </p:nvSpPr>
            <p:spPr>
              <a:xfrm rot="10374868" flipH="1" flipV="1">
                <a:off x="5205432" y="1401336"/>
                <a:ext cx="2537057" cy="706182"/>
              </a:xfrm>
              <a:prstGeom prst="curvedDownArrow">
                <a:avLst>
                  <a:gd name="adj1" fmla="val 0"/>
                  <a:gd name="adj2" fmla="val 15749"/>
                  <a:gd name="adj3" fmla="val 26680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5" name="74 CuadroTexto"/>
            <p:cNvSpPr txBox="1"/>
            <p:nvPr/>
          </p:nvSpPr>
          <p:spPr>
            <a:xfrm>
              <a:off x="5049434" y="1564062"/>
              <a:ext cx="3057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VE" sz="1200" dirty="0"/>
                <a:t>a</a:t>
              </a:r>
            </a:p>
          </p:txBody>
        </p:sp>
      </p:grpSp>
      <p:grpSp>
        <p:nvGrpSpPr>
          <p:cNvPr id="89" name="88 Grupo"/>
          <p:cNvGrpSpPr/>
          <p:nvPr/>
        </p:nvGrpSpPr>
        <p:grpSpPr>
          <a:xfrm>
            <a:off x="159756" y="2276872"/>
            <a:ext cx="3210732" cy="867613"/>
            <a:chOff x="663812" y="2276872"/>
            <a:chExt cx="3210732" cy="867613"/>
          </a:xfrm>
        </p:grpSpPr>
        <p:grpSp>
          <p:nvGrpSpPr>
            <p:cNvPr id="81" name="80 Grupo"/>
            <p:cNvGrpSpPr/>
            <p:nvPr/>
          </p:nvGrpSpPr>
          <p:grpSpPr>
            <a:xfrm>
              <a:off x="663812" y="2276872"/>
              <a:ext cx="1012344" cy="786363"/>
              <a:chOff x="864312" y="2888278"/>
              <a:chExt cx="1012344" cy="786363"/>
            </a:xfrm>
          </p:grpSpPr>
          <p:sp>
            <p:nvSpPr>
              <p:cNvPr id="77" name="76 CuadroTexto"/>
              <p:cNvSpPr txBox="1"/>
              <p:nvPr/>
            </p:nvSpPr>
            <p:spPr>
              <a:xfrm>
                <a:off x="864312" y="2888278"/>
                <a:ext cx="52381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3600" dirty="0">
                    <a:latin typeface="Vijaya" pitchFamily="34" charset="0"/>
                    <a:ea typeface="Meiryo UI" pitchFamily="34" charset="-128"/>
                    <a:cs typeface="Vijaya" pitchFamily="34" charset="0"/>
                  </a:rPr>
                  <a:t>a</a:t>
                </a:r>
              </a:p>
            </p:txBody>
          </p:sp>
          <p:sp>
            <p:nvSpPr>
              <p:cNvPr id="79" name="78 Medio marco"/>
              <p:cNvSpPr/>
              <p:nvPr/>
            </p:nvSpPr>
            <p:spPr>
              <a:xfrm flipH="1">
                <a:off x="1259632" y="3242593"/>
                <a:ext cx="216024" cy="330423"/>
              </a:xfrm>
              <a:prstGeom prst="halfFrame">
                <a:avLst>
                  <a:gd name="adj1" fmla="val 6458"/>
                  <a:gd name="adj2" fmla="val 1978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VE" sz="2400" dirty="0" smtClean="0">
                    <a:solidFill>
                      <a:schemeClr val="tx1"/>
                    </a:solidFill>
                  </a:rPr>
                  <a:t>n</a:t>
                </a:r>
                <a:endParaRPr lang="es-VE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79 CuadroTexto"/>
              <p:cNvSpPr txBox="1"/>
              <p:nvPr/>
            </p:nvSpPr>
            <p:spPr>
              <a:xfrm>
                <a:off x="1475656" y="3212976"/>
                <a:ext cx="40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VE" sz="2400" dirty="0" smtClean="0">
                    <a:latin typeface="Book Antiqua" pitchFamily="18" charset="0"/>
                  </a:rPr>
                  <a:t>i</a:t>
                </a:r>
                <a:endParaRPr lang="es-VE" sz="2400" dirty="0">
                  <a:latin typeface="Book Antiqua" pitchFamily="18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" name="87 CuadroTexto"/>
                <p:cNvSpPr txBox="1"/>
                <p:nvPr/>
              </p:nvSpPr>
              <p:spPr>
                <a:xfrm>
                  <a:off x="1405214" y="2492896"/>
                  <a:ext cx="2469330" cy="65158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s-VE" sz="240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VE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VE" sz="2400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s-VE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VE" sz="24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s-VE" sz="2400" b="0" i="1" smtClean="0">
                                      <a:latin typeface="Cambria Math"/>
                                      <a:ea typeface="Cambria Math"/>
                                    </a:rPr>
                                    <m:t>1+</m:t>
                                  </m:r>
                                  <m:r>
                                    <a:rPr lang="es-VE" sz="2400" b="0" i="1" smtClean="0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s-VE" sz="24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s-VE" sz="2400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s-VE" sz="24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den>
                      </m:f>
                      <m:r>
                        <a:rPr lang="es-VE" sz="2400" b="0" i="1" smtClean="0">
                          <a:latin typeface="Cambria Math"/>
                          <a:ea typeface="Cambria Math"/>
                        </a:rPr>
                        <m:t>     </m:t>
                      </m:r>
                    </m:oMath>
                  </a14:m>
                  <a:r>
                    <a:rPr lang="es-VE" sz="2400" dirty="0" smtClean="0"/>
                    <a:t>(17)</a:t>
                  </a:r>
                  <a:endParaRPr lang="es-VE" sz="2400" dirty="0"/>
                </a:p>
              </p:txBody>
            </p:sp>
          </mc:Choice>
          <mc:Fallback xmlns="">
            <p:sp>
              <p:nvSpPr>
                <p:cNvPr id="88" name="87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5214" y="2492896"/>
                  <a:ext cx="2469330" cy="651589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r="-5185" b="-8411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3" name="122 Grupo"/>
          <p:cNvGrpSpPr/>
          <p:nvPr/>
        </p:nvGrpSpPr>
        <p:grpSpPr>
          <a:xfrm>
            <a:off x="204288" y="4233680"/>
            <a:ext cx="3394697" cy="923512"/>
            <a:chOff x="323528" y="5589240"/>
            <a:chExt cx="3394697" cy="923512"/>
          </a:xfrm>
        </p:grpSpPr>
        <p:grpSp>
          <p:nvGrpSpPr>
            <p:cNvPr id="91" name="90 Grupo"/>
            <p:cNvGrpSpPr/>
            <p:nvPr/>
          </p:nvGrpSpPr>
          <p:grpSpPr>
            <a:xfrm>
              <a:off x="323528" y="5589240"/>
              <a:ext cx="2605779" cy="923512"/>
              <a:chOff x="649365" y="3657798"/>
              <a:chExt cx="2605779" cy="923512"/>
            </a:xfrm>
          </p:grpSpPr>
          <p:grpSp>
            <p:nvGrpSpPr>
              <p:cNvPr id="87" name="86 Grupo"/>
              <p:cNvGrpSpPr/>
              <p:nvPr/>
            </p:nvGrpSpPr>
            <p:grpSpPr>
              <a:xfrm>
                <a:off x="649365" y="3657798"/>
                <a:ext cx="1011710" cy="851322"/>
                <a:chOff x="864946" y="3903439"/>
                <a:chExt cx="1011710" cy="851322"/>
              </a:xfrm>
            </p:grpSpPr>
            <p:grpSp>
              <p:nvGrpSpPr>
                <p:cNvPr id="82" name="81 Grupo"/>
                <p:cNvGrpSpPr/>
                <p:nvPr/>
              </p:nvGrpSpPr>
              <p:grpSpPr>
                <a:xfrm>
                  <a:off x="864946" y="3975447"/>
                  <a:ext cx="1011710" cy="779314"/>
                  <a:chOff x="864946" y="2895327"/>
                  <a:chExt cx="1011710" cy="779314"/>
                </a:xfrm>
              </p:grpSpPr>
              <p:sp>
                <p:nvSpPr>
                  <p:cNvPr id="83" name="82 CuadroTexto"/>
                  <p:cNvSpPr txBox="1"/>
                  <p:nvPr/>
                </p:nvSpPr>
                <p:spPr>
                  <a:xfrm>
                    <a:off x="864946" y="2895327"/>
                    <a:ext cx="523812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s-VE" sz="3600" dirty="0">
                        <a:latin typeface="Vijaya" pitchFamily="34" charset="0"/>
                        <a:cs typeface="Vijaya" pitchFamily="34" charset="0"/>
                      </a:rPr>
                      <a:t>a</a:t>
                    </a:r>
                  </a:p>
                </p:txBody>
              </p:sp>
              <p:sp>
                <p:nvSpPr>
                  <p:cNvPr id="84" name="83 Medio marco"/>
                  <p:cNvSpPr/>
                  <p:nvPr/>
                </p:nvSpPr>
                <p:spPr>
                  <a:xfrm flipH="1">
                    <a:off x="1259632" y="3242593"/>
                    <a:ext cx="216024" cy="330423"/>
                  </a:xfrm>
                  <a:prstGeom prst="halfFrame">
                    <a:avLst>
                      <a:gd name="adj1" fmla="val 6458"/>
                      <a:gd name="adj2" fmla="val 1978"/>
                    </a:avLst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s-VE" sz="2400" dirty="0" smtClean="0">
                        <a:solidFill>
                          <a:schemeClr val="tx1"/>
                        </a:solidFill>
                      </a:rPr>
                      <a:t>n</a:t>
                    </a:r>
                    <a:endParaRPr lang="es-VE" sz="24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5" name="84 CuadroTexto"/>
                  <p:cNvSpPr txBox="1"/>
                  <p:nvPr/>
                </p:nvSpPr>
                <p:spPr>
                  <a:xfrm>
                    <a:off x="1475656" y="3212976"/>
                    <a:ext cx="4010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VE" sz="2400" dirty="0" smtClean="0">
                        <a:latin typeface="Book Antiqua" pitchFamily="18" charset="0"/>
                      </a:rPr>
                      <a:t>i</a:t>
                    </a:r>
                    <a:endParaRPr lang="es-VE" sz="2400" dirty="0">
                      <a:latin typeface="Book Antiqua" pitchFamily="18" charset="0"/>
                    </a:endParaRPr>
                  </a:p>
                </p:txBody>
              </p:sp>
            </p:grpSp>
            <p:sp>
              <p:nvSpPr>
                <p:cNvPr id="86" name="85 CuadroTexto"/>
                <p:cNvSpPr txBox="1"/>
                <p:nvPr/>
              </p:nvSpPr>
              <p:spPr>
                <a:xfrm>
                  <a:off x="1236664" y="3903439"/>
                  <a:ext cx="59678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VE" sz="2400" dirty="0" smtClean="0"/>
                    <a:t>-1</a:t>
                  </a:r>
                  <a:endParaRPr lang="es-VE" sz="2400" dirty="0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0" name="89 CuadroTexto"/>
                  <p:cNvSpPr txBox="1"/>
                  <p:nvPr/>
                </p:nvSpPr>
                <p:spPr>
                  <a:xfrm>
                    <a:off x="1405214" y="3933056"/>
                    <a:ext cx="1849930" cy="6482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VE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s-VE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1+</m:t>
                                      </m:r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𝑖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  <m:r>
                            <a:rPr lang="es-VE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oMath>
                      </m:oMathPara>
                    </a14:m>
                    <a:endParaRPr lang="es-VE" dirty="0"/>
                  </a:p>
                </p:txBody>
              </p:sp>
            </mc:Choice>
            <mc:Fallback xmlns="">
              <p:sp>
                <p:nvSpPr>
                  <p:cNvPr id="90" name="89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05214" y="3933056"/>
                    <a:ext cx="1849930" cy="648254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r="-3960"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22" name="121 CuadroTexto"/>
            <p:cNvSpPr txBox="1"/>
            <p:nvPr/>
          </p:nvSpPr>
          <p:spPr>
            <a:xfrm>
              <a:off x="2966577" y="5936506"/>
              <a:ext cx="7516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sz="2400" dirty="0" smtClean="0"/>
                <a:t>(20)</a:t>
              </a:r>
              <a:endParaRPr lang="es-VE" sz="2400" dirty="0"/>
            </a:p>
          </p:txBody>
        </p:sp>
      </p:grpSp>
      <p:grpSp>
        <p:nvGrpSpPr>
          <p:cNvPr id="136" name="135 Grupo"/>
          <p:cNvGrpSpPr/>
          <p:nvPr/>
        </p:nvGrpSpPr>
        <p:grpSpPr>
          <a:xfrm>
            <a:off x="5346980" y="2384883"/>
            <a:ext cx="3072874" cy="867613"/>
            <a:chOff x="663812" y="2276872"/>
            <a:chExt cx="3072874" cy="867613"/>
          </a:xfrm>
        </p:grpSpPr>
        <p:grpSp>
          <p:nvGrpSpPr>
            <p:cNvPr id="137" name="136 Grupo"/>
            <p:cNvGrpSpPr/>
            <p:nvPr/>
          </p:nvGrpSpPr>
          <p:grpSpPr>
            <a:xfrm>
              <a:off x="663812" y="2276872"/>
              <a:ext cx="1012344" cy="786363"/>
              <a:chOff x="864312" y="2888278"/>
              <a:chExt cx="1012344" cy="786363"/>
            </a:xfrm>
          </p:grpSpPr>
          <p:sp>
            <p:nvSpPr>
              <p:cNvPr id="139" name="138 CuadroTexto"/>
              <p:cNvSpPr txBox="1"/>
              <p:nvPr/>
            </p:nvSpPr>
            <p:spPr>
              <a:xfrm>
                <a:off x="864312" y="2888278"/>
                <a:ext cx="52381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3600" dirty="0" smtClean="0">
                    <a:latin typeface="Vijaya" pitchFamily="34" charset="0"/>
                    <a:ea typeface="Meiryo UI" pitchFamily="34" charset="-128"/>
                    <a:cs typeface="Vijaya" pitchFamily="34" charset="0"/>
                  </a:rPr>
                  <a:t>s</a:t>
                </a:r>
                <a:endParaRPr lang="es-VE" sz="3600" dirty="0">
                  <a:latin typeface="Vijaya" pitchFamily="34" charset="0"/>
                  <a:ea typeface="Meiryo UI" pitchFamily="34" charset="-128"/>
                  <a:cs typeface="Vijaya" pitchFamily="34" charset="0"/>
                </a:endParaRPr>
              </a:p>
            </p:txBody>
          </p:sp>
          <p:sp>
            <p:nvSpPr>
              <p:cNvPr id="140" name="139 Medio marco"/>
              <p:cNvSpPr/>
              <p:nvPr/>
            </p:nvSpPr>
            <p:spPr>
              <a:xfrm flipH="1">
                <a:off x="1259632" y="3242593"/>
                <a:ext cx="216024" cy="330423"/>
              </a:xfrm>
              <a:prstGeom prst="halfFrame">
                <a:avLst>
                  <a:gd name="adj1" fmla="val 6458"/>
                  <a:gd name="adj2" fmla="val 1978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VE" sz="2400" dirty="0" smtClean="0">
                    <a:solidFill>
                      <a:schemeClr val="tx1"/>
                    </a:solidFill>
                  </a:rPr>
                  <a:t>n</a:t>
                </a:r>
                <a:endParaRPr lang="es-VE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1" name="140 CuadroTexto"/>
              <p:cNvSpPr txBox="1"/>
              <p:nvPr/>
            </p:nvSpPr>
            <p:spPr>
              <a:xfrm>
                <a:off x="1475656" y="3212976"/>
                <a:ext cx="40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VE" sz="2400" dirty="0" smtClean="0">
                    <a:latin typeface="Book Antiqua" pitchFamily="18" charset="0"/>
                  </a:rPr>
                  <a:t>i</a:t>
                </a:r>
                <a:endParaRPr lang="es-VE" sz="2400" dirty="0">
                  <a:latin typeface="Book Antiqua" pitchFamily="18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8" name="137 CuadroTexto"/>
                <p:cNvSpPr txBox="1"/>
                <p:nvPr/>
              </p:nvSpPr>
              <p:spPr>
                <a:xfrm>
                  <a:off x="1405214" y="2492896"/>
                  <a:ext cx="2331472" cy="65158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s-VE" sz="240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VE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VE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VE" sz="24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s-VE" sz="2400" b="0" i="1" smtClean="0">
                                      <a:latin typeface="Cambria Math"/>
                                      <a:ea typeface="Cambria Math"/>
                                    </a:rPr>
                                    <m:t>1+</m:t>
                                  </m:r>
                                  <m:r>
                                    <a:rPr lang="es-VE" sz="2400" b="0" i="1" smtClean="0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s-VE" sz="2400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p>
                          </m:sSup>
                          <m:r>
                            <a:rPr lang="es-VE" sz="2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s-VE" sz="24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den>
                      </m:f>
                      <m:r>
                        <a:rPr lang="es-VE" sz="2400" b="0" i="1" smtClean="0">
                          <a:latin typeface="Cambria Math"/>
                          <a:ea typeface="Cambria Math"/>
                        </a:rPr>
                        <m:t>     </m:t>
                      </m:r>
                    </m:oMath>
                  </a14:m>
                  <a:r>
                    <a:rPr lang="es-VE" sz="2400" dirty="0" smtClean="0"/>
                    <a:t>(23)</a:t>
                  </a:r>
                  <a:endParaRPr lang="es-VE" sz="2400" dirty="0"/>
                </a:p>
              </p:txBody>
            </p:sp>
          </mc:Choice>
          <mc:Fallback xmlns="">
            <p:sp>
              <p:nvSpPr>
                <p:cNvPr id="138" name="137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5214" y="2492896"/>
                  <a:ext cx="2331472" cy="651589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r="-5759" b="-8411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3" name="152 Grupo"/>
          <p:cNvGrpSpPr/>
          <p:nvPr/>
        </p:nvGrpSpPr>
        <p:grpSpPr>
          <a:xfrm>
            <a:off x="5292080" y="4305688"/>
            <a:ext cx="3201485" cy="923512"/>
            <a:chOff x="323528" y="5589240"/>
            <a:chExt cx="3201485" cy="923512"/>
          </a:xfrm>
        </p:grpSpPr>
        <p:grpSp>
          <p:nvGrpSpPr>
            <p:cNvPr id="154" name="153 Grupo"/>
            <p:cNvGrpSpPr/>
            <p:nvPr/>
          </p:nvGrpSpPr>
          <p:grpSpPr>
            <a:xfrm>
              <a:off x="323528" y="5589240"/>
              <a:ext cx="2483951" cy="923512"/>
              <a:chOff x="649365" y="3657798"/>
              <a:chExt cx="2483951" cy="923512"/>
            </a:xfrm>
          </p:grpSpPr>
          <p:grpSp>
            <p:nvGrpSpPr>
              <p:cNvPr id="156" name="155 Grupo"/>
              <p:cNvGrpSpPr/>
              <p:nvPr/>
            </p:nvGrpSpPr>
            <p:grpSpPr>
              <a:xfrm>
                <a:off x="649365" y="3657798"/>
                <a:ext cx="1011710" cy="851322"/>
                <a:chOff x="864946" y="3903439"/>
                <a:chExt cx="1011710" cy="851322"/>
              </a:xfrm>
            </p:grpSpPr>
            <p:grpSp>
              <p:nvGrpSpPr>
                <p:cNvPr id="158" name="157 Grupo"/>
                <p:cNvGrpSpPr/>
                <p:nvPr/>
              </p:nvGrpSpPr>
              <p:grpSpPr>
                <a:xfrm>
                  <a:off x="864946" y="3975447"/>
                  <a:ext cx="1011710" cy="779314"/>
                  <a:chOff x="864946" y="2895327"/>
                  <a:chExt cx="1011710" cy="779314"/>
                </a:xfrm>
              </p:grpSpPr>
              <p:sp>
                <p:nvSpPr>
                  <p:cNvPr id="160" name="159 CuadroTexto"/>
                  <p:cNvSpPr txBox="1"/>
                  <p:nvPr/>
                </p:nvSpPr>
                <p:spPr>
                  <a:xfrm>
                    <a:off x="864946" y="2895327"/>
                    <a:ext cx="523812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s-VE" sz="3600" dirty="0" smtClean="0">
                        <a:latin typeface="Vijaya" pitchFamily="34" charset="0"/>
                        <a:cs typeface="Vijaya" pitchFamily="34" charset="0"/>
                      </a:rPr>
                      <a:t>s</a:t>
                    </a:r>
                    <a:endParaRPr lang="es-VE" sz="3600" dirty="0">
                      <a:latin typeface="Vijaya" pitchFamily="34" charset="0"/>
                      <a:cs typeface="Vijaya" pitchFamily="34" charset="0"/>
                    </a:endParaRPr>
                  </a:p>
                </p:txBody>
              </p:sp>
              <p:sp>
                <p:nvSpPr>
                  <p:cNvPr id="161" name="160 Medio marco"/>
                  <p:cNvSpPr/>
                  <p:nvPr/>
                </p:nvSpPr>
                <p:spPr>
                  <a:xfrm flipH="1">
                    <a:off x="1259632" y="3242593"/>
                    <a:ext cx="216024" cy="330423"/>
                  </a:xfrm>
                  <a:prstGeom prst="halfFrame">
                    <a:avLst>
                      <a:gd name="adj1" fmla="val 6458"/>
                      <a:gd name="adj2" fmla="val 1978"/>
                    </a:avLst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s-VE" sz="2400" dirty="0" smtClean="0">
                        <a:solidFill>
                          <a:schemeClr val="tx1"/>
                        </a:solidFill>
                      </a:rPr>
                      <a:t>n</a:t>
                    </a:r>
                    <a:endParaRPr lang="es-VE" sz="24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62" name="161 CuadroTexto"/>
                  <p:cNvSpPr txBox="1"/>
                  <p:nvPr/>
                </p:nvSpPr>
                <p:spPr>
                  <a:xfrm>
                    <a:off x="1475656" y="3212976"/>
                    <a:ext cx="4010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VE" sz="2400" dirty="0" smtClean="0">
                        <a:latin typeface="Book Antiqua" pitchFamily="18" charset="0"/>
                      </a:rPr>
                      <a:t>i</a:t>
                    </a:r>
                    <a:endParaRPr lang="es-VE" sz="2400" dirty="0">
                      <a:latin typeface="Book Antiqua" pitchFamily="18" charset="0"/>
                    </a:endParaRPr>
                  </a:p>
                </p:txBody>
              </p:sp>
            </p:grpSp>
            <p:sp>
              <p:nvSpPr>
                <p:cNvPr id="159" name="158 CuadroTexto"/>
                <p:cNvSpPr txBox="1"/>
                <p:nvPr/>
              </p:nvSpPr>
              <p:spPr>
                <a:xfrm>
                  <a:off x="1236664" y="3903439"/>
                  <a:ext cx="59678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VE" sz="2400" dirty="0" smtClean="0"/>
                    <a:t>-1</a:t>
                  </a:r>
                  <a:endParaRPr lang="es-VE" sz="2400" dirty="0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7" name="156 CuadroTexto"/>
                  <p:cNvSpPr txBox="1"/>
                  <p:nvPr/>
                </p:nvSpPr>
                <p:spPr>
                  <a:xfrm>
                    <a:off x="1405214" y="3933056"/>
                    <a:ext cx="1728102" cy="6482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VE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s-VE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1+</m:t>
                                      </m:r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𝑖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den>
                          </m:f>
                          <m:r>
                            <a:rPr lang="es-VE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oMath>
                      </m:oMathPara>
                    </a14:m>
                    <a:endParaRPr lang="es-VE" dirty="0"/>
                  </a:p>
                </p:txBody>
              </p:sp>
            </mc:Choice>
            <mc:Fallback xmlns="">
              <p:sp>
                <p:nvSpPr>
                  <p:cNvPr id="157" name="156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05214" y="3933056"/>
                    <a:ext cx="1728102" cy="648254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 r="-4225"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55" name="154 CuadroTexto"/>
            <p:cNvSpPr txBox="1"/>
            <p:nvPr/>
          </p:nvSpPr>
          <p:spPr>
            <a:xfrm>
              <a:off x="2773365" y="5978896"/>
              <a:ext cx="7516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sz="2400" dirty="0" smtClean="0"/>
                <a:t>(26)</a:t>
              </a:r>
              <a:endParaRPr lang="es-VE" sz="2400" dirty="0"/>
            </a:p>
          </p:txBody>
        </p:sp>
      </p:grpSp>
      <p:sp>
        <p:nvSpPr>
          <p:cNvPr id="178" name="177 CuadroTexto"/>
          <p:cNvSpPr txBox="1"/>
          <p:nvPr/>
        </p:nvSpPr>
        <p:spPr>
          <a:xfrm>
            <a:off x="881844" y="1639833"/>
            <a:ext cx="305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200" dirty="0"/>
              <a:t>a</a:t>
            </a:r>
          </a:p>
        </p:txBody>
      </p:sp>
      <p:grpSp>
        <p:nvGrpSpPr>
          <p:cNvPr id="7" name="6 Grupo"/>
          <p:cNvGrpSpPr/>
          <p:nvPr/>
        </p:nvGrpSpPr>
        <p:grpSpPr>
          <a:xfrm>
            <a:off x="107504" y="2996952"/>
            <a:ext cx="3905358" cy="792088"/>
            <a:chOff x="107504" y="2996952"/>
            <a:chExt cx="3905358" cy="792088"/>
          </a:xfrm>
        </p:grpSpPr>
        <p:grpSp>
          <p:nvGrpSpPr>
            <p:cNvPr id="101" name="100 Grupo"/>
            <p:cNvGrpSpPr/>
            <p:nvPr/>
          </p:nvGrpSpPr>
          <p:grpSpPr>
            <a:xfrm>
              <a:off x="107504" y="2996952"/>
              <a:ext cx="3905358" cy="792088"/>
              <a:chOff x="4067944" y="2852936"/>
              <a:chExt cx="3274992" cy="792088"/>
            </a:xfrm>
          </p:grpSpPr>
          <p:grpSp>
            <p:nvGrpSpPr>
              <p:cNvPr id="98" name="97 Grupo"/>
              <p:cNvGrpSpPr/>
              <p:nvPr/>
            </p:nvGrpSpPr>
            <p:grpSpPr>
              <a:xfrm>
                <a:off x="4067944" y="2852936"/>
                <a:ext cx="1985619" cy="792088"/>
                <a:chOff x="4067944" y="2852936"/>
                <a:chExt cx="1985619" cy="792088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2" name="91 CuadroTexto"/>
                    <p:cNvSpPr txBox="1"/>
                    <p:nvPr/>
                  </p:nvSpPr>
                  <p:spPr>
                    <a:xfrm>
                      <a:off x="4067944" y="2975428"/>
                      <a:ext cx="1319015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𝐴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=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𝑎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 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𝑥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 </m:t>
                            </m:r>
                          </m:oMath>
                        </m:oMathPara>
                      </a14:m>
                      <a:endParaRPr lang="es-VE" dirty="0">
                        <a:ea typeface="Cambria Math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92" name="91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067944" y="2975428"/>
                      <a:ext cx="1319015" cy="461665"/>
                    </a:xfrm>
                    <a:prstGeom prst="rect">
                      <a:avLst/>
                    </a:prstGeom>
                    <a:blipFill rotWithShape="1">
                      <a:blip r:embed="rId6"/>
                      <a:stretch>
                        <a:fillRect t="-10667" b="-3066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V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97" name="96 Grupo"/>
                <p:cNvGrpSpPr/>
                <p:nvPr/>
              </p:nvGrpSpPr>
              <p:grpSpPr>
                <a:xfrm>
                  <a:off x="5056300" y="2852936"/>
                  <a:ext cx="997263" cy="792088"/>
                  <a:chOff x="1239563" y="5504458"/>
                  <a:chExt cx="997263" cy="792088"/>
                </a:xfrm>
              </p:grpSpPr>
              <p:sp>
                <p:nvSpPr>
                  <p:cNvPr id="93" name="92 CuadroTexto"/>
                  <p:cNvSpPr txBox="1"/>
                  <p:nvPr/>
                </p:nvSpPr>
                <p:spPr>
                  <a:xfrm>
                    <a:off x="1239563" y="5504458"/>
                    <a:ext cx="523812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s-VE" sz="3600" dirty="0">
                        <a:latin typeface="Vijaya" pitchFamily="34" charset="0"/>
                        <a:cs typeface="Vijaya" pitchFamily="34" charset="0"/>
                      </a:rPr>
                      <a:t>a</a:t>
                    </a:r>
                  </a:p>
                </p:txBody>
              </p:sp>
              <p:sp>
                <p:nvSpPr>
                  <p:cNvPr id="94" name="93 Medio marco"/>
                  <p:cNvSpPr/>
                  <p:nvPr/>
                </p:nvSpPr>
                <p:spPr>
                  <a:xfrm flipH="1">
                    <a:off x="1619802" y="5864498"/>
                    <a:ext cx="216024" cy="330423"/>
                  </a:xfrm>
                  <a:prstGeom prst="halfFrame">
                    <a:avLst>
                      <a:gd name="adj1" fmla="val 6458"/>
                      <a:gd name="adj2" fmla="val 1978"/>
                    </a:avLst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s-VE" sz="2400" dirty="0" smtClean="0">
                        <a:solidFill>
                          <a:schemeClr val="tx1"/>
                        </a:solidFill>
                      </a:rPr>
                      <a:t>n</a:t>
                    </a:r>
                    <a:endParaRPr lang="es-VE" sz="24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5" name="94 CuadroTexto"/>
                  <p:cNvSpPr txBox="1"/>
                  <p:nvPr/>
                </p:nvSpPr>
                <p:spPr>
                  <a:xfrm>
                    <a:off x="1835826" y="5834881"/>
                    <a:ext cx="4010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VE" sz="2400" dirty="0" smtClean="0">
                        <a:latin typeface="Book Antiqua" pitchFamily="18" charset="0"/>
                      </a:rPr>
                      <a:t>i</a:t>
                    </a:r>
                    <a:endParaRPr lang="es-VE" sz="2400" dirty="0">
                      <a:latin typeface="Book Antiqua" pitchFamily="18" charset="0"/>
                    </a:endParaRPr>
                  </a:p>
                </p:txBody>
              </p:sp>
            </p:grpSp>
          </p:grpSp>
          <p:sp>
            <p:nvSpPr>
              <p:cNvPr id="99" name="98 CuadroTexto"/>
              <p:cNvSpPr txBox="1"/>
              <p:nvPr/>
            </p:nvSpPr>
            <p:spPr>
              <a:xfrm>
                <a:off x="6712612" y="2982143"/>
                <a:ext cx="6303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VE" sz="2400" dirty="0" smtClean="0"/>
                  <a:t>(29)</a:t>
                </a:r>
                <a:endParaRPr lang="es-VE" sz="2400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9" name="178 CuadroTexto"/>
                <p:cNvSpPr txBox="1"/>
                <p:nvPr/>
              </p:nvSpPr>
              <p:spPr>
                <a:xfrm>
                  <a:off x="2051720" y="3140968"/>
                  <a:ext cx="145071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𝑥</m:t>
                        </m:r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</m:ctrlPr>
                          </m:dPr>
                          <m:e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1+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𝑖</m:t>
                            </m:r>
                          </m:e>
                        </m:d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</m:oMath>
                    </m:oMathPara>
                  </a14:m>
                  <a:endParaRPr lang="es-VE" dirty="0">
                    <a:ea typeface="Cambria Math" pitchFamily="18" charset="0"/>
                  </a:endParaRPr>
                </a:p>
              </p:txBody>
            </p:sp>
          </mc:Choice>
          <mc:Fallback xmlns="">
            <p:sp>
              <p:nvSpPr>
                <p:cNvPr id="179" name="178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51720" y="3140968"/>
                  <a:ext cx="1450717" cy="46166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t="-10526" r="-7983" b="-28947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" name="2 Grupo"/>
          <p:cNvGrpSpPr/>
          <p:nvPr/>
        </p:nvGrpSpPr>
        <p:grpSpPr>
          <a:xfrm>
            <a:off x="107504" y="3789040"/>
            <a:ext cx="4333230" cy="660758"/>
            <a:chOff x="611559" y="3789040"/>
            <a:chExt cx="4464497" cy="660758"/>
          </a:xfrm>
        </p:grpSpPr>
        <p:grpSp>
          <p:nvGrpSpPr>
            <p:cNvPr id="111" name="110 Grupo"/>
            <p:cNvGrpSpPr/>
            <p:nvPr/>
          </p:nvGrpSpPr>
          <p:grpSpPr>
            <a:xfrm>
              <a:off x="611559" y="3789040"/>
              <a:ext cx="4464497" cy="660758"/>
              <a:chOff x="611559" y="3789040"/>
              <a:chExt cx="4464497" cy="66075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5" name="104 CuadroTexto"/>
                  <p:cNvSpPr txBox="1"/>
                  <p:nvPr/>
                </p:nvSpPr>
                <p:spPr>
                  <a:xfrm>
                    <a:off x="611559" y="3839524"/>
                    <a:ext cx="1572897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𝐴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=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𝑎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 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𝑥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 </m:t>
                          </m:r>
                        </m:oMath>
                      </m:oMathPara>
                    </a14:m>
                    <a:endParaRPr lang="es-VE" dirty="0">
                      <a:ea typeface="Cambria Math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105" name="104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1559" y="3839524"/>
                    <a:ext cx="1572897" cy="461665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 t="-10526" r="-1200" b="-28947"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0" name="109 CuadroTexto"/>
                  <p:cNvSpPr txBox="1"/>
                  <p:nvPr/>
                </p:nvSpPr>
                <p:spPr>
                  <a:xfrm>
                    <a:off x="1763688" y="3789040"/>
                    <a:ext cx="3312368" cy="66075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d>
                          <m:dPr>
                            <m:ctrlPr>
                              <a:rPr lang="es-VE" sz="24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s-VE" sz="24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s-VE" sz="24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VE" sz="2400" b="0" i="1" smtClean="0">
                                        <a:latin typeface="Cambria Math"/>
                                      </a:rPr>
                                      <m:t>1−</m:t>
                                    </m:r>
                                    <m:d>
                                      <m:dPr>
                                        <m:ctrlPr>
                                          <a:rPr lang="es-VE" sz="2400" i="1" smtClean="0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VE" sz="2400" b="0" i="1" smtClean="0">
                                            <a:latin typeface="Cambria Math"/>
                                          </a:rPr>
                                          <m:t>1+</m:t>
                                        </m:r>
                                        <m:r>
                                          <a:rPr lang="es-VE" sz="2400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s-VE" sz="2400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s-VE" sz="2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s-VE" sz="2400" b="0" i="1" smtClean="0">
                                    <a:latin typeface="Cambria Math"/>
                                  </a:rPr>
                                  <m:t>𝑖</m:t>
                                </m:r>
                              </m:den>
                            </m:f>
                          </m:e>
                        </m:d>
                      </m:oMath>
                    </a14:m>
                    <a:r>
                      <a:rPr lang="es-VE" sz="2400" dirty="0" smtClean="0"/>
                      <a:t>               (30)</a:t>
                    </a:r>
                    <a:endParaRPr lang="es-VE" sz="2400" dirty="0"/>
                  </a:p>
                </p:txBody>
              </p:sp>
            </mc:Choice>
            <mc:Fallback xmlns="">
              <p:sp>
                <p:nvSpPr>
                  <p:cNvPr id="110" name="109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63688" y="3789040"/>
                    <a:ext cx="3312368" cy="660758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 r="-2277" b="-7407"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0" name="179 CuadroTexto"/>
                <p:cNvSpPr txBox="1"/>
                <p:nvPr/>
              </p:nvSpPr>
              <p:spPr>
                <a:xfrm>
                  <a:off x="3185336" y="3933056"/>
                  <a:ext cx="124264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VE" sz="2000" b="0" i="1" smtClean="0">
                            <a:latin typeface="Cambria Math"/>
                            <a:ea typeface="Cambria Math" pitchFamily="18" charset="0"/>
                          </a:rPr>
                          <m:t>𝑥</m:t>
                        </m:r>
                        <m:r>
                          <a:rPr lang="es-VE" sz="20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</m:ctrlPr>
                          </m:dPr>
                          <m:e>
                            <m: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  <m:t>1+</m:t>
                            </m:r>
                            <m: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  <m:t>𝑖</m:t>
                            </m:r>
                          </m:e>
                        </m:d>
                        <m:r>
                          <a:rPr lang="es-VE" sz="20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</m:oMath>
                    </m:oMathPara>
                  </a14:m>
                  <a:endParaRPr lang="es-VE" sz="1600" dirty="0">
                    <a:ea typeface="Cambria Math" pitchFamily="18" charset="0"/>
                  </a:endParaRPr>
                </a:p>
              </p:txBody>
            </p:sp>
          </mc:Choice>
          <mc:Fallback xmlns="">
            <p:sp>
              <p:nvSpPr>
                <p:cNvPr id="180" name="179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85336" y="3933056"/>
                  <a:ext cx="1242648" cy="400110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t="-7576" r="-9596" b="-25758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8 Grupo"/>
          <p:cNvGrpSpPr/>
          <p:nvPr/>
        </p:nvGrpSpPr>
        <p:grpSpPr>
          <a:xfrm>
            <a:off x="355961" y="5127575"/>
            <a:ext cx="3766541" cy="821705"/>
            <a:chOff x="355961" y="5127575"/>
            <a:chExt cx="3766541" cy="821705"/>
          </a:xfrm>
        </p:grpSpPr>
        <p:grpSp>
          <p:nvGrpSpPr>
            <p:cNvPr id="121" name="120 Grupo"/>
            <p:cNvGrpSpPr/>
            <p:nvPr/>
          </p:nvGrpSpPr>
          <p:grpSpPr>
            <a:xfrm>
              <a:off x="355961" y="5127575"/>
              <a:ext cx="3766541" cy="821705"/>
              <a:chOff x="755576" y="4191471"/>
              <a:chExt cx="3766541" cy="821705"/>
            </a:xfrm>
          </p:grpSpPr>
          <p:grpSp>
            <p:nvGrpSpPr>
              <p:cNvPr id="112" name="111 Grupo"/>
              <p:cNvGrpSpPr/>
              <p:nvPr/>
            </p:nvGrpSpPr>
            <p:grpSpPr>
              <a:xfrm>
                <a:off x="755576" y="4221088"/>
                <a:ext cx="3766541" cy="792088"/>
                <a:chOff x="4255507" y="2852936"/>
                <a:chExt cx="3158582" cy="792088"/>
              </a:xfrm>
            </p:grpSpPr>
            <p:grpSp>
              <p:nvGrpSpPr>
                <p:cNvPr id="113" name="112 Grupo"/>
                <p:cNvGrpSpPr/>
                <p:nvPr/>
              </p:nvGrpSpPr>
              <p:grpSpPr>
                <a:xfrm>
                  <a:off x="4255507" y="2852936"/>
                  <a:ext cx="1798056" cy="792088"/>
                  <a:chOff x="4255507" y="2852936"/>
                  <a:chExt cx="1798056" cy="792088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15" name="114 CuadroTexto"/>
                      <p:cNvSpPr txBox="1"/>
                      <p:nvPr/>
                    </p:nvSpPr>
                    <p:spPr>
                      <a:xfrm>
                        <a:off x="4255507" y="2975428"/>
                        <a:ext cx="1128804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s-VE" sz="2400" b="0" i="1" smtClean="0">
                                  <a:latin typeface="Cambria Math"/>
                                  <a:ea typeface="Cambria Math" pitchFamily="18" charset="0"/>
                                </a:rPr>
                                <m:t>𝑎</m:t>
                              </m:r>
                              <m:r>
                                <a:rPr lang="es-VE" sz="2400" b="0" i="1" smtClean="0">
                                  <a:latin typeface="Cambria Math"/>
                                  <a:ea typeface="Cambria Math" pitchFamily="18" charset="0"/>
                                </a:rPr>
                                <m:t>=</m:t>
                              </m:r>
                              <m:r>
                                <a:rPr lang="es-VE" sz="2400" b="0" i="1" smtClean="0">
                                  <a:latin typeface="Cambria Math"/>
                                  <a:ea typeface="Cambria Math" pitchFamily="18" charset="0"/>
                                </a:rPr>
                                <m:t>𝐴</m:t>
                              </m:r>
                              <m:r>
                                <a:rPr lang="es-VE" sz="2400" b="0" i="1" smtClean="0">
                                  <a:latin typeface="Cambria Math"/>
                                  <a:ea typeface="Cambria Math" pitchFamily="18" charset="0"/>
                                </a:rPr>
                                <m:t> </m:t>
                              </m:r>
                              <m:r>
                                <a:rPr lang="es-VE" sz="2400" b="0" i="1" smtClean="0">
                                  <a:latin typeface="Cambria Math"/>
                                  <a:ea typeface="Cambria Math" pitchFamily="18" charset="0"/>
                                </a:rPr>
                                <m:t>𝑥</m:t>
                              </m:r>
                              <m:r>
                                <a:rPr lang="es-VE" sz="2400" b="0" i="1" smtClean="0">
                                  <a:latin typeface="Cambria Math"/>
                                  <a:ea typeface="Cambria Math" pitchFamily="18" charset="0"/>
                                </a:rPr>
                                <m:t> </m:t>
                              </m:r>
                            </m:oMath>
                          </m:oMathPara>
                        </a14:m>
                        <a:endParaRPr lang="es-VE" dirty="0">
                          <a:ea typeface="Cambria Math" pitchFamily="18" charset="0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15" name="114 CuadroTexto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255507" y="2975428"/>
                        <a:ext cx="1128804" cy="461665"/>
                      </a:xfrm>
                      <a:prstGeom prst="rect">
                        <a:avLst/>
                      </a:prstGeom>
                      <a:blipFill rotWithShape="1">
                        <a:blip r:embed="rId11"/>
                        <a:stretch>
                          <a:fillRect t="-10526" r="-8597" b="-28947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s-VE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grpSp>
                <p:nvGrpSpPr>
                  <p:cNvPr id="116" name="115 Grupo"/>
                  <p:cNvGrpSpPr/>
                  <p:nvPr/>
                </p:nvGrpSpPr>
                <p:grpSpPr>
                  <a:xfrm>
                    <a:off x="5056300" y="2852936"/>
                    <a:ext cx="997263" cy="792088"/>
                    <a:chOff x="1239563" y="5504458"/>
                    <a:chExt cx="997263" cy="792088"/>
                  </a:xfrm>
                </p:grpSpPr>
                <p:sp>
                  <p:nvSpPr>
                    <p:cNvPr id="117" name="116 CuadroTexto"/>
                    <p:cNvSpPr txBox="1"/>
                    <p:nvPr/>
                  </p:nvSpPr>
                  <p:spPr>
                    <a:xfrm>
                      <a:off x="1239563" y="5504458"/>
                      <a:ext cx="523812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3600" dirty="0">
                          <a:latin typeface="Vijaya" pitchFamily="34" charset="0"/>
                          <a:cs typeface="Vijaya" pitchFamily="34" charset="0"/>
                        </a:rPr>
                        <a:t>a</a:t>
                      </a:r>
                    </a:p>
                  </p:txBody>
                </p:sp>
                <p:sp>
                  <p:nvSpPr>
                    <p:cNvPr id="118" name="117 Medio marco"/>
                    <p:cNvSpPr/>
                    <p:nvPr/>
                  </p:nvSpPr>
                  <p:spPr>
                    <a:xfrm flipH="1">
                      <a:off x="1619802" y="5864498"/>
                      <a:ext cx="216024" cy="330423"/>
                    </a:xfrm>
                    <a:prstGeom prst="halfFrame">
                      <a:avLst>
                        <a:gd name="adj1" fmla="val 6458"/>
                        <a:gd name="adj2" fmla="val 1978"/>
                      </a:avLst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s-VE" sz="24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s-VE" sz="240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19" name="118 CuadroTexto"/>
                    <p:cNvSpPr txBox="1"/>
                    <p:nvPr/>
                  </p:nvSpPr>
                  <p:spPr>
                    <a:xfrm>
                      <a:off x="1835826" y="5834881"/>
                      <a:ext cx="401000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VE" sz="2400" dirty="0" smtClean="0">
                          <a:latin typeface="Book Antiqua" pitchFamily="18" charset="0"/>
                        </a:rPr>
                        <a:t>i</a:t>
                      </a:r>
                      <a:endParaRPr lang="es-VE" sz="2400" dirty="0">
                        <a:latin typeface="Book Antiqua" pitchFamily="18" charset="0"/>
                      </a:endParaRPr>
                    </a:p>
                  </p:txBody>
                </p:sp>
              </p:grpSp>
            </p:grpSp>
            <p:sp>
              <p:nvSpPr>
                <p:cNvPr id="114" name="113 CuadroTexto"/>
                <p:cNvSpPr txBox="1"/>
                <p:nvPr/>
              </p:nvSpPr>
              <p:spPr>
                <a:xfrm>
                  <a:off x="6783765" y="2924944"/>
                  <a:ext cx="63032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VE" sz="2400" dirty="0" smtClean="0"/>
                    <a:t>(31)</a:t>
                  </a:r>
                  <a:endParaRPr lang="es-VE" sz="2400" dirty="0"/>
                </a:p>
              </p:txBody>
            </p:sp>
          </p:grpSp>
          <p:sp>
            <p:nvSpPr>
              <p:cNvPr id="120" name="119 CuadroTexto"/>
              <p:cNvSpPr txBox="1"/>
              <p:nvPr/>
            </p:nvSpPr>
            <p:spPr>
              <a:xfrm>
                <a:off x="2143488" y="4191471"/>
                <a:ext cx="5967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VE" sz="2400" dirty="0" smtClean="0"/>
                  <a:t>-1</a:t>
                </a:r>
                <a:endParaRPr lang="es-VE" sz="2400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1" name="180 CuadroTexto"/>
                <p:cNvSpPr txBox="1"/>
                <p:nvPr/>
              </p:nvSpPr>
              <p:spPr>
                <a:xfrm>
                  <a:off x="2051720" y="5277412"/>
                  <a:ext cx="144244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VE" sz="2000" b="0" i="1" smtClean="0">
                            <a:latin typeface="Cambria Math"/>
                            <a:ea typeface="Cambria Math" pitchFamily="18" charset="0"/>
                          </a:rPr>
                          <m:t>𝑥</m:t>
                        </m:r>
                        <m:r>
                          <a:rPr lang="es-VE" sz="20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VE" sz="2000" b="0" i="1" smtClean="0">
                                    <a:latin typeface="Cambria Math"/>
                                    <a:ea typeface="Cambria Math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VE" sz="2000" b="0" i="1" smtClean="0">
                                    <a:latin typeface="Cambria Math"/>
                                    <a:ea typeface="Cambria Math" pitchFamily="18" charset="0"/>
                                  </a:rPr>
                                  <m:t>1+</m:t>
                                </m:r>
                                <m:r>
                                  <a:rPr lang="es-VE" sz="2000" b="0" i="1" smtClean="0">
                                    <a:latin typeface="Cambria Math"/>
                                    <a:ea typeface="Cambria Math" pitchFamily="18" charset="0"/>
                                  </a:rPr>
                                  <m:t>𝑖</m:t>
                                </m:r>
                              </m:e>
                            </m:d>
                          </m:e>
                          <m:sup>
                            <m: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  <m:t>−1</m:t>
                            </m:r>
                          </m:sup>
                        </m:sSup>
                      </m:oMath>
                    </m:oMathPara>
                  </a14:m>
                  <a:endParaRPr lang="es-VE" sz="1600" dirty="0">
                    <a:ea typeface="Cambria Math" pitchFamily="18" charset="0"/>
                  </a:endParaRPr>
                </a:p>
              </p:txBody>
            </p:sp>
          </mc:Choice>
          <mc:Fallback xmlns="">
            <p:sp>
              <p:nvSpPr>
                <p:cNvPr id="181" name="180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51720" y="5277412"/>
                  <a:ext cx="1442446" cy="400110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t="-7692" r="-6356" b="-27692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9 Grupo"/>
          <p:cNvGrpSpPr/>
          <p:nvPr/>
        </p:nvGrpSpPr>
        <p:grpSpPr>
          <a:xfrm>
            <a:off x="-36513" y="5877090"/>
            <a:ext cx="4617137" cy="648254"/>
            <a:chOff x="-36513" y="5877090"/>
            <a:chExt cx="4617137" cy="648254"/>
          </a:xfrm>
        </p:grpSpPr>
        <p:grpSp>
          <p:nvGrpSpPr>
            <p:cNvPr id="135" name="134 Grupo"/>
            <p:cNvGrpSpPr/>
            <p:nvPr/>
          </p:nvGrpSpPr>
          <p:grpSpPr>
            <a:xfrm>
              <a:off x="-36513" y="5877090"/>
              <a:ext cx="4617137" cy="648254"/>
              <a:chOff x="5048597" y="4941168"/>
              <a:chExt cx="4617137" cy="648254"/>
            </a:xfrm>
          </p:grpSpPr>
          <p:grpSp>
            <p:nvGrpSpPr>
              <p:cNvPr id="125" name="124 Grupo"/>
              <p:cNvGrpSpPr/>
              <p:nvPr/>
            </p:nvGrpSpPr>
            <p:grpSpPr>
              <a:xfrm>
                <a:off x="5048597" y="5013177"/>
                <a:ext cx="4617137" cy="503076"/>
                <a:chOff x="4255507" y="2975428"/>
                <a:chExt cx="3645380" cy="503076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9" name="128 CuadroTexto"/>
                    <p:cNvSpPr txBox="1"/>
                    <p:nvPr/>
                  </p:nvSpPr>
                  <p:spPr>
                    <a:xfrm>
                      <a:off x="4255507" y="2975428"/>
                      <a:ext cx="1114930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𝑎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=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𝐴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 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𝑥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 </m:t>
                            </m:r>
                          </m:oMath>
                        </m:oMathPara>
                      </a14:m>
                      <a:endParaRPr lang="es-VE" dirty="0">
                        <a:ea typeface="Cambria Math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129" name="128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255507" y="2975428"/>
                      <a:ext cx="1114930" cy="461665"/>
                    </a:xfrm>
                    <a:prstGeom prst="rect">
                      <a:avLst/>
                    </a:prstGeom>
                    <a:blipFill rotWithShape="1">
                      <a:blip r:embed="rId13"/>
                      <a:stretch>
                        <a:fillRect t="-10526" r="-5603" b="-2894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V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128" name="127 CuadroTexto"/>
                <p:cNvSpPr txBox="1"/>
                <p:nvPr/>
              </p:nvSpPr>
              <p:spPr>
                <a:xfrm>
                  <a:off x="7347805" y="3016839"/>
                  <a:ext cx="55308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VE" sz="2400" dirty="0" smtClean="0"/>
                    <a:t>(32)</a:t>
                  </a:r>
                  <a:endParaRPr lang="es-VE" sz="2400" dirty="0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4" name="133 CuadroTexto"/>
                  <p:cNvSpPr txBox="1"/>
                  <p:nvPr/>
                </p:nvSpPr>
                <p:spPr>
                  <a:xfrm>
                    <a:off x="6156176" y="4941168"/>
                    <a:ext cx="1840825" cy="6482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ctrlP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1−</m:t>
                                      </m:r>
                                      <m:d>
                                        <m:dPr>
                                          <m:ctrlPr>
                                            <a:rPr lang="es-VE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VE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1+</m:t>
                                          </m:r>
                                          <m:r>
                                            <a:rPr lang="es-VE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𝑖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−</m:t>
                                      </m:r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𝑛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s-VE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oMath>
                      </m:oMathPara>
                    </a14:m>
                    <a:endParaRPr lang="es-VE" dirty="0"/>
                  </a:p>
                </p:txBody>
              </p:sp>
            </mc:Choice>
            <mc:Fallback xmlns="">
              <p:sp>
                <p:nvSpPr>
                  <p:cNvPr id="134" name="133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56176" y="4941168"/>
                    <a:ext cx="1840825" cy="648254"/>
                  </a:xfrm>
                  <a:prstGeom prst="rect">
                    <a:avLst/>
                  </a:prstGeom>
                  <a:blipFill rotWithShape="1">
                    <a:blip r:embed="rId14"/>
                    <a:stretch>
                      <a:fillRect r="-3642"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2" name="181 CuadroTexto"/>
                <p:cNvSpPr txBox="1"/>
                <p:nvPr/>
              </p:nvSpPr>
              <p:spPr>
                <a:xfrm>
                  <a:off x="2649265" y="6049925"/>
                  <a:ext cx="144244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VE" sz="2000" b="0" i="1" smtClean="0">
                            <a:latin typeface="Cambria Math"/>
                            <a:ea typeface="Cambria Math" pitchFamily="18" charset="0"/>
                          </a:rPr>
                          <m:t>𝑥</m:t>
                        </m:r>
                        <m:r>
                          <a:rPr lang="es-VE" sz="20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VE" sz="2000" b="0" i="1" smtClean="0">
                                    <a:latin typeface="Cambria Math"/>
                                    <a:ea typeface="Cambria Math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VE" sz="2000" b="0" i="1" smtClean="0">
                                    <a:latin typeface="Cambria Math"/>
                                    <a:ea typeface="Cambria Math" pitchFamily="18" charset="0"/>
                                  </a:rPr>
                                  <m:t>1+</m:t>
                                </m:r>
                                <m:r>
                                  <a:rPr lang="es-VE" sz="2000" b="0" i="1" smtClean="0">
                                    <a:latin typeface="Cambria Math"/>
                                    <a:ea typeface="Cambria Math" pitchFamily="18" charset="0"/>
                                  </a:rPr>
                                  <m:t>𝑖</m:t>
                                </m:r>
                              </m:e>
                            </m:d>
                          </m:e>
                          <m:sup>
                            <m: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  <m:t>−1</m:t>
                            </m:r>
                          </m:sup>
                        </m:sSup>
                      </m:oMath>
                    </m:oMathPara>
                  </a14:m>
                  <a:endParaRPr lang="es-VE" sz="1600" dirty="0">
                    <a:ea typeface="Cambria Math" pitchFamily="18" charset="0"/>
                  </a:endParaRPr>
                </a:p>
              </p:txBody>
            </p:sp>
          </mc:Choice>
          <mc:Fallback xmlns="">
            <p:sp>
              <p:nvSpPr>
                <p:cNvPr id="182" name="181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49265" y="6049925"/>
                  <a:ext cx="1442446" cy="400110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t="-7576" r="-6356" b="-25758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" name="10 Grupo"/>
          <p:cNvGrpSpPr/>
          <p:nvPr/>
        </p:nvGrpSpPr>
        <p:grpSpPr>
          <a:xfrm>
            <a:off x="4944789" y="3140968"/>
            <a:ext cx="3363040" cy="792088"/>
            <a:chOff x="4624904" y="3155345"/>
            <a:chExt cx="3363040" cy="792088"/>
          </a:xfrm>
        </p:grpSpPr>
        <p:grpSp>
          <p:nvGrpSpPr>
            <p:cNvPr id="142" name="141 Grupo"/>
            <p:cNvGrpSpPr/>
            <p:nvPr/>
          </p:nvGrpSpPr>
          <p:grpSpPr>
            <a:xfrm>
              <a:off x="4624904" y="3155345"/>
              <a:ext cx="3363040" cy="792088"/>
              <a:chOff x="4347302" y="2852936"/>
              <a:chExt cx="2820211" cy="792088"/>
            </a:xfrm>
          </p:grpSpPr>
          <p:grpSp>
            <p:nvGrpSpPr>
              <p:cNvPr id="143" name="142 Grupo"/>
              <p:cNvGrpSpPr/>
              <p:nvPr/>
            </p:nvGrpSpPr>
            <p:grpSpPr>
              <a:xfrm>
                <a:off x="4347302" y="2852936"/>
                <a:ext cx="1706261" cy="792088"/>
                <a:chOff x="4347302" y="2852936"/>
                <a:chExt cx="1706261" cy="792088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45" name="144 CuadroTexto"/>
                    <p:cNvSpPr txBox="1"/>
                    <p:nvPr/>
                  </p:nvSpPr>
                  <p:spPr>
                    <a:xfrm>
                      <a:off x="4347302" y="2975428"/>
                      <a:ext cx="988731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s-VE" sz="2400" b="0" dirty="0" smtClean="0">
                          <a:ea typeface="Cambria Math" pitchFamily="18" charset="0"/>
                        </a:rPr>
                        <a:t>S </a:t>
                      </a:r>
                      <a14:m>
                        <m:oMath xmlns:m="http://schemas.openxmlformats.org/officeDocument/2006/math"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=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𝑎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 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𝑥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 </m:t>
                          </m:r>
                        </m:oMath>
                      </a14:m>
                      <a:endParaRPr lang="es-VE" dirty="0">
                        <a:ea typeface="Cambria Math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145" name="144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347302" y="2975428"/>
                      <a:ext cx="988731" cy="461665"/>
                    </a:xfrm>
                    <a:prstGeom prst="rect">
                      <a:avLst/>
                    </a:prstGeom>
                    <a:blipFill rotWithShape="1">
                      <a:blip r:embed="rId16"/>
                      <a:stretch>
                        <a:fillRect l="-7732" t="-10526" r="-12371" b="-2894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V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146" name="145 Grupo"/>
                <p:cNvGrpSpPr/>
                <p:nvPr/>
              </p:nvGrpSpPr>
              <p:grpSpPr>
                <a:xfrm>
                  <a:off x="5056300" y="2852936"/>
                  <a:ext cx="997263" cy="792088"/>
                  <a:chOff x="1239563" y="5504458"/>
                  <a:chExt cx="997263" cy="792088"/>
                </a:xfrm>
              </p:grpSpPr>
              <p:sp>
                <p:nvSpPr>
                  <p:cNvPr id="147" name="146 CuadroTexto"/>
                  <p:cNvSpPr txBox="1"/>
                  <p:nvPr/>
                </p:nvSpPr>
                <p:spPr>
                  <a:xfrm>
                    <a:off x="1239563" y="5504458"/>
                    <a:ext cx="523812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s-VE" sz="3600" dirty="0" smtClean="0">
                        <a:latin typeface="Vijaya" pitchFamily="34" charset="0"/>
                        <a:cs typeface="Vijaya" pitchFamily="34" charset="0"/>
                      </a:rPr>
                      <a:t>s</a:t>
                    </a:r>
                    <a:endParaRPr lang="es-VE" sz="3600" dirty="0">
                      <a:latin typeface="Vijaya" pitchFamily="34" charset="0"/>
                      <a:cs typeface="Vijaya" pitchFamily="34" charset="0"/>
                    </a:endParaRPr>
                  </a:p>
                </p:txBody>
              </p:sp>
              <p:sp>
                <p:nvSpPr>
                  <p:cNvPr id="148" name="147 Medio marco"/>
                  <p:cNvSpPr/>
                  <p:nvPr/>
                </p:nvSpPr>
                <p:spPr>
                  <a:xfrm flipH="1">
                    <a:off x="1619802" y="5864498"/>
                    <a:ext cx="216024" cy="330423"/>
                  </a:xfrm>
                  <a:prstGeom prst="halfFrame">
                    <a:avLst>
                      <a:gd name="adj1" fmla="val 6458"/>
                      <a:gd name="adj2" fmla="val 1978"/>
                    </a:avLst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s-VE" sz="2400" dirty="0" smtClean="0">
                        <a:solidFill>
                          <a:schemeClr val="tx1"/>
                        </a:solidFill>
                      </a:rPr>
                      <a:t>n</a:t>
                    </a:r>
                    <a:endParaRPr lang="es-VE" sz="24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49" name="148 CuadroTexto"/>
                  <p:cNvSpPr txBox="1"/>
                  <p:nvPr/>
                </p:nvSpPr>
                <p:spPr>
                  <a:xfrm>
                    <a:off x="1835826" y="5834881"/>
                    <a:ext cx="4010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VE" sz="2400" dirty="0" smtClean="0">
                        <a:latin typeface="Book Antiqua" pitchFamily="18" charset="0"/>
                      </a:rPr>
                      <a:t>i</a:t>
                    </a:r>
                    <a:endParaRPr lang="es-VE" sz="2400" dirty="0">
                      <a:latin typeface="Book Antiqua" pitchFamily="18" charset="0"/>
                    </a:endParaRPr>
                  </a:p>
                </p:txBody>
              </p:sp>
            </p:grpSp>
          </p:grpSp>
          <p:sp>
            <p:nvSpPr>
              <p:cNvPr id="144" name="143 CuadroTexto"/>
              <p:cNvSpPr txBox="1"/>
              <p:nvPr/>
            </p:nvSpPr>
            <p:spPr>
              <a:xfrm>
                <a:off x="6537189" y="3024966"/>
                <a:ext cx="6303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VE" sz="2400" dirty="0" smtClean="0"/>
                  <a:t>(33)</a:t>
                </a:r>
                <a:endParaRPr lang="es-VE" sz="2400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3" name="182 CuadroTexto"/>
                <p:cNvSpPr txBox="1"/>
                <p:nvPr/>
              </p:nvSpPr>
              <p:spPr>
                <a:xfrm>
                  <a:off x="6246209" y="3403307"/>
                  <a:ext cx="1206111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VE" sz="2000" b="0" i="1" smtClean="0">
                            <a:latin typeface="Cambria Math"/>
                            <a:ea typeface="Cambria Math" pitchFamily="18" charset="0"/>
                          </a:rPr>
                          <m:t>𝑥</m:t>
                        </m:r>
                        <m:r>
                          <a:rPr lang="es-VE" sz="20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</m:ctrlPr>
                          </m:dPr>
                          <m:e>
                            <m: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  <m:t>1+</m:t>
                            </m:r>
                            <m: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  <m:t>𝑖</m:t>
                            </m:r>
                          </m:e>
                        </m:d>
                        <m:r>
                          <a:rPr lang="es-VE" sz="20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</m:oMath>
                    </m:oMathPara>
                  </a14:m>
                  <a:endParaRPr lang="es-VE" sz="1600" dirty="0">
                    <a:ea typeface="Cambria Math" pitchFamily="18" charset="0"/>
                  </a:endParaRPr>
                </a:p>
              </p:txBody>
            </p:sp>
          </mc:Choice>
          <mc:Fallback xmlns="">
            <p:sp>
              <p:nvSpPr>
                <p:cNvPr id="183" name="182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46209" y="3403307"/>
                  <a:ext cx="1206111" cy="400110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 t="-7576" r="-9596" b="-25758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11 Grupo"/>
          <p:cNvGrpSpPr/>
          <p:nvPr/>
        </p:nvGrpSpPr>
        <p:grpSpPr>
          <a:xfrm>
            <a:off x="4932040" y="3861048"/>
            <a:ext cx="4082281" cy="660758"/>
            <a:chOff x="5302581" y="3920370"/>
            <a:chExt cx="4082281" cy="660758"/>
          </a:xfrm>
        </p:grpSpPr>
        <p:grpSp>
          <p:nvGrpSpPr>
            <p:cNvPr id="150" name="149 Grupo"/>
            <p:cNvGrpSpPr/>
            <p:nvPr/>
          </p:nvGrpSpPr>
          <p:grpSpPr>
            <a:xfrm>
              <a:off x="5302581" y="3920370"/>
              <a:ext cx="4082281" cy="660758"/>
              <a:chOff x="697233" y="3789040"/>
              <a:chExt cx="4082281" cy="66075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1" name="150 CuadroTexto"/>
                  <p:cNvSpPr txBox="1"/>
                  <p:nvPr/>
                </p:nvSpPr>
                <p:spPr>
                  <a:xfrm>
                    <a:off x="697233" y="3839524"/>
                    <a:ext cx="1292983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𝑆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=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𝑎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 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𝑥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 </m:t>
                          </m:r>
                        </m:oMath>
                      </m:oMathPara>
                    </a14:m>
                    <a:endParaRPr lang="es-VE" dirty="0">
                      <a:ea typeface="Cambria Math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151" name="150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97233" y="3839524"/>
                    <a:ext cx="1292983" cy="461665"/>
                  </a:xfrm>
                  <a:prstGeom prst="rect">
                    <a:avLst/>
                  </a:prstGeom>
                  <a:blipFill rotWithShape="1">
                    <a:blip r:embed="rId18"/>
                    <a:stretch>
                      <a:fillRect t="-10667" r="-9906" b="-30667"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2" name="151 CuadroTexto"/>
                  <p:cNvSpPr txBox="1"/>
                  <p:nvPr/>
                </p:nvSpPr>
                <p:spPr>
                  <a:xfrm>
                    <a:off x="1763688" y="3789040"/>
                    <a:ext cx="3015826" cy="66075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d>
                          <m:dPr>
                            <m:ctrlPr>
                              <a:rPr lang="es-VE" sz="24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s-VE" sz="24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s-VE" sz="24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VE" sz="2400" i="1" smtClean="0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VE" sz="2400" b="0" i="1" smtClean="0">
                                            <a:latin typeface="Cambria Math"/>
                                          </a:rPr>
                                          <m:t>1+</m:t>
                                        </m:r>
                                        <m:r>
                                          <a:rPr lang="es-VE" sz="2400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s-VE" sz="2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  <m:r>
                                  <a:rPr lang="es-VE" sz="2400" b="0" i="1" smtClean="0">
                                    <a:latin typeface="Cambria Math"/>
                                  </a:rPr>
                                  <m:t>−1</m:t>
                                </m:r>
                              </m:num>
                              <m:den>
                                <m:r>
                                  <a:rPr lang="es-VE" sz="2400" b="0" i="1" smtClean="0">
                                    <a:latin typeface="Cambria Math"/>
                                  </a:rPr>
                                  <m:t>𝑖</m:t>
                                </m:r>
                              </m:den>
                            </m:f>
                          </m:e>
                        </m:d>
                      </m:oMath>
                    </a14:m>
                    <a:r>
                      <a:rPr lang="es-VE" sz="2400" dirty="0" smtClean="0"/>
                      <a:t>               (34)</a:t>
                    </a:r>
                    <a:endParaRPr lang="es-VE" sz="2400" dirty="0"/>
                  </a:p>
                </p:txBody>
              </p:sp>
            </mc:Choice>
            <mc:Fallback xmlns="">
              <p:sp>
                <p:nvSpPr>
                  <p:cNvPr id="152" name="151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63688" y="3789040"/>
                    <a:ext cx="3015826" cy="660758"/>
                  </a:xfrm>
                  <a:prstGeom prst="rect">
                    <a:avLst/>
                  </a:prstGeom>
                  <a:blipFill rotWithShape="1">
                    <a:blip r:embed="rId19"/>
                    <a:stretch>
                      <a:fillRect r="-4242" b="-6422"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4" name="183 CuadroTexto"/>
                <p:cNvSpPr txBox="1"/>
                <p:nvPr/>
              </p:nvSpPr>
              <p:spPr>
                <a:xfrm>
                  <a:off x="7614361" y="4037002"/>
                  <a:ext cx="1206111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VE" sz="2000" b="0" i="1" smtClean="0">
                            <a:latin typeface="Cambria Math"/>
                            <a:ea typeface="Cambria Math" pitchFamily="18" charset="0"/>
                          </a:rPr>
                          <m:t>𝑥</m:t>
                        </m:r>
                        <m:r>
                          <a:rPr lang="es-VE" sz="20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</m:ctrlPr>
                          </m:dPr>
                          <m:e>
                            <m: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  <m:t>1+</m:t>
                            </m:r>
                            <m: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  <m:t>𝑖</m:t>
                            </m:r>
                          </m:e>
                        </m:d>
                      </m:oMath>
                    </m:oMathPara>
                  </a14:m>
                  <a:endParaRPr lang="es-VE" sz="1600" dirty="0">
                    <a:ea typeface="Cambria Math" pitchFamily="18" charset="0"/>
                  </a:endParaRPr>
                </a:p>
              </p:txBody>
            </p:sp>
          </mc:Choice>
          <mc:Fallback xmlns="">
            <p:sp>
              <p:nvSpPr>
                <p:cNvPr id="184" name="183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14361" y="4037002"/>
                  <a:ext cx="1206111" cy="400110"/>
                </a:xfrm>
                <a:prstGeom prst="rect">
                  <a:avLst/>
                </a:prstGeom>
                <a:blipFill rotWithShape="1">
                  <a:blip r:embed="rId20"/>
                  <a:stretch>
                    <a:fillRect t="-7692" r="-6566" b="-27692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13 Grupo"/>
          <p:cNvGrpSpPr/>
          <p:nvPr/>
        </p:nvGrpSpPr>
        <p:grpSpPr>
          <a:xfrm>
            <a:off x="5220072" y="5127575"/>
            <a:ext cx="3687391" cy="821705"/>
            <a:chOff x="5493120" y="5127575"/>
            <a:chExt cx="3687391" cy="821705"/>
          </a:xfrm>
        </p:grpSpPr>
        <p:grpSp>
          <p:nvGrpSpPr>
            <p:cNvPr id="163" name="162 Grupo"/>
            <p:cNvGrpSpPr/>
            <p:nvPr/>
          </p:nvGrpSpPr>
          <p:grpSpPr>
            <a:xfrm>
              <a:off x="5493120" y="5127575"/>
              <a:ext cx="3687391" cy="821705"/>
              <a:chOff x="755575" y="4191471"/>
              <a:chExt cx="3687391" cy="821705"/>
            </a:xfrm>
          </p:grpSpPr>
          <p:grpSp>
            <p:nvGrpSpPr>
              <p:cNvPr id="164" name="163 Grupo"/>
              <p:cNvGrpSpPr/>
              <p:nvPr/>
            </p:nvGrpSpPr>
            <p:grpSpPr>
              <a:xfrm>
                <a:off x="755575" y="4221088"/>
                <a:ext cx="3687391" cy="792088"/>
                <a:chOff x="4255507" y="2852936"/>
                <a:chExt cx="3092208" cy="792088"/>
              </a:xfrm>
            </p:grpSpPr>
            <p:grpSp>
              <p:nvGrpSpPr>
                <p:cNvPr id="166" name="165 Grupo"/>
                <p:cNvGrpSpPr/>
                <p:nvPr/>
              </p:nvGrpSpPr>
              <p:grpSpPr>
                <a:xfrm>
                  <a:off x="4255507" y="2852936"/>
                  <a:ext cx="1798056" cy="792088"/>
                  <a:chOff x="4255507" y="2852936"/>
                  <a:chExt cx="1798056" cy="792088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68" name="167 CuadroTexto"/>
                      <p:cNvSpPr txBox="1"/>
                      <p:nvPr/>
                    </p:nvSpPr>
                    <p:spPr>
                      <a:xfrm>
                        <a:off x="4255507" y="2975428"/>
                        <a:ext cx="1090572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s-VE" sz="2400" b="0" i="1" smtClean="0">
                                  <a:latin typeface="Cambria Math"/>
                                  <a:ea typeface="Cambria Math" pitchFamily="18" charset="0"/>
                                </a:rPr>
                                <m:t>𝑎</m:t>
                              </m:r>
                              <m:r>
                                <a:rPr lang="es-VE" sz="2400" b="0" i="1" smtClean="0">
                                  <a:latin typeface="Cambria Math"/>
                                  <a:ea typeface="Cambria Math" pitchFamily="18" charset="0"/>
                                </a:rPr>
                                <m:t>=</m:t>
                              </m:r>
                              <m:r>
                                <a:rPr lang="es-VE" sz="2400" b="0" i="1" smtClean="0">
                                  <a:latin typeface="Cambria Math"/>
                                  <a:ea typeface="Cambria Math" pitchFamily="18" charset="0"/>
                                </a:rPr>
                                <m:t>𝑆</m:t>
                              </m:r>
                              <m:r>
                                <a:rPr lang="es-VE" sz="2400" b="0" i="1" smtClean="0">
                                  <a:latin typeface="Cambria Math"/>
                                  <a:ea typeface="Cambria Math" pitchFamily="18" charset="0"/>
                                </a:rPr>
                                <m:t> </m:t>
                              </m:r>
                              <m:r>
                                <a:rPr lang="es-VE" sz="2400" b="0" i="1" smtClean="0">
                                  <a:latin typeface="Cambria Math"/>
                                  <a:ea typeface="Cambria Math" pitchFamily="18" charset="0"/>
                                </a:rPr>
                                <m:t>𝑥</m:t>
                              </m:r>
                              <m:r>
                                <a:rPr lang="es-VE" sz="2400" b="0" i="1" smtClean="0">
                                  <a:latin typeface="Cambria Math"/>
                                  <a:ea typeface="Cambria Math" pitchFamily="18" charset="0"/>
                                </a:rPr>
                                <m:t> </m:t>
                              </m:r>
                            </m:oMath>
                          </m:oMathPara>
                        </a14:m>
                        <a:endParaRPr lang="es-VE" dirty="0">
                          <a:ea typeface="Cambria Math" pitchFamily="18" charset="0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68" name="167 CuadroTexto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255507" y="2975428"/>
                        <a:ext cx="1090572" cy="461665"/>
                      </a:xfrm>
                      <a:prstGeom prst="rect">
                        <a:avLst/>
                      </a:prstGeom>
                      <a:blipFill rotWithShape="1">
                        <a:blip r:embed="rId21"/>
                        <a:stretch>
                          <a:fillRect t="-10526" r="-9346" b="-28947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s-VE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grpSp>
                <p:nvGrpSpPr>
                  <p:cNvPr id="169" name="168 Grupo"/>
                  <p:cNvGrpSpPr/>
                  <p:nvPr/>
                </p:nvGrpSpPr>
                <p:grpSpPr>
                  <a:xfrm>
                    <a:off x="5056300" y="2852936"/>
                    <a:ext cx="997263" cy="792088"/>
                    <a:chOff x="1239563" y="5504458"/>
                    <a:chExt cx="997263" cy="792088"/>
                  </a:xfrm>
                </p:grpSpPr>
                <p:sp>
                  <p:nvSpPr>
                    <p:cNvPr id="170" name="169 CuadroTexto"/>
                    <p:cNvSpPr txBox="1"/>
                    <p:nvPr/>
                  </p:nvSpPr>
                  <p:spPr>
                    <a:xfrm>
                      <a:off x="1239563" y="5504458"/>
                      <a:ext cx="523812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3600" dirty="0" smtClean="0">
                          <a:latin typeface="Vijaya" pitchFamily="34" charset="0"/>
                          <a:cs typeface="Vijaya" pitchFamily="34" charset="0"/>
                        </a:rPr>
                        <a:t>s</a:t>
                      </a:r>
                      <a:endParaRPr lang="es-VE" sz="3600" dirty="0">
                        <a:latin typeface="Vijaya" pitchFamily="34" charset="0"/>
                        <a:cs typeface="Vijaya" pitchFamily="34" charset="0"/>
                      </a:endParaRPr>
                    </a:p>
                  </p:txBody>
                </p:sp>
                <p:sp>
                  <p:nvSpPr>
                    <p:cNvPr id="171" name="170 Medio marco"/>
                    <p:cNvSpPr/>
                    <p:nvPr/>
                  </p:nvSpPr>
                  <p:spPr>
                    <a:xfrm flipH="1">
                      <a:off x="1619802" y="5864498"/>
                      <a:ext cx="216024" cy="330423"/>
                    </a:xfrm>
                    <a:prstGeom prst="halfFrame">
                      <a:avLst>
                        <a:gd name="adj1" fmla="val 6458"/>
                        <a:gd name="adj2" fmla="val 1978"/>
                      </a:avLst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s-VE" sz="24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s-VE" sz="240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72" name="171 CuadroTexto"/>
                    <p:cNvSpPr txBox="1"/>
                    <p:nvPr/>
                  </p:nvSpPr>
                  <p:spPr>
                    <a:xfrm>
                      <a:off x="1835826" y="5834881"/>
                      <a:ext cx="401000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VE" sz="2400" dirty="0" smtClean="0">
                          <a:latin typeface="Book Antiqua" pitchFamily="18" charset="0"/>
                        </a:rPr>
                        <a:t>i</a:t>
                      </a:r>
                      <a:endParaRPr lang="es-VE" sz="2400" dirty="0">
                        <a:latin typeface="Book Antiqua" pitchFamily="18" charset="0"/>
                      </a:endParaRPr>
                    </a:p>
                  </p:txBody>
                </p:sp>
              </p:grpSp>
            </p:grpSp>
            <p:sp>
              <p:nvSpPr>
                <p:cNvPr id="167" name="166 CuadroTexto"/>
                <p:cNvSpPr txBox="1"/>
                <p:nvPr/>
              </p:nvSpPr>
              <p:spPr>
                <a:xfrm>
                  <a:off x="6717391" y="2924944"/>
                  <a:ext cx="63032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VE" sz="2400" dirty="0" smtClean="0"/>
                    <a:t>(35)</a:t>
                  </a:r>
                  <a:endParaRPr lang="es-VE" sz="2400" dirty="0"/>
                </a:p>
              </p:txBody>
            </p:sp>
          </p:grpSp>
          <p:sp>
            <p:nvSpPr>
              <p:cNvPr id="165" name="164 CuadroTexto"/>
              <p:cNvSpPr txBox="1"/>
              <p:nvPr/>
            </p:nvSpPr>
            <p:spPr>
              <a:xfrm>
                <a:off x="2143488" y="4191471"/>
                <a:ext cx="5967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VE" sz="2400" dirty="0" smtClean="0"/>
                  <a:t>-1</a:t>
                </a:r>
                <a:endParaRPr lang="es-VE" sz="2400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5" name="184 CuadroTexto"/>
                <p:cNvSpPr txBox="1"/>
                <p:nvPr/>
              </p:nvSpPr>
              <p:spPr>
                <a:xfrm>
                  <a:off x="7169093" y="5261138"/>
                  <a:ext cx="144244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VE" sz="2000" b="0" i="1" smtClean="0">
                            <a:latin typeface="Cambria Math"/>
                            <a:ea typeface="Cambria Math" pitchFamily="18" charset="0"/>
                          </a:rPr>
                          <m:t>𝑥</m:t>
                        </m:r>
                        <m:r>
                          <a:rPr lang="es-VE" sz="20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VE" sz="2000" b="0" i="1" smtClean="0">
                                    <a:latin typeface="Cambria Math"/>
                                    <a:ea typeface="Cambria Math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VE" sz="2000" b="0" i="1" smtClean="0">
                                    <a:latin typeface="Cambria Math"/>
                                    <a:ea typeface="Cambria Math" pitchFamily="18" charset="0"/>
                                  </a:rPr>
                                  <m:t>1+</m:t>
                                </m:r>
                                <m:r>
                                  <a:rPr lang="es-VE" sz="2000" b="0" i="1" smtClean="0">
                                    <a:latin typeface="Cambria Math"/>
                                    <a:ea typeface="Cambria Math" pitchFamily="18" charset="0"/>
                                  </a:rPr>
                                  <m:t>𝑖</m:t>
                                </m:r>
                              </m:e>
                            </m:d>
                          </m:e>
                          <m:sup>
                            <m: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  <m:t>−1</m:t>
                            </m:r>
                          </m:sup>
                        </m:sSup>
                      </m:oMath>
                    </m:oMathPara>
                  </a14:m>
                  <a:endParaRPr lang="es-VE" sz="1600" dirty="0">
                    <a:ea typeface="Cambria Math" pitchFamily="18" charset="0"/>
                  </a:endParaRPr>
                </a:p>
              </p:txBody>
            </p:sp>
          </mc:Choice>
          <mc:Fallback xmlns="">
            <p:sp>
              <p:nvSpPr>
                <p:cNvPr id="185" name="184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69093" y="5261138"/>
                  <a:ext cx="1442446" cy="400110"/>
                </a:xfrm>
                <a:prstGeom prst="rect">
                  <a:avLst/>
                </a:prstGeom>
                <a:blipFill rotWithShape="1">
                  <a:blip r:embed="rId22"/>
                  <a:stretch>
                    <a:fillRect t="-7576" r="-6329" b="-25758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" name="16 Grupo"/>
          <p:cNvGrpSpPr/>
          <p:nvPr/>
        </p:nvGrpSpPr>
        <p:grpSpPr>
          <a:xfrm>
            <a:off x="4716016" y="5877090"/>
            <a:ext cx="4428573" cy="648254"/>
            <a:chOff x="5308441" y="5949280"/>
            <a:chExt cx="4428573" cy="648254"/>
          </a:xfrm>
        </p:grpSpPr>
        <p:grpSp>
          <p:nvGrpSpPr>
            <p:cNvPr id="173" name="172 Grupo"/>
            <p:cNvGrpSpPr/>
            <p:nvPr/>
          </p:nvGrpSpPr>
          <p:grpSpPr>
            <a:xfrm>
              <a:off x="5308441" y="5949280"/>
              <a:ext cx="4428573" cy="648254"/>
              <a:chOff x="5048598" y="4941168"/>
              <a:chExt cx="4428573" cy="648254"/>
            </a:xfrm>
          </p:grpSpPr>
          <p:grpSp>
            <p:nvGrpSpPr>
              <p:cNvPr id="174" name="173 Grupo"/>
              <p:cNvGrpSpPr/>
              <p:nvPr/>
            </p:nvGrpSpPr>
            <p:grpSpPr>
              <a:xfrm>
                <a:off x="5048598" y="4994380"/>
                <a:ext cx="4428573" cy="480462"/>
                <a:chOff x="4255507" y="2956631"/>
                <a:chExt cx="3496502" cy="480462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76" name="175 CuadroTexto"/>
                    <p:cNvSpPr txBox="1"/>
                    <p:nvPr/>
                  </p:nvSpPr>
                  <p:spPr>
                    <a:xfrm>
                      <a:off x="4255507" y="2975428"/>
                      <a:ext cx="1026774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𝑎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=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𝑆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 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𝑥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 </m:t>
                            </m:r>
                          </m:oMath>
                        </m:oMathPara>
                      </a14:m>
                      <a:endParaRPr lang="es-VE" dirty="0">
                        <a:ea typeface="Cambria Math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176" name="175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255507" y="2975428"/>
                      <a:ext cx="1026774" cy="461665"/>
                    </a:xfrm>
                    <a:prstGeom prst="rect">
                      <a:avLst/>
                    </a:prstGeom>
                    <a:blipFill rotWithShape="1">
                      <a:blip r:embed="rId23"/>
                      <a:stretch>
                        <a:fillRect t="-10526" r="-9390" b="-2894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V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177" name="176 CuadroTexto"/>
                <p:cNvSpPr txBox="1"/>
                <p:nvPr/>
              </p:nvSpPr>
              <p:spPr>
                <a:xfrm>
                  <a:off x="7198927" y="2956631"/>
                  <a:ext cx="55308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VE" sz="2400" dirty="0" smtClean="0"/>
                    <a:t>(36)</a:t>
                  </a:r>
                  <a:endParaRPr lang="es-VE" sz="2400" dirty="0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5" name="174 CuadroTexto"/>
                  <p:cNvSpPr txBox="1"/>
                  <p:nvPr/>
                </p:nvSpPr>
                <p:spPr>
                  <a:xfrm>
                    <a:off x="6156176" y="4941168"/>
                    <a:ext cx="1718997" cy="6482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ctrlP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VE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VE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1+</m:t>
                                          </m:r>
                                          <m:r>
                                            <a:rPr lang="es-VE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𝑖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𝑛</m:t>
                                      </m:r>
                                    </m:sup>
                                  </m:sSup>
                                  <m: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  <m:t>−1</m:t>
                                  </m:r>
                                </m:den>
                              </m:f>
                            </m:e>
                          </m:d>
                          <m:r>
                            <a:rPr lang="es-VE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oMath>
                      </m:oMathPara>
                    </a14:m>
                    <a:endParaRPr lang="es-VE" dirty="0"/>
                  </a:p>
                </p:txBody>
              </p:sp>
            </mc:Choice>
            <mc:Fallback xmlns="">
              <p:sp>
                <p:nvSpPr>
                  <p:cNvPr id="175" name="174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56176" y="4941168"/>
                    <a:ext cx="1718997" cy="648254"/>
                  </a:xfrm>
                  <a:prstGeom prst="rect">
                    <a:avLst/>
                  </a:prstGeom>
                  <a:blipFill rotWithShape="1">
                    <a:blip r:embed="rId24"/>
                    <a:stretch>
                      <a:fillRect r="-4610"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6" name="185 CuadroTexto"/>
                <p:cNvSpPr txBox="1"/>
                <p:nvPr/>
              </p:nvSpPr>
              <p:spPr>
                <a:xfrm>
                  <a:off x="7812360" y="6053226"/>
                  <a:ext cx="144244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VE" sz="2000" b="0" i="1" smtClean="0">
                            <a:latin typeface="Cambria Math"/>
                            <a:ea typeface="Cambria Math" pitchFamily="18" charset="0"/>
                          </a:rPr>
                          <m:t>𝑥</m:t>
                        </m:r>
                        <m:r>
                          <a:rPr lang="es-VE" sz="20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VE" sz="2000" b="0" i="1" smtClean="0">
                                    <a:latin typeface="Cambria Math"/>
                                    <a:ea typeface="Cambria Math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VE" sz="2000" b="0" i="1" smtClean="0">
                                    <a:latin typeface="Cambria Math"/>
                                    <a:ea typeface="Cambria Math" pitchFamily="18" charset="0"/>
                                  </a:rPr>
                                  <m:t>1+</m:t>
                                </m:r>
                                <m:r>
                                  <a:rPr lang="es-VE" sz="2000" b="0" i="1" smtClean="0">
                                    <a:latin typeface="Cambria Math"/>
                                    <a:ea typeface="Cambria Math" pitchFamily="18" charset="0"/>
                                  </a:rPr>
                                  <m:t>𝑖</m:t>
                                </m:r>
                              </m:e>
                            </m:d>
                          </m:e>
                          <m:sup>
                            <m: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  <m:t>−1</m:t>
                            </m:r>
                          </m:sup>
                        </m:sSup>
                      </m:oMath>
                    </m:oMathPara>
                  </a14:m>
                  <a:endParaRPr lang="es-VE" sz="1600" dirty="0">
                    <a:ea typeface="Cambria Math" pitchFamily="18" charset="0"/>
                  </a:endParaRPr>
                </a:p>
              </p:txBody>
            </p:sp>
          </mc:Choice>
          <mc:Fallback xmlns="">
            <p:sp>
              <p:nvSpPr>
                <p:cNvPr id="186" name="185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12360" y="6053226"/>
                  <a:ext cx="1442446" cy="400110"/>
                </a:xfrm>
                <a:prstGeom prst="rect">
                  <a:avLst/>
                </a:prstGeom>
                <a:blipFill rotWithShape="1">
                  <a:blip r:embed="rId25"/>
                  <a:stretch>
                    <a:fillRect t="-7576" r="-6329" b="-25758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82656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9512" y="87015"/>
            <a:ext cx="8748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b="1" dirty="0" smtClean="0"/>
              <a:t>RENTAS Y ANUALIDADES VENCIDAS CON PERÍODOS FRACCIONADOS </a:t>
            </a:r>
            <a:endParaRPr lang="es-VE" sz="24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179512" y="62068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b="1" dirty="0" smtClean="0"/>
              <a:t>Actualización de Anualidades Ordinarias</a:t>
            </a:r>
            <a:endParaRPr lang="es-VE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4644008" y="62068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b="1" dirty="0" smtClean="0"/>
              <a:t>Capitalización de Anualidades Ordinarias</a:t>
            </a:r>
            <a:endParaRPr lang="es-VE" b="1" dirty="0"/>
          </a:p>
        </p:txBody>
      </p:sp>
      <p:grpSp>
        <p:nvGrpSpPr>
          <p:cNvPr id="38" name="37 Grupo"/>
          <p:cNvGrpSpPr/>
          <p:nvPr/>
        </p:nvGrpSpPr>
        <p:grpSpPr>
          <a:xfrm>
            <a:off x="829149" y="1567825"/>
            <a:ext cx="3059832" cy="853063"/>
            <a:chOff x="17748" y="1412776"/>
            <a:chExt cx="3059832" cy="853063"/>
          </a:xfrm>
        </p:grpSpPr>
        <p:sp>
          <p:nvSpPr>
            <p:cNvPr id="35" name="34 CuadroTexto"/>
            <p:cNvSpPr txBox="1"/>
            <p:nvPr/>
          </p:nvSpPr>
          <p:spPr>
            <a:xfrm>
              <a:off x="1961964" y="1412776"/>
              <a:ext cx="3057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VE" sz="1200" dirty="0"/>
                <a:t>a</a:t>
              </a:r>
            </a:p>
          </p:txBody>
        </p:sp>
        <p:grpSp>
          <p:nvGrpSpPr>
            <p:cNvPr id="37" name="36 Grupo"/>
            <p:cNvGrpSpPr/>
            <p:nvPr/>
          </p:nvGrpSpPr>
          <p:grpSpPr>
            <a:xfrm>
              <a:off x="17748" y="1412776"/>
              <a:ext cx="3059832" cy="853063"/>
              <a:chOff x="17748" y="1412776"/>
              <a:chExt cx="3059832" cy="853063"/>
            </a:xfrm>
          </p:grpSpPr>
          <p:cxnSp>
            <p:nvCxnSpPr>
              <p:cNvPr id="8" name="7 Conector recto"/>
              <p:cNvCxnSpPr/>
              <p:nvPr/>
            </p:nvCxnSpPr>
            <p:spPr>
              <a:xfrm>
                <a:off x="179512" y="1772816"/>
                <a:ext cx="273630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12 Conector recto"/>
              <p:cNvCxnSpPr/>
              <p:nvPr/>
            </p:nvCxnSpPr>
            <p:spPr>
              <a:xfrm>
                <a:off x="170638" y="1700808"/>
                <a:ext cx="8874" cy="21602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14 Conector recto"/>
              <p:cNvCxnSpPr/>
              <p:nvPr/>
            </p:nvCxnSpPr>
            <p:spPr>
              <a:xfrm>
                <a:off x="2915816" y="1700808"/>
                <a:ext cx="0" cy="21602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15 Conector recto"/>
              <p:cNvCxnSpPr/>
              <p:nvPr/>
            </p:nvCxnSpPr>
            <p:spPr>
              <a:xfrm>
                <a:off x="755576" y="1700808"/>
                <a:ext cx="0" cy="21602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20 Conector recto"/>
              <p:cNvCxnSpPr/>
              <p:nvPr/>
            </p:nvCxnSpPr>
            <p:spPr>
              <a:xfrm>
                <a:off x="1365176" y="1700808"/>
                <a:ext cx="0" cy="21602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21 Conector recto"/>
              <p:cNvCxnSpPr/>
              <p:nvPr/>
            </p:nvCxnSpPr>
            <p:spPr>
              <a:xfrm>
                <a:off x="2087724" y="1700808"/>
                <a:ext cx="0" cy="21602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24 CuadroTexto"/>
              <p:cNvSpPr txBox="1"/>
              <p:nvPr/>
            </p:nvSpPr>
            <p:spPr>
              <a:xfrm>
                <a:off x="17748" y="1988840"/>
                <a:ext cx="3057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1200" dirty="0" smtClean="0"/>
                  <a:t>0</a:t>
                </a:r>
                <a:endParaRPr lang="es-VE" sz="1200" dirty="0"/>
              </a:p>
            </p:txBody>
          </p:sp>
          <p:sp>
            <p:nvSpPr>
              <p:cNvPr id="26" name="25 CuadroTexto"/>
              <p:cNvSpPr txBox="1"/>
              <p:nvPr/>
            </p:nvSpPr>
            <p:spPr>
              <a:xfrm>
                <a:off x="1212286" y="1916832"/>
                <a:ext cx="3057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1200" dirty="0" smtClean="0"/>
                  <a:t>2</a:t>
                </a:r>
                <a:endParaRPr lang="es-VE" sz="1200" dirty="0"/>
              </a:p>
            </p:txBody>
          </p:sp>
          <p:sp>
            <p:nvSpPr>
              <p:cNvPr id="27" name="26 CuadroTexto"/>
              <p:cNvSpPr txBox="1"/>
              <p:nvPr/>
            </p:nvSpPr>
            <p:spPr>
              <a:xfrm>
                <a:off x="611560" y="1916832"/>
                <a:ext cx="3057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1200" dirty="0" smtClean="0"/>
                  <a:t>1</a:t>
                </a:r>
                <a:endParaRPr lang="es-VE" sz="1200" dirty="0"/>
              </a:p>
            </p:txBody>
          </p:sp>
          <p:sp>
            <p:nvSpPr>
              <p:cNvPr id="28" name="27 CuadroTexto"/>
              <p:cNvSpPr txBox="1"/>
              <p:nvPr/>
            </p:nvSpPr>
            <p:spPr>
              <a:xfrm>
                <a:off x="1763688" y="1916831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1200" dirty="0" smtClean="0"/>
                  <a:t>n - 1</a:t>
                </a:r>
                <a:endParaRPr lang="es-VE" sz="1200" dirty="0"/>
              </a:p>
            </p:txBody>
          </p:sp>
          <p:sp>
            <p:nvSpPr>
              <p:cNvPr id="29" name="28 CuadroTexto"/>
              <p:cNvSpPr txBox="1"/>
              <p:nvPr/>
            </p:nvSpPr>
            <p:spPr>
              <a:xfrm>
                <a:off x="2762926" y="1902700"/>
                <a:ext cx="3057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1200" dirty="0"/>
                  <a:t>n</a:t>
                </a:r>
              </a:p>
            </p:txBody>
          </p:sp>
          <p:sp>
            <p:nvSpPr>
              <p:cNvPr id="31" name="30 CuadroTexto"/>
              <p:cNvSpPr txBox="1"/>
              <p:nvPr/>
            </p:nvSpPr>
            <p:spPr>
              <a:xfrm>
                <a:off x="602686" y="1423809"/>
                <a:ext cx="3057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1200" dirty="0"/>
                  <a:t>a</a:t>
                </a:r>
              </a:p>
            </p:txBody>
          </p:sp>
          <p:sp>
            <p:nvSpPr>
              <p:cNvPr id="34" name="33 CuadroTexto"/>
              <p:cNvSpPr txBox="1"/>
              <p:nvPr/>
            </p:nvSpPr>
            <p:spPr>
              <a:xfrm>
                <a:off x="1212286" y="1412776"/>
                <a:ext cx="3057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1200" dirty="0"/>
                  <a:t>a</a:t>
                </a:r>
              </a:p>
            </p:txBody>
          </p:sp>
          <p:sp>
            <p:nvSpPr>
              <p:cNvPr id="36" name="35 CuadroTexto"/>
              <p:cNvSpPr txBox="1"/>
              <p:nvPr/>
            </p:nvSpPr>
            <p:spPr>
              <a:xfrm>
                <a:off x="2771800" y="1484784"/>
                <a:ext cx="3057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1200" dirty="0"/>
                  <a:t>a</a:t>
                </a:r>
              </a:p>
            </p:txBody>
          </p:sp>
        </p:grpSp>
      </p:grpSp>
      <p:sp>
        <p:nvSpPr>
          <p:cNvPr id="58" name="57 Flecha curvada hacia abajo"/>
          <p:cNvSpPr/>
          <p:nvPr/>
        </p:nvSpPr>
        <p:spPr>
          <a:xfrm rot="444523" flipH="1">
            <a:off x="979994" y="1096752"/>
            <a:ext cx="2758143" cy="428015"/>
          </a:xfrm>
          <a:prstGeom prst="curvedDownArrow">
            <a:avLst>
              <a:gd name="adj1" fmla="val 0"/>
              <a:gd name="adj2" fmla="val 15749"/>
              <a:gd name="adj3" fmla="val 2668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>
              <a:solidFill>
                <a:schemeClr val="tx1"/>
              </a:solidFill>
            </a:endParaRPr>
          </a:p>
        </p:txBody>
      </p:sp>
      <p:sp>
        <p:nvSpPr>
          <p:cNvPr id="59" name="58 Flecha curvada hacia abajo"/>
          <p:cNvSpPr/>
          <p:nvPr/>
        </p:nvSpPr>
        <p:spPr>
          <a:xfrm rot="347848" flipH="1">
            <a:off x="966320" y="1244685"/>
            <a:ext cx="1969503" cy="296434"/>
          </a:xfrm>
          <a:prstGeom prst="curvedDownArrow">
            <a:avLst>
              <a:gd name="adj1" fmla="val 0"/>
              <a:gd name="adj2" fmla="val 15749"/>
              <a:gd name="adj3" fmla="val 2668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>
              <a:solidFill>
                <a:schemeClr val="tx1"/>
              </a:solidFill>
            </a:endParaRPr>
          </a:p>
        </p:txBody>
      </p:sp>
      <p:sp>
        <p:nvSpPr>
          <p:cNvPr id="60" name="59 Flecha curvada hacia abajo"/>
          <p:cNvSpPr/>
          <p:nvPr/>
        </p:nvSpPr>
        <p:spPr>
          <a:xfrm rot="347848" flipH="1">
            <a:off x="946386" y="1328953"/>
            <a:ext cx="1206257" cy="285894"/>
          </a:xfrm>
          <a:prstGeom prst="curvedDownArrow">
            <a:avLst>
              <a:gd name="adj1" fmla="val 0"/>
              <a:gd name="adj2" fmla="val 15749"/>
              <a:gd name="adj3" fmla="val 2668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>
              <a:solidFill>
                <a:schemeClr val="tx1"/>
              </a:solidFill>
            </a:endParaRPr>
          </a:p>
        </p:txBody>
      </p:sp>
      <p:sp>
        <p:nvSpPr>
          <p:cNvPr id="61" name="60 Flecha curvada hacia abajo"/>
          <p:cNvSpPr/>
          <p:nvPr/>
        </p:nvSpPr>
        <p:spPr>
          <a:xfrm rot="347848" flipH="1">
            <a:off x="994912" y="1376701"/>
            <a:ext cx="615818" cy="267920"/>
          </a:xfrm>
          <a:prstGeom prst="curvedDownArrow">
            <a:avLst>
              <a:gd name="adj1" fmla="val 0"/>
              <a:gd name="adj2" fmla="val 15749"/>
              <a:gd name="adj3" fmla="val 2668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>
              <a:solidFill>
                <a:schemeClr val="tx1"/>
              </a:solidFill>
            </a:endParaRPr>
          </a:p>
        </p:txBody>
      </p:sp>
      <p:sp>
        <p:nvSpPr>
          <p:cNvPr id="64" name="63 Conector"/>
          <p:cNvSpPr/>
          <p:nvPr/>
        </p:nvSpPr>
        <p:spPr>
          <a:xfrm>
            <a:off x="820021" y="1515270"/>
            <a:ext cx="324036" cy="371073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</a:rPr>
              <a:t>A</a:t>
            </a:r>
            <a:endParaRPr lang="es-VE" sz="1400" dirty="0">
              <a:solidFill>
                <a:schemeClr val="tx1"/>
              </a:solidFill>
            </a:endParaRPr>
          </a:p>
        </p:txBody>
      </p:sp>
      <p:grpSp>
        <p:nvGrpSpPr>
          <p:cNvPr id="76" name="75 Grupo"/>
          <p:cNvGrpSpPr/>
          <p:nvPr/>
        </p:nvGrpSpPr>
        <p:grpSpPr>
          <a:xfrm>
            <a:off x="5206406" y="1148006"/>
            <a:ext cx="3050958" cy="1289715"/>
            <a:chOff x="5049434" y="1131173"/>
            <a:chExt cx="3050958" cy="1289715"/>
          </a:xfrm>
        </p:grpSpPr>
        <p:grpSp>
          <p:nvGrpSpPr>
            <p:cNvPr id="74" name="73 Grupo"/>
            <p:cNvGrpSpPr/>
            <p:nvPr/>
          </p:nvGrpSpPr>
          <p:grpSpPr>
            <a:xfrm>
              <a:off x="5049434" y="1131173"/>
              <a:ext cx="3050958" cy="1289715"/>
              <a:chOff x="5049434" y="1638992"/>
              <a:chExt cx="3050958" cy="1289715"/>
            </a:xfrm>
          </p:grpSpPr>
          <p:grpSp>
            <p:nvGrpSpPr>
              <p:cNvPr id="67" name="66 Grupo"/>
              <p:cNvGrpSpPr/>
              <p:nvPr/>
            </p:nvGrpSpPr>
            <p:grpSpPr>
              <a:xfrm>
                <a:off x="5049434" y="1700808"/>
                <a:ext cx="3050958" cy="1227899"/>
                <a:chOff x="5049434" y="1700808"/>
                <a:chExt cx="3050958" cy="1227899"/>
              </a:xfrm>
            </p:grpSpPr>
            <p:grpSp>
              <p:nvGrpSpPr>
                <p:cNvPr id="66" name="65 Grupo"/>
                <p:cNvGrpSpPr/>
                <p:nvPr/>
              </p:nvGrpSpPr>
              <p:grpSpPr>
                <a:xfrm>
                  <a:off x="5049434" y="2075644"/>
                  <a:ext cx="3050958" cy="853063"/>
                  <a:chOff x="5076056" y="1196752"/>
                  <a:chExt cx="3050958" cy="853063"/>
                </a:xfrm>
              </p:grpSpPr>
              <p:sp>
                <p:nvSpPr>
                  <p:cNvPr id="40" name="39 CuadroTexto"/>
                  <p:cNvSpPr txBox="1"/>
                  <p:nvPr/>
                </p:nvSpPr>
                <p:spPr>
                  <a:xfrm>
                    <a:off x="7020272" y="1196752"/>
                    <a:ext cx="30578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s-VE" sz="1200" dirty="0"/>
                      <a:t>a</a:t>
                    </a:r>
                  </a:p>
                </p:txBody>
              </p:sp>
              <p:grpSp>
                <p:nvGrpSpPr>
                  <p:cNvPr id="41" name="40 Grupo"/>
                  <p:cNvGrpSpPr/>
                  <p:nvPr/>
                </p:nvGrpSpPr>
                <p:grpSpPr>
                  <a:xfrm>
                    <a:off x="5076056" y="1196752"/>
                    <a:ext cx="3050958" cy="853063"/>
                    <a:chOff x="17748" y="1412776"/>
                    <a:chExt cx="3050958" cy="853063"/>
                  </a:xfrm>
                </p:grpSpPr>
                <p:cxnSp>
                  <p:nvCxnSpPr>
                    <p:cNvPr id="42" name="41 Conector recto"/>
                    <p:cNvCxnSpPr/>
                    <p:nvPr/>
                  </p:nvCxnSpPr>
                  <p:spPr>
                    <a:xfrm>
                      <a:off x="179512" y="1772816"/>
                      <a:ext cx="2736304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" name="42 Conector recto"/>
                    <p:cNvCxnSpPr/>
                    <p:nvPr/>
                  </p:nvCxnSpPr>
                  <p:spPr>
                    <a:xfrm>
                      <a:off x="170638" y="1700808"/>
                      <a:ext cx="8874" cy="21602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" name="43 Conector recto"/>
                    <p:cNvCxnSpPr/>
                    <p:nvPr/>
                  </p:nvCxnSpPr>
                  <p:spPr>
                    <a:xfrm>
                      <a:off x="2915816" y="1700808"/>
                      <a:ext cx="0" cy="21602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" name="44 Conector recto"/>
                    <p:cNvCxnSpPr/>
                    <p:nvPr/>
                  </p:nvCxnSpPr>
                  <p:spPr>
                    <a:xfrm>
                      <a:off x="755576" y="1700808"/>
                      <a:ext cx="0" cy="21602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" name="45 Conector recto"/>
                    <p:cNvCxnSpPr/>
                    <p:nvPr/>
                  </p:nvCxnSpPr>
                  <p:spPr>
                    <a:xfrm>
                      <a:off x="1365176" y="1700808"/>
                      <a:ext cx="0" cy="21602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" name="46 Conector recto"/>
                    <p:cNvCxnSpPr/>
                    <p:nvPr/>
                  </p:nvCxnSpPr>
                  <p:spPr>
                    <a:xfrm>
                      <a:off x="2087724" y="1700808"/>
                      <a:ext cx="0" cy="21602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8" name="47 CuadroTexto"/>
                    <p:cNvSpPr txBox="1"/>
                    <p:nvPr/>
                  </p:nvSpPr>
                  <p:spPr>
                    <a:xfrm>
                      <a:off x="17748" y="1988840"/>
                      <a:ext cx="30578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1200" dirty="0" smtClean="0"/>
                        <a:t>0</a:t>
                      </a:r>
                      <a:endParaRPr lang="es-VE" sz="1200" dirty="0"/>
                    </a:p>
                  </p:txBody>
                </p:sp>
                <p:sp>
                  <p:nvSpPr>
                    <p:cNvPr id="49" name="48 CuadroTexto"/>
                    <p:cNvSpPr txBox="1"/>
                    <p:nvPr/>
                  </p:nvSpPr>
                  <p:spPr>
                    <a:xfrm>
                      <a:off x="1212286" y="1916832"/>
                      <a:ext cx="30578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1200" dirty="0" smtClean="0"/>
                        <a:t>2</a:t>
                      </a:r>
                      <a:endParaRPr lang="es-VE" sz="1200" dirty="0"/>
                    </a:p>
                  </p:txBody>
                </p:sp>
                <p:sp>
                  <p:nvSpPr>
                    <p:cNvPr id="50" name="49 CuadroTexto"/>
                    <p:cNvSpPr txBox="1"/>
                    <p:nvPr/>
                  </p:nvSpPr>
                  <p:spPr>
                    <a:xfrm>
                      <a:off x="611560" y="1916832"/>
                      <a:ext cx="30578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1200" dirty="0" smtClean="0"/>
                        <a:t>1</a:t>
                      </a:r>
                      <a:endParaRPr lang="es-VE" sz="1200" dirty="0"/>
                    </a:p>
                  </p:txBody>
                </p:sp>
                <p:sp>
                  <p:nvSpPr>
                    <p:cNvPr id="51" name="50 CuadroTexto"/>
                    <p:cNvSpPr txBox="1"/>
                    <p:nvPr/>
                  </p:nvSpPr>
                  <p:spPr>
                    <a:xfrm>
                      <a:off x="1763688" y="1916831"/>
                      <a:ext cx="648072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1200" dirty="0" smtClean="0"/>
                        <a:t>n - 1</a:t>
                      </a:r>
                      <a:endParaRPr lang="es-VE" sz="1200" dirty="0"/>
                    </a:p>
                  </p:txBody>
                </p:sp>
                <p:sp>
                  <p:nvSpPr>
                    <p:cNvPr id="52" name="51 CuadroTexto"/>
                    <p:cNvSpPr txBox="1"/>
                    <p:nvPr/>
                  </p:nvSpPr>
                  <p:spPr>
                    <a:xfrm>
                      <a:off x="2762926" y="1902700"/>
                      <a:ext cx="30578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1200" dirty="0"/>
                        <a:t>n</a:t>
                      </a:r>
                    </a:p>
                  </p:txBody>
                </p:sp>
                <p:sp>
                  <p:nvSpPr>
                    <p:cNvPr id="53" name="52 CuadroTexto"/>
                    <p:cNvSpPr txBox="1"/>
                    <p:nvPr/>
                  </p:nvSpPr>
                  <p:spPr>
                    <a:xfrm>
                      <a:off x="602686" y="1423809"/>
                      <a:ext cx="30578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1200" dirty="0"/>
                        <a:t>a</a:t>
                      </a:r>
                    </a:p>
                  </p:txBody>
                </p:sp>
                <p:sp>
                  <p:nvSpPr>
                    <p:cNvPr id="54" name="53 CuadroTexto"/>
                    <p:cNvSpPr txBox="1"/>
                    <p:nvPr/>
                  </p:nvSpPr>
                  <p:spPr>
                    <a:xfrm>
                      <a:off x="1212286" y="1412776"/>
                      <a:ext cx="30578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1200" dirty="0"/>
                        <a:t>a</a:t>
                      </a:r>
                    </a:p>
                  </p:txBody>
                </p:sp>
              </p:grpSp>
            </p:grpSp>
            <p:sp>
              <p:nvSpPr>
                <p:cNvPr id="65" name="64 Conector"/>
                <p:cNvSpPr/>
                <p:nvPr/>
              </p:nvSpPr>
              <p:spPr>
                <a:xfrm>
                  <a:off x="7776356" y="1700808"/>
                  <a:ext cx="324036" cy="371073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VE" sz="1400" dirty="0" smtClean="0">
                      <a:solidFill>
                        <a:schemeClr val="tx1"/>
                      </a:solidFill>
                    </a:rPr>
                    <a:t>S</a:t>
                  </a:r>
                  <a:endParaRPr lang="es-VE" sz="14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69" name="68 Flecha curvada hacia abajo"/>
              <p:cNvSpPr/>
              <p:nvPr/>
            </p:nvSpPr>
            <p:spPr>
              <a:xfrm rot="347848">
                <a:off x="5821702" y="1638992"/>
                <a:ext cx="2118542" cy="613466"/>
              </a:xfrm>
              <a:prstGeom prst="curvedDownArrow">
                <a:avLst>
                  <a:gd name="adj1" fmla="val 0"/>
                  <a:gd name="adj2" fmla="val 15749"/>
                  <a:gd name="adj3" fmla="val 26680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69 Flecha curvada hacia abajo"/>
              <p:cNvSpPr/>
              <p:nvPr/>
            </p:nvSpPr>
            <p:spPr>
              <a:xfrm rot="347848">
                <a:off x="6434366" y="1771130"/>
                <a:ext cx="1410277" cy="354434"/>
              </a:xfrm>
              <a:prstGeom prst="curvedDownArrow">
                <a:avLst>
                  <a:gd name="adj1" fmla="val 0"/>
                  <a:gd name="adj2" fmla="val 15749"/>
                  <a:gd name="adj3" fmla="val 26680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70 Flecha curvada hacia abajo"/>
              <p:cNvSpPr/>
              <p:nvPr/>
            </p:nvSpPr>
            <p:spPr>
              <a:xfrm rot="347848">
                <a:off x="7176180" y="1947160"/>
                <a:ext cx="680318" cy="221179"/>
              </a:xfrm>
              <a:prstGeom prst="curvedDownArrow">
                <a:avLst>
                  <a:gd name="adj1" fmla="val 0"/>
                  <a:gd name="adj2" fmla="val 15749"/>
                  <a:gd name="adj3" fmla="val 26680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72 Flecha curvada hacia abajo"/>
              <p:cNvSpPr/>
              <p:nvPr/>
            </p:nvSpPr>
            <p:spPr>
              <a:xfrm rot="4376591" flipH="1">
                <a:off x="7913984" y="2131063"/>
                <a:ext cx="235750" cy="109342"/>
              </a:xfrm>
              <a:prstGeom prst="curvedDownArrow">
                <a:avLst>
                  <a:gd name="adj1" fmla="val 0"/>
                  <a:gd name="adj2" fmla="val 15749"/>
                  <a:gd name="adj3" fmla="val 26680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5" name="74 CuadroTexto"/>
            <p:cNvSpPr txBox="1"/>
            <p:nvPr/>
          </p:nvSpPr>
          <p:spPr>
            <a:xfrm>
              <a:off x="7794612" y="1628800"/>
              <a:ext cx="3057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VE" sz="1200" dirty="0"/>
                <a:t>a</a:t>
              </a:r>
            </a:p>
          </p:txBody>
        </p:sp>
      </p:grpSp>
      <p:grpSp>
        <p:nvGrpSpPr>
          <p:cNvPr id="89" name="88 Grupo"/>
          <p:cNvGrpSpPr/>
          <p:nvPr/>
        </p:nvGrpSpPr>
        <p:grpSpPr>
          <a:xfrm>
            <a:off x="663812" y="2276872"/>
            <a:ext cx="3548148" cy="867613"/>
            <a:chOff x="663812" y="2276872"/>
            <a:chExt cx="3548148" cy="867613"/>
          </a:xfrm>
        </p:grpSpPr>
        <p:grpSp>
          <p:nvGrpSpPr>
            <p:cNvPr id="81" name="80 Grupo"/>
            <p:cNvGrpSpPr/>
            <p:nvPr/>
          </p:nvGrpSpPr>
          <p:grpSpPr>
            <a:xfrm>
              <a:off x="663812" y="2276872"/>
              <a:ext cx="1064928" cy="760150"/>
              <a:chOff x="864312" y="2888278"/>
              <a:chExt cx="1064928" cy="760150"/>
            </a:xfrm>
          </p:grpSpPr>
          <p:sp>
            <p:nvSpPr>
              <p:cNvPr id="77" name="76 CuadroTexto"/>
              <p:cNvSpPr txBox="1"/>
              <p:nvPr/>
            </p:nvSpPr>
            <p:spPr>
              <a:xfrm>
                <a:off x="864312" y="2888278"/>
                <a:ext cx="52381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3600" dirty="0">
                    <a:latin typeface="Vijaya" pitchFamily="34" charset="0"/>
                    <a:ea typeface="Meiryo UI" pitchFamily="34" charset="-128"/>
                    <a:cs typeface="Vijaya" pitchFamily="34" charset="0"/>
                  </a:rPr>
                  <a:t>a</a:t>
                </a:r>
              </a:p>
            </p:txBody>
          </p:sp>
          <p:sp>
            <p:nvSpPr>
              <p:cNvPr id="79" name="78 Medio marco"/>
              <p:cNvSpPr/>
              <p:nvPr/>
            </p:nvSpPr>
            <p:spPr>
              <a:xfrm flipH="1">
                <a:off x="1259632" y="3242593"/>
                <a:ext cx="216024" cy="330423"/>
              </a:xfrm>
              <a:prstGeom prst="halfFrame">
                <a:avLst>
                  <a:gd name="adj1" fmla="val 6458"/>
                  <a:gd name="adj2" fmla="val 1978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VE" sz="2400" dirty="0">
                    <a:solidFill>
                      <a:schemeClr val="tx1"/>
                    </a:solidFill>
                  </a:rPr>
                  <a:t>p</a:t>
                </a:r>
              </a:p>
            </p:txBody>
          </p:sp>
          <p:sp>
            <p:nvSpPr>
              <p:cNvPr id="80" name="79 CuadroTexto"/>
              <p:cNvSpPr txBox="1"/>
              <p:nvPr/>
            </p:nvSpPr>
            <p:spPr>
              <a:xfrm>
                <a:off x="1419171" y="3248318"/>
                <a:ext cx="51006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VE" sz="2000" dirty="0" smtClean="0">
                    <a:latin typeface="Book Antiqua" pitchFamily="18" charset="0"/>
                  </a:rPr>
                  <a:t>im</a:t>
                </a:r>
                <a:endParaRPr lang="es-VE" sz="2000" dirty="0">
                  <a:latin typeface="Book Antiqua" pitchFamily="18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" name="87 CuadroTexto"/>
                <p:cNvSpPr txBox="1"/>
                <p:nvPr/>
              </p:nvSpPr>
              <p:spPr>
                <a:xfrm>
                  <a:off x="1539690" y="2492896"/>
                  <a:ext cx="2672270" cy="65158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s-VE" sz="240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VE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VE" sz="2400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s-VE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VE" sz="24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s-VE" sz="2400" b="0" i="1" smtClean="0">
                                      <a:latin typeface="Cambria Math"/>
                                      <a:ea typeface="Cambria Math"/>
                                    </a:rPr>
                                    <m:t>1+</m:t>
                                  </m:r>
                                  <m:r>
                                    <a:rPr lang="es-VE" sz="2400" b="0" i="1" smtClean="0">
                                      <a:latin typeface="Cambria Math"/>
                                      <a:ea typeface="Cambria Math"/>
                                    </a:rPr>
                                    <m:t>𝑖𝑚</m:t>
                                  </m:r>
                                </m:e>
                              </m:d>
                            </m:e>
                            <m:sup>
                              <m:r>
                                <a:rPr lang="es-VE" sz="24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s-VE" sz="2400" b="0" i="1" smtClean="0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</m:sup>
                          </m:sSup>
                        </m:num>
                        <m:den>
                          <m:r>
                            <a:rPr lang="es-VE" sz="2400" b="0" i="1" smtClean="0">
                              <a:latin typeface="Cambria Math"/>
                              <a:ea typeface="Cambria Math"/>
                            </a:rPr>
                            <m:t>𝑖𝑚</m:t>
                          </m:r>
                        </m:den>
                      </m:f>
                      <m:r>
                        <a:rPr lang="es-VE" sz="2400" b="0" i="1" smtClean="0">
                          <a:latin typeface="Cambria Math"/>
                          <a:ea typeface="Cambria Math"/>
                        </a:rPr>
                        <m:t>     </m:t>
                      </m:r>
                    </m:oMath>
                  </a14:m>
                  <a:r>
                    <a:rPr lang="es-VE" sz="2400" dirty="0" smtClean="0"/>
                    <a:t>(37)</a:t>
                  </a:r>
                  <a:endParaRPr lang="es-VE" sz="2400" dirty="0"/>
                </a:p>
              </p:txBody>
            </p:sp>
          </mc:Choice>
          <mc:Fallback xmlns="">
            <p:sp>
              <p:nvSpPr>
                <p:cNvPr id="88" name="87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39690" y="2492896"/>
                  <a:ext cx="2672270" cy="651589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r="-4795" b="-8411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1" name="100 Grupo"/>
          <p:cNvGrpSpPr/>
          <p:nvPr/>
        </p:nvGrpSpPr>
        <p:grpSpPr>
          <a:xfrm>
            <a:off x="611560" y="2996952"/>
            <a:ext cx="3262984" cy="720080"/>
            <a:chOff x="4067944" y="2852936"/>
            <a:chExt cx="2736304" cy="720080"/>
          </a:xfrm>
        </p:grpSpPr>
        <p:grpSp>
          <p:nvGrpSpPr>
            <p:cNvPr id="98" name="97 Grupo"/>
            <p:cNvGrpSpPr/>
            <p:nvPr/>
          </p:nvGrpSpPr>
          <p:grpSpPr>
            <a:xfrm>
              <a:off x="4067944" y="2852936"/>
              <a:ext cx="2053095" cy="720080"/>
              <a:chOff x="4067944" y="2852936"/>
              <a:chExt cx="2053095" cy="72008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2" name="91 CuadroTexto"/>
                  <p:cNvSpPr txBox="1"/>
                  <p:nvPr/>
                </p:nvSpPr>
                <p:spPr>
                  <a:xfrm>
                    <a:off x="4067944" y="2975428"/>
                    <a:ext cx="1319015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𝐴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=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𝑎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 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𝑥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 </m:t>
                          </m:r>
                        </m:oMath>
                      </m:oMathPara>
                    </a14:m>
                    <a:endParaRPr lang="es-VE" dirty="0">
                      <a:ea typeface="Cambria Math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92" name="91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67944" y="2975428"/>
                    <a:ext cx="1319015" cy="46166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t="-10667" b="-30667"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97" name="96 Grupo"/>
              <p:cNvGrpSpPr/>
              <p:nvPr/>
            </p:nvGrpSpPr>
            <p:grpSpPr>
              <a:xfrm>
                <a:off x="5056300" y="2852936"/>
                <a:ext cx="1064739" cy="720080"/>
                <a:chOff x="1239563" y="5504458"/>
                <a:chExt cx="1064739" cy="720080"/>
              </a:xfrm>
            </p:grpSpPr>
            <p:sp>
              <p:nvSpPr>
                <p:cNvPr id="93" name="92 CuadroTexto"/>
                <p:cNvSpPr txBox="1"/>
                <p:nvPr/>
              </p:nvSpPr>
              <p:spPr>
                <a:xfrm>
                  <a:off x="1239563" y="5504458"/>
                  <a:ext cx="523812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VE" sz="3600" dirty="0">
                      <a:latin typeface="Vijaya" pitchFamily="34" charset="0"/>
                      <a:cs typeface="Vijaya" pitchFamily="34" charset="0"/>
                    </a:rPr>
                    <a:t>a</a:t>
                  </a:r>
                </a:p>
              </p:txBody>
            </p:sp>
            <p:sp>
              <p:nvSpPr>
                <p:cNvPr id="94" name="93 Medio marco"/>
                <p:cNvSpPr/>
                <p:nvPr/>
              </p:nvSpPr>
              <p:spPr>
                <a:xfrm flipH="1">
                  <a:off x="1619802" y="5864498"/>
                  <a:ext cx="216024" cy="330423"/>
                </a:xfrm>
                <a:prstGeom prst="halfFrame">
                  <a:avLst>
                    <a:gd name="adj1" fmla="val 6458"/>
                    <a:gd name="adj2" fmla="val 1978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VE" sz="2400" dirty="0">
                      <a:solidFill>
                        <a:schemeClr val="tx1"/>
                      </a:solidFill>
                    </a:rPr>
                    <a:t>p</a:t>
                  </a:r>
                </a:p>
              </p:txBody>
            </p:sp>
            <p:sp>
              <p:nvSpPr>
                <p:cNvPr id="95" name="94 CuadroTexto"/>
                <p:cNvSpPr txBox="1"/>
                <p:nvPr/>
              </p:nvSpPr>
              <p:spPr>
                <a:xfrm>
                  <a:off x="1819630" y="5824428"/>
                  <a:ext cx="48467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VE" sz="2000" dirty="0" smtClean="0">
                      <a:latin typeface="Book Antiqua" pitchFamily="18" charset="0"/>
                    </a:rPr>
                    <a:t>im</a:t>
                  </a:r>
                  <a:endParaRPr lang="es-VE" sz="2000" dirty="0">
                    <a:latin typeface="Book Antiqua" pitchFamily="18" charset="0"/>
                  </a:endParaRPr>
                </a:p>
              </p:txBody>
            </p:sp>
          </p:grpSp>
        </p:grpSp>
        <p:sp>
          <p:nvSpPr>
            <p:cNvPr id="99" name="98 CuadroTexto"/>
            <p:cNvSpPr txBox="1"/>
            <p:nvPr/>
          </p:nvSpPr>
          <p:spPr>
            <a:xfrm>
              <a:off x="6173924" y="3100898"/>
              <a:ext cx="6303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sz="2400" dirty="0" smtClean="0"/>
                <a:t>(38)</a:t>
              </a:r>
              <a:endParaRPr lang="es-VE" sz="2400" dirty="0"/>
            </a:p>
          </p:txBody>
        </p:sp>
      </p:grpSp>
      <p:grpSp>
        <p:nvGrpSpPr>
          <p:cNvPr id="111" name="110 Grupo"/>
          <p:cNvGrpSpPr/>
          <p:nvPr/>
        </p:nvGrpSpPr>
        <p:grpSpPr>
          <a:xfrm>
            <a:off x="611559" y="3789040"/>
            <a:ext cx="3543746" cy="660758"/>
            <a:chOff x="611559" y="3789040"/>
            <a:chExt cx="3543746" cy="66075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5" name="104 CuadroTexto"/>
                <p:cNvSpPr txBox="1"/>
                <p:nvPr/>
              </p:nvSpPr>
              <p:spPr>
                <a:xfrm>
                  <a:off x="611559" y="3839524"/>
                  <a:ext cx="157289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𝐴</m:t>
                        </m:r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=</m:t>
                        </m:r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𝑎</m:t>
                        </m:r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𝑥</m:t>
                        </m:r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</m:oMath>
                    </m:oMathPara>
                  </a14:m>
                  <a:endParaRPr lang="es-VE" dirty="0">
                    <a:ea typeface="Cambria Math" pitchFamily="18" charset="0"/>
                  </a:endParaRPr>
                </a:p>
              </p:txBody>
            </p:sp>
          </mc:Choice>
          <mc:Fallback xmlns="">
            <p:sp>
              <p:nvSpPr>
                <p:cNvPr id="105" name="104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1559" y="3839524"/>
                  <a:ext cx="1572897" cy="46166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t="-10526" b="-28947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" name="109 CuadroTexto"/>
                <p:cNvSpPr txBox="1"/>
                <p:nvPr/>
              </p:nvSpPr>
              <p:spPr>
                <a:xfrm>
                  <a:off x="1763688" y="3789040"/>
                  <a:ext cx="2391617" cy="66075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d>
                        <m:dPr>
                          <m:ctrlPr>
                            <a:rPr lang="es-VE" sz="240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VE" sz="24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VE" sz="240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s-VE" sz="2400" b="0" i="1" smtClean="0">
                                      <a:latin typeface="Cambria Math"/>
                                    </a:rPr>
                                    <m:t>1−</m:t>
                                  </m:r>
                                  <m:d>
                                    <m:dPr>
                                      <m:ctrlPr>
                                        <a:rPr lang="es-VE" sz="240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VE" sz="2400" b="0" i="1" smtClean="0">
                                          <a:latin typeface="Cambria Math"/>
                                        </a:rPr>
                                        <m:t>1+</m:t>
                                      </m:r>
                                      <m:r>
                                        <a:rPr lang="es-VE" sz="2400" b="0" i="1" smtClean="0">
                                          <a:latin typeface="Cambria Math"/>
                                        </a:rPr>
                                        <m:t>𝑖𝑚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VE" sz="2400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s-VE" sz="2400" b="0" i="1" smtClean="0">
                                      <a:latin typeface="Cambria Math"/>
                                    </a:rPr>
                                    <m:t>𝑝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s-VE" sz="2400" b="0" i="1" smtClean="0">
                                  <a:latin typeface="Cambria Math"/>
                                </a:rPr>
                                <m:t>𝑖𝑚</m:t>
                              </m:r>
                            </m:den>
                          </m:f>
                        </m:e>
                      </m:d>
                    </m:oMath>
                  </a14:m>
                  <a:r>
                    <a:rPr lang="es-VE" sz="2400" dirty="0" smtClean="0"/>
                    <a:t> (39)</a:t>
                  </a:r>
                  <a:endParaRPr lang="es-VE" sz="2400" dirty="0"/>
                </a:p>
              </p:txBody>
            </p:sp>
          </mc:Choice>
          <mc:Fallback xmlns="">
            <p:sp>
              <p:nvSpPr>
                <p:cNvPr id="110" name="109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63688" y="3789040"/>
                  <a:ext cx="2391617" cy="660758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r="-5598" b="-7407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1" name="120 Grupo"/>
          <p:cNvGrpSpPr/>
          <p:nvPr/>
        </p:nvGrpSpPr>
        <p:grpSpPr>
          <a:xfrm>
            <a:off x="860017" y="5085001"/>
            <a:ext cx="3039319" cy="760150"/>
            <a:chOff x="755576" y="4191471"/>
            <a:chExt cx="3039319" cy="760150"/>
          </a:xfrm>
        </p:grpSpPr>
        <p:grpSp>
          <p:nvGrpSpPr>
            <p:cNvPr id="112" name="111 Grupo"/>
            <p:cNvGrpSpPr/>
            <p:nvPr/>
          </p:nvGrpSpPr>
          <p:grpSpPr>
            <a:xfrm>
              <a:off x="755576" y="4221088"/>
              <a:ext cx="3039319" cy="730533"/>
              <a:chOff x="4255507" y="2852936"/>
              <a:chExt cx="2548741" cy="730533"/>
            </a:xfrm>
          </p:grpSpPr>
          <p:grpSp>
            <p:nvGrpSpPr>
              <p:cNvPr id="113" name="112 Grupo"/>
              <p:cNvGrpSpPr/>
              <p:nvPr/>
            </p:nvGrpSpPr>
            <p:grpSpPr>
              <a:xfrm>
                <a:off x="4255507" y="2852936"/>
                <a:ext cx="1860937" cy="730533"/>
                <a:chOff x="4255507" y="2852936"/>
                <a:chExt cx="1860937" cy="730533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5" name="114 CuadroTexto"/>
                    <p:cNvSpPr txBox="1"/>
                    <p:nvPr/>
                  </p:nvSpPr>
                  <p:spPr>
                    <a:xfrm>
                      <a:off x="4255507" y="2975428"/>
                      <a:ext cx="1128804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𝑎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=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𝐴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 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𝑥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 </m:t>
                            </m:r>
                          </m:oMath>
                        </m:oMathPara>
                      </a14:m>
                      <a:endParaRPr lang="es-VE" dirty="0">
                        <a:ea typeface="Cambria Math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115" name="114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255507" y="2975428"/>
                      <a:ext cx="1128804" cy="461665"/>
                    </a:xfrm>
                    <a:prstGeom prst="rect">
                      <a:avLst/>
                    </a:prstGeom>
                    <a:blipFill rotWithShape="1">
                      <a:blip r:embed="rId6"/>
                      <a:stretch>
                        <a:fillRect t="-10526" r="-8597" b="-2894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V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116" name="115 Grupo"/>
                <p:cNvGrpSpPr/>
                <p:nvPr/>
              </p:nvGrpSpPr>
              <p:grpSpPr>
                <a:xfrm>
                  <a:off x="5056300" y="2852936"/>
                  <a:ext cx="1060144" cy="730533"/>
                  <a:chOff x="1239563" y="5504458"/>
                  <a:chExt cx="1060144" cy="730533"/>
                </a:xfrm>
              </p:grpSpPr>
              <p:sp>
                <p:nvSpPr>
                  <p:cNvPr id="117" name="116 CuadroTexto"/>
                  <p:cNvSpPr txBox="1"/>
                  <p:nvPr/>
                </p:nvSpPr>
                <p:spPr>
                  <a:xfrm>
                    <a:off x="1239563" y="5504458"/>
                    <a:ext cx="523812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s-VE" sz="3600" dirty="0">
                        <a:latin typeface="Vijaya" pitchFamily="34" charset="0"/>
                        <a:cs typeface="Vijaya" pitchFamily="34" charset="0"/>
                      </a:rPr>
                      <a:t>a</a:t>
                    </a:r>
                  </a:p>
                </p:txBody>
              </p:sp>
              <p:sp>
                <p:nvSpPr>
                  <p:cNvPr id="118" name="117 Medio marco"/>
                  <p:cNvSpPr/>
                  <p:nvPr/>
                </p:nvSpPr>
                <p:spPr>
                  <a:xfrm flipH="1">
                    <a:off x="1619802" y="5864498"/>
                    <a:ext cx="216024" cy="330423"/>
                  </a:xfrm>
                  <a:prstGeom prst="halfFrame">
                    <a:avLst>
                      <a:gd name="adj1" fmla="val 6458"/>
                      <a:gd name="adj2" fmla="val 1978"/>
                    </a:avLst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s-VE" sz="2400" dirty="0">
                        <a:solidFill>
                          <a:schemeClr val="tx1"/>
                        </a:solidFill>
                      </a:rPr>
                      <a:t>p</a:t>
                    </a:r>
                  </a:p>
                </p:txBody>
              </p:sp>
              <p:sp>
                <p:nvSpPr>
                  <p:cNvPr id="119" name="118 CuadroTexto"/>
                  <p:cNvSpPr txBox="1"/>
                  <p:nvPr/>
                </p:nvSpPr>
                <p:spPr>
                  <a:xfrm>
                    <a:off x="1835825" y="5834881"/>
                    <a:ext cx="463882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VE" sz="2000" dirty="0" smtClean="0">
                        <a:latin typeface="Book Antiqua" pitchFamily="18" charset="0"/>
                      </a:rPr>
                      <a:t>im</a:t>
                    </a:r>
                    <a:endParaRPr lang="es-VE" sz="2000" dirty="0">
                      <a:latin typeface="Book Antiqua" pitchFamily="18" charset="0"/>
                    </a:endParaRPr>
                  </a:p>
                </p:txBody>
              </p:sp>
            </p:grpSp>
          </p:grpSp>
          <p:sp>
            <p:nvSpPr>
              <p:cNvPr id="114" name="113 CuadroTexto"/>
              <p:cNvSpPr txBox="1"/>
              <p:nvPr/>
            </p:nvSpPr>
            <p:spPr>
              <a:xfrm>
                <a:off x="6173924" y="3100898"/>
                <a:ext cx="6303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VE" sz="2400" dirty="0" smtClean="0"/>
                  <a:t>(41)</a:t>
                </a:r>
                <a:endParaRPr lang="es-VE" sz="2400" dirty="0"/>
              </a:p>
            </p:txBody>
          </p:sp>
        </p:grpSp>
        <p:sp>
          <p:nvSpPr>
            <p:cNvPr id="120" name="119 CuadroTexto"/>
            <p:cNvSpPr txBox="1"/>
            <p:nvPr/>
          </p:nvSpPr>
          <p:spPr>
            <a:xfrm>
              <a:off x="2143488" y="4191471"/>
              <a:ext cx="5967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sz="2400" dirty="0" smtClean="0"/>
                <a:t>-1</a:t>
              </a:r>
              <a:endParaRPr lang="es-VE" sz="2400" dirty="0"/>
            </a:p>
          </p:txBody>
        </p:sp>
      </p:grpSp>
      <p:grpSp>
        <p:nvGrpSpPr>
          <p:cNvPr id="123" name="122 Grupo"/>
          <p:cNvGrpSpPr/>
          <p:nvPr/>
        </p:nvGrpSpPr>
        <p:grpSpPr>
          <a:xfrm>
            <a:off x="708344" y="4233680"/>
            <a:ext cx="3537044" cy="923512"/>
            <a:chOff x="323528" y="5589240"/>
            <a:chExt cx="3537044" cy="923512"/>
          </a:xfrm>
        </p:grpSpPr>
        <p:grpSp>
          <p:nvGrpSpPr>
            <p:cNvPr id="91" name="90 Grupo"/>
            <p:cNvGrpSpPr/>
            <p:nvPr/>
          </p:nvGrpSpPr>
          <p:grpSpPr>
            <a:xfrm>
              <a:off x="323528" y="5589240"/>
              <a:ext cx="2898118" cy="923512"/>
              <a:chOff x="649365" y="3657798"/>
              <a:chExt cx="2898118" cy="923512"/>
            </a:xfrm>
          </p:grpSpPr>
          <p:grpSp>
            <p:nvGrpSpPr>
              <p:cNvPr id="87" name="86 Grupo"/>
              <p:cNvGrpSpPr/>
              <p:nvPr/>
            </p:nvGrpSpPr>
            <p:grpSpPr>
              <a:xfrm>
                <a:off x="649365" y="3657798"/>
                <a:ext cx="1215888" cy="789767"/>
                <a:chOff x="864946" y="3903439"/>
                <a:chExt cx="1215888" cy="789767"/>
              </a:xfrm>
            </p:grpSpPr>
            <p:grpSp>
              <p:nvGrpSpPr>
                <p:cNvPr id="82" name="81 Grupo"/>
                <p:cNvGrpSpPr/>
                <p:nvPr/>
              </p:nvGrpSpPr>
              <p:grpSpPr>
                <a:xfrm>
                  <a:off x="864946" y="3975447"/>
                  <a:ext cx="1215888" cy="717759"/>
                  <a:chOff x="864946" y="2895327"/>
                  <a:chExt cx="1215888" cy="717759"/>
                </a:xfrm>
              </p:grpSpPr>
              <p:sp>
                <p:nvSpPr>
                  <p:cNvPr id="83" name="82 CuadroTexto"/>
                  <p:cNvSpPr txBox="1"/>
                  <p:nvPr/>
                </p:nvSpPr>
                <p:spPr>
                  <a:xfrm>
                    <a:off x="864946" y="2895327"/>
                    <a:ext cx="523812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s-VE" sz="3600" dirty="0">
                        <a:latin typeface="Vijaya" pitchFamily="34" charset="0"/>
                        <a:cs typeface="Vijaya" pitchFamily="34" charset="0"/>
                      </a:rPr>
                      <a:t>a</a:t>
                    </a:r>
                  </a:p>
                </p:txBody>
              </p:sp>
              <p:sp>
                <p:nvSpPr>
                  <p:cNvPr id="84" name="83 Medio marco"/>
                  <p:cNvSpPr/>
                  <p:nvPr/>
                </p:nvSpPr>
                <p:spPr>
                  <a:xfrm flipH="1">
                    <a:off x="1259632" y="3242593"/>
                    <a:ext cx="216024" cy="330423"/>
                  </a:xfrm>
                  <a:prstGeom prst="halfFrame">
                    <a:avLst>
                      <a:gd name="adj1" fmla="val 6458"/>
                      <a:gd name="adj2" fmla="val 1978"/>
                    </a:avLst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s-VE" sz="2400" dirty="0" smtClean="0">
                        <a:solidFill>
                          <a:schemeClr val="tx1"/>
                        </a:solidFill>
                      </a:rPr>
                      <a:t>p</a:t>
                    </a:r>
                    <a:endParaRPr lang="es-VE" sz="24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5" name="84 CuadroTexto"/>
                  <p:cNvSpPr txBox="1"/>
                  <p:nvPr/>
                </p:nvSpPr>
                <p:spPr>
                  <a:xfrm>
                    <a:off x="1475655" y="3212976"/>
                    <a:ext cx="60517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VE" sz="2000" dirty="0" smtClean="0">
                        <a:latin typeface="Book Antiqua" pitchFamily="18" charset="0"/>
                      </a:rPr>
                      <a:t>im</a:t>
                    </a:r>
                    <a:endParaRPr lang="es-VE" sz="2000" dirty="0">
                      <a:latin typeface="Book Antiqua" pitchFamily="18" charset="0"/>
                    </a:endParaRPr>
                  </a:p>
                </p:txBody>
              </p:sp>
            </p:grpSp>
            <p:sp>
              <p:nvSpPr>
                <p:cNvPr id="86" name="85 CuadroTexto"/>
                <p:cNvSpPr txBox="1"/>
                <p:nvPr/>
              </p:nvSpPr>
              <p:spPr>
                <a:xfrm>
                  <a:off x="1236664" y="3903439"/>
                  <a:ext cx="59678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VE" sz="2400" dirty="0" smtClean="0"/>
                    <a:t>-1</a:t>
                  </a:r>
                  <a:endParaRPr lang="es-VE" sz="2400" dirty="0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0" name="89 CuadroTexto"/>
                  <p:cNvSpPr txBox="1"/>
                  <p:nvPr/>
                </p:nvSpPr>
                <p:spPr>
                  <a:xfrm>
                    <a:off x="1510963" y="3933056"/>
                    <a:ext cx="2036520" cy="6482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VE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s-VE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𝑖𝑚</m:t>
                              </m:r>
                            </m:num>
                            <m:den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1+</m:t>
                                      </m:r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𝑖𝑚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  <m:t>𝑝</m:t>
                                  </m:r>
                                </m:sup>
                              </m:sSup>
                            </m:den>
                          </m:f>
                          <m:r>
                            <a:rPr lang="es-VE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oMath>
                      </m:oMathPara>
                    </a14:m>
                    <a:endParaRPr lang="es-VE" dirty="0"/>
                  </a:p>
                </p:txBody>
              </p:sp>
            </mc:Choice>
            <mc:Fallback xmlns="">
              <p:sp>
                <p:nvSpPr>
                  <p:cNvPr id="90" name="89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10963" y="3933056"/>
                    <a:ext cx="2036520" cy="648254"/>
                  </a:xfrm>
                  <a:prstGeom prst="rect">
                    <a:avLst/>
                  </a:prstGeom>
                  <a:blipFill rotWithShape="1">
                    <a:blip r:embed="rId7"/>
                    <a:stretch>
                      <a:fillRect r="-3293"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22" name="121 CuadroTexto"/>
            <p:cNvSpPr txBox="1"/>
            <p:nvPr/>
          </p:nvSpPr>
          <p:spPr>
            <a:xfrm>
              <a:off x="3108924" y="5978896"/>
              <a:ext cx="7516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sz="2400" dirty="0" smtClean="0"/>
                <a:t>(40)</a:t>
              </a:r>
              <a:endParaRPr lang="es-VE" sz="2400" dirty="0"/>
            </a:p>
          </p:txBody>
        </p:sp>
      </p:grpSp>
      <p:grpSp>
        <p:nvGrpSpPr>
          <p:cNvPr id="135" name="134 Grupo"/>
          <p:cNvGrpSpPr/>
          <p:nvPr/>
        </p:nvGrpSpPr>
        <p:grpSpPr>
          <a:xfrm>
            <a:off x="512094" y="5834516"/>
            <a:ext cx="3718272" cy="648254"/>
            <a:chOff x="5048598" y="4941168"/>
            <a:chExt cx="3718272" cy="648254"/>
          </a:xfrm>
        </p:grpSpPr>
        <p:grpSp>
          <p:nvGrpSpPr>
            <p:cNvPr id="125" name="124 Grupo"/>
            <p:cNvGrpSpPr/>
            <p:nvPr/>
          </p:nvGrpSpPr>
          <p:grpSpPr>
            <a:xfrm>
              <a:off x="5048598" y="5013177"/>
              <a:ext cx="3718272" cy="533853"/>
              <a:chOff x="4255507" y="2975428"/>
              <a:chExt cx="2935697" cy="53385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9" name="128 CuadroTexto"/>
                  <p:cNvSpPr txBox="1"/>
                  <p:nvPr/>
                </p:nvSpPr>
                <p:spPr>
                  <a:xfrm>
                    <a:off x="4255507" y="2975428"/>
                    <a:ext cx="111493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𝑎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=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𝐴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 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𝑥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 </m:t>
                          </m:r>
                        </m:oMath>
                      </m:oMathPara>
                    </a14:m>
                    <a:endParaRPr lang="es-VE" dirty="0">
                      <a:ea typeface="Cambria Math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129" name="128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55507" y="2975428"/>
                    <a:ext cx="1114930" cy="461665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 t="-10526" r="-5603" b="-28947"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28" name="127 CuadroTexto"/>
              <p:cNvSpPr txBox="1"/>
              <p:nvPr/>
            </p:nvSpPr>
            <p:spPr>
              <a:xfrm>
                <a:off x="6638122" y="3047616"/>
                <a:ext cx="5530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VE" sz="2400" dirty="0" smtClean="0"/>
                  <a:t>(42)</a:t>
                </a:r>
                <a:endParaRPr lang="es-VE" sz="2400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4" name="133 CuadroTexto"/>
                <p:cNvSpPr txBox="1"/>
                <p:nvPr/>
              </p:nvSpPr>
              <p:spPr>
                <a:xfrm>
                  <a:off x="6156176" y="4941168"/>
                  <a:ext cx="2027414" cy="6482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s-VE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s-VE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s-VE" b="0" i="1" smtClean="0">
                                    <a:latin typeface="Cambria Math"/>
                                    <a:ea typeface="Cambria Math"/>
                                  </a:rPr>
                                  <m:t>𝑖𝑚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s-VE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VE" b="0" i="1" smtClean="0">
                                        <a:latin typeface="Cambria Math"/>
                                        <a:ea typeface="Cambria Math"/>
                                      </a:rPr>
                                      <m:t>1−</m:t>
                                    </m:r>
                                    <m:d>
                                      <m:dPr>
                                        <m:ctrlPr>
                                          <a:rPr lang="es-VE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VE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1+</m:t>
                                        </m:r>
                                        <m:r>
                                          <a:rPr lang="es-VE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𝑖𝑚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s-VE" b="0" i="1" smtClean="0">
                                        <a:latin typeface="Cambria Math"/>
                                        <a:ea typeface="Cambria Math"/>
                                      </a:rPr>
                                      <m:t>−</m:t>
                                    </m:r>
                                    <m:r>
                                      <a:rPr lang="es-VE" b="0" i="1" smtClean="0">
                                        <a:latin typeface="Cambria Math"/>
                                        <a:ea typeface="Cambria Math"/>
                                      </a:rPr>
                                      <m:t>𝑝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  <m:r>
                          <a:rPr lang="es-VE" b="0" i="1" smtClean="0">
                            <a:latin typeface="Cambria Math"/>
                            <a:ea typeface="Cambria Math"/>
                          </a:rPr>
                          <m:t> </m:t>
                        </m:r>
                      </m:oMath>
                    </m:oMathPara>
                  </a14:m>
                  <a:endParaRPr lang="es-VE" dirty="0"/>
                </a:p>
              </p:txBody>
            </p:sp>
          </mc:Choice>
          <mc:Fallback xmlns="">
            <p:sp>
              <p:nvSpPr>
                <p:cNvPr id="134" name="133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56176" y="4941168"/>
                  <a:ext cx="2027414" cy="648254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r="-3614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6" name="135 Grupo"/>
          <p:cNvGrpSpPr/>
          <p:nvPr/>
        </p:nvGrpSpPr>
        <p:grpSpPr>
          <a:xfrm>
            <a:off x="5346980" y="2384883"/>
            <a:ext cx="3473492" cy="867613"/>
            <a:chOff x="663812" y="2276872"/>
            <a:chExt cx="3473492" cy="867613"/>
          </a:xfrm>
        </p:grpSpPr>
        <p:grpSp>
          <p:nvGrpSpPr>
            <p:cNvPr id="137" name="136 Grupo"/>
            <p:cNvGrpSpPr/>
            <p:nvPr/>
          </p:nvGrpSpPr>
          <p:grpSpPr>
            <a:xfrm>
              <a:off x="663812" y="2276872"/>
              <a:ext cx="1101068" cy="724808"/>
              <a:chOff x="864312" y="2888278"/>
              <a:chExt cx="1101068" cy="724808"/>
            </a:xfrm>
          </p:grpSpPr>
          <p:sp>
            <p:nvSpPr>
              <p:cNvPr id="139" name="138 CuadroTexto"/>
              <p:cNvSpPr txBox="1"/>
              <p:nvPr/>
            </p:nvSpPr>
            <p:spPr>
              <a:xfrm>
                <a:off x="864312" y="2888278"/>
                <a:ext cx="52381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3600" dirty="0" smtClean="0">
                    <a:latin typeface="Vijaya" pitchFamily="34" charset="0"/>
                    <a:ea typeface="Meiryo UI" pitchFamily="34" charset="-128"/>
                    <a:cs typeface="Vijaya" pitchFamily="34" charset="0"/>
                  </a:rPr>
                  <a:t>s</a:t>
                </a:r>
                <a:endParaRPr lang="es-VE" sz="3600" dirty="0">
                  <a:latin typeface="Vijaya" pitchFamily="34" charset="0"/>
                  <a:ea typeface="Meiryo UI" pitchFamily="34" charset="-128"/>
                  <a:cs typeface="Vijaya" pitchFamily="34" charset="0"/>
                </a:endParaRPr>
              </a:p>
            </p:txBody>
          </p:sp>
          <p:sp>
            <p:nvSpPr>
              <p:cNvPr id="140" name="139 Medio marco"/>
              <p:cNvSpPr/>
              <p:nvPr/>
            </p:nvSpPr>
            <p:spPr>
              <a:xfrm flipH="1">
                <a:off x="1259632" y="3242593"/>
                <a:ext cx="216024" cy="330423"/>
              </a:xfrm>
              <a:prstGeom prst="halfFrame">
                <a:avLst>
                  <a:gd name="adj1" fmla="val 6458"/>
                  <a:gd name="adj2" fmla="val 1978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VE" sz="2400" dirty="0">
                    <a:solidFill>
                      <a:schemeClr val="tx1"/>
                    </a:solidFill>
                  </a:rPr>
                  <a:t>p</a:t>
                </a:r>
              </a:p>
            </p:txBody>
          </p:sp>
          <p:sp>
            <p:nvSpPr>
              <p:cNvPr id="141" name="140 CuadroTexto"/>
              <p:cNvSpPr txBox="1"/>
              <p:nvPr/>
            </p:nvSpPr>
            <p:spPr>
              <a:xfrm>
                <a:off x="1475655" y="3212976"/>
                <a:ext cx="48972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VE" sz="2000" dirty="0" smtClean="0">
                    <a:latin typeface="Book Antiqua" pitchFamily="18" charset="0"/>
                  </a:rPr>
                  <a:t>im</a:t>
                </a:r>
                <a:endParaRPr lang="es-VE" sz="2000" dirty="0">
                  <a:latin typeface="Book Antiqua" pitchFamily="18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8" name="137 CuadroTexto"/>
                <p:cNvSpPr txBox="1"/>
                <p:nvPr/>
              </p:nvSpPr>
              <p:spPr>
                <a:xfrm>
                  <a:off x="1602892" y="2492896"/>
                  <a:ext cx="2534412" cy="65158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s-VE" sz="240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VE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VE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VE" sz="24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s-VE" sz="2400" b="0" i="1" smtClean="0">
                                      <a:latin typeface="Cambria Math"/>
                                      <a:ea typeface="Cambria Math"/>
                                    </a:rPr>
                                    <m:t>1+</m:t>
                                  </m:r>
                                  <m:r>
                                    <a:rPr lang="es-VE" sz="2400" b="0" i="1" smtClean="0">
                                      <a:latin typeface="Cambria Math"/>
                                      <a:ea typeface="Cambria Math"/>
                                    </a:rPr>
                                    <m:t>𝑖𝑚</m:t>
                                  </m:r>
                                </m:e>
                              </m:d>
                            </m:e>
                            <m:sup>
                              <m:r>
                                <a:rPr lang="es-VE" sz="2400" b="0" i="1" smtClean="0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</m:sup>
                          </m:sSup>
                          <m:r>
                            <a:rPr lang="es-VE" sz="2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s-VE" sz="2400" b="0" i="1" smtClean="0">
                              <a:latin typeface="Cambria Math"/>
                              <a:ea typeface="Cambria Math"/>
                            </a:rPr>
                            <m:t>𝑖𝑚</m:t>
                          </m:r>
                        </m:den>
                      </m:f>
                      <m:r>
                        <a:rPr lang="es-VE" sz="2400" b="0" i="1" smtClean="0">
                          <a:latin typeface="Cambria Math"/>
                          <a:ea typeface="Cambria Math"/>
                        </a:rPr>
                        <m:t>     </m:t>
                      </m:r>
                    </m:oMath>
                  </a14:m>
                  <a:r>
                    <a:rPr lang="es-VE" sz="2400" dirty="0" smtClean="0"/>
                    <a:t>(43)</a:t>
                  </a:r>
                  <a:endParaRPr lang="es-VE" sz="2400" dirty="0"/>
                </a:p>
              </p:txBody>
            </p:sp>
          </mc:Choice>
          <mc:Fallback xmlns="">
            <p:sp>
              <p:nvSpPr>
                <p:cNvPr id="138" name="137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02892" y="2492896"/>
                  <a:ext cx="2534412" cy="651589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r="-2644" b="-8411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2" name="141 Grupo"/>
          <p:cNvGrpSpPr/>
          <p:nvPr/>
        </p:nvGrpSpPr>
        <p:grpSpPr>
          <a:xfrm>
            <a:off x="5553200" y="3140968"/>
            <a:ext cx="2929855" cy="730533"/>
            <a:chOff x="4347302" y="2852936"/>
            <a:chExt cx="2456946" cy="730533"/>
          </a:xfrm>
        </p:grpSpPr>
        <p:grpSp>
          <p:nvGrpSpPr>
            <p:cNvPr id="143" name="142 Grupo"/>
            <p:cNvGrpSpPr/>
            <p:nvPr/>
          </p:nvGrpSpPr>
          <p:grpSpPr>
            <a:xfrm>
              <a:off x="4347302" y="2852936"/>
              <a:ext cx="1826622" cy="730533"/>
              <a:chOff x="4347302" y="2852936"/>
              <a:chExt cx="1826622" cy="73053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5" name="144 CuadroTexto"/>
                  <p:cNvSpPr txBox="1"/>
                  <p:nvPr/>
                </p:nvSpPr>
                <p:spPr>
                  <a:xfrm>
                    <a:off x="4347302" y="2975428"/>
                    <a:ext cx="988731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VE" sz="2400" b="0" dirty="0" smtClean="0">
                        <a:ea typeface="Cambria Math" pitchFamily="18" charset="0"/>
                      </a:rPr>
                      <a:t>S </a:t>
                    </a:r>
                    <a14:m>
                      <m:oMath xmlns:m="http://schemas.openxmlformats.org/officeDocument/2006/math"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=</m:t>
                        </m:r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𝑎</m:t>
                        </m:r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𝑥</m:t>
                        </m:r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</m:oMath>
                    </a14:m>
                    <a:endParaRPr lang="es-VE" dirty="0">
                      <a:ea typeface="Cambria Math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145" name="144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347302" y="2975428"/>
                    <a:ext cx="988731" cy="461665"/>
                  </a:xfrm>
                  <a:prstGeom prst="rect">
                    <a:avLst/>
                  </a:prstGeom>
                  <a:blipFill rotWithShape="1">
                    <a:blip r:embed="rId11"/>
                    <a:stretch>
                      <a:fillRect l="-8290" t="-10526" r="-12435" b="-28947"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146" name="145 Grupo"/>
              <p:cNvGrpSpPr/>
              <p:nvPr/>
            </p:nvGrpSpPr>
            <p:grpSpPr>
              <a:xfrm>
                <a:off x="5056300" y="2852936"/>
                <a:ext cx="1117624" cy="730533"/>
                <a:chOff x="1239563" y="5504458"/>
                <a:chExt cx="1117624" cy="730533"/>
              </a:xfrm>
            </p:grpSpPr>
            <p:sp>
              <p:nvSpPr>
                <p:cNvPr id="147" name="146 CuadroTexto"/>
                <p:cNvSpPr txBox="1"/>
                <p:nvPr/>
              </p:nvSpPr>
              <p:spPr>
                <a:xfrm>
                  <a:off x="1239563" y="5504458"/>
                  <a:ext cx="523812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VE" sz="3600" dirty="0" smtClean="0">
                      <a:latin typeface="Vijaya" pitchFamily="34" charset="0"/>
                      <a:cs typeface="Vijaya" pitchFamily="34" charset="0"/>
                    </a:rPr>
                    <a:t>s</a:t>
                  </a:r>
                  <a:endParaRPr lang="es-VE" sz="3600" dirty="0">
                    <a:latin typeface="Vijaya" pitchFamily="34" charset="0"/>
                    <a:cs typeface="Vijaya" pitchFamily="34" charset="0"/>
                  </a:endParaRPr>
                </a:p>
              </p:txBody>
            </p:sp>
            <p:sp>
              <p:nvSpPr>
                <p:cNvPr id="148" name="147 Medio marco"/>
                <p:cNvSpPr/>
                <p:nvPr/>
              </p:nvSpPr>
              <p:spPr>
                <a:xfrm flipH="1">
                  <a:off x="1619802" y="5864498"/>
                  <a:ext cx="216024" cy="330423"/>
                </a:xfrm>
                <a:prstGeom prst="halfFrame">
                  <a:avLst>
                    <a:gd name="adj1" fmla="val 6458"/>
                    <a:gd name="adj2" fmla="val 1978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VE" sz="2400" dirty="0">
                      <a:solidFill>
                        <a:schemeClr val="tx1"/>
                      </a:solidFill>
                    </a:rPr>
                    <a:t>p</a:t>
                  </a:r>
                </a:p>
              </p:txBody>
            </p:sp>
            <p:sp>
              <p:nvSpPr>
                <p:cNvPr id="149" name="148 CuadroTexto"/>
                <p:cNvSpPr txBox="1"/>
                <p:nvPr/>
              </p:nvSpPr>
              <p:spPr>
                <a:xfrm>
                  <a:off x="1835826" y="5834881"/>
                  <a:ext cx="521361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VE" sz="2000" dirty="0" smtClean="0">
                      <a:latin typeface="Book Antiqua" pitchFamily="18" charset="0"/>
                    </a:rPr>
                    <a:t>im</a:t>
                  </a:r>
                  <a:endParaRPr lang="es-VE" sz="2000" dirty="0">
                    <a:latin typeface="Book Antiqua" pitchFamily="18" charset="0"/>
                  </a:endParaRPr>
                </a:p>
              </p:txBody>
            </p:sp>
          </p:grpSp>
        </p:grpSp>
        <p:sp>
          <p:nvSpPr>
            <p:cNvPr id="144" name="143 CuadroTexto"/>
            <p:cNvSpPr txBox="1"/>
            <p:nvPr/>
          </p:nvSpPr>
          <p:spPr>
            <a:xfrm>
              <a:off x="6173924" y="3100898"/>
              <a:ext cx="6303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sz="2400" dirty="0" smtClean="0"/>
                <a:t>(44)</a:t>
              </a:r>
              <a:endParaRPr lang="es-VE" sz="2400" dirty="0"/>
            </a:p>
          </p:txBody>
        </p:sp>
      </p:grpSp>
      <p:grpSp>
        <p:nvGrpSpPr>
          <p:cNvPr id="150" name="149 Grupo"/>
          <p:cNvGrpSpPr/>
          <p:nvPr/>
        </p:nvGrpSpPr>
        <p:grpSpPr>
          <a:xfrm>
            <a:off x="5302581" y="3920370"/>
            <a:ext cx="3320214" cy="660758"/>
            <a:chOff x="697233" y="3789040"/>
            <a:chExt cx="3320214" cy="66075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1" name="150 CuadroTexto"/>
                <p:cNvSpPr txBox="1"/>
                <p:nvPr/>
              </p:nvSpPr>
              <p:spPr>
                <a:xfrm>
                  <a:off x="697233" y="3839524"/>
                  <a:ext cx="129298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𝑆</m:t>
                        </m:r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=</m:t>
                        </m:r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𝑎</m:t>
                        </m:r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𝑥</m:t>
                        </m:r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</m:oMath>
                    </m:oMathPara>
                  </a14:m>
                  <a:endParaRPr lang="es-VE" dirty="0">
                    <a:ea typeface="Cambria Math" pitchFamily="18" charset="0"/>
                  </a:endParaRPr>
                </a:p>
              </p:txBody>
            </p:sp>
          </mc:Choice>
          <mc:Fallback xmlns="">
            <p:sp>
              <p:nvSpPr>
                <p:cNvPr id="151" name="150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233" y="3839524"/>
                  <a:ext cx="1292983" cy="461665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t="-10526" r="-9434" b="-28947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2" name="151 CuadroTexto"/>
                <p:cNvSpPr txBox="1"/>
                <p:nvPr/>
              </p:nvSpPr>
              <p:spPr>
                <a:xfrm>
                  <a:off x="1763688" y="3789040"/>
                  <a:ext cx="2253759" cy="66075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d>
                        <m:dPr>
                          <m:ctrlPr>
                            <a:rPr lang="es-VE" sz="240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VE" sz="24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VE" sz="240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VE" sz="240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VE" sz="2400" b="0" i="1" smtClean="0">
                                          <a:latin typeface="Cambria Math"/>
                                        </a:rPr>
                                        <m:t>1+</m:t>
                                      </m:r>
                                      <m:r>
                                        <a:rPr lang="es-VE" sz="2400" b="0" i="1" smtClean="0">
                                          <a:latin typeface="Cambria Math"/>
                                        </a:rPr>
                                        <m:t>𝑖𝑚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VE" sz="2400" b="0" i="1" smtClean="0">
                                      <a:latin typeface="Cambria Math"/>
                                    </a:rPr>
                                    <m:t>𝑝</m:t>
                                  </m:r>
                                </m:sup>
                              </m:sSup>
                              <m:r>
                                <a:rPr lang="es-VE" sz="2400" b="0" i="1" smtClean="0">
                                  <a:latin typeface="Cambria Math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s-VE" sz="2400" b="0" i="1" smtClean="0">
                                  <a:latin typeface="Cambria Math"/>
                                </a:rPr>
                                <m:t>𝑖𝑚</m:t>
                              </m:r>
                            </m:den>
                          </m:f>
                        </m:e>
                      </m:d>
                    </m:oMath>
                  </a14:m>
                  <a:r>
                    <a:rPr lang="es-VE" sz="2400" dirty="0" smtClean="0"/>
                    <a:t> (45)</a:t>
                  </a:r>
                  <a:endParaRPr lang="es-VE" sz="2400" dirty="0"/>
                </a:p>
              </p:txBody>
            </p:sp>
          </mc:Choice>
          <mc:Fallback xmlns="">
            <p:sp>
              <p:nvSpPr>
                <p:cNvPr id="152" name="151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63688" y="3789040"/>
                  <a:ext cx="2253759" cy="660758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r="-5676" b="-7407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3" name="152 Grupo"/>
          <p:cNvGrpSpPr/>
          <p:nvPr/>
        </p:nvGrpSpPr>
        <p:grpSpPr>
          <a:xfrm>
            <a:off x="5292080" y="4305688"/>
            <a:ext cx="3391636" cy="923512"/>
            <a:chOff x="323528" y="5589240"/>
            <a:chExt cx="3391636" cy="923512"/>
          </a:xfrm>
        </p:grpSpPr>
        <p:grpSp>
          <p:nvGrpSpPr>
            <p:cNvPr id="154" name="153 Grupo"/>
            <p:cNvGrpSpPr/>
            <p:nvPr/>
          </p:nvGrpSpPr>
          <p:grpSpPr>
            <a:xfrm>
              <a:off x="323528" y="5589240"/>
              <a:ext cx="2850885" cy="923512"/>
              <a:chOff x="649365" y="3657798"/>
              <a:chExt cx="2850885" cy="923512"/>
            </a:xfrm>
          </p:grpSpPr>
          <p:grpSp>
            <p:nvGrpSpPr>
              <p:cNvPr id="156" name="155 Grupo"/>
              <p:cNvGrpSpPr/>
              <p:nvPr/>
            </p:nvGrpSpPr>
            <p:grpSpPr>
              <a:xfrm>
                <a:off x="649365" y="3657798"/>
                <a:ext cx="1106584" cy="789767"/>
                <a:chOff x="864946" y="3903439"/>
                <a:chExt cx="1106584" cy="789767"/>
              </a:xfrm>
            </p:grpSpPr>
            <p:grpSp>
              <p:nvGrpSpPr>
                <p:cNvPr id="158" name="157 Grupo"/>
                <p:cNvGrpSpPr/>
                <p:nvPr/>
              </p:nvGrpSpPr>
              <p:grpSpPr>
                <a:xfrm>
                  <a:off x="864946" y="3975447"/>
                  <a:ext cx="1106584" cy="717759"/>
                  <a:chOff x="864946" y="2895327"/>
                  <a:chExt cx="1106584" cy="717759"/>
                </a:xfrm>
              </p:grpSpPr>
              <p:sp>
                <p:nvSpPr>
                  <p:cNvPr id="160" name="159 CuadroTexto"/>
                  <p:cNvSpPr txBox="1"/>
                  <p:nvPr/>
                </p:nvSpPr>
                <p:spPr>
                  <a:xfrm>
                    <a:off x="864946" y="2895327"/>
                    <a:ext cx="523812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s-VE" sz="3600" dirty="0" smtClean="0">
                        <a:latin typeface="Vijaya" pitchFamily="34" charset="0"/>
                        <a:cs typeface="Vijaya" pitchFamily="34" charset="0"/>
                      </a:rPr>
                      <a:t>s</a:t>
                    </a:r>
                    <a:endParaRPr lang="es-VE" sz="3600" dirty="0">
                      <a:latin typeface="Vijaya" pitchFamily="34" charset="0"/>
                      <a:cs typeface="Vijaya" pitchFamily="34" charset="0"/>
                    </a:endParaRPr>
                  </a:p>
                </p:txBody>
              </p:sp>
              <p:sp>
                <p:nvSpPr>
                  <p:cNvPr id="161" name="160 Medio marco"/>
                  <p:cNvSpPr/>
                  <p:nvPr/>
                </p:nvSpPr>
                <p:spPr>
                  <a:xfrm flipH="1">
                    <a:off x="1259632" y="3242593"/>
                    <a:ext cx="216024" cy="330423"/>
                  </a:xfrm>
                  <a:prstGeom prst="halfFrame">
                    <a:avLst>
                      <a:gd name="adj1" fmla="val 6458"/>
                      <a:gd name="adj2" fmla="val 1978"/>
                    </a:avLst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s-VE" sz="2400" dirty="0">
                        <a:solidFill>
                          <a:schemeClr val="tx1"/>
                        </a:solidFill>
                      </a:rPr>
                      <a:t>p</a:t>
                    </a:r>
                  </a:p>
                </p:txBody>
              </p:sp>
              <p:sp>
                <p:nvSpPr>
                  <p:cNvPr id="162" name="161 CuadroTexto"/>
                  <p:cNvSpPr txBox="1"/>
                  <p:nvPr/>
                </p:nvSpPr>
                <p:spPr>
                  <a:xfrm>
                    <a:off x="1475655" y="3212976"/>
                    <a:ext cx="495875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VE" sz="2000" dirty="0" smtClean="0">
                        <a:latin typeface="Book Antiqua" pitchFamily="18" charset="0"/>
                      </a:rPr>
                      <a:t>im</a:t>
                    </a:r>
                    <a:endParaRPr lang="es-VE" sz="2000" dirty="0">
                      <a:latin typeface="Book Antiqua" pitchFamily="18" charset="0"/>
                    </a:endParaRPr>
                  </a:p>
                </p:txBody>
              </p:sp>
            </p:grpSp>
            <p:sp>
              <p:nvSpPr>
                <p:cNvPr id="159" name="158 CuadroTexto"/>
                <p:cNvSpPr txBox="1"/>
                <p:nvPr/>
              </p:nvSpPr>
              <p:spPr>
                <a:xfrm>
                  <a:off x="1236664" y="3903439"/>
                  <a:ext cx="59678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VE" sz="2400" dirty="0" smtClean="0"/>
                    <a:t>-1</a:t>
                  </a:r>
                  <a:endParaRPr lang="es-VE" sz="2400" dirty="0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7" name="156 CuadroTexto"/>
                  <p:cNvSpPr txBox="1"/>
                  <p:nvPr/>
                </p:nvSpPr>
                <p:spPr>
                  <a:xfrm>
                    <a:off x="1585559" y="3933056"/>
                    <a:ext cx="1914691" cy="6482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VE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s-VE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𝑖𝑚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1+</m:t>
                                      </m:r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𝑖𝑚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  <m:t>𝑝</m:t>
                                  </m:r>
                                </m:sup>
                              </m:sSup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den>
                          </m:f>
                          <m:r>
                            <a:rPr lang="es-VE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oMath>
                      </m:oMathPara>
                    </a14:m>
                    <a:endParaRPr lang="es-VE" dirty="0"/>
                  </a:p>
                </p:txBody>
              </p:sp>
            </mc:Choice>
            <mc:Fallback xmlns="">
              <p:sp>
                <p:nvSpPr>
                  <p:cNvPr id="157" name="156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85559" y="3933056"/>
                    <a:ext cx="1914691" cy="648254"/>
                  </a:xfrm>
                  <a:prstGeom prst="rect">
                    <a:avLst/>
                  </a:prstGeom>
                  <a:blipFill rotWithShape="1">
                    <a:blip r:embed="rId14"/>
                    <a:stretch>
                      <a:fillRect r="-3503"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55" name="154 CuadroTexto"/>
            <p:cNvSpPr txBox="1"/>
            <p:nvPr/>
          </p:nvSpPr>
          <p:spPr>
            <a:xfrm>
              <a:off x="2963516" y="5917342"/>
              <a:ext cx="7516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sz="2400" dirty="0" smtClean="0"/>
                <a:t>(46)</a:t>
              </a:r>
              <a:endParaRPr lang="es-VE" sz="2400" dirty="0"/>
            </a:p>
          </p:txBody>
        </p:sp>
      </p:grpSp>
      <p:grpSp>
        <p:nvGrpSpPr>
          <p:cNvPr id="163" name="162 Grupo"/>
          <p:cNvGrpSpPr/>
          <p:nvPr/>
        </p:nvGrpSpPr>
        <p:grpSpPr>
          <a:xfrm>
            <a:off x="5493121" y="5127575"/>
            <a:ext cx="3039319" cy="760150"/>
            <a:chOff x="755576" y="4191471"/>
            <a:chExt cx="3039319" cy="760150"/>
          </a:xfrm>
        </p:grpSpPr>
        <p:grpSp>
          <p:nvGrpSpPr>
            <p:cNvPr id="164" name="163 Grupo"/>
            <p:cNvGrpSpPr/>
            <p:nvPr/>
          </p:nvGrpSpPr>
          <p:grpSpPr>
            <a:xfrm>
              <a:off x="755576" y="4221088"/>
              <a:ext cx="3039319" cy="730533"/>
              <a:chOff x="4255507" y="2852936"/>
              <a:chExt cx="2548741" cy="730533"/>
            </a:xfrm>
          </p:grpSpPr>
          <p:grpSp>
            <p:nvGrpSpPr>
              <p:cNvPr id="166" name="165 Grupo"/>
              <p:cNvGrpSpPr/>
              <p:nvPr/>
            </p:nvGrpSpPr>
            <p:grpSpPr>
              <a:xfrm>
                <a:off x="4255507" y="2852936"/>
                <a:ext cx="1918417" cy="730533"/>
                <a:chOff x="4255507" y="2852936"/>
                <a:chExt cx="1918417" cy="730533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68" name="167 CuadroTexto"/>
                    <p:cNvSpPr txBox="1"/>
                    <p:nvPr/>
                  </p:nvSpPr>
                  <p:spPr>
                    <a:xfrm>
                      <a:off x="4255507" y="2975428"/>
                      <a:ext cx="1090572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𝑎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=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𝑆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 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𝑥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 </m:t>
                            </m:r>
                          </m:oMath>
                        </m:oMathPara>
                      </a14:m>
                      <a:endParaRPr lang="es-VE" dirty="0">
                        <a:ea typeface="Cambria Math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168" name="167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255507" y="2975428"/>
                      <a:ext cx="1090572" cy="461665"/>
                    </a:xfrm>
                    <a:prstGeom prst="rect">
                      <a:avLst/>
                    </a:prstGeom>
                    <a:blipFill rotWithShape="1">
                      <a:blip r:embed="rId15"/>
                      <a:stretch>
                        <a:fillRect t="-10526" r="-9859" b="-2894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V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169" name="168 Grupo"/>
                <p:cNvGrpSpPr/>
                <p:nvPr/>
              </p:nvGrpSpPr>
              <p:grpSpPr>
                <a:xfrm>
                  <a:off x="5056300" y="2852936"/>
                  <a:ext cx="1117624" cy="730533"/>
                  <a:chOff x="1239563" y="5504458"/>
                  <a:chExt cx="1117624" cy="730533"/>
                </a:xfrm>
              </p:grpSpPr>
              <p:sp>
                <p:nvSpPr>
                  <p:cNvPr id="170" name="169 CuadroTexto"/>
                  <p:cNvSpPr txBox="1"/>
                  <p:nvPr/>
                </p:nvSpPr>
                <p:spPr>
                  <a:xfrm>
                    <a:off x="1239563" y="5504458"/>
                    <a:ext cx="523812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s-VE" sz="3600" dirty="0" smtClean="0">
                        <a:latin typeface="Vijaya" pitchFamily="34" charset="0"/>
                        <a:cs typeface="Vijaya" pitchFamily="34" charset="0"/>
                      </a:rPr>
                      <a:t>s</a:t>
                    </a:r>
                    <a:endParaRPr lang="es-VE" sz="3600" dirty="0">
                      <a:latin typeface="Vijaya" pitchFamily="34" charset="0"/>
                      <a:cs typeface="Vijaya" pitchFamily="34" charset="0"/>
                    </a:endParaRPr>
                  </a:p>
                </p:txBody>
              </p:sp>
              <p:sp>
                <p:nvSpPr>
                  <p:cNvPr id="171" name="170 Medio marco"/>
                  <p:cNvSpPr/>
                  <p:nvPr/>
                </p:nvSpPr>
                <p:spPr>
                  <a:xfrm flipH="1">
                    <a:off x="1619802" y="5864498"/>
                    <a:ext cx="216024" cy="330423"/>
                  </a:xfrm>
                  <a:prstGeom prst="halfFrame">
                    <a:avLst>
                      <a:gd name="adj1" fmla="val 6458"/>
                      <a:gd name="adj2" fmla="val 1978"/>
                    </a:avLst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s-VE" sz="2400" dirty="0" smtClean="0">
                        <a:solidFill>
                          <a:schemeClr val="tx1"/>
                        </a:solidFill>
                      </a:rPr>
                      <a:t>n</a:t>
                    </a:r>
                    <a:endParaRPr lang="es-VE" sz="24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72" name="171 CuadroTexto"/>
                  <p:cNvSpPr txBox="1"/>
                  <p:nvPr/>
                </p:nvSpPr>
                <p:spPr>
                  <a:xfrm>
                    <a:off x="1835826" y="5834881"/>
                    <a:ext cx="521361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VE" sz="2000" dirty="0" smtClean="0">
                        <a:latin typeface="Book Antiqua" pitchFamily="18" charset="0"/>
                      </a:rPr>
                      <a:t>im</a:t>
                    </a:r>
                    <a:endParaRPr lang="es-VE" sz="2000" dirty="0">
                      <a:latin typeface="Book Antiqua" pitchFamily="18" charset="0"/>
                    </a:endParaRPr>
                  </a:p>
                </p:txBody>
              </p:sp>
            </p:grpSp>
          </p:grpSp>
          <p:sp>
            <p:nvSpPr>
              <p:cNvPr id="167" name="166 CuadroTexto"/>
              <p:cNvSpPr txBox="1"/>
              <p:nvPr/>
            </p:nvSpPr>
            <p:spPr>
              <a:xfrm>
                <a:off x="6173924" y="3100898"/>
                <a:ext cx="6303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VE" sz="2400" dirty="0" smtClean="0"/>
                  <a:t>(47)</a:t>
                </a:r>
                <a:endParaRPr lang="es-VE" sz="2400" dirty="0"/>
              </a:p>
            </p:txBody>
          </p:sp>
        </p:grpSp>
        <p:sp>
          <p:nvSpPr>
            <p:cNvPr id="165" name="164 CuadroTexto"/>
            <p:cNvSpPr txBox="1"/>
            <p:nvPr/>
          </p:nvSpPr>
          <p:spPr>
            <a:xfrm>
              <a:off x="2143488" y="4191471"/>
              <a:ext cx="5967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sz="2400" dirty="0" smtClean="0"/>
                <a:t>-1</a:t>
              </a:r>
              <a:endParaRPr lang="es-VE" sz="2400" dirty="0"/>
            </a:p>
          </p:txBody>
        </p:sp>
      </p:grpSp>
      <p:grpSp>
        <p:nvGrpSpPr>
          <p:cNvPr id="173" name="172 Grupo"/>
          <p:cNvGrpSpPr/>
          <p:nvPr/>
        </p:nvGrpSpPr>
        <p:grpSpPr>
          <a:xfrm>
            <a:off x="5308441" y="5949280"/>
            <a:ext cx="3580908" cy="648254"/>
            <a:chOff x="5048598" y="4941168"/>
            <a:chExt cx="3580908" cy="648254"/>
          </a:xfrm>
        </p:grpSpPr>
        <p:grpSp>
          <p:nvGrpSpPr>
            <p:cNvPr id="174" name="173 Grupo"/>
            <p:cNvGrpSpPr/>
            <p:nvPr/>
          </p:nvGrpSpPr>
          <p:grpSpPr>
            <a:xfrm>
              <a:off x="5048598" y="5013176"/>
              <a:ext cx="3580908" cy="461666"/>
              <a:chOff x="4255507" y="2975427"/>
              <a:chExt cx="2827243" cy="46166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6" name="175 CuadroTexto"/>
                  <p:cNvSpPr txBox="1"/>
                  <p:nvPr/>
                </p:nvSpPr>
                <p:spPr>
                  <a:xfrm>
                    <a:off x="4255507" y="2975428"/>
                    <a:ext cx="1026774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𝑎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=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𝑆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 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𝑥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 </m:t>
                          </m:r>
                        </m:oMath>
                      </m:oMathPara>
                    </a14:m>
                    <a:endParaRPr lang="es-VE" dirty="0">
                      <a:ea typeface="Cambria Math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176" name="175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55507" y="2975428"/>
                    <a:ext cx="1026774" cy="461665"/>
                  </a:xfrm>
                  <a:prstGeom prst="rect">
                    <a:avLst/>
                  </a:prstGeom>
                  <a:blipFill rotWithShape="1">
                    <a:blip r:embed="rId16"/>
                    <a:stretch>
                      <a:fillRect t="-10667" r="-9390" b="-30667"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77" name="176 CuadroTexto"/>
              <p:cNvSpPr txBox="1"/>
              <p:nvPr/>
            </p:nvSpPr>
            <p:spPr>
              <a:xfrm>
                <a:off x="6529668" y="2975427"/>
                <a:ext cx="5530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VE" sz="2400" dirty="0" smtClean="0"/>
                  <a:t>(48)</a:t>
                </a:r>
                <a:endParaRPr lang="es-VE" sz="2400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5" name="174 CuadroTexto"/>
                <p:cNvSpPr txBox="1"/>
                <p:nvPr/>
              </p:nvSpPr>
              <p:spPr>
                <a:xfrm>
                  <a:off x="6156176" y="4941168"/>
                  <a:ext cx="1905586" cy="6482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s-VE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s-VE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s-VE" b="0" i="1" smtClean="0">
                                    <a:latin typeface="Cambria Math"/>
                                    <a:ea typeface="Cambria Math"/>
                                  </a:rPr>
                                  <m:t>𝑖𝑚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s-VE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VE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VE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1+</m:t>
                                        </m:r>
                                        <m:r>
                                          <a:rPr lang="es-VE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𝑖𝑚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s-VE" b="0" i="1" smtClean="0">
                                        <a:latin typeface="Cambria Math"/>
                                        <a:ea typeface="Cambria Math"/>
                                      </a:rPr>
                                      <m:t>𝑝</m:t>
                                    </m:r>
                                  </m:sup>
                                </m:sSup>
                                <m:r>
                                  <a:rPr lang="es-VE" b="0" i="1" smtClean="0">
                                    <a:latin typeface="Cambria Math"/>
                                    <a:ea typeface="Cambria Math"/>
                                  </a:rPr>
                                  <m:t>−1</m:t>
                                </m:r>
                              </m:den>
                            </m:f>
                          </m:e>
                        </m:d>
                        <m:r>
                          <a:rPr lang="es-VE" b="0" i="1" smtClean="0">
                            <a:latin typeface="Cambria Math"/>
                            <a:ea typeface="Cambria Math"/>
                          </a:rPr>
                          <m:t> </m:t>
                        </m:r>
                      </m:oMath>
                    </m:oMathPara>
                  </a14:m>
                  <a:endParaRPr lang="es-VE" dirty="0"/>
                </a:p>
              </p:txBody>
            </p:sp>
          </mc:Choice>
          <mc:Fallback xmlns="">
            <p:sp>
              <p:nvSpPr>
                <p:cNvPr id="175" name="174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56176" y="4941168"/>
                  <a:ext cx="1905586" cy="648254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 r="-3834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6909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9512" y="87015"/>
            <a:ext cx="8897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b="1" dirty="0" smtClean="0"/>
              <a:t>RENTAS Y ANUALIDADES ANTICIPADAS PERÍODOS FRACCIONADOS</a:t>
            </a:r>
            <a:endParaRPr lang="es-VE" sz="24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179512" y="62068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b="1" dirty="0" smtClean="0"/>
              <a:t>Actualización de Anualidades Ordinarias</a:t>
            </a:r>
            <a:endParaRPr lang="es-VE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4644008" y="47667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b="1" dirty="0" smtClean="0"/>
              <a:t>Capitalización de Anualidades Ordinarias</a:t>
            </a:r>
            <a:endParaRPr lang="es-VE" b="1" dirty="0"/>
          </a:p>
        </p:txBody>
      </p:sp>
      <p:grpSp>
        <p:nvGrpSpPr>
          <p:cNvPr id="38" name="37 Grupo"/>
          <p:cNvGrpSpPr/>
          <p:nvPr/>
        </p:nvGrpSpPr>
        <p:grpSpPr>
          <a:xfrm>
            <a:off x="829149" y="1567825"/>
            <a:ext cx="3050958" cy="853063"/>
            <a:chOff x="17748" y="1412776"/>
            <a:chExt cx="3050958" cy="853063"/>
          </a:xfrm>
        </p:grpSpPr>
        <p:sp>
          <p:nvSpPr>
            <p:cNvPr id="35" name="34 CuadroTexto"/>
            <p:cNvSpPr txBox="1"/>
            <p:nvPr/>
          </p:nvSpPr>
          <p:spPr>
            <a:xfrm>
              <a:off x="1961964" y="1412776"/>
              <a:ext cx="3057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VE" sz="1200" dirty="0"/>
                <a:t>a</a:t>
              </a:r>
            </a:p>
          </p:txBody>
        </p:sp>
        <p:grpSp>
          <p:nvGrpSpPr>
            <p:cNvPr id="37" name="36 Grupo"/>
            <p:cNvGrpSpPr/>
            <p:nvPr/>
          </p:nvGrpSpPr>
          <p:grpSpPr>
            <a:xfrm>
              <a:off x="17748" y="1412776"/>
              <a:ext cx="3050958" cy="853063"/>
              <a:chOff x="17748" y="1412776"/>
              <a:chExt cx="3050958" cy="853063"/>
            </a:xfrm>
          </p:grpSpPr>
          <p:cxnSp>
            <p:nvCxnSpPr>
              <p:cNvPr id="8" name="7 Conector recto"/>
              <p:cNvCxnSpPr/>
              <p:nvPr/>
            </p:nvCxnSpPr>
            <p:spPr>
              <a:xfrm>
                <a:off x="179512" y="1772816"/>
                <a:ext cx="273630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12 Conector recto"/>
              <p:cNvCxnSpPr/>
              <p:nvPr/>
            </p:nvCxnSpPr>
            <p:spPr>
              <a:xfrm>
                <a:off x="170638" y="1700808"/>
                <a:ext cx="8874" cy="21602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14 Conector recto"/>
              <p:cNvCxnSpPr/>
              <p:nvPr/>
            </p:nvCxnSpPr>
            <p:spPr>
              <a:xfrm>
                <a:off x="2915816" y="1700808"/>
                <a:ext cx="0" cy="21602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15 Conector recto"/>
              <p:cNvCxnSpPr/>
              <p:nvPr/>
            </p:nvCxnSpPr>
            <p:spPr>
              <a:xfrm>
                <a:off x="755576" y="1700808"/>
                <a:ext cx="0" cy="21602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20 Conector recto"/>
              <p:cNvCxnSpPr/>
              <p:nvPr/>
            </p:nvCxnSpPr>
            <p:spPr>
              <a:xfrm>
                <a:off x="1365176" y="1700808"/>
                <a:ext cx="0" cy="21602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21 Conector recto"/>
              <p:cNvCxnSpPr/>
              <p:nvPr/>
            </p:nvCxnSpPr>
            <p:spPr>
              <a:xfrm>
                <a:off x="2087724" y="1700808"/>
                <a:ext cx="0" cy="21602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24 CuadroTexto"/>
              <p:cNvSpPr txBox="1"/>
              <p:nvPr/>
            </p:nvSpPr>
            <p:spPr>
              <a:xfrm>
                <a:off x="17748" y="1988840"/>
                <a:ext cx="3057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1200" dirty="0" smtClean="0"/>
                  <a:t>0</a:t>
                </a:r>
                <a:endParaRPr lang="es-VE" sz="1200" dirty="0"/>
              </a:p>
            </p:txBody>
          </p:sp>
          <p:sp>
            <p:nvSpPr>
              <p:cNvPr id="26" name="25 CuadroTexto"/>
              <p:cNvSpPr txBox="1"/>
              <p:nvPr/>
            </p:nvSpPr>
            <p:spPr>
              <a:xfrm>
                <a:off x="1212286" y="1916832"/>
                <a:ext cx="3057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1200" dirty="0" smtClean="0"/>
                  <a:t>2</a:t>
                </a:r>
                <a:endParaRPr lang="es-VE" sz="1200" dirty="0"/>
              </a:p>
            </p:txBody>
          </p:sp>
          <p:sp>
            <p:nvSpPr>
              <p:cNvPr id="27" name="26 CuadroTexto"/>
              <p:cNvSpPr txBox="1"/>
              <p:nvPr/>
            </p:nvSpPr>
            <p:spPr>
              <a:xfrm>
                <a:off x="611560" y="1916832"/>
                <a:ext cx="3057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1200" dirty="0" smtClean="0"/>
                  <a:t>1</a:t>
                </a:r>
                <a:endParaRPr lang="es-VE" sz="1200" dirty="0"/>
              </a:p>
            </p:txBody>
          </p:sp>
          <p:sp>
            <p:nvSpPr>
              <p:cNvPr id="28" name="27 CuadroTexto"/>
              <p:cNvSpPr txBox="1"/>
              <p:nvPr/>
            </p:nvSpPr>
            <p:spPr>
              <a:xfrm>
                <a:off x="1763688" y="1916831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1200" dirty="0" smtClean="0"/>
                  <a:t>n - 1</a:t>
                </a:r>
                <a:endParaRPr lang="es-VE" sz="1200" dirty="0"/>
              </a:p>
            </p:txBody>
          </p:sp>
          <p:sp>
            <p:nvSpPr>
              <p:cNvPr id="29" name="28 CuadroTexto"/>
              <p:cNvSpPr txBox="1"/>
              <p:nvPr/>
            </p:nvSpPr>
            <p:spPr>
              <a:xfrm>
                <a:off x="2762926" y="1902700"/>
                <a:ext cx="3057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1200" dirty="0"/>
                  <a:t>n</a:t>
                </a:r>
              </a:p>
            </p:txBody>
          </p:sp>
          <p:sp>
            <p:nvSpPr>
              <p:cNvPr id="31" name="30 CuadroTexto"/>
              <p:cNvSpPr txBox="1"/>
              <p:nvPr/>
            </p:nvSpPr>
            <p:spPr>
              <a:xfrm>
                <a:off x="602686" y="1423809"/>
                <a:ext cx="3057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1200" dirty="0"/>
                  <a:t>a</a:t>
                </a:r>
              </a:p>
            </p:txBody>
          </p:sp>
          <p:sp>
            <p:nvSpPr>
              <p:cNvPr id="34" name="33 CuadroTexto"/>
              <p:cNvSpPr txBox="1"/>
              <p:nvPr/>
            </p:nvSpPr>
            <p:spPr>
              <a:xfrm>
                <a:off x="1212286" y="1412776"/>
                <a:ext cx="3057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1200" dirty="0"/>
                  <a:t>a</a:t>
                </a:r>
              </a:p>
            </p:txBody>
          </p:sp>
        </p:grpSp>
      </p:grpSp>
      <p:sp>
        <p:nvSpPr>
          <p:cNvPr id="58" name="57 Flecha curvada hacia abajo"/>
          <p:cNvSpPr/>
          <p:nvPr/>
        </p:nvSpPr>
        <p:spPr>
          <a:xfrm rot="4071486" flipH="1" flipV="1">
            <a:off x="814839" y="1752006"/>
            <a:ext cx="225292" cy="87858"/>
          </a:xfrm>
          <a:prstGeom prst="curvedDownArrow">
            <a:avLst>
              <a:gd name="adj1" fmla="val 0"/>
              <a:gd name="adj2" fmla="val 15749"/>
              <a:gd name="adj3" fmla="val 2668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>
              <a:solidFill>
                <a:schemeClr val="tx1"/>
              </a:solidFill>
            </a:endParaRPr>
          </a:p>
        </p:txBody>
      </p:sp>
      <p:sp>
        <p:nvSpPr>
          <p:cNvPr id="59" name="58 Flecha curvada hacia abajo"/>
          <p:cNvSpPr/>
          <p:nvPr/>
        </p:nvSpPr>
        <p:spPr>
          <a:xfrm rot="347848" flipH="1">
            <a:off x="996335" y="1155556"/>
            <a:ext cx="1954442" cy="386554"/>
          </a:xfrm>
          <a:prstGeom prst="curvedDownArrow">
            <a:avLst>
              <a:gd name="adj1" fmla="val 0"/>
              <a:gd name="adj2" fmla="val 15749"/>
              <a:gd name="adj3" fmla="val 2668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>
              <a:solidFill>
                <a:schemeClr val="tx1"/>
              </a:solidFill>
            </a:endParaRPr>
          </a:p>
        </p:txBody>
      </p:sp>
      <p:sp>
        <p:nvSpPr>
          <p:cNvPr id="60" name="59 Flecha curvada hacia abajo"/>
          <p:cNvSpPr/>
          <p:nvPr/>
        </p:nvSpPr>
        <p:spPr>
          <a:xfrm rot="347848" flipH="1">
            <a:off x="1082173" y="1263139"/>
            <a:ext cx="1073802" cy="358584"/>
          </a:xfrm>
          <a:prstGeom prst="curvedDownArrow">
            <a:avLst>
              <a:gd name="adj1" fmla="val 0"/>
              <a:gd name="adj2" fmla="val 15749"/>
              <a:gd name="adj3" fmla="val 2668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>
              <a:solidFill>
                <a:schemeClr val="tx1"/>
              </a:solidFill>
            </a:endParaRPr>
          </a:p>
        </p:txBody>
      </p:sp>
      <p:sp>
        <p:nvSpPr>
          <p:cNvPr id="61" name="60 Flecha curvada hacia abajo"/>
          <p:cNvSpPr/>
          <p:nvPr/>
        </p:nvSpPr>
        <p:spPr>
          <a:xfrm rot="347848" flipH="1">
            <a:off x="1056971" y="1295214"/>
            <a:ext cx="480033" cy="321196"/>
          </a:xfrm>
          <a:prstGeom prst="curvedDownArrow">
            <a:avLst>
              <a:gd name="adj1" fmla="val 0"/>
              <a:gd name="adj2" fmla="val 15749"/>
              <a:gd name="adj3" fmla="val 2668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>
              <a:solidFill>
                <a:schemeClr val="tx1"/>
              </a:solidFill>
            </a:endParaRPr>
          </a:p>
        </p:txBody>
      </p:sp>
      <p:sp>
        <p:nvSpPr>
          <p:cNvPr id="64" name="63 Conector"/>
          <p:cNvSpPr/>
          <p:nvPr/>
        </p:nvSpPr>
        <p:spPr>
          <a:xfrm>
            <a:off x="755576" y="1268760"/>
            <a:ext cx="324036" cy="371073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</a:rPr>
              <a:t>A</a:t>
            </a:r>
            <a:endParaRPr lang="es-VE" sz="1400" dirty="0">
              <a:solidFill>
                <a:schemeClr val="tx1"/>
              </a:solidFill>
            </a:endParaRPr>
          </a:p>
        </p:txBody>
      </p:sp>
      <p:grpSp>
        <p:nvGrpSpPr>
          <p:cNvPr id="76" name="75 Grupo"/>
          <p:cNvGrpSpPr/>
          <p:nvPr/>
        </p:nvGrpSpPr>
        <p:grpSpPr>
          <a:xfrm>
            <a:off x="5206406" y="910350"/>
            <a:ext cx="3050958" cy="1527371"/>
            <a:chOff x="5049434" y="893517"/>
            <a:chExt cx="3050958" cy="1527371"/>
          </a:xfrm>
        </p:grpSpPr>
        <p:grpSp>
          <p:nvGrpSpPr>
            <p:cNvPr id="74" name="73 Grupo"/>
            <p:cNvGrpSpPr/>
            <p:nvPr/>
          </p:nvGrpSpPr>
          <p:grpSpPr>
            <a:xfrm>
              <a:off x="5049434" y="893517"/>
              <a:ext cx="3050958" cy="1527371"/>
              <a:chOff x="5049434" y="1401336"/>
              <a:chExt cx="3050958" cy="1527371"/>
            </a:xfrm>
          </p:grpSpPr>
          <p:grpSp>
            <p:nvGrpSpPr>
              <p:cNvPr id="67" name="66 Grupo"/>
              <p:cNvGrpSpPr/>
              <p:nvPr/>
            </p:nvGrpSpPr>
            <p:grpSpPr>
              <a:xfrm>
                <a:off x="5049434" y="1700808"/>
                <a:ext cx="3050958" cy="1227899"/>
                <a:chOff x="5049434" y="1700808"/>
                <a:chExt cx="3050958" cy="1227899"/>
              </a:xfrm>
            </p:grpSpPr>
            <p:grpSp>
              <p:nvGrpSpPr>
                <p:cNvPr id="66" name="65 Grupo"/>
                <p:cNvGrpSpPr/>
                <p:nvPr/>
              </p:nvGrpSpPr>
              <p:grpSpPr>
                <a:xfrm>
                  <a:off x="5049434" y="2075644"/>
                  <a:ext cx="3050958" cy="853063"/>
                  <a:chOff x="5076056" y="1196752"/>
                  <a:chExt cx="3050958" cy="853063"/>
                </a:xfrm>
              </p:grpSpPr>
              <p:sp>
                <p:nvSpPr>
                  <p:cNvPr id="40" name="39 CuadroTexto"/>
                  <p:cNvSpPr txBox="1"/>
                  <p:nvPr/>
                </p:nvSpPr>
                <p:spPr>
                  <a:xfrm>
                    <a:off x="7020272" y="1196752"/>
                    <a:ext cx="30578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s-VE" sz="1200" dirty="0"/>
                      <a:t>a</a:t>
                    </a:r>
                  </a:p>
                </p:txBody>
              </p:sp>
              <p:grpSp>
                <p:nvGrpSpPr>
                  <p:cNvPr id="41" name="40 Grupo"/>
                  <p:cNvGrpSpPr/>
                  <p:nvPr/>
                </p:nvGrpSpPr>
                <p:grpSpPr>
                  <a:xfrm>
                    <a:off x="5076056" y="1196752"/>
                    <a:ext cx="3050958" cy="853063"/>
                    <a:chOff x="17748" y="1412776"/>
                    <a:chExt cx="3050958" cy="853063"/>
                  </a:xfrm>
                </p:grpSpPr>
                <p:cxnSp>
                  <p:nvCxnSpPr>
                    <p:cNvPr id="42" name="41 Conector recto"/>
                    <p:cNvCxnSpPr/>
                    <p:nvPr/>
                  </p:nvCxnSpPr>
                  <p:spPr>
                    <a:xfrm>
                      <a:off x="179512" y="1772816"/>
                      <a:ext cx="2736304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" name="42 Conector recto"/>
                    <p:cNvCxnSpPr/>
                    <p:nvPr/>
                  </p:nvCxnSpPr>
                  <p:spPr>
                    <a:xfrm>
                      <a:off x="170638" y="1700808"/>
                      <a:ext cx="8874" cy="21602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" name="43 Conector recto"/>
                    <p:cNvCxnSpPr/>
                    <p:nvPr/>
                  </p:nvCxnSpPr>
                  <p:spPr>
                    <a:xfrm>
                      <a:off x="2915816" y="1700808"/>
                      <a:ext cx="0" cy="21602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" name="44 Conector recto"/>
                    <p:cNvCxnSpPr/>
                    <p:nvPr/>
                  </p:nvCxnSpPr>
                  <p:spPr>
                    <a:xfrm>
                      <a:off x="755576" y="1700808"/>
                      <a:ext cx="0" cy="21602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" name="45 Conector recto"/>
                    <p:cNvCxnSpPr/>
                    <p:nvPr/>
                  </p:nvCxnSpPr>
                  <p:spPr>
                    <a:xfrm>
                      <a:off x="1365176" y="1700808"/>
                      <a:ext cx="0" cy="21602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" name="46 Conector recto"/>
                    <p:cNvCxnSpPr/>
                    <p:nvPr/>
                  </p:nvCxnSpPr>
                  <p:spPr>
                    <a:xfrm>
                      <a:off x="2087724" y="1700808"/>
                      <a:ext cx="0" cy="21602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8" name="47 CuadroTexto"/>
                    <p:cNvSpPr txBox="1"/>
                    <p:nvPr/>
                  </p:nvSpPr>
                  <p:spPr>
                    <a:xfrm>
                      <a:off x="17748" y="1988840"/>
                      <a:ext cx="30578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1200" dirty="0" smtClean="0"/>
                        <a:t>0</a:t>
                      </a:r>
                      <a:endParaRPr lang="es-VE" sz="1200" dirty="0"/>
                    </a:p>
                  </p:txBody>
                </p:sp>
                <p:sp>
                  <p:nvSpPr>
                    <p:cNvPr id="49" name="48 CuadroTexto"/>
                    <p:cNvSpPr txBox="1"/>
                    <p:nvPr/>
                  </p:nvSpPr>
                  <p:spPr>
                    <a:xfrm>
                      <a:off x="1212286" y="1916832"/>
                      <a:ext cx="30578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1200" dirty="0" smtClean="0"/>
                        <a:t>2</a:t>
                      </a:r>
                      <a:endParaRPr lang="es-VE" sz="1200" dirty="0"/>
                    </a:p>
                  </p:txBody>
                </p:sp>
                <p:sp>
                  <p:nvSpPr>
                    <p:cNvPr id="50" name="49 CuadroTexto"/>
                    <p:cNvSpPr txBox="1"/>
                    <p:nvPr/>
                  </p:nvSpPr>
                  <p:spPr>
                    <a:xfrm>
                      <a:off x="611560" y="1916832"/>
                      <a:ext cx="30578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1200" dirty="0" smtClean="0"/>
                        <a:t>1</a:t>
                      </a:r>
                      <a:endParaRPr lang="es-VE" sz="1200" dirty="0"/>
                    </a:p>
                  </p:txBody>
                </p:sp>
                <p:sp>
                  <p:nvSpPr>
                    <p:cNvPr id="51" name="50 CuadroTexto"/>
                    <p:cNvSpPr txBox="1"/>
                    <p:nvPr/>
                  </p:nvSpPr>
                  <p:spPr>
                    <a:xfrm>
                      <a:off x="1763688" y="1916831"/>
                      <a:ext cx="648072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1200" dirty="0" smtClean="0"/>
                        <a:t>n - 1</a:t>
                      </a:r>
                      <a:endParaRPr lang="es-VE" sz="1200" dirty="0"/>
                    </a:p>
                  </p:txBody>
                </p:sp>
                <p:sp>
                  <p:nvSpPr>
                    <p:cNvPr id="52" name="51 CuadroTexto"/>
                    <p:cNvSpPr txBox="1"/>
                    <p:nvPr/>
                  </p:nvSpPr>
                  <p:spPr>
                    <a:xfrm>
                      <a:off x="2762926" y="1902700"/>
                      <a:ext cx="30578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1200" dirty="0"/>
                        <a:t>n</a:t>
                      </a:r>
                    </a:p>
                  </p:txBody>
                </p:sp>
                <p:sp>
                  <p:nvSpPr>
                    <p:cNvPr id="53" name="52 CuadroTexto"/>
                    <p:cNvSpPr txBox="1"/>
                    <p:nvPr/>
                  </p:nvSpPr>
                  <p:spPr>
                    <a:xfrm>
                      <a:off x="602686" y="1423809"/>
                      <a:ext cx="30578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1200" dirty="0"/>
                        <a:t>a</a:t>
                      </a:r>
                    </a:p>
                  </p:txBody>
                </p:sp>
                <p:sp>
                  <p:nvSpPr>
                    <p:cNvPr id="54" name="53 CuadroTexto"/>
                    <p:cNvSpPr txBox="1"/>
                    <p:nvPr/>
                  </p:nvSpPr>
                  <p:spPr>
                    <a:xfrm>
                      <a:off x="1212286" y="1412776"/>
                      <a:ext cx="30578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1200" dirty="0"/>
                        <a:t>a</a:t>
                      </a:r>
                    </a:p>
                  </p:txBody>
                </p:sp>
              </p:grpSp>
            </p:grpSp>
            <p:sp>
              <p:nvSpPr>
                <p:cNvPr id="65" name="64 Conector"/>
                <p:cNvSpPr/>
                <p:nvPr/>
              </p:nvSpPr>
              <p:spPr>
                <a:xfrm>
                  <a:off x="7776356" y="1700808"/>
                  <a:ext cx="324036" cy="371073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VE" sz="1400" dirty="0" smtClean="0">
                      <a:solidFill>
                        <a:schemeClr val="tx1"/>
                      </a:solidFill>
                    </a:rPr>
                    <a:t>S</a:t>
                  </a:r>
                  <a:endParaRPr lang="es-VE" sz="14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69" name="68 Flecha curvada hacia abajo"/>
              <p:cNvSpPr/>
              <p:nvPr/>
            </p:nvSpPr>
            <p:spPr>
              <a:xfrm rot="347848">
                <a:off x="5821702" y="1638992"/>
                <a:ext cx="2118542" cy="613466"/>
              </a:xfrm>
              <a:prstGeom prst="curvedDownArrow">
                <a:avLst>
                  <a:gd name="adj1" fmla="val 0"/>
                  <a:gd name="adj2" fmla="val 15749"/>
                  <a:gd name="adj3" fmla="val 26680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69 Flecha curvada hacia abajo"/>
              <p:cNvSpPr/>
              <p:nvPr/>
            </p:nvSpPr>
            <p:spPr>
              <a:xfrm rot="347848">
                <a:off x="6434366" y="1771130"/>
                <a:ext cx="1410277" cy="354434"/>
              </a:xfrm>
              <a:prstGeom prst="curvedDownArrow">
                <a:avLst>
                  <a:gd name="adj1" fmla="val 0"/>
                  <a:gd name="adj2" fmla="val 15749"/>
                  <a:gd name="adj3" fmla="val 26680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70 Flecha curvada hacia abajo"/>
              <p:cNvSpPr/>
              <p:nvPr/>
            </p:nvSpPr>
            <p:spPr>
              <a:xfrm rot="347848">
                <a:off x="7176180" y="1947160"/>
                <a:ext cx="680318" cy="221179"/>
              </a:xfrm>
              <a:prstGeom prst="curvedDownArrow">
                <a:avLst>
                  <a:gd name="adj1" fmla="val 0"/>
                  <a:gd name="adj2" fmla="val 15749"/>
                  <a:gd name="adj3" fmla="val 26680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72 Flecha curvada hacia abajo"/>
              <p:cNvSpPr/>
              <p:nvPr/>
            </p:nvSpPr>
            <p:spPr>
              <a:xfrm rot="10374868" flipH="1" flipV="1">
                <a:off x="5205432" y="1401336"/>
                <a:ext cx="2537057" cy="706182"/>
              </a:xfrm>
              <a:prstGeom prst="curvedDownArrow">
                <a:avLst>
                  <a:gd name="adj1" fmla="val 0"/>
                  <a:gd name="adj2" fmla="val 15749"/>
                  <a:gd name="adj3" fmla="val 26680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5" name="74 CuadroTexto"/>
            <p:cNvSpPr txBox="1"/>
            <p:nvPr/>
          </p:nvSpPr>
          <p:spPr>
            <a:xfrm>
              <a:off x="5049434" y="1564062"/>
              <a:ext cx="3057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VE" sz="1200" dirty="0"/>
                <a:t>a</a:t>
              </a:r>
            </a:p>
          </p:txBody>
        </p:sp>
      </p:grpSp>
      <p:grpSp>
        <p:nvGrpSpPr>
          <p:cNvPr id="89" name="88 Grupo"/>
          <p:cNvGrpSpPr/>
          <p:nvPr/>
        </p:nvGrpSpPr>
        <p:grpSpPr>
          <a:xfrm>
            <a:off x="159756" y="2276872"/>
            <a:ext cx="3620156" cy="842572"/>
            <a:chOff x="663812" y="2276872"/>
            <a:chExt cx="3620156" cy="842572"/>
          </a:xfrm>
        </p:grpSpPr>
        <p:grpSp>
          <p:nvGrpSpPr>
            <p:cNvPr id="81" name="80 Grupo"/>
            <p:cNvGrpSpPr/>
            <p:nvPr/>
          </p:nvGrpSpPr>
          <p:grpSpPr>
            <a:xfrm>
              <a:off x="663812" y="2276872"/>
              <a:ext cx="1126340" cy="724808"/>
              <a:chOff x="864312" y="2888278"/>
              <a:chExt cx="1126340" cy="724808"/>
            </a:xfrm>
          </p:grpSpPr>
          <p:sp>
            <p:nvSpPr>
              <p:cNvPr id="77" name="76 CuadroTexto"/>
              <p:cNvSpPr txBox="1"/>
              <p:nvPr/>
            </p:nvSpPr>
            <p:spPr>
              <a:xfrm>
                <a:off x="864312" y="2888278"/>
                <a:ext cx="52381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3600" dirty="0">
                    <a:latin typeface="Vijaya" pitchFamily="34" charset="0"/>
                    <a:ea typeface="Meiryo UI" pitchFamily="34" charset="-128"/>
                    <a:cs typeface="Vijaya" pitchFamily="34" charset="0"/>
                  </a:rPr>
                  <a:t>a</a:t>
                </a:r>
              </a:p>
            </p:txBody>
          </p:sp>
          <p:sp>
            <p:nvSpPr>
              <p:cNvPr id="79" name="78 Medio marco"/>
              <p:cNvSpPr/>
              <p:nvPr/>
            </p:nvSpPr>
            <p:spPr>
              <a:xfrm flipH="1">
                <a:off x="1259632" y="3242593"/>
                <a:ext cx="216024" cy="330423"/>
              </a:xfrm>
              <a:prstGeom prst="halfFrame">
                <a:avLst>
                  <a:gd name="adj1" fmla="val 6458"/>
                  <a:gd name="adj2" fmla="val 1978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VE" sz="2400" dirty="0">
                    <a:solidFill>
                      <a:schemeClr val="tx1"/>
                    </a:solidFill>
                  </a:rPr>
                  <a:t>p</a:t>
                </a:r>
              </a:p>
            </p:txBody>
          </p:sp>
          <p:sp>
            <p:nvSpPr>
              <p:cNvPr id="80" name="79 CuadroTexto"/>
              <p:cNvSpPr txBox="1"/>
              <p:nvPr/>
            </p:nvSpPr>
            <p:spPr>
              <a:xfrm>
                <a:off x="1475655" y="3212976"/>
                <a:ext cx="51499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VE" sz="2000" dirty="0" smtClean="0">
                    <a:latin typeface="Book Antiqua" pitchFamily="18" charset="0"/>
                  </a:rPr>
                  <a:t>im</a:t>
                </a:r>
                <a:endParaRPr lang="es-VE" sz="2000" dirty="0">
                  <a:latin typeface="Book Antiqua" pitchFamily="18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" name="87 CuadroTexto"/>
                <p:cNvSpPr txBox="1"/>
                <p:nvPr/>
              </p:nvSpPr>
              <p:spPr>
                <a:xfrm>
                  <a:off x="1611698" y="2467855"/>
                  <a:ext cx="2672270" cy="65158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s-VE" sz="240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VE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VE" sz="2400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s-VE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VE" sz="24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s-VE" sz="2400" b="0" i="1" smtClean="0">
                                      <a:latin typeface="Cambria Math"/>
                                      <a:ea typeface="Cambria Math"/>
                                    </a:rPr>
                                    <m:t>1+</m:t>
                                  </m:r>
                                  <m:r>
                                    <a:rPr lang="es-VE" sz="2400" b="0" i="1" smtClean="0">
                                      <a:latin typeface="Cambria Math"/>
                                      <a:ea typeface="Cambria Math"/>
                                    </a:rPr>
                                    <m:t>𝑖𝑚</m:t>
                                  </m:r>
                                </m:e>
                              </m:d>
                            </m:e>
                            <m:sup>
                              <m:r>
                                <a:rPr lang="es-VE" sz="24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s-VE" sz="2400" b="0" i="1" smtClean="0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</m:sup>
                          </m:sSup>
                        </m:num>
                        <m:den>
                          <m:r>
                            <a:rPr lang="es-VE" sz="2400" b="0" i="1" smtClean="0">
                              <a:latin typeface="Cambria Math"/>
                              <a:ea typeface="Cambria Math"/>
                            </a:rPr>
                            <m:t>𝑖𝑚</m:t>
                          </m:r>
                        </m:den>
                      </m:f>
                      <m:r>
                        <a:rPr lang="es-VE" sz="2400" b="0" i="1" smtClean="0">
                          <a:latin typeface="Cambria Math"/>
                          <a:ea typeface="Cambria Math"/>
                        </a:rPr>
                        <m:t>     </m:t>
                      </m:r>
                    </m:oMath>
                  </a14:m>
                  <a:r>
                    <a:rPr lang="es-VE" sz="2400" dirty="0" smtClean="0"/>
                    <a:t>(37)</a:t>
                  </a:r>
                  <a:endParaRPr lang="es-VE" sz="2400" dirty="0"/>
                </a:p>
              </p:txBody>
            </p:sp>
          </mc:Choice>
          <mc:Fallback xmlns="">
            <p:sp>
              <p:nvSpPr>
                <p:cNvPr id="88" name="87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11698" y="2467855"/>
                  <a:ext cx="2672270" cy="651589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r="-4795" b="-8411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3" name="122 Grupo"/>
          <p:cNvGrpSpPr/>
          <p:nvPr/>
        </p:nvGrpSpPr>
        <p:grpSpPr>
          <a:xfrm>
            <a:off x="204288" y="4233680"/>
            <a:ext cx="3689653" cy="923512"/>
            <a:chOff x="323528" y="5589240"/>
            <a:chExt cx="3689653" cy="923512"/>
          </a:xfrm>
        </p:grpSpPr>
        <p:grpSp>
          <p:nvGrpSpPr>
            <p:cNvPr id="91" name="90 Grupo"/>
            <p:cNvGrpSpPr/>
            <p:nvPr/>
          </p:nvGrpSpPr>
          <p:grpSpPr>
            <a:xfrm>
              <a:off x="323528" y="5589240"/>
              <a:ext cx="2970126" cy="923512"/>
              <a:chOff x="649365" y="3657798"/>
              <a:chExt cx="2970126" cy="923512"/>
            </a:xfrm>
          </p:grpSpPr>
          <p:grpSp>
            <p:nvGrpSpPr>
              <p:cNvPr id="87" name="86 Grupo"/>
              <p:cNvGrpSpPr/>
              <p:nvPr/>
            </p:nvGrpSpPr>
            <p:grpSpPr>
              <a:xfrm>
                <a:off x="649365" y="3657798"/>
                <a:ext cx="1171338" cy="789767"/>
                <a:chOff x="864946" y="3903439"/>
                <a:chExt cx="1171338" cy="789767"/>
              </a:xfrm>
            </p:grpSpPr>
            <p:grpSp>
              <p:nvGrpSpPr>
                <p:cNvPr id="82" name="81 Grupo"/>
                <p:cNvGrpSpPr/>
                <p:nvPr/>
              </p:nvGrpSpPr>
              <p:grpSpPr>
                <a:xfrm>
                  <a:off x="864946" y="3975447"/>
                  <a:ext cx="1171338" cy="717759"/>
                  <a:chOff x="864946" y="2895327"/>
                  <a:chExt cx="1171338" cy="717759"/>
                </a:xfrm>
              </p:grpSpPr>
              <p:sp>
                <p:nvSpPr>
                  <p:cNvPr id="83" name="82 CuadroTexto"/>
                  <p:cNvSpPr txBox="1"/>
                  <p:nvPr/>
                </p:nvSpPr>
                <p:spPr>
                  <a:xfrm>
                    <a:off x="864946" y="2895327"/>
                    <a:ext cx="523812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s-VE" sz="3600" dirty="0">
                        <a:latin typeface="Vijaya" pitchFamily="34" charset="0"/>
                        <a:cs typeface="Vijaya" pitchFamily="34" charset="0"/>
                      </a:rPr>
                      <a:t>a</a:t>
                    </a:r>
                  </a:p>
                </p:txBody>
              </p:sp>
              <p:sp>
                <p:nvSpPr>
                  <p:cNvPr id="84" name="83 Medio marco"/>
                  <p:cNvSpPr/>
                  <p:nvPr/>
                </p:nvSpPr>
                <p:spPr>
                  <a:xfrm flipH="1">
                    <a:off x="1259632" y="3242593"/>
                    <a:ext cx="216024" cy="330423"/>
                  </a:xfrm>
                  <a:prstGeom prst="halfFrame">
                    <a:avLst>
                      <a:gd name="adj1" fmla="val 6458"/>
                      <a:gd name="adj2" fmla="val 1978"/>
                    </a:avLst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s-VE" sz="2400" dirty="0">
                        <a:solidFill>
                          <a:schemeClr val="tx1"/>
                        </a:solidFill>
                      </a:rPr>
                      <a:t>p</a:t>
                    </a:r>
                  </a:p>
                </p:txBody>
              </p:sp>
              <p:sp>
                <p:nvSpPr>
                  <p:cNvPr id="85" name="84 CuadroTexto"/>
                  <p:cNvSpPr txBox="1"/>
                  <p:nvPr/>
                </p:nvSpPr>
                <p:spPr>
                  <a:xfrm>
                    <a:off x="1475656" y="3212976"/>
                    <a:ext cx="560628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VE" sz="2000" dirty="0" smtClean="0">
                        <a:latin typeface="Book Antiqua" pitchFamily="18" charset="0"/>
                      </a:rPr>
                      <a:t>im</a:t>
                    </a:r>
                    <a:endParaRPr lang="es-VE" sz="2000" dirty="0">
                      <a:latin typeface="Book Antiqua" pitchFamily="18" charset="0"/>
                    </a:endParaRPr>
                  </a:p>
                </p:txBody>
              </p:sp>
            </p:grpSp>
            <p:sp>
              <p:nvSpPr>
                <p:cNvPr id="86" name="85 CuadroTexto"/>
                <p:cNvSpPr txBox="1"/>
                <p:nvPr/>
              </p:nvSpPr>
              <p:spPr>
                <a:xfrm>
                  <a:off x="1236664" y="3903439"/>
                  <a:ext cx="59678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VE" sz="2400" dirty="0" smtClean="0"/>
                    <a:t>-1</a:t>
                  </a:r>
                  <a:endParaRPr lang="es-VE" sz="2400" dirty="0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0" name="89 CuadroTexto"/>
                  <p:cNvSpPr txBox="1"/>
                  <p:nvPr/>
                </p:nvSpPr>
                <p:spPr>
                  <a:xfrm>
                    <a:off x="1582971" y="3933056"/>
                    <a:ext cx="2036520" cy="6482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VE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s-VE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𝑖𝑚</m:t>
                              </m:r>
                            </m:num>
                            <m:den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1+</m:t>
                                      </m:r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𝑖𝑚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  <m:t>𝑝</m:t>
                                  </m:r>
                                </m:sup>
                              </m:sSup>
                            </m:den>
                          </m:f>
                          <m:r>
                            <a:rPr lang="es-VE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oMath>
                      </m:oMathPara>
                    </a14:m>
                    <a:endParaRPr lang="es-VE" dirty="0"/>
                  </a:p>
                </p:txBody>
              </p:sp>
            </mc:Choice>
            <mc:Fallback xmlns="">
              <p:sp>
                <p:nvSpPr>
                  <p:cNvPr id="90" name="89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82971" y="3933056"/>
                    <a:ext cx="2036520" cy="648254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r="-3293"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22" name="121 CuadroTexto"/>
            <p:cNvSpPr txBox="1"/>
            <p:nvPr/>
          </p:nvSpPr>
          <p:spPr>
            <a:xfrm>
              <a:off x="3261533" y="5949280"/>
              <a:ext cx="7516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sz="2000" dirty="0" smtClean="0"/>
                <a:t>(40)</a:t>
              </a:r>
              <a:endParaRPr lang="es-VE" sz="2000" dirty="0"/>
            </a:p>
          </p:txBody>
        </p:sp>
      </p:grpSp>
      <p:grpSp>
        <p:nvGrpSpPr>
          <p:cNvPr id="136" name="135 Grupo"/>
          <p:cNvGrpSpPr/>
          <p:nvPr/>
        </p:nvGrpSpPr>
        <p:grpSpPr>
          <a:xfrm>
            <a:off x="5346980" y="2384883"/>
            <a:ext cx="3410466" cy="867613"/>
            <a:chOff x="663812" y="2276872"/>
            <a:chExt cx="3410466" cy="867613"/>
          </a:xfrm>
        </p:grpSpPr>
        <p:grpSp>
          <p:nvGrpSpPr>
            <p:cNvPr id="137" name="136 Grupo"/>
            <p:cNvGrpSpPr/>
            <p:nvPr/>
          </p:nvGrpSpPr>
          <p:grpSpPr>
            <a:xfrm>
              <a:off x="663812" y="2276872"/>
              <a:ext cx="1313252" cy="828093"/>
              <a:chOff x="864312" y="2888278"/>
              <a:chExt cx="1313252" cy="828093"/>
            </a:xfrm>
          </p:grpSpPr>
          <p:sp>
            <p:nvSpPr>
              <p:cNvPr id="139" name="138 CuadroTexto"/>
              <p:cNvSpPr txBox="1"/>
              <p:nvPr/>
            </p:nvSpPr>
            <p:spPr>
              <a:xfrm>
                <a:off x="864312" y="2888278"/>
                <a:ext cx="52381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3600" dirty="0" smtClean="0">
                    <a:latin typeface="Vijaya" pitchFamily="34" charset="0"/>
                    <a:ea typeface="Meiryo UI" pitchFamily="34" charset="-128"/>
                    <a:cs typeface="Vijaya" pitchFamily="34" charset="0"/>
                  </a:rPr>
                  <a:t>s</a:t>
                </a:r>
                <a:endParaRPr lang="es-VE" sz="3600" dirty="0">
                  <a:latin typeface="Vijaya" pitchFamily="34" charset="0"/>
                  <a:ea typeface="Meiryo UI" pitchFamily="34" charset="-128"/>
                  <a:cs typeface="Vijaya" pitchFamily="34" charset="0"/>
                </a:endParaRPr>
              </a:p>
            </p:txBody>
          </p:sp>
          <p:sp>
            <p:nvSpPr>
              <p:cNvPr id="140" name="139 Medio marco"/>
              <p:cNvSpPr/>
              <p:nvPr/>
            </p:nvSpPr>
            <p:spPr>
              <a:xfrm flipH="1">
                <a:off x="1259632" y="3242593"/>
                <a:ext cx="216024" cy="330423"/>
              </a:xfrm>
              <a:prstGeom prst="halfFrame">
                <a:avLst>
                  <a:gd name="adj1" fmla="val 6458"/>
                  <a:gd name="adj2" fmla="val 1978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VE" sz="2400" dirty="0">
                    <a:solidFill>
                      <a:schemeClr val="tx1"/>
                    </a:solidFill>
                  </a:rPr>
                  <a:t>p</a:t>
                </a:r>
              </a:p>
            </p:txBody>
          </p:sp>
          <p:sp>
            <p:nvSpPr>
              <p:cNvPr id="141" name="140 CuadroTexto"/>
              <p:cNvSpPr txBox="1"/>
              <p:nvPr/>
            </p:nvSpPr>
            <p:spPr>
              <a:xfrm>
                <a:off x="1439652" y="3347039"/>
                <a:ext cx="7379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VE" dirty="0" smtClean="0">
                    <a:latin typeface="Book Antiqua" pitchFamily="18" charset="0"/>
                  </a:rPr>
                  <a:t>im</a:t>
                </a:r>
                <a:endParaRPr lang="es-VE" dirty="0">
                  <a:latin typeface="Book Antiqua" pitchFamily="18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8" name="137 CuadroTexto"/>
                <p:cNvSpPr txBox="1"/>
                <p:nvPr/>
              </p:nvSpPr>
              <p:spPr>
                <a:xfrm>
                  <a:off x="1405214" y="2492896"/>
                  <a:ext cx="2669064" cy="65158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s-VE" sz="2400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s-VE" sz="240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VE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VE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VE" sz="24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s-VE" sz="2400" b="0" i="1" smtClean="0">
                                      <a:latin typeface="Cambria Math"/>
                                      <a:ea typeface="Cambria Math"/>
                                    </a:rPr>
                                    <m:t>1+</m:t>
                                  </m:r>
                                  <m:r>
                                    <a:rPr lang="es-VE" sz="2400" b="0" i="1" smtClean="0">
                                      <a:latin typeface="Cambria Math"/>
                                      <a:ea typeface="Cambria Math"/>
                                    </a:rPr>
                                    <m:t>𝑖𝑚</m:t>
                                  </m:r>
                                </m:e>
                              </m:d>
                            </m:e>
                            <m:sup>
                              <m:r>
                                <a:rPr lang="es-VE" sz="2400" b="0" i="1" smtClean="0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</m:sup>
                          </m:sSup>
                          <m:r>
                            <a:rPr lang="es-VE" sz="2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s-VE" sz="2400" b="0" i="1" smtClean="0">
                              <a:latin typeface="Cambria Math"/>
                              <a:ea typeface="Cambria Math"/>
                            </a:rPr>
                            <m:t>𝑖𝑚</m:t>
                          </m:r>
                        </m:den>
                      </m:f>
                      <m:r>
                        <a:rPr lang="es-VE" sz="2400" b="0" i="1" smtClean="0">
                          <a:latin typeface="Cambria Math"/>
                          <a:ea typeface="Cambria Math"/>
                        </a:rPr>
                        <m:t>     </m:t>
                      </m:r>
                    </m:oMath>
                  </a14:m>
                  <a:r>
                    <a:rPr lang="es-VE" sz="2400" dirty="0" smtClean="0"/>
                    <a:t>(43)</a:t>
                  </a:r>
                  <a:endParaRPr lang="es-VE" sz="2400" dirty="0"/>
                </a:p>
              </p:txBody>
            </p:sp>
          </mc:Choice>
          <mc:Fallback xmlns="">
            <p:sp>
              <p:nvSpPr>
                <p:cNvPr id="138" name="137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5214" y="2492896"/>
                  <a:ext cx="2669064" cy="651589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r="-4795" b="-8411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3" name="152 Grupo"/>
          <p:cNvGrpSpPr/>
          <p:nvPr/>
        </p:nvGrpSpPr>
        <p:grpSpPr>
          <a:xfrm>
            <a:off x="5292080" y="4305688"/>
            <a:ext cx="3422235" cy="923512"/>
            <a:chOff x="323528" y="5589240"/>
            <a:chExt cx="3422235" cy="923512"/>
          </a:xfrm>
        </p:grpSpPr>
        <p:grpSp>
          <p:nvGrpSpPr>
            <p:cNvPr id="154" name="153 Grupo"/>
            <p:cNvGrpSpPr/>
            <p:nvPr/>
          </p:nvGrpSpPr>
          <p:grpSpPr>
            <a:xfrm>
              <a:off x="323528" y="5589240"/>
              <a:ext cx="2850885" cy="923512"/>
              <a:chOff x="649365" y="3657798"/>
              <a:chExt cx="2850885" cy="923512"/>
            </a:xfrm>
          </p:grpSpPr>
          <p:grpSp>
            <p:nvGrpSpPr>
              <p:cNvPr id="156" name="155 Grupo"/>
              <p:cNvGrpSpPr/>
              <p:nvPr/>
            </p:nvGrpSpPr>
            <p:grpSpPr>
              <a:xfrm>
                <a:off x="649365" y="3657798"/>
                <a:ext cx="1122806" cy="789767"/>
                <a:chOff x="864946" y="3903439"/>
                <a:chExt cx="1122806" cy="789767"/>
              </a:xfrm>
            </p:grpSpPr>
            <p:grpSp>
              <p:nvGrpSpPr>
                <p:cNvPr id="158" name="157 Grupo"/>
                <p:cNvGrpSpPr/>
                <p:nvPr/>
              </p:nvGrpSpPr>
              <p:grpSpPr>
                <a:xfrm>
                  <a:off x="864946" y="3975447"/>
                  <a:ext cx="1122806" cy="717759"/>
                  <a:chOff x="864946" y="2895327"/>
                  <a:chExt cx="1122806" cy="717759"/>
                </a:xfrm>
              </p:grpSpPr>
              <p:sp>
                <p:nvSpPr>
                  <p:cNvPr id="160" name="159 CuadroTexto"/>
                  <p:cNvSpPr txBox="1"/>
                  <p:nvPr/>
                </p:nvSpPr>
                <p:spPr>
                  <a:xfrm>
                    <a:off x="864946" y="2895327"/>
                    <a:ext cx="523812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s-VE" sz="3600" dirty="0" smtClean="0">
                        <a:latin typeface="Vijaya" pitchFamily="34" charset="0"/>
                        <a:cs typeface="Vijaya" pitchFamily="34" charset="0"/>
                      </a:rPr>
                      <a:t>s</a:t>
                    </a:r>
                    <a:endParaRPr lang="es-VE" sz="3600" dirty="0">
                      <a:latin typeface="Vijaya" pitchFamily="34" charset="0"/>
                      <a:cs typeface="Vijaya" pitchFamily="34" charset="0"/>
                    </a:endParaRPr>
                  </a:p>
                </p:txBody>
              </p:sp>
              <p:sp>
                <p:nvSpPr>
                  <p:cNvPr id="161" name="160 Medio marco"/>
                  <p:cNvSpPr/>
                  <p:nvPr/>
                </p:nvSpPr>
                <p:spPr>
                  <a:xfrm flipH="1">
                    <a:off x="1259632" y="3242593"/>
                    <a:ext cx="216024" cy="330423"/>
                  </a:xfrm>
                  <a:prstGeom prst="halfFrame">
                    <a:avLst>
                      <a:gd name="adj1" fmla="val 6458"/>
                      <a:gd name="adj2" fmla="val 1978"/>
                    </a:avLst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s-VE" sz="2400" dirty="0" smtClean="0">
                        <a:solidFill>
                          <a:schemeClr val="tx1"/>
                        </a:solidFill>
                      </a:rPr>
                      <a:t>p</a:t>
                    </a:r>
                    <a:endParaRPr lang="es-VE" sz="24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62" name="161 CuadroTexto"/>
                  <p:cNvSpPr txBox="1"/>
                  <p:nvPr/>
                </p:nvSpPr>
                <p:spPr>
                  <a:xfrm>
                    <a:off x="1475656" y="3212976"/>
                    <a:ext cx="512096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VE" sz="2000" dirty="0" smtClean="0">
                        <a:latin typeface="Book Antiqua" pitchFamily="18" charset="0"/>
                      </a:rPr>
                      <a:t>im</a:t>
                    </a:r>
                    <a:endParaRPr lang="es-VE" sz="2000" dirty="0">
                      <a:latin typeface="Book Antiqua" pitchFamily="18" charset="0"/>
                    </a:endParaRPr>
                  </a:p>
                </p:txBody>
              </p:sp>
            </p:grpSp>
            <p:sp>
              <p:nvSpPr>
                <p:cNvPr id="159" name="158 CuadroTexto"/>
                <p:cNvSpPr txBox="1"/>
                <p:nvPr/>
              </p:nvSpPr>
              <p:spPr>
                <a:xfrm>
                  <a:off x="1236664" y="3903439"/>
                  <a:ext cx="59678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VE" sz="2400" dirty="0" smtClean="0"/>
                    <a:t>-1</a:t>
                  </a:r>
                  <a:endParaRPr lang="es-VE" sz="2400" dirty="0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7" name="156 CuadroTexto"/>
                  <p:cNvSpPr txBox="1"/>
                  <p:nvPr/>
                </p:nvSpPr>
                <p:spPr>
                  <a:xfrm>
                    <a:off x="1585559" y="3933056"/>
                    <a:ext cx="1914691" cy="6482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VE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s-VE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𝑖𝑚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1+</m:t>
                                      </m:r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𝑖𝑚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  <m:t>𝑝</m:t>
                                  </m:r>
                                </m:sup>
                              </m:sSup>
                              <m: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den>
                          </m:f>
                          <m:r>
                            <a:rPr lang="es-VE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oMath>
                      </m:oMathPara>
                    </a14:m>
                    <a:endParaRPr lang="es-VE" dirty="0"/>
                  </a:p>
                </p:txBody>
              </p:sp>
            </mc:Choice>
            <mc:Fallback xmlns="">
              <p:sp>
                <p:nvSpPr>
                  <p:cNvPr id="157" name="156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85559" y="3933056"/>
                    <a:ext cx="1914691" cy="648254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 r="-3503"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55" name="154 CuadroTexto"/>
            <p:cNvSpPr txBox="1"/>
            <p:nvPr/>
          </p:nvSpPr>
          <p:spPr>
            <a:xfrm>
              <a:off x="2994115" y="5942892"/>
              <a:ext cx="7516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sz="2000" dirty="0" smtClean="0"/>
                <a:t>(46)</a:t>
              </a:r>
              <a:endParaRPr lang="es-VE" sz="2000" dirty="0"/>
            </a:p>
          </p:txBody>
        </p:sp>
      </p:grpSp>
      <p:sp>
        <p:nvSpPr>
          <p:cNvPr id="178" name="177 CuadroTexto"/>
          <p:cNvSpPr txBox="1"/>
          <p:nvPr/>
        </p:nvSpPr>
        <p:spPr>
          <a:xfrm>
            <a:off x="881844" y="1639833"/>
            <a:ext cx="305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200" dirty="0"/>
              <a:t>a</a:t>
            </a:r>
          </a:p>
        </p:txBody>
      </p:sp>
      <p:grpSp>
        <p:nvGrpSpPr>
          <p:cNvPr id="7" name="6 Grupo"/>
          <p:cNvGrpSpPr/>
          <p:nvPr/>
        </p:nvGrpSpPr>
        <p:grpSpPr>
          <a:xfrm>
            <a:off x="107504" y="2996952"/>
            <a:ext cx="4185438" cy="792088"/>
            <a:chOff x="107504" y="2996952"/>
            <a:chExt cx="4185438" cy="792088"/>
          </a:xfrm>
        </p:grpSpPr>
        <p:grpSp>
          <p:nvGrpSpPr>
            <p:cNvPr id="101" name="100 Grupo"/>
            <p:cNvGrpSpPr/>
            <p:nvPr/>
          </p:nvGrpSpPr>
          <p:grpSpPr>
            <a:xfrm>
              <a:off x="107504" y="2996952"/>
              <a:ext cx="4185438" cy="792088"/>
              <a:chOff x="4067944" y="2852936"/>
              <a:chExt cx="3509864" cy="792088"/>
            </a:xfrm>
          </p:grpSpPr>
          <p:grpSp>
            <p:nvGrpSpPr>
              <p:cNvPr id="98" name="97 Grupo"/>
              <p:cNvGrpSpPr/>
              <p:nvPr/>
            </p:nvGrpSpPr>
            <p:grpSpPr>
              <a:xfrm>
                <a:off x="4067944" y="2852936"/>
                <a:ext cx="2053095" cy="792088"/>
                <a:chOff x="4067944" y="2852936"/>
                <a:chExt cx="2053095" cy="792088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2" name="91 CuadroTexto"/>
                    <p:cNvSpPr txBox="1"/>
                    <p:nvPr/>
                  </p:nvSpPr>
                  <p:spPr>
                    <a:xfrm>
                      <a:off x="4067944" y="2975428"/>
                      <a:ext cx="1319015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𝐴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=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𝑎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 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𝑥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 </m:t>
                            </m:r>
                          </m:oMath>
                        </m:oMathPara>
                      </a14:m>
                      <a:endParaRPr lang="es-VE" dirty="0">
                        <a:ea typeface="Cambria Math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92" name="91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067944" y="2975428"/>
                      <a:ext cx="1319015" cy="461665"/>
                    </a:xfrm>
                    <a:prstGeom prst="rect">
                      <a:avLst/>
                    </a:prstGeom>
                    <a:blipFill rotWithShape="1">
                      <a:blip r:embed="rId6"/>
                      <a:stretch>
                        <a:fillRect t="-10667" b="-3066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V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97" name="96 Grupo"/>
                <p:cNvGrpSpPr/>
                <p:nvPr/>
              </p:nvGrpSpPr>
              <p:grpSpPr>
                <a:xfrm>
                  <a:off x="5056300" y="2852936"/>
                  <a:ext cx="1064739" cy="792088"/>
                  <a:chOff x="1239563" y="5504458"/>
                  <a:chExt cx="1064739" cy="792088"/>
                </a:xfrm>
              </p:grpSpPr>
              <p:sp>
                <p:nvSpPr>
                  <p:cNvPr id="93" name="92 CuadroTexto"/>
                  <p:cNvSpPr txBox="1"/>
                  <p:nvPr/>
                </p:nvSpPr>
                <p:spPr>
                  <a:xfrm>
                    <a:off x="1239563" y="5504458"/>
                    <a:ext cx="523812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s-VE" sz="3600" dirty="0">
                        <a:latin typeface="Vijaya" pitchFamily="34" charset="0"/>
                        <a:cs typeface="Vijaya" pitchFamily="34" charset="0"/>
                      </a:rPr>
                      <a:t>a</a:t>
                    </a:r>
                  </a:p>
                </p:txBody>
              </p:sp>
              <p:sp>
                <p:nvSpPr>
                  <p:cNvPr id="94" name="93 Medio marco"/>
                  <p:cNvSpPr/>
                  <p:nvPr/>
                </p:nvSpPr>
                <p:spPr>
                  <a:xfrm flipH="1">
                    <a:off x="1619802" y="5864498"/>
                    <a:ext cx="216024" cy="330423"/>
                  </a:xfrm>
                  <a:prstGeom prst="halfFrame">
                    <a:avLst>
                      <a:gd name="adj1" fmla="val 6458"/>
                      <a:gd name="adj2" fmla="val 1978"/>
                    </a:avLst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s-VE" sz="2400" dirty="0" smtClean="0">
                        <a:solidFill>
                          <a:schemeClr val="tx1"/>
                        </a:solidFill>
                      </a:rPr>
                      <a:t>p</a:t>
                    </a:r>
                    <a:endParaRPr lang="es-VE" sz="24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5" name="94 CuadroTexto"/>
                  <p:cNvSpPr txBox="1"/>
                  <p:nvPr/>
                </p:nvSpPr>
                <p:spPr>
                  <a:xfrm>
                    <a:off x="1794039" y="5896436"/>
                    <a:ext cx="510263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VE" sz="2000" dirty="0" smtClean="0">
                        <a:latin typeface="Book Antiqua" pitchFamily="18" charset="0"/>
                      </a:rPr>
                      <a:t>im</a:t>
                    </a:r>
                    <a:endParaRPr lang="es-VE" sz="2000" dirty="0">
                      <a:latin typeface="Book Antiqua" pitchFamily="18" charset="0"/>
                    </a:endParaRPr>
                  </a:p>
                </p:txBody>
              </p:sp>
            </p:grpSp>
          </p:grpSp>
          <p:sp>
            <p:nvSpPr>
              <p:cNvPr id="99" name="98 CuadroTexto"/>
              <p:cNvSpPr txBox="1"/>
              <p:nvPr/>
            </p:nvSpPr>
            <p:spPr>
              <a:xfrm>
                <a:off x="6947484" y="3014081"/>
                <a:ext cx="6303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VE" sz="2400" dirty="0" smtClean="0"/>
                  <a:t>(49)</a:t>
                </a:r>
                <a:endParaRPr lang="es-VE" sz="2400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9" name="178 CuadroTexto"/>
                <p:cNvSpPr txBox="1"/>
                <p:nvPr/>
              </p:nvSpPr>
              <p:spPr>
                <a:xfrm>
                  <a:off x="2051720" y="3140968"/>
                  <a:ext cx="170431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𝑥</m:t>
                        </m:r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</m:ctrlPr>
                          </m:dPr>
                          <m:e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1+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𝑖𝑚</m:t>
                            </m:r>
                          </m:e>
                        </m:d>
                        <m:r>
                          <a:rPr lang="es-VE" sz="24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</m:oMath>
                    </m:oMathPara>
                  </a14:m>
                  <a:endParaRPr lang="es-VE" dirty="0">
                    <a:ea typeface="Cambria Math" pitchFamily="18" charset="0"/>
                  </a:endParaRPr>
                </a:p>
              </p:txBody>
            </p:sp>
          </mc:Choice>
          <mc:Fallback xmlns="">
            <p:sp>
              <p:nvSpPr>
                <p:cNvPr id="179" name="178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51720" y="3140968"/>
                  <a:ext cx="1704313" cy="46166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t="-10526" r="-7168" b="-28947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8 Grupo"/>
          <p:cNvGrpSpPr/>
          <p:nvPr/>
        </p:nvGrpSpPr>
        <p:grpSpPr>
          <a:xfrm>
            <a:off x="355961" y="5127575"/>
            <a:ext cx="3994672" cy="760150"/>
            <a:chOff x="355961" y="5127575"/>
            <a:chExt cx="3994672" cy="760150"/>
          </a:xfrm>
        </p:grpSpPr>
        <p:grpSp>
          <p:nvGrpSpPr>
            <p:cNvPr id="121" name="120 Grupo"/>
            <p:cNvGrpSpPr/>
            <p:nvPr/>
          </p:nvGrpSpPr>
          <p:grpSpPr>
            <a:xfrm>
              <a:off x="355961" y="5127575"/>
              <a:ext cx="3994672" cy="760150"/>
              <a:chOff x="755576" y="4191471"/>
              <a:chExt cx="3994672" cy="760150"/>
            </a:xfrm>
          </p:grpSpPr>
          <p:grpSp>
            <p:nvGrpSpPr>
              <p:cNvPr id="112" name="111 Grupo"/>
              <p:cNvGrpSpPr/>
              <p:nvPr/>
            </p:nvGrpSpPr>
            <p:grpSpPr>
              <a:xfrm>
                <a:off x="755576" y="4221088"/>
                <a:ext cx="3994672" cy="730533"/>
                <a:chOff x="4255507" y="2852936"/>
                <a:chExt cx="3349890" cy="730533"/>
              </a:xfrm>
            </p:grpSpPr>
            <p:grpSp>
              <p:nvGrpSpPr>
                <p:cNvPr id="113" name="112 Grupo"/>
                <p:cNvGrpSpPr/>
                <p:nvPr/>
              </p:nvGrpSpPr>
              <p:grpSpPr>
                <a:xfrm>
                  <a:off x="4255507" y="2852936"/>
                  <a:ext cx="1923140" cy="730533"/>
                  <a:chOff x="4255507" y="2852936"/>
                  <a:chExt cx="1923140" cy="730533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15" name="114 CuadroTexto"/>
                      <p:cNvSpPr txBox="1"/>
                      <p:nvPr/>
                    </p:nvSpPr>
                    <p:spPr>
                      <a:xfrm>
                        <a:off x="4255507" y="2975428"/>
                        <a:ext cx="1128804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s-VE" sz="2400" b="0" i="1" smtClean="0">
                                  <a:latin typeface="Cambria Math"/>
                                  <a:ea typeface="Cambria Math" pitchFamily="18" charset="0"/>
                                </a:rPr>
                                <m:t>𝑎</m:t>
                              </m:r>
                              <m:r>
                                <a:rPr lang="es-VE" sz="2400" b="0" i="1" smtClean="0">
                                  <a:latin typeface="Cambria Math"/>
                                  <a:ea typeface="Cambria Math" pitchFamily="18" charset="0"/>
                                </a:rPr>
                                <m:t>=</m:t>
                              </m:r>
                              <m:r>
                                <a:rPr lang="es-VE" sz="2400" b="0" i="1" smtClean="0">
                                  <a:latin typeface="Cambria Math"/>
                                  <a:ea typeface="Cambria Math" pitchFamily="18" charset="0"/>
                                </a:rPr>
                                <m:t>𝐴</m:t>
                              </m:r>
                              <m:r>
                                <a:rPr lang="es-VE" sz="2400" b="0" i="1" smtClean="0">
                                  <a:latin typeface="Cambria Math"/>
                                  <a:ea typeface="Cambria Math" pitchFamily="18" charset="0"/>
                                </a:rPr>
                                <m:t> </m:t>
                              </m:r>
                              <m:r>
                                <a:rPr lang="es-VE" sz="2400" b="0" i="1" smtClean="0">
                                  <a:latin typeface="Cambria Math"/>
                                  <a:ea typeface="Cambria Math" pitchFamily="18" charset="0"/>
                                </a:rPr>
                                <m:t>𝑥</m:t>
                              </m:r>
                              <m:r>
                                <a:rPr lang="es-VE" sz="2400" b="0" i="1" smtClean="0">
                                  <a:latin typeface="Cambria Math"/>
                                  <a:ea typeface="Cambria Math" pitchFamily="18" charset="0"/>
                                </a:rPr>
                                <m:t> </m:t>
                              </m:r>
                            </m:oMath>
                          </m:oMathPara>
                        </a14:m>
                        <a:endParaRPr lang="es-VE" dirty="0">
                          <a:ea typeface="Cambria Math" pitchFamily="18" charset="0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15" name="114 CuadroTexto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255507" y="2975428"/>
                        <a:ext cx="1128804" cy="461665"/>
                      </a:xfrm>
                      <a:prstGeom prst="rect">
                        <a:avLst/>
                      </a:prstGeom>
                      <a:blipFill rotWithShape="1">
                        <a:blip r:embed="rId8"/>
                        <a:stretch>
                          <a:fillRect t="-10526" r="-8597" b="-28947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s-VE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grpSp>
                <p:nvGrpSpPr>
                  <p:cNvPr id="116" name="115 Grupo"/>
                  <p:cNvGrpSpPr/>
                  <p:nvPr/>
                </p:nvGrpSpPr>
                <p:grpSpPr>
                  <a:xfrm>
                    <a:off x="5056300" y="2852936"/>
                    <a:ext cx="1122347" cy="730533"/>
                    <a:chOff x="1239563" y="5504458"/>
                    <a:chExt cx="1122347" cy="730533"/>
                  </a:xfrm>
                </p:grpSpPr>
                <p:sp>
                  <p:nvSpPr>
                    <p:cNvPr id="117" name="116 CuadroTexto"/>
                    <p:cNvSpPr txBox="1"/>
                    <p:nvPr/>
                  </p:nvSpPr>
                  <p:spPr>
                    <a:xfrm>
                      <a:off x="1239563" y="5504458"/>
                      <a:ext cx="523812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3600" dirty="0">
                          <a:latin typeface="Vijaya" pitchFamily="34" charset="0"/>
                          <a:cs typeface="Vijaya" pitchFamily="34" charset="0"/>
                        </a:rPr>
                        <a:t>a</a:t>
                      </a:r>
                    </a:p>
                  </p:txBody>
                </p:sp>
                <p:sp>
                  <p:nvSpPr>
                    <p:cNvPr id="118" name="117 Medio marco"/>
                    <p:cNvSpPr/>
                    <p:nvPr/>
                  </p:nvSpPr>
                  <p:spPr>
                    <a:xfrm flipH="1">
                      <a:off x="1619802" y="5864498"/>
                      <a:ext cx="216024" cy="330423"/>
                    </a:xfrm>
                    <a:prstGeom prst="halfFrame">
                      <a:avLst>
                        <a:gd name="adj1" fmla="val 6458"/>
                        <a:gd name="adj2" fmla="val 1978"/>
                      </a:avLst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s-VE" sz="240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s-VE" sz="240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19" name="118 CuadroTexto"/>
                    <p:cNvSpPr txBox="1"/>
                    <p:nvPr/>
                  </p:nvSpPr>
                  <p:spPr>
                    <a:xfrm>
                      <a:off x="1835825" y="5834881"/>
                      <a:ext cx="526085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VE" sz="2000" dirty="0" smtClean="0">
                          <a:latin typeface="Book Antiqua" pitchFamily="18" charset="0"/>
                        </a:rPr>
                        <a:t>im</a:t>
                      </a:r>
                      <a:endParaRPr lang="es-VE" sz="2000" dirty="0">
                        <a:latin typeface="Book Antiqua" pitchFamily="18" charset="0"/>
                      </a:endParaRPr>
                    </a:p>
                  </p:txBody>
                </p:sp>
              </p:grpSp>
            </p:grpSp>
            <p:sp>
              <p:nvSpPr>
                <p:cNvPr id="114" name="113 CuadroTexto"/>
                <p:cNvSpPr txBox="1"/>
                <p:nvPr/>
              </p:nvSpPr>
              <p:spPr>
                <a:xfrm>
                  <a:off x="6975073" y="2982143"/>
                  <a:ext cx="63032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VE" sz="2400" dirty="0" smtClean="0"/>
                    <a:t>(51)</a:t>
                  </a:r>
                  <a:endParaRPr lang="es-VE" sz="2400" dirty="0"/>
                </a:p>
              </p:txBody>
            </p:sp>
          </p:grpSp>
          <p:sp>
            <p:nvSpPr>
              <p:cNvPr id="120" name="119 CuadroTexto"/>
              <p:cNvSpPr txBox="1"/>
              <p:nvPr/>
            </p:nvSpPr>
            <p:spPr>
              <a:xfrm>
                <a:off x="2143488" y="4191471"/>
                <a:ext cx="5967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VE" sz="2400" dirty="0" smtClean="0"/>
                  <a:t>-1</a:t>
                </a:r>
                <a:endParaRPr lang="es-VE" sz="2400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1" name="180 CuadroTexto"/>
                <p:cNvSpPr txBox="1"/>
                <p:nvPr/>
              </p:nvSpPr>
              <p:spPr>
                <a:xfrm>
                  <a:off x="2051720" y="5277412"/>
                  <a:ext cx="165346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VE" sz="2000" b="0" i="1" smtClean="0">
                            <a:latin typeface="Cambria Math"/>
                            <a:ea typeface="Cambria Math" pitchFamily="18" charset="0"/>
                          </a:rPr>
                          <m:t>𝑥</m:t>
                        </m:r>
                        <m:r>
                          <a:rPr lang="es-VE" sz="20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VE" sz="2000" b="0" i="1" smtClean="0">
                                    <a:latin typeface="Cambria Math"/>
                                    <a:ea typeface="Cambria Math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VE" sz="2000" b="0" i="1" smtClean="0">
                                    <a:latin typeface="Cambria Math"/>
                                    <a:ea typeface="Cambria Math" pitchFamily="18" charset="0"/>
                                  </a:rPr>
                                  <m:t>1+</m:t>
                                </m:r>
                                <m:r>
                                  <a:rPr lang="es-VE" sz="2000" b="0" i="1" smtClean="0">
                                    <a:latin typeface="Cambria Math"/>
                                    <a:ea typeface="Cambria Math" pitchFamily="18" charset="0"/>
                                  </a:rPr>
                                  <m:t>𝑖𝑚</m:t>
                                </m:r>
                              </m:e>
                            </m:d>
                          </m:e>
                          <m:sup>
                            <m: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  <m:t>−1</m:t>
                            </m:r>
                          </m:sup>
                        </m:sSup>
                      </m:oMath>
                    </m:oMathPara>
                  </a14:m>
                  <a:endParaRPr lang="es-VE" sz="1600" dirty="0">
                    <a:ea typeface="Cambria Math" pitchFamily="18" charset="0"/>
                  </a:endParaRPr>
                </a:p>
              </p:txBody>
            </p:sp>
          </mc:Choice>
          <mc:Fallback xmlns="">
            <p:sp>
              <p:nvSpPr>
                <p:cNvPr id="181" name="180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51720" y="5277412"/>
                  <a:ext cx="1653466" cy="400110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t="-7692" r="-5166" b="-27692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9 Grupo"/>
          <p:cNvGrpSpPr/>
          <p:nvPr/>
        </p:nvGrpSpPr>
        <p:grpSpPr>
          <a:xfrm>
            <a:off x="48594" y="5877090"/>
            <a:ext cx="4667423" cy="586443"/>
            <a:chOff x="192609" y="5877090"/>
            <a:chExt cx="4667423" cy="586443"/>
          </a:xfrm>
        </p:grpSpPr>
        <p:grpSp>
          <p:nvGrpSpPr>
            <p:cNvPr id="135" name="134 Grupo"/>
            <p:cNvGrpSpPr/>
            <p:nvPr/>
          </p:nvGrpSpPr>
          <p:grpSpPr>
            <a:xfrm>
              <a:off x="192609" y="5877090"/>
              <a:ext cx="4667423" cy="586443"/>
              <a:chOff x="5277719" y="4941168"/>
              <a:chExt cx="4667423" cy="586443"/>
            </a:xfrm>
          </p:grpSpPr>
          <p:grpSp>
            <p:nvGrpSpPr>
              <p:cNvPr id="125" name="124 Grupo"/>
              <p:cNvGrpSpPr/>
              <p:nvPr/>
            </p:nvGrpSpPr>
            <p:grpSpPr>
              <a:xfrm>
                <a:off x="5277719" y="5013177"/>
                <a:ext cx="4667423" cy="442868"/>
                <a:chOff x="4436406" y="2975428"/>
                <a:chExt cx="3685082" cy="442868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9" name="128 CuadroTexto"/>
                    <p:cNvSpPr txBox="1"/>
                    <p:nvPr/>
                  </p:nvSpPr>
                  <p:spPr>
                    <a:xfrm>
                      <a:off x="4436406" y="2975428"/>
                      <a:ext cx="899301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  <m:t>𝑎</m:t>
                            </m:r>
                            <m: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  <m:t>=</m:t>
                            </m:r>
                            <m: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  <m:t>𝐴</m:t>
                            </m:r>
                            <m: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  <m:t> </m:t>
                            </m:r>
                            <m: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  <m:t>𝑥</m:t>
                            </m:r>
                            <m: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  <m:t> </m:t>
                            </m:r>
                          </m:oMath>
                        </m:oMathPara>
                      </a14:m>
                      <a:endParaRPr lang="es-VE" sz="1600" dirty="0">
                        <a:ea typeface="Cambria Math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129" name="128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436406" y="2975428"/>
                      <a:ext cx="899301" cy="400110"/>
                    </a:xfrm>
                    <a:prstGeom prst="rect">
                      <a:avLst/>
                    </a:prstGeom>
                    <a:blipFill rotWithShape="1">
                      <a:blip r:embed="rId10"/>
                      <a:stretch>
                        <a:fillRect t="-7576" r="-8021" b="-25758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V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128" name="127 CuadroTexto"/>
                <p:cNvSpPr txBox="1"/>
                <p:nvPr/>
              </p:nvSpPr>
              <p:spPr>
                <a:xfrm>
                  <a:off x="7568406" y="3018186"/>
                  <a:ext cx="55308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VE" sz="2000" dirty="0" smtClean="0"/>
                    <a:t>(52)</a:t>
                  </a:r>
                  <a:endParaRPr lang="es-VE" sz="2000" dirty="0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4" name="133 CuadroTexto"/>
                  <p:cNvSpPr txBox="1"/>
                  <p:nvPr/>
                </p:nvSpPr>
                <p:spPr>
                  <a:xfrm>
                    <a:off x="6156176" y="4941168"/>
                    <a:ext cx="1821524" cy="58644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ctrlPr>
                                <a:rPr lang="es-VE" sz="16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VE" sz="16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s-VE" sz="1600" b="0" i="1" smtClean="0">
                                      <a:latin typeface="Cambria Math"/>
                                      <a:ea typeface="Cambria Math"/>
                                    </a:rPr>
                                    <m:t>𝑖𝑚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s-VE" sz="16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VE" sz="1600" b="0" i="1" smtClean="0">
                                          <a:latin typeface="Cambria Math"/>
                                          <a:ea typeface="Cambria Math"/>
                                        </a:rPr>
                                        <m:t>1−</m:t>
                                      </m:r>
                                      <m:d>
                                        <m:dPr>
                                          <m:ctrlPr>
                                            <a:rPr lang="es-VE" sz="160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VE" sz="160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1+</m:t>
                                          </m:r>
                                          <m:r>
                                            <a:rPr lang="es-VE" sz="160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𝑖𝑚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VE" sz="1600" b="0" i="1" smtClean="0">
                                          <a:latin typeface="Cambria Math"/>
                                          <a:ea typeface="Cambria Math"/>
                                        </a:rPr>
                                        <m:t>−</m:t>
                                      </m:r>
                                      <m:r>
                                        <a:rPr lang="es-VE" sz="1600" b="0" i="1" smtClean="0">
                                          <a:latin typeface="Cambria Math"/>
                                          <a:ea typeface="Cambria Math"/>
                                        </a:rPr>
                                        <m:t>𝑝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s-VE" sz="16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oMath>
                      </m:oMathPara>
                    </a14:m>
                    <a:endParaRPr lang="es-VE" sz="1600" dirty="0"/>
                  </a:p>
                </p:txBody>
              </p:sp>
            </mc:Choice>
            <mc:Fallback xmlns="">
              <p:sp>
                <p:nvSpPr>
                  <p:cNvPr id="134" name="133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56176" y="4941168"/>
                    <a:ext cx="1821524" cy="586443"/>
                  </a:xfrm>
                  <a:prstGeom prst="rect">
                    <a:avLst/>
                  </a:prstGeom>
                  <a:blipFill rotWithShape="1">
                    <a:blip r:embed="rId11"/>
                    <a:stretch>
                      <a:fillRect r="-2341"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2" name="181 CuadroTexto"/>
                <p:cNvSpPr txBox="1"/>
                <p:nvPr/>
              </p:nvSpPr>
              <p:spPr>
                <a:xfrm>
                  <a:off x="2842117" y="6049925"/>
                  <a:ext cx="15086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VE" b="0" i="1" smtClean="0">
                            <a:latin typeface="Cambria Math"/>
                            <a:ea typeface="Cambria Math" pitchFamily="18" charset="0"/>
                          </a:rPr>
                          <m:t>𝑥</m:t>
                        </m:r>
                        <m:r>
                          <a:rPr lang="es-VE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s-VE" b="0" i="1" smtClean="0">
                                <a:latin typeface="Cambria Math"/>
                                <a:ea typeface="Cambria Math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VE" b="0" i="1" smtClean="0">
                                    <a:latin typeface="Cambria Math"/>
                                    <a:ea typeface="Cambria Math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VE" b="0" i="1" smtClean="0">
                                    <a:latin typeface="Cambria Math"/>
                                    <a:ea typeface="Cambria Math" pitchFamily="18" charset="0"/>
                                  </a:rPr>
                                  <m:t>1+</m:t>
                                </m:r>
                                <m:r>
                                  <a:rPr lang="es-VE" b="0" i="1" smtClean="0">
                                    <a:latin typeface="Cambria Math"/>
                                    <a:ea typeface="Cambria Math" pitchFamily="18" charset="0"/>
                                  </a:rPr>
                                  <m:t>𝑖𝑚</m:t>
                                </m:r>
                              </m:e>
                            </m:d>
                          </m:e>
                          <m:sup>
                            <m:r>
                              <a:rPr lang="es-VE" b="0" i="1" smtClean="0">
                                <a:latin typeface="Cambria Math"/>
                                <a:ea typeface="Cambria Math" pitchFamily="18" charset="0"/>
                              </a:rPr>
                              <m:t>−1</m:t>
                            </m:r>
                          </m:sup>
                        </m:sSup>
                      </m:oMath>
                    </m:oMathPara>
                  </a14:m>
                  <a:endParaRPr lang="es-VE" sz="1400" dirty="0">
                    <a:ea typeface="Cambria Math" pitchFamily="18" charset="0"/>
                  </a:endParaRPr>
                </a:p>
              </p:txBody>
            </p:sp>
          </mc:Choice>
          <mc:Fallback xmlns="">
            <p:sp>
              <p:nvSpPr>
                <p:cNvPr id="182" name="181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42117" y="6049925"/>
                  <a:ext cx="1508682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t="-8197" r="-4858" b="-24590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" name="10 Grupo"/>
          <p:cNvGrpSpPr/>
          <p:nvPr/>
        </p:nvGrpSpPr>
        <p:grpSpPr>
          <a:xfrm>
            <a:off x="4944788" y="3140968"/>
            <a:ext cx="3829760" cy="730533"/>
            <a:chOff x="4624903" y="3155345"/>
            <a:chExt cx="3829760" cy="730533"/>
          </a:xfrm>
        </p:grpSpPr>
        <p:grpSp>
          <p:nvGrpSpPr>
            <p:cNvPr id="142" name="141 Grupo"/>
            <p:cNvGrpSpPr/>
            <p:nvPr/>
          </p:nvGrpSpPr>
          <p:grpSpPr>
            <a:xfrm>
              <a:off x="4624903" y="3155345"/>
              <a:ext cx="3829760" cy="730533"/>
              <a:chOff x="4347302" y="2852936"/>
              <a:chExt cx="3211598" cy="730533"/>
            </a:xfrm>
          </p:grpSpPr>
          <p:grpSp>
            <p:nvGrpSpPr>
              <p:cNvPr id="143" name="142 Grupo"/>
              <p:cNvGrpSpPr/>
              <p:nvPr/>
            </p:nvGrpSpPr>
            <p:grpSpPr>
              <a:xfrm>
                <a:off x="4347302" y="2852936"/>
                <a:ext cx="1828407" cy="730533"/>
                <a:chOff x="4347302" y="2852936"/>
                <a:chExt cx="1828407" cy="730533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45" name="144 CuadroTexto"/>
                    <p:cNvSpPr txBox="1"/>
                    <p:nvPr/>
                  </p:nvSpPr>
                  <p:spPr>
                    <a:xfrm>
                      <a:off x="4347302" y="2975428"/>
                      <a:ext cx="988731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s-VE" sz="2400" b="0" dirty="0" smtClean="0">
                          <a:ea typeface="Cambria Math" pitchFamily="18" charset="0"/>
                        </a:rPr>
                        <a:t>S </a:t>
                      </a:r>
                      <a14:m>
                        <m:oMath xmlns:m="http://schemas.openxmlformats.org/officeDocument/2006/math"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=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𝑎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 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𝑥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 </m:t>
                          </m:r>
                        </m:oMath>
                      </a14:m>
                      <a:endParaRPr lang="es-VE" dirty="0">
                        <a:ea typeface="Cambria Math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145" name="144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347302" y="2975428"/>
                      <a:ext cx="988731" cy="461665"/>
                    </a:xfrm>
                    <a:prstGeom prst="rect">
                      <a:avLst/>
                    </a:prstGeom>
                    <a:blipFill rotWithShape="1">
                      <a:blip r:embed="rId13"/>
                      <a:stretch>
                        <a:fillRect l="-7732" t="-10526" r="-12371" b="-2894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V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146" name="145 Grupo"/>
                <p:cNvGrpSpPr/>
                <p:nvPr/>
              </p:nvGrpSpPr>
              <p:grpSpPr>
                <a:xfrm>
                  <a:off x="5056300" y="2852936"/>
                  <a:ext cx="1119409" cy="730533"/>
                  <a:chOff x="1239563" y="5504458"/>
                  <a:chExt cx="1119409" cy="730533"/>
                </a:xfrm>
              </p:grpSpPr>
              <p:sp>
                <p:nvSpPr>
                  <p:cNvPr id="147" name="146 CuadroTexto"/>
                  <p:cNvSpPr txBox="1"/>
                  <p:nvPr/>
                </p:nvSpPr>
                <p:spPr>
                  <a:xfrm>
                    <a:off x="1239563" y="5504458"/>
                    <a:ext cx="523812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s-VE" sz="3600" dirty="0" smtClean="0">
                        <a:latin typeface="Vijaya" pitchFamily="34" charset="0"/>
                        <a:cs typeface="Vijaya" pitchFamily="34" charset="0"/>
                      </a:rPr>
                      <a:t>s</a:t>
                    </a:r>
                    <a:endParaRPr lang="es-VE" sz="3600" dirty="0">
                      <a:latin typeface="Vijaya" pitchFamily="34" charset="0"/>
                      <a:cs typeface="Vijaya" pitchFamily="34" charset="0"/>
                    </a:endParaRPr>
                  </a:p>
                </p:txBody>
              </p:sp>
              <p:sp>
                <p:nvSpPr>
                  <p:cNvPr id="148" name="147 Medio marco"/>
                  <p:cNvSpPr/>
                  <p:nvPr/>
                </p:nvSpPr>
                <p:spPr>
                  <a:xfrm flipH="1">
                    <a:off x="1619802" y="5864498"/>
                    <a:ext cx="216024" cy="330423"/>
                  </a:xfrm>
                  <a:prstGeom prst="halfFrame">
                    <a:avLst>
                      <a:gd name="adj1" fmla="val 6458"/>
                      <a:gd name="adj2" fmla="val 1978"/>
                    </a:avLst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s-VE" sz="2400" dirty="0">
                        <a:solidFill>
                          <a:schemeClr val="tx1"/>
                        </a:solidFill>
                      </a:rPr>
                      <a:t>p</a:t>
                    </a:r>
                  </a:p>
                </p:txBody>
              </p:sp>
              <p:sp>
                <p:nvSpPr>
                  <p:cNvPr id="149" name="148 CuadroTexto"/>
                  <p:cNvSpPr txBox="1"/>
                  <p:nvPr/>
                </p:nvSpPr>
                <p:spPr>
                  <a:xfrm>
                    <a:off x="1835826" y="5834881"/>
                    <a:ext cx="523146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VE" sz="2000" dirty="0" smtClean="0">
                        <a:latin typeface="Book Antiqua" pitchFamily="18" charset="0"/>
                      </a:rPr>
                      <a:t>im</a:t>
                    </a:r>
                    <a:endParaRPr lang="es-VE" sz="2000" dirty="0">
                      <a:latin typeface="Book Antiqua" pitchFamily="18" charset="0"/>
                    </a:endParaRPr>
                  </a:p>
                </p:txBody>
              </p:sp>
            </p:grpSp>
          </p:grpSp>
          <p:sp>
            <p:nvSpPr>
              <p:cNvPr id="144" name="143 CuadroTexto"/>
              <p:cNvSpPr txBox="1"/>
              <p:nvPr/>
            </p:nvSpPr>
            <p:spPr>
              <a:xfrm>
                <a:off x="6928576" y="3024966"/>
                <a:ext cx="6303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VE" sz="2000" dirty="0" smtClean="0"/>
                  <a:t>(53)</a:t>
                </a:r>
                <a:endParaRPr lang="es-VE" sz="2000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3" name="182 CuadroTexto"/>
                <p:cNvSpPr txBox="1"/>
                <p:nvPr/>
              </p:nvSpPr>
              <p:spPr>
                <a:xfrm>
                  <a:off x="6495872" y="3388930"/>
                  <a:ext cx="145366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VE" sz="2000" b="0" i="1" smtClean="0">
                            <a:latin typeface="Cambria Math"/>
                            <a:ea typeface="Cambria Math" pitchFamily="18" charset="0"/>
                          </a:rPr>
                          <m:t>𝑥</m:t>
                        </m:r>
                        <m:r>
                          <a:rPr lang="es-VE" sz="20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</m:ctrlPr>
                          </m:dPr>
                          <m:e>
                            <m: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  <m:t>1+</m:t>
                            </m:r>
                            <m: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  <m:t>𝑖𝑚</m:t>
                            </m:r>
                          </m:e>
                        </m:d>
                        <m:r>
                          <a:rPr lang="es-VE" sz="20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</m:oMath>
                    </m:oMathPara>
                  </a14:m>
                  <a:endParaRPr lang="es-VE" sz="1600" dirty="0">
                    <a:ea typeface="Cambria Math" pitchFamily="18" charset="0"/>
                  </a:endParaRPr>
                </a:p>
              </p:txBody>
            </p:sp>
          </mc:Choice>
          <mc:Fallback xmlns="">
            <p:sp>
              <p:nvSpPr>
                <p:cNvPr id="183" name="182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95872" y="3388930"/>
                  <a:ext cx="1453668" cy="400110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t="-7692" r="-6276" b="-27692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11 Grupo"/>
          <p:cNvGrpSpPr/>
          <p:nvPr/>
        </p:nvGrpSpPr>
        <p:grpSpPr>
          <a:xfrm>
            <a:off x="4788024" y="3861048"/>
            <a:ext cx="4492008" cy="660758"/>
            <a:chOff x="5302581" y="3920370"/>
            <a:chExt cx="4492008" cy="660758"/>
          </a:xfrm>
        </p:grpSpPr>
        <p:grpSp>
          <p:nvGrpSpPr>
            <p:cNvPr id="150" name="149 Grupo"/>
            <p:cNvGrpSpPr/>
            <p:nvPr/>
          </p:nvGrpSpPr>
          <p:grpSpPr>
            <a:xfrm>
              <a:off x="5302581" y="3920370"/>
              <a:ext cx="4492008" cy="660758"/>
              <a:chOff x="697233" y="3789040"/>
              <a:chExt cx="4492008" cy="66075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1" name="150 CuadroTexto"/>
                  <p:cNvSpPr txBox="1"/>
                  <p:nvPr/>
                </p:nvSpPr>
                <p:spPr>
                  <a:xfrm>
                    <a:off x="697233" y="3839524"/>
                    <a:ext cx="1292983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𝑆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=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𝑎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 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𝑥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 </m:t>
                          </m:r>
                        </m:oMath>
                      </m:oMathPara>
                    </a14:m>
                    <a:endParaRPr lang="es-VE" dirty="0">
                      <a:ea typeface="Cambria Math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151" name="150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97233" y="3839524"/>
                    <a:ext cx="1292983" cy="461665"/>
                  </a:xfrm>
                  <a:prstGeom prst="rect">
                    <a:avLst/>
                  </a:prstGeom>
                  <a:blipFill rotWithShape="1">
                    <a:blip r:embed="rId15"/>
                    <a:stretch>
                      <a:fillRect t="-10667" r="-9390" b="-30667"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2" name="151 CuadroTexto"/>
                  <p:cNvSpPr txBox="1"/>
                  <p:nvPr/>
                </p:nvSpPr>
                <p:spPr>
                  <a:xfrm>
                    <a:off x="1763688" y="3789040"/>
                    <a:ext cx="3425553" cy="66075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d>
                          <m:dPr>
                            <m:ctrlPr>
                              <a:rPr lang="es-VE" sz="24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s-VE" sz="24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s-VE" sz="24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VE" sz="2400" i="1" smtClean="0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VE" sz="2400" b="0" i="1" smtClean="0">
                                            <a:latin typeface="Cambria Math"/>
                                          </a:rPr>
                                          <m:t>1+</m:t>
                                        </m:r>
                                        <m:r>
                                          <a:rPr lang="es-VE" sz="2400" b="0" i="1" smtClean="0">
                                            <a:latin typeface="Cambria Math"/>
                                          </a:rPr>
                                          <m:t>𝑖𝑚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s-VE" sz="2400" b="0" i="1" smtClean="0">
                                        <a:latin typeface="Cambria Math"/>
                                      </a:rPr>
                                      <m:t>𝑝</m:t>
                                    </m:r>
                                  </m:sup>
                                </m:sSup>
                                <m:r>
                                  <a:rPr lang="es-VE" sz="2400" b="0" i="1" smtClean="0">
                                    <a:latin typeface="Cambria Math"/>
                                  </a:rPr>
                                  <m:t>−1</m:t>
                                </m:r>
                              </m:num>
                              <m:den>
                                <m:r>
                                  <a:rPr lang="es-VE" sz="2400" b="0" i="1" smtClean="0">
                                    <a:latin typeface="Cambria Math"/>
                                  </a:rPr>
                                  <m:t>𝑖𝑚</m:t>
                                </m:r>
                              </m:den>
                            </m:f>
                          </m:e>
                        </m:d>
                      </m:oMath>
                    </a14:m>
                    <a:r>
                      <a:rPr lang="es-VE" sz="2400" dirty="0" smtClean="0"/>
                      <a:t>                  (</a:t>
                    </a:r>
                    <a:r>
                      <a:rPr lang="es-VE" sz="2000" dirty="0" smtClean="0"/>
                      <a:t>54</a:t>
                    </a:r>
                    <a:r>
                      <a:rPr lang="es-VE" sz="2400" dirty="0" smtClean="0"/>
                      <a:t>)</a:t>
                    </a:r>
                    <a:endParaRPr lang="es-VE" sz="2400" dirty="0"/>
                  </a:p>
                </p:txBody>
              </p:sp>
            </mc:Choice>
            <mc:Fallback xmlns="">
              <p:sp>
                <p:nvSpPr>
                  <p:cNvPr id="152" name="151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63688" y="3789040"/>
                    <a:ext cx="3425553" cy="660758"/>
                  </a:xfrm>
                  <a:prstGeom prst="rect">
                    <a:avLst/>
                  </a:prstGeom>
                  <a:blipFill rotWithShape="1">
                    <a:blip r:embed="rId16"/>
                    <a:stretch>
                      <a:fillRect r="-2313" b="-6422"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4" name="183 CuadroTexto"/>
                <p:cNvSpPr txBox="1"/>
                <p:nvPr/>
              </p:nvSpPr>
              <p:spPr>
                <a:xfrm>
                  <a:off x="7865459" y="4096324"/>
                  <a:ext cx="1397562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VE" sz="2000" b="0" i="1" smtClean="0">
                            <a:latin typeface="Cambria Math"/>
                            <a:ea typeface="Cambria Math" pitchFamily="18" charset="0"/>
                          </a:rPr>
                          <m:t>𝑥</m:t>
                        </m:r>
                        <m:r>
                          <a:rPr lang="es-VE" sz="20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</m:ctrlPr>
                          </m:dPr>
                          <m:e>
                            <m: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  <m:t>1+</m:t>
                            </m:r>
                            <m: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  <m:t>𝑖𝑚</m:t>
                            </m:r>
                          </m:e>
                        </m:d>
                      </m:oMath>
                    </m:oMathPara>
                  </a14:m>
                  <a:endParaRPr lang="es-VE" sz="1600" dirty="0">
                    <a:ea typeface="Cambria Math" pitchFamily="18" charset="0"/>
                  </a:endParaRPr>
                </a:p>
              </p:txBody>
            </p:sp>
          </mc:Choice>
          <mc:Fallback xmlns="">
            <p:sp>
              <p:nvSpPr>
                <p:cNvPr id="184" name="183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5459" y="4096324"/>
                  <a:ext cx="1397562" cy="400110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 t="-7576" r="-6550" b="-25758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13 Grupo"/>
          <p:cNvGrpSpPr/>
          <p:nvPr/>
        </p:nvGrpSpPr>
        <p:grpSpPr>
          <a:xfrm>
            <a:off x="5220072" y="5127575"/>
            <a:ext cx="3888432" cy="760150"/>
            <a:chOff x="5493120" y="5127575"/>
            <a:chExt cx="3888432" cy="760150"/>
          </a:xfrm>
        </p:grpSpPr>
        <p:grpSp>
          <p:nvGrpSpPr>
            <p:cNvPr id="163" name="162 Grupo"/>
            <p:cNvGrpSpPr/>
            <p:nvPr/>
          </p:nvGrpSpPr>
          <p:grpSpPr>
            <a:xfrm>
              <a:off x="5493120" y="5127575"/>
              <a:ext cx="3888432" cy="760150"/>
              <a:chOff x="755575" y="4191471"/>
              <a:chExt cx="3888432" cy="760150"/>
            </a:xfrm>
          </p:grpSpPr>
          <p:grpSp>
            <p:nvGrpSpPr>
              <p:cNvPr id="164" name="163 Grupo"/>
              <p:cNvGrpSpPr/>
              <p:nvPr/>
            </p:nvGrpSpPr>
            <p:grpSpPr>
              <a:xfrm>
                <a:off x="755575" y="4221088"/>
                <a:ext cx="3888432" cy="730533"/>
                <a:chOff x="4255507" y="2852936"/>
                <a:chExt cx="3260799" cy="730533"/>
              </a:xfrm>
            </p:grpSpPr>
            <p:grpSp>
              <p:nvGrpSpPr>
                <p:cNvPr id="166" name="165 Grupo"/>
                <p:cNvGrpSpPr/>
                <p:nvPr/>
              </p:nvGrpSpPr>
              <p:grpSpPr>
                <a:xfrm>
                  <a:off x="4255507" y="2852936"/>
                  <a:ext cx="1947640" cy="730533"/>
                  <a:chOff x="4255507" y="2852936"/>
                  <a:chExt cx="1947640" cy="730533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68" name="167 CuadroTexto"/>
                      <p:cNvSpPr txBox="1"/>
                      <p:nvPr/>
                    </p:nvSpPr>
                    <p:spPr>
                      <a:xfrm>
                        <a:off x="4255507" y="2975428"/>
                        <a:ext cx="1090572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s-VE" sz="2400" b="0" i="1" smtClean="0">
                                  <a:latin typeface="Cambria Math"/>
                                  <a:ea typeface="Cambria Math" pitchFamily="18" charset="0"/>
                                </a:rPr>
                                <m:t>𝑎</m:t>
                              </m:r>
                              <m:r>
                                <a:rPr lang="es-VE" sz="2400" b="0" i="1" smtClean="0">
                                  <a:latin typeface="Cambria Math"/>
                                  <a:ea typeface="Cambria Math" pitchFamily="18" charset="0"/>
                                </a:rPr>
                                <m:t>=</m:t>
                              </m:r>
                              <m:r>
                                <a:rPr lang="es-VE" sz="2400" b="0" i="1" smtClean="0">
                                  <a:latin typeface="Cambria Math"/>
                                  <a:ea typeface="Cambria Math" pitchFamily="18" charset="0"/>
                                </a:rPr>
                                <m:t>𝑆</m:t>
                              </m:r>
                              <m:r>
                                <a:rPr lang="es-VE" sz="2400" b="0" i="1" smtClean="0">
                                  <a:latin typeface="Cambria Math"/>
                                  <a:ea typeface="Cambria Math" pitchFamily="18" charset="0"/>
                                </a:rPr>
                                <m:t> </m:t>
                              </m:r>
                              <m:r>
                                <a:rPr lang="es-VE" sz="2400" b="0" i="1" smtClean="0">
                                  <a:latin typeface="Cambria Math"/>
                                  <a:ea typeface="Cambria Math" pitchFamily="18" charset="0"/>
                                </a:rPr>
                                <m:t>𝑥</m:t>
                              </m:r>
                              <m:r>
                                <a:rPr lang="es-VE" sz="2400" b="0" i="1" smtClean="0">
                                  <a:latin typeface="Cambria Math"/>
                                  <a:ea typeface="Cambria Math" pitchFamily="18" charset="0"/>
                                </a:rPr>
                                <m:t> </m:t>
                              </m:r>
                            </m:oMath>
                          </m:oMathPara>
                        </a14:m>
                        <a:endParaRPr lang="es-VE" dirty="0">
                          <a:ea typeface="Cambria Math" pitchFamily="18" charset="0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68" name="167 CuadroTexto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255507" y="2975428"/>
                        <a:ext cx="1090572" cy="461665"/>
                      </a:xfrm>
                      <a:prstGeom prst="rect">
                        <a:avLst/>
                      </a:prstGeom>
                      <a:blipFill rotWithShape="1">
                        <a:blip r:embed="rId18"/>
                        <a:stretch>
                          <a:fillRect t="-10526" r="-9346" b="-28947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s-VE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grpSp>
                <p:nvGrpSpPr>
                  <p:cNvPr id="169" name="168 Grupo"/>
                  <p:cNvGrpSpPr/>
                  <p:nvPr/>
                </p:nvGrpSpPr>
                <p:grpSpPr>
                  <a:xfrm>
                    <a:off x="5056300" y="2852936"/>
                    <a:ext cx="1146847" cy="730533"/>
                    <a:chOff x="1239563" y="5504458"/>
                    <a:chExt cx="1146847" cy="730533"/>
                  </a:xfrm>
                </p:grpSpPr>
                <p:sp>
                  <p:nvSpPr>
                    <p:cNvPr id="170" name="169 CuadroTexto"/>
                    <p:cNvSpPr txBox="1"/>
                    <p:nvPr/>
                  </p:nvSpPr>
                  <p:spPr>
                    <a:xfrm>
                      <a:off x="1239563" y="5504458"/>
                      <a:ext cx="523812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VE" sz="3600" dirty="0" smtClean="0">
                          <a:latin typeface="Vijaya" pitchFamily="34" charset="0"/>
                          <a:cs typeface="Vijaya" pitchFamily="34" charset="0"/>
                        </a:rPr>
                        <a:t>s</a:t>
                      </a:r>
                      <a:endParaRPr lang="es-VE" sz="3600" dirty="0">
                        <a:latin typeface="Vijaya" pitchFamily="34" charset="0"/>
                        <a:cs typeface="Vijaya" pitchFamily="34" charset="0"/>
                      </a:endParaRPr>
                    </a:p>
                  </p:txBody>
                </p:sp>
                <p:sp>
                  <p:nvSpPr>
                    <p:cNvPr id="171" name="170 Medio marco"/>
                    <p:cNvSpPr/>
                    <p:nvPr/>
                  </p:nvSpPr>
                  <p:spPr>
                    <a:xfrm flipH="1">
                      <a:off x="1619802" y="5864498"/>
                      <a:ext cx="216024" cy="330423"/>
                    </a:xfrm>
                    <a:prstGeom prst="halfFrame">
                      <a:avLst>
                        <a:gd name="adj1" fmla="val 6458"/>
                        <a:gd name="adj2" fmla="val 1978"/>
                      </a:avLst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s-VE" sz="2400" dirty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p:txBody>
                </p:sp>
                <p:sp>
                  <p:nvSpPr>
                    <p:cNvPr id="172" name="171 CuadroTexto"/>
                    <p:cNvSpPr txBox="1"/>
                    <p:nvPr/>
                  </p:nvSpPr>
                  <p:spPr>
                    <a:xfrm>
                      <a:off x="1835826" y="5834881"/>
                      <a:ext cx="550584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VE" sz="2000" dirty="0" smtClean="0">
                          <a:latin typeface="Book Antiqua" pitchFamily="18" charset="0"/>
                        </a:rPr>
                        <a:t>im</a:t>
                      </a:r>
                      <a:endParaRPr lang="es-VE" sz="2000" dirty="0">
                        <a:latin typeface="Book Antiqua" pitchFamily="18" charset="0"/>
                      </a:endParaRPr>
                    </a:p>
                  </p:txBody>
                </p:sp>
              </p:grpSp>
            </p:grpSp>
            <p:sp>
              <p:nvSpPr>
                <p:cNvPr id="167" name="166 CuadroTexto"/>
                <p:cNvSpPr txBox="1"/>
                <p:nvPr/>
              </p:nvSpPr>
              <p:spPr>
                <a:xfrm>
                  <a:off x="6885982" y="2924944"/>
                  <a:ext cx="63032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VE" sz="2400" dirty="0" smtClean="0"/>
                    <a:t>(55)</a:t>
                  </a:r>
                  <a:endParaRPr lang="es-VE" sz="2400" dirty="0"/>
                </a:p>
              </p:txBody>
            </p:sp>
          </p:grpSp>
          <p:sp>
            <p:nvSpPr>
              <p:cNvPr id="165" name="164 CuadroTexto"/>
              <p:cNvSpPr txBox="1"/>
              <p:nvPr/>
            </p:nvSpPr>
            <p:spPr>
              <a:xfrm>
                <a:off x="2143488" y="4191471"/>
                <a:ext cx="5967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VE" sz="2400" dirty="0" smtClean="0"/>
                  <a:t>-1</a:t>
                </a:r>
                <a:endParaRPr lang="es-VE" sz="2400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5" name="184 CuadroTexto"/>
                <p:cNvSpPr txBox="1"/>
                <p:nvPr/>
              </p:nvSpPr>
              <p:spPr>
                <a:xfrm>
                  <a:off x="7169093" y="5261138"/>
                  <a:ext cx="165346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VE" sz="2000" b="0" i="1" smtClean="0">
                            <a:latin typeface="Cambria Math"/>
                            <a:ea typeface="Cambria Math" pitchFamily="18" charset="0"/>
                          </a:rPr>
                          <m:t>𝑥</m:t>
                        </m:r>
                        <m:r>
                          <a:rPr lang="es-VE" sz="20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VE" sz="2000" b="0" i="1" smtClean="0">
                                    <a:latin typeface="Cambria Math"/>
                                    <a:ea typeface="Cambria Math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VE" sz="2000" b="0" i="1" smtClean="0">
                                    <a:latin typeface="Cambria Math"/>
                                    <a:ea typeface="Cambria Math" pitchFamily="18" charset="0"/>
                                  </a:rPr>
                                  <m:t>1+</m:t>
                                </m:r>
                                <m:r>
                                  <a:rPr lang="es-VE" sz="2000" b="0" i="1" smtClean="0">
                                    <a:latin typeface="Cambria Math"/>
                                    <a:ea typeface="Cambria Math" pitchFamily="18" charset="0"/>
                                  </a:rPr>
                                  <m:t>𝑖𝑚</m:t>
                                </m:r>
                              </m:e>
                            </m:d>
                          </m:e>
                          <m:sup>
                            <m: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  <m:t>−1</m:t>
                            </m:r>
                          </m:sup>
                        </m:sSup>
                      </m:oMath>
                    </m:oMathPara>
                  </a14:m>
                  <a:endParaRPr lang="es-VE" sz="1600" dirty="0">
                    <a:ea typeface="Cambria Math" pitchFamily="18" charset="0"/>
                  </a:endParaRPr>
                </a:p>
              </p:txBody>
            </p:sp>
          </mc:Choice>
          <mc:Fallback xmlns="">
            <p:sp>
              <p:nvSpPr>
                <p:cNvPr id="185" name="184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69093" y="5261138"/>
                  <a:ext cx="1653466" cy="400110"/>
                </a:xfrm>
                <a:prstGeom prst="rect">
                  <a:avLst/>
                </a:prstGeom>
                <a:blipFill rotWithShape="1">
                  <a:blip r:embed="rId19"/>
                  <a:stretch>
                    <a:fillRect t="-7576" r="-5535" b="-25758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" name="16 Grupo"/>
          <p:cNvGrpSpPr/>
          <p:nvPr/>
        </p:nvGrpSpPr>
        <p:grpSpPr>
          <a:xfrm>
            <a:off x="4427983" y="5877090"/>
            <a:ext cx="4896545" cy="648254"/>
            <a:chOff x="5308440" y="5949280"/>
            <a:chExt cx="4896545" cy="648254"/>
          </a:xfrm>
        </p:grpSpPr>
        <p:grpSp>
          <p:nvGrpSpPr>
            <p:cNvPr id="173" name="172 Grupo"/>
            <p:cNvGrpSpPr/>
            <p:nvPr/>
          </p:nvGrpSpPr>
          <p:grpSpPr>
            <a:xfrm>
              <a:off x="5308440" y="5949280"/>
              <a:ext cx="4896545" cy="648254"/>
              <a:chOff x="5048597" y="4941168"/>
              <a:chExt cx="4896545" cy="648254"/>
            </a:xfrm>
          </p:grpSpPr>
          <p:grpSp>
            <p:nvGrpSpPr>
              <p:cNvPr id="174" name="173 Grupo"/>
              <p:cNvGrpSpPr/>
              <p:nvPr/>
            </p:nvGrpSpPr>
            <p:grpSpPr>
              <a:xfrm>
                <a:off x="5048597" y="4994380"/>
                <a:ext cx="4896545" cy="480462"/>
                <a:chOff x="4255507" y="2956631"/>
                <a:chExt cx="3865982" cy="480462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76" name="175 CuadroTexto"/>
                    <p:cNvSpPr txBox="1"/>
                    <p:nvPr/>
                  </p:nvSpPr>
                  <p:spPr>
                    <a:xfrm>
                      <a:off x="4255507" y="2975428"/>
                      <a:ext cx="1026774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𝑎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=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𝑆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 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𝑥</m:t>
                            </m:r>
                            <m:r>
                              <a:rPr lang="es-VE" sz="2400" b="0" i="1" smtClean="0">
                                <a:latin typeface="Cambria Math"/>
                                <a:ea typeface="Cambria Math" pitchFamily="18" charset="0"/>
                              </a:rPr>
                              <m:t> </m:t>
                            </m:r>
                          </m:oMath>
                        </m:oMathPara>
                      </a14:m>
                      <a:endParaRPr lang="es-VE" dirty="0">
                        <a:ea typeface="Cambria Math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176" name="175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255507" y="2975428"/>
                      <a:ext cx="1026774" cy="461665"/>
                    </a:xfrm>
                    <a:prstGeom prst="rect">
                      <a:avLst/>
                    </a:prstGeom>
                    <a:blipFill rotWithShape="1">
                      <a:blip r:embed="rId20"/>
                      <a:stretch>
                        <a:fillRect t="-10526" r="-9346" b="-2894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V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177" name="176 CuadroTexto"/>
                <p:cNvSpPr txBox="1"/>
                <p:nvPr/>
              </p:nvSpPr>
              <p:spPr>
                <a:xfrm>
                  <a:off x="7568407" y="2956631"/>
                  <a:ext cx="55308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VE" sz="2000" dirty="0" smtClean="0"/>
                    <a:t>(56)</a:t>
                  </a:r>
                  <a:endParaRPr lang="es-VE" sz="2000" dirty="0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5" name="174 CuadroTexto"/>
                  <p:cNvSpPr txBox="1"/>
                  <p:nvPr/>
                </p:nvSpPr>
                <p:spPr>
                  <a:xfrm>
                    <a:off x="6156176" y="4941168"/>
                    <a:ext cx="1905586" cy="6482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ctrlPr>
                                <a:rPr lang="es-VE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  <m:t>𝑖𝑚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VE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VE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1+</m:t>
                                          </m:r>
                                          <m:r>
                                            <a:rPr lang="es-VE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𝑖𝑚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VE" b="0" i="1" smtClean="0">
                                          <a:latin typeface="Cambria Math"/>
                                          <a:ea typeface="Cambria Math"/>
                                        </a:rPr>
                                        <m:t>𝑝</m:t>
                                      </m:r>
                                    </m:sup>
                                  </m:sSup>
                                  <m:r>
                                    <a:rPr lang="es-VE" b="0" i="1" smtClean="0">
                                      <a:latin typeface="Cambria Math"/>
                                      <a:ea typeface="Cambria Math"/>
                                    </a:rPr>
                                    <m:t>−1</m:t>
                                  </m:r>
                                </m:den>
                              </m:f>
                            </m:e>
                          </m:d>
                          <m:r>
                            <a:rPr lang="es-VE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oMath>
                      </m:oMathPara>
                    </a14:m>
                    <a:endParaRPr lang="es-VE" dirty="0"/>
                  </a:p>
                </p:txBody>
              </p:sp>
            </mc:Choice>
            <mc:Fallback xmlns="">
              <p:sp>
                <p:nvSpPr>
                  <p:cNvPr id="175" name="174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56176" y="4941168"/>
                    <a:ext cx="1905586" cy="648254"/>
                  </a:xfrm>
                  <a:prstGeom prst="rect">
                    <a:avLst/>
                  </a:prstGeom>
                  <a:blipFill rotWithShape="1">
                    <a:blip r:embed="rId21"/>
                    <a:stretch>
                      <a:fillRect r="-3834"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6" name="185 CuadroTexto"/>
                <p:cNvSpPr txBox="1"/>
                <p:nvPr/>
              </p:nvSpPr>
              <p:spPr>
                <a:xfrm>
                  <a:off x="8047463" y="6053226"/>
                  <a:ext cx="165346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VE" sz="2000" b="0" i="1" smtClean="0">
                            <a:latin typeface="Cambria Math"/>
                            <a:ea typeface="Cambria Math" pitchFamily="18" charset="0"/>
                          </a:rPr>
                          <m:t>𝑥</m:t>
                        </m:r>
                        <m:r>
                          <a:rPr lang="es-VE" sz="20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VE" sz="2000" b="0" i="1" smtClean="0">
                                    <a:latin typeface="Cambria Math"/>
                                    <a:ea typeface="Cambria Math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VE" sz="2000" b="0" i="1" smtClean="0">
                                    <a:latin typeface="Cambria Math"/>
                                    <a:ea typeface="Cambria Math" pitchFamily="18" charset="0"/>
                                  </a:rPr>
                                  <m:t>1+</m:t>
                                </m:r>
                                <m:r>
                                  <a:rPr lang="es-VE" sz="2000" b="0" i="1" smtClean="0">
                                    <a:latin typeface="Cambria Math"/>
                                    <a:ea typeface="Cambria Math" pitchFamily="18" charset="0"/>
                                  </a:rPr>
                                  <m:t>𝑖𝑚</m:t>
                                </m:r>
                              </m:e>
                            </m:d>
                          </m:e>
                          <m:sup>
                            <m: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  <m:t>−1</m:t>
                            </m:r>
                          </m:sup>
                        </m:sSup>
                      </m:oMath>
                    </m:oMathPara>
                  </a14:m>
                  <a:endParaRPr lang="es-VE" sz="1600" dirty="0">
                    <a:ea typeface="Cambria Math" pitchFamily="18" charset="0"/>
                  </a:endParaRPr>
                </a:p>
              </p:txBody>
            </p:sp>
          </mc:Choice>
          <mc:Fallback xmlns="">
            <p:sp>
              <p:nvSpPr>
                <p:cNvPr id="186" name="185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47463" y="6053226"/>
                  <a:ext cx="1653466" cy="400110"/>
                </a:xfrm>
                <a:prstGeom prst="rect">
                  <a:avLst/>
                </a:prstGeom>
                <a:blipFill rotWithShape="1">
                  <a:blip r:embed="rId22"/>
                  <a:stretch>
                    <a:fillRect t="-7576" r="-5166" b="-25758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" name="2 Grupo"/>
          <p:cNvGrpSpPr/>
          <p:nvPr/>
        </p:nvGrpSpPr>
        <p:grpSpPr>
          <a:xfrm>
            <a:off x="107504" y="3789040"/>
            <a:ext cx="4824536" cy="660758"/>
            <a:chOff x="611559" y="3789040"/>
            <a:chExt cx="4464497" cy="660758"/>
          </a:xfrm>
        </p:grpSpPr>
        <p:grpSp>
          <p:nvGrpSpPr>
            <p:cNvPr id="111" name="110 Grupo"/>
            <p:cNvGrpSpPr/>
            <p:nvPr/>
          </p:nvGrpSpPr>
          <p:grpSpPr>
            <a:xfrm>
              <a:off x="611559" y="3789040"/>
              <a:ext cx="4464497" cy="660758"/>
              <a:chOff x="611559" y="3789040"/>
              <a:chExt cx="4464497" cy="66075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5" name="104 CuadroTexto"/>
                  <p:cNvSpPr txBox="1"/>
                  <p:nvPr/>
                </p:nvSpPr>
                <p:spPr>
                  <a:xfrm>
                    <a:off x="611559" y="3839524"/>
                    <a:ext cx="1572897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𝐴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=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𝑎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 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𝑥</m:t>
                          </m:r>
                          <m:r>
                            <a:rPr lang="es-VE" sz="2400" b="0" i="1" smtClean="0">
                              <a:latin typeface="Cambria Math"/>
                              <a:ea typeface="Cambria Math" pitchFamily="18" charset="0"/>
                            </a:rPr>
                            <m:t> </m:t>
                          </m:r>
                        </m:oMath>
                      </m:oMathPara>
                    </a14:m>
                    <a:endParaRPr lang="es-VE" dirty="0">
                      <a:ea typeface="Cambria Math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105" name="104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1559" y="3839524"/>
                    <a:ext cx="1572897" cy="461665"/>
                  </a:xfrm>
                  <a:prstGeom prst="rect">
                    <a:avLst/>
                  </a:prstGeom>
                  <a:blipFill rotWithShape="1">
                    <a:blip r:embed="rId23"/>
                    <a:stretch>
                      <a:fillRect t="-10526" b="-28947"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0" name="109 CuadroTexto"/>
                  <p:cNvSpPr txBox="1"/>
                  <p:nvPr/>
                </p:nvSpPr>
                <p:spPr>
                  <a:xfrm>
                    <a:off x="1763688" y="3789040"/>
                    <a:ext cx="3312368" cy="66075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d>
                          <m:dPr>
                            <m:ctrlPr>
                              <a:rPr lang="es-VE" sz="24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s-VE" sz="24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s-VE" sz="24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VE" sz="2400" b="0" i="1" smtClean="0">
                                        <a:latin typeface="Cambria Math"/>
                                      </a:rPr>
                                      <m:t>1−</m:t>
                                    </m:r>
                                    <m:d>
                                      <m:dPr>
                                        <m:ctrlPr>
                                          <a:rPr lang="es-VE" sz="2400" i="1" smtClean="0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VE" sz="2400" b="0" i="1" smtClean="0">
                                            <a:latin typeface="Cambria Math"/>
                                          </a:rPr>
                                          <m:t>1+</m:t>
                                        </m:r>
                                        <m:r>
                                          <a:rPr lang="es-VE" sz="2400" b="0" i="1" smtClean="0">
                                            <a:latin typeface="Cambria Math"/>
                                          </a:rPr>
                                          <m:t>𝑖𝑚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s-VE" sz="2400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s-VE" sz="2400" b="0" i="1" smtClean="0">
                                        <a:latin typeface="Cambria Math"/>
                                      </a:rPr>
                                      <m:t>𝑝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s-VE" sz="2400" b="0" i="1" smtClean="0">
                                    <a:latin typeface="Cambria Math"/>
                                  </a:rPr>
                                  <m:t>𝑖𝑚</m:t>
                                </m:r>
                              </m:den>
                            </m:f>
                          </m:e>
                        </m:d>
                      </m:oMath>
                    </a14:m>
                    <a:r>
                      <a:rPr lang="es-VE" sz="2400" dirty="0" smtClean="0"/>
                      <a:t>                  (50)</a:t>
                    </a:r>
                    <a:endParaRPr lang="es-VE" sz="2400" dirty="0"/>
                  </a:p>
                </p:txBody>
              </p:sp>
            </mc:Choice>
            <mc:Fallback xmlns="">
              <p:sp>
                <p:nvSpPr>
                  <p:cNvPr id="110" name="109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63688" y="3789040"/>
                    <a:ext cx="3312368" cy="660758"/>
                  </a:xfrm>
                  <a:prstGeom prst="rect">
                    <a:avLst/>
                  </a:prstGeom>
                  <a:blipFill rotWithShape="1">
                    <a:blip r:embed="rId24"/>
                    <a:stretch>
                      <a:fillRect r="-3066" b="-7407"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0" name="179 CuadroTexto"/>
                <p:cNvSpPr txBox="1"/>
                <p:nvPr/>
              </p:nvSpPr>
              <p:spPr>
                <a:xfrm>
                  <a:off x="3210296" y="3933056"/>
                  <a:ext cx="155285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VE" sz="2000" b="0" i="1" smtClean="0">
                            <a:latin typeface="Cambria Math"/>
                            <a:ea typeface="Cambria Math" pitchFamily="18" charset="0"/>
                          </a:rPr>
                          <m:t>𝑥</m:t>
                        </m:r>
                        <m:r>
                          <a:rPr lang="es-VE" sz="2000" b="0" i="1" smtClean="0">
                            <a:latin typeface="Cambria Math"/>
                            <a:ea typeface="Cambria Math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</m:ctrlPr>
                          </m:dPr>
                          <m:e>
                            <m: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  <m:t>1+</m:t>
                            </m:r>
                            <m:r>
                              <a:rPr lang="es-VE" sz="2000" b="0" i="1" smtClean="0">
                                <a:latin typeface="Cambria Math"/>
                                <a:ea typeface="Cambria Math" pitchFamily="18" charset="0"/>
                              </a:rPr>
                              <m:t>𝑖𝑚</m:t>
                            </m:r>
                          </m:e>
                        </m:d>
                        <m:r>
                          <a:rPr lang="es-VE" sz="2000" b="0" i="1" smtClean="0">
                            <a:latin typeface="Cambria Math"/>
                            <a:ea typeface="Cambria Math" pitchFamily="18" charset="0"/>
                          </a:rPr>
                          <m:t>    </m:t>
                        </m:r>
                      </m:oMath>
                    </m:oMathPara>
                  </a14:m>
                  <a:endParaRPr lang="es-VE" sz="1600" dirty="0">
                    <a:ea typeface="Cambria Math" pitchFamily="18" charset="0"/>
                  </a:endParaRPr>
                </a:p>
              </p:txBody>
            </p:sp>
          </mc:Choice>
          <mc:Fallback xmlns="">
            <p:sp>
              <p:nvSpPr>
                <p:cNvPr id="180" name="179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10296" y="3933056"/>
                  <a:ext cx="1552858" cy="400110"/>
                </a:xfrm>
                <a:prstGeom prst="rect">
                  <a:avLst/>
                </a:prstGeom>
                <a:blipFill rotWithShape="1">
                  <a:blip r:embed="rId25"/>
                  <a:stretch>
                    <a:fillRect t="-7576" r="-3261" b="-25758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24426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051720" y="101040"/>
            <a:ext cx="51125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VE" sz="24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Amortización y Fondo de Amortización</a:t>
            </a:r>
            <a:endParaRPr lang="es-VE" sz="2400" b="1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755241"/>
              </p:ext>
            </p:extLst>
          </p:nvPr>
        </p:nvGraphicFramePr>
        <p:xfrm>
          <a:off x="179512" y="1163069"/>
          <a:ext cx="7488833" cy="2627147"/>
        </p:xfrm>
        <a:graphic>
          <a:graphicData uri="http://schemas.openxmlformats.org/drawingml/2006/table">
            <a:tbl>
              <a:tblPr firstRow="1" firstCol="1" bandRow="1"/>
              <a:tblGrid>
                <a:gridCol w="857720"/>
                <a:gridCol w="1101181"/>
                <a:gridCol w="1440746"/>
                <a:gridCol w="1436742"/>
                <a:gridCol w="1326222"/>
                <a:gridCol w="1326222"/>
              </a:tblGrid>
              <a:tr h="4715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200" b="1" dirty="0">
                          <a:effectLst/>
                          <a:latin typeface="Times New Roman"/>
                        </a:rPr>
                        <a:t>Período</a:t>
                      </a:r>
                      <a:endParaRPr lang="es-VE" sz="120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b="1" dirty="0" smtClean="0">
                          <a:effectLst/>
                          <a:latin typeface="Times New Roman"/>
                        </a:rPr>
                        <a:t>( h )</a:t>
                      </a:r>
                      <a:endParaRPr lang="es-VE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200" b="1" dirty="0">
                          <a:effectLst/>
                          <a:latin typeface="Times New Roman"/>
                        </a:rPr>
                        <a:t>Cuota Pagar </a:t>
                      </a:r>
                      <a:endParaRPr lang="es-VE" sz="120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b="1" dirty="0" smtClean="0">
                          <a:effectLst/>
                          <a:latin typeface="Times New Roman"/>
                        </a:rPr>
                        <a:t>( a )</a:t>
                      </a:r>
                      <a:endParaRPr lang="es-VE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200" b="1" dirty="0">
                          <a:effectLst/>
                          <a:latin typeface="Times New Roman"/>
                        </a:rPr>
                        <a:t>Cuota de Interés</a:t>
                      </a:r>
                      <a:endParaRPr lang="es-VE" sz="120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b="1" dirty="0" smtClean="0">
                          <a:effectLst/>
                          <a:latin typeface="Times New Roman"/>
                        </a:rPr>
                        <a:t>( CI</a:t>
                      </a:r>
                      <a:r>
                        <a:rPr lang="es-VE" sz="1600" b="1" baseline="-25000" dirty="0" smtClean="0">
                          <a:effectLst/>
                          <a:latin typeface="Times New Roman"/>
                        </a:rPr>
                        <a:t>h </a:t>
                      </a:r>
                      <a:r>
                        <a:rPr lang="es-VE" sz="1600" b="1" dirty="0" smtClean="0">
                          <a:effectLst/>
                          <a:latin typeface="Times New Roman"/>
                        </a:rPr>
                        <a:t>)</a:t>
                      </a:r>
                      <a:endParaRPr lang="es-VE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200" b="1" dirty="0">
                          <a:effectLst/>
                          <a:latin typeface="Times New Roman"/>
                        </a:rPr>
                        <a:t>Cuota Amortizar</a:t>
                      </a:r>
                      <a:endParaRPr lang="es-VE" sz="120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b="1" dirty="0" smtClean="0">
                          <a:effectLst/>
                          <a:latin typeface="Times New Roman"/>
                        </a:rPr>
                        <a:t>( CA</a:t>
                      </a:r>
                      <a:r>
                        <a:rPr lang="es-VE" sz="1600" b="1" baseline="-25000" dirty="0" smtClean="0">
                          <a:effectLst/>
                          <a:latin typeface="Times New Roman"/>
                        </a:rPr>
                        <a:t>h </a:t>
                      </a:r>
                      <a:r>
                        <a:rPr lang="es-VE" sz="1600" b="1" dirty="0" smtClean="0">
                          <a:effectLst/>
                          <a:latin typeface="Times New Roman"/>
                        </a:rPr>
                        <a:t>)</a:t>
                      </a:r>
                      <a:endParaRPr lang="es-VE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200" b="1" dirty="0">
                          <a:effectLst/>
                          <a:latin typeface="Times New Roman"/>
                        </a:rPr>
                        <a:t>Total Amortizar</a:t>
                      </a:r>
                      <a:endParaRPr lang="es-VE" sz="120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b="1" dirty="0" smtClean="0">
                          <a:effectLst/>
                          <a:latin typeface="Times New Roman"/>
                        </a:rPr>
                        <a:t>( TA</a:t>
                      </a:r>
                      <a:r>
                        <a:rPr lang="es-VE" sz="1600" b="1" baseline="-25000" dirty="0" smtClean="0">
                          <a:effectLst/>
                          <a:latin typeface="Times New Roman"/>
                        </a:rPr>
                        <a:t>h </a:t>
                      </a:r>
                      <a:r>
                        <a:rPr lang="es-VE" sz="1600" b="1" dirty="0" smtClean="0">
                          <a:effectLst/>
                          <a:latin typeface="Times New Roman"/>
                        </a:rPr>
                        <a:t>)</a:t>
                      </a:r>
                      <a:endParaRPr lang="es-VE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200" b="1" dirty="0">
                          <a:effectLst/>
                          <a:latin typeface="Times New Roman"/>
                        </a:rPr>
                        <a:t>Saldo Deudor</a:t>
                      </a:r>
                      <a:endParaRPr lang="es-VE" sz="120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b="1" dirty="0" smtClean="0">
                          <a:effectLst/>
                          <a:latin typeface="Times New Roman"/>
                        </a:rPr>
                        <a:t>( R</a:t>
                      </a:r>
                      <a:r>
                        <a:rPr lang="es-VE" sz="1600" b="1" baseline="-25000" dirty="0" smtClean="0">
                          <a:effectLst/>
                          <a:latin typeface="Times New Roman"/>
                        </a:rPr>
                        <a:t>h </a:t>
                      </a:r>
                      <a:r>
                        <a:rPr lang="es-VE" sz="1600" b="1" dirty="0" smtClean="0">
                          <a:effectLst/>
                          <a:latin typeface="Times New Roman"/>
                        </a:rPr>
                        <a:t>)</a:t>
                      </a:r>
                      <a:endParaRPr lang="es-VE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>
                          <a:effectLst/>
                          <a:latin typeface="Times New Roman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>
                          <a:effectLst/>
                          <a:latin typeface="Times New Roman"/>
                        </a:rPr>
                        <a:t>R</a:t>
                      </a:r>
                      <a:r>
                        <a:rPr lang="es-VE" sz="1600" baseline="-25000" dirty="0">
                          <a:effectLst/>
                          <a:latin typeface="Times New Roman"/>
                        </a:rPr>
                        <a:t>0 </a:t>
                      </a:r>
                      <a:r>
                        <a:rPr lang="es-VE" sz="1600" dirty="0">
                          <a:effectLst/>
                          <a:latin typeface="Times New Roman"/>
                        </a:rPr>
                        <a:t>= 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>
                          <a:effectLst/>
                          <a:latin typeface="Times New Roman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CI</a:t>
                      </a:r>
                      <a:r>
                        <a:rPr lang="es-VE" sz="1600" baseline="-25000">
                          <a:effectLst/>
                          <a:latin typeface="Times New Roman"/>
                        </a:rPr>
                        <a:t>1</a:t>
                      </a:r>
                      <a:endParaRPr lang="es-VE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CA</a:t>
                      </a:r>
                      <a:r>
                        <a:rPr lang="es-VE" sz="1600" baseline="-25000">
                          <a:effectLst/>
                          <a:latin typeface="Times New Roman"/>
                        </a:rPr>
                        <a:t>1</a:t>
                      </a:r>
                      <a:endParaRPr lang="es-VE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TA</a:t>
                      </a:r>
                      <a:r>
                        <a:rPr lang="es-VE" sz="1600" baseline="-25000">
                          <a:effectLst/>
                          <a:latin typeface="Times New Roman"/>
                        </a:rPr>
                        <a:t>1</a:t>
                      </a:r>
                      <a:endParaRPr lang="es-VE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>
                          <a:effectLst/>
                          <a:latin typeface="Times New Roman"/>
                        </a:rPr>
                        <a:t>R</a:t>
                      </a:r>
                      <a:r>
                        <a:rPr lang="es-VE" sz="1600" baseline="-25000" dirty="0">
                          <a:effectLst/>
                          <a:latin typeface="Times New Roman"/>
                        </a:rPr>
                        <a:t>1</a:t>
                      </a:r>
                      <a:endParaRPr lang="es-VE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>
                          <a:effectLst/>
                          <a:latin typeface="Times New Roman"/>
                        </a:rPr>
                        <a:t>CI</a:t>
                      </a:r>
                      <a:r>
                        <a:rPr lang="es-VE" sz="1600" baseline="-25000" dirty="0">
                          <a:effectLst/>
                          <a:latin typeface="Times New Roman"/>
                        </a:rPr>
                        <a:t>2</a:t>
                      </a:r>
                      <a:endParaRPr lang="es-VE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CA</a:t>
                      </a:r>
                      <a:r>
                        <a:rPr lang="es-VE" sz="1600" baseline="-25000">
                          <a:effectLst/>
                          <a:latin typeface="Times New Roman"/>
                        </a:rPr>
                        <a:t>2</a:t>
                      </a:r>
                      <a:endParaRPr lang="es-VE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TA</a:t>
                      </a:r>
                      <a:r>
                        <a:rPr lang="es-VE" sz="1600" baseline="-25000">
                          <a:effectLst/>
                          <a:latin typeface="Times New Roman"/>
                        </a:rPr>
                        <a:t>2</a:t>
                      </a:r>
                      <a:endParaRPr lang="es-VE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>
                          <a:effectLst/>
                          <a:latin typeface="Times New Roman"/>
                        </a:rPr>
                        <a:t>R</a:t>
                      </a:r>
                      <a:r>
                        <a:rPr lang="es-VE" sz="1600" baseline="-25000" dirty="0">
                          <a:effectLst/>
                          <a:latin typeface="Times New Roman"/>
                        </a:rPr>
                        <a:t>2</a:t>
                      </a:r>
                      <a:endParaRPr lang="es-VE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CI</a:t>
                      </a:r>
                      <a:r>
                        <a:rPr lang="es-VE" sz="1600" baseline="-25000">
                          <a:effectLst/>
                          <a:latin typeface="Times New Roman"/>
                        </a:rPr>
                        <a:t>3</a:t>
                      </a:r>
                      <a:endParaRPr lang="es-VE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>
                          <a:effectLst/>
                          <a:latin typeface="Times New Roman"/>
                        </a:rPr>
                        <a:t>CA</a:t>
                      </a:r>
                      <a:r>
                        <a:rPr lang="es-VE" sz="1600" baseline="-25000" dirty="0">
                          <a:effectLst/>
                          <a:latin typeface="Times New Roman"/>
                        </a:rPr>
                        <a:t>3</a:t>
                      </a:r>
                      <a:endParaRPr lang="es-VE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>
                          <a:effectLst/>
                          <a:latin typeface="Times New Roman"/>
                        </a:rPr>
                        <a:t>TA</a:t>
                      </a:r>
                      <a:r>
                        <a:rPr lang="es-VE" sz="1600" baseline="-25000" dirty="0">
                          <a:effectLst/>
                          <a:latin typeface="Times New Roman"/>
                        </a:rPr>
                        <a:t>3</a:t>
                      </a:r>
                      <a:endParaRPr lang="es-VE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>
                          <a:effectLst/>
                          <a:latin typeface="Times New Roman"/>
                        </a:rPr>
                        <a:t>R</a:t>
                      </a:r>
                      <a:r>
                        <a:rPr lang="es-VE" sz="1600" baseline="-25000" dirty="0">
                          <a:effectLst/>
                          <a:latin typeface="Times New Roman"/>
                        </a:rPr>
                        <a:t>3</a:t>
                      </a:r>
                      <a:endParaRPr lang="es-VE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CI</a:t>
                      </a:r>
                      <a:r>
                        <a:rPr lang="es-VE" sz="1600" baseline="-25000">
                          <a:effectLst/>
                          <a:latin typeface="Times New Roman"/>
                        </a:rPr>
                        <a:t>n</a:t>
                      </a:r>
                      <a:endParaRPr lang="es-VE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CA</a:t>
                      </a:r>
                      <a:r>
                        <a:rPr lang="es-VE" sz="1600" baseline="-25000">
                          <a:effectLst/>
                          <a:latin typeface="Times New Roman"/>
                        </a:rPr>
                        <a:t>n</a:t>
                      </a:r>
                      <a:endParaRPr lang="es-VE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>
                          <a:effectLst/>
                          <a:latin typeface="Times New Roman"/>
                        </a:rPr>
                        <a:t>TA</a:t>
                      </a:r>
                      <a:r>
                        <a:rPr lang="es-VE" sz="1600" baseline="-25000">
                          <a:effectLst/>
                          <a:latin typeface="Times New Roman"/>
                        </a:rPr>
                        <a:t>n</a:t>
                      </a:r>
                      <a:endParaRPr lang="es-VE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600" dirty="0">
                          <a:effectLst/>
                          <a:latin typeface="Times New Roman"/>
                        </a:rPr>
                        <a:t>R</a:t>
                      </a:r>
                      <a:r>
                        <a:rPr lang="es-VE" sz="1600" baseline="-25000" dirty="0">
                          <a:effectLst/>
                          <a:latin typeface="Times New Roman"/>
                        </a:rPr>
                        <a:t>n </a:t>
                      </a:r>
                      <a:r>
                        <a:rPr lang="es-VE" sz="1600" dirty="0">
                          <a:effectLst/>
                          <a:latin typeface="Times New Roman"/>
                        </a:rPr>
                        <a:t>= 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467544" y="701407"/>
            <a:ext cx="50981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VE" sz="24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Cuadro de Amortización de una Deuda</a:t>
            </a:r>
            <a:endParaRPr lang="es-VE" sz="2400" b="1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26749" y="3789040"/>
            <a:ext cx="42528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b="1" dirty="0" smtClean="0">
                <a:solidFill>
                  <a:prstClr val="black"/>
                </a:solidFill>
                <a:ea typeface="+mj-ea"/>
                <a:cs typeface="+mj-cs"/>
              </a:rPr>
              <a:t>Procedimiento de elaboración del cuadro:</a:t>
            </a:r>
            <a:endParaRPr lang="es-V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CuadroTexto"/>
              <p:cNvSpPr txBox="1"/>
              <p:nvPr/>
            </p:nvSpPr>
            <p:spPr>
              <a:xfrm>
                <a:off x="132450" y="3945537"/>
                <a:ext cx="8496944" cy="27238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s-VE" dirty="0" smtClean="0"/>
                  <a:t>Se determina la Cuota a Pagar (</a:t>
                </a:r>
                <a:r>
                  <a:rPr lang="es-VE" sz="2400" dirty="0" smtClean="0"/>
                  <a:t>a</a:t>
                </a:r>
                <a:r>
                  <a:rPr lang="es-VE" dirty="0" smtClean="0"/>
                  <a:t>) mediante la ecuación (22, 32, 42 y/o 52) </a:t>
                </a:r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s-VE" dirty="0" smtClean="0"/>
                  <a:t>Se calcula la Cuota de Interés: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VE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VE" b="0" i="1" smtClean="0">
                            <a:latin typeface="Cambria Math"/>
                          </a:rPr>
                          <m:t>𝐶𝐼</m:t>
                        </m:r>
                      </m:e>
                      <m:sub>
                        <m:r>
                          <a:rPr lang="es-VE" b="0" i="1" smtClean="0">
                            <a:latin typeface="Cambria Math"/>
                          </a:rPr>
                          <m:t>h</m:t>
                        </m:r>
                      </m:sub>
                    </m:sSub>
                    <m:r>
                      <a:rPr lang="es-VE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s-VE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VE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s-VE" b="0" i="1" smtClean="0">
                            <a:latin typeface="Cambria Math"/>
                          </a:rPr>
                          <m:t>h</m:t>
                        </m:r>
                        <m:r>
                          <a:rPr lang="es-VE" b="0" i="1" smtClean="0"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es-VE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s-VE" b="0" i="1" smtClean="0">
                        <a:latin typeface="Cambria Math"/>
                        <a:ea typeface="Cambria Math"/>
                      </a:rPr>
                      <m:t>𝑖</m:t>
                    </m:r>
                  </m:oMath>
                </a14:m>
                <a:r>
                  <a:rPr lang="es-VE" b="0" dirty="0" smtClean="0">
                    <a:ea typeface="Cambria Math"/>
                  </a:rPr>
                  <a:t> (57)</a:t>
                </a:r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s-VE" dirty="0" smtClean="0"/>
                  <a:t>Se obtiene la Cuota Amortizar: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VE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VE" b="0" i="1" smtClean="0">
                            <a:latin typeface="Cambria Math"/>
                          </a:rPr>
                          <m:t>𝐶𝐴</m:t>
                        </m:r>
                      </m:e>
                      <m:sub>
                        <m:r>
                          <a:rPr lang="es-VE" b="0" i="1" smtClean="0">
                            <a:latin typeface="Cambria Math"/>
                          </a:rPr>
                          <m:t>h</m:t>
                        </m:r>
                      </m:sub>
                    </m:sSub>
                    <m:r>
                      <a:rPr lang="es-VE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s-VE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s-VE" b="0" i="1" smtClean="0"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es-VE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s-VE" b="0" i="1" smtClean="0">
                            <a:latin typeface="Cambria Math"/>
                            <a:ea typeface="Cambria Math"/>
                          </a:rPr>
                          <m:t>𝐶𝐼</m:t>
                        </m:r>
                      </m:e>
                      <m:sub>
                        <m:r>
                          <a:rPr lang="es-VE" b="0" i="1" smtClean="0">
                            <a:latin typeface="Cambria Math"/>
                            <a:ea typeface="Cambria Math"/>
                          </a:rPr>
                          <m:t>h</m:t>
                        </m:r>
                      </m:sub>
                    </m:sSub>
                    <m:r>
                      <a:rPr lang="es-VE" b="0" i="1" smtClean="0">
                        <a:latin typeface="Cambria Math"/>
                        <a:ea typeface="Cambria Math"/>
                      </a:rPr>
                      <m:t> </m:t>
                    </m:r>
                    <m:d>
                      <m:dPr>
                        <m:ctrlPr>
                          <a:rPr lang="es-VE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s-VE" b="0" i="1" smtClean="0">
                            <a:latin typeface="Cambria Math"/>
                            <a:ea typeface="Cambria Math"/>
                          </a:rPr>
                          <m:t>58</m:t>
                        </m:r>
                      </m:e>
                    </m:d>
                  </m:oMath>
                </a14:m>
                <a:endParaRPr lang="es-VE" b="0" dirty="0" smtClean="0">
                  <a:ea typeface="Cambria Math"/>
                </a:endParaRPr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s-VE" dirty="0" smtClean="0"/>
                  <a:t>El Total Amortizar es la suma acumulada: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VE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VE" b="0" i="1" smtClean="0">
                            <a:latin typeface="Cambria Math"/>
                          </a:rPr>
                          <m:t>𝑇𝐴</m:t>
                        </m:r>
                      </m:e>
                      <m:sub>
                        <m:r>
                          <a:rPr lang="es-VE" b="0" i="1" smtClean="0">
                            <a:latin typeface="Cambria Math"/>
                          </a:rPr>
                          <m:t>h</m:t>
                        </m:r>
                      </m:sub>
                    </m:sSub>
                    <m:r>
                      <a:rPr lang="es-VE" i="1" smtClean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s-VE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s-VE" b="0" i="1" smtClean="0">
                            <a:latin typeface="Cambria Math"/>
                            <a:ea typeface="Cambria Math"/>
                          </a:rPr>
                          <m:t>𝑇𝐴</m:t>
                        </m:r>
                      </m:e>
                      <m:sub>
                        <m:r>
                          <a:rPr lang="es-VE" b="0" i="1" smtClean="0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es-VE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sub>
                    </m:sSub>
                    <m:r>
                      <a:rPr lang="es-VE" b="0" i="1" smtClean="0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s-VE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s-VE" b="0" i="1" smtClean="0">
                            <a:latin typeface="Cambria Math"/>
                            <a:ea typeface="Cambria Math"/>
                          </a:rPr>
                          <m:t>𝐶𝐴</m:t>
                        </m:r>
                      </m:e>
                      <m:sub>
                        <m:r>
                          <a:rPr lang="es-VE" b="0" i="1" smtClean="0">
                            <a:latin typeface="Cambria Math"/>
                            <a:ea typeface="Cambria Math"/>
                          </a:rPr>
                          <m:t>h</m:t>
                        </m:r>
                      </m:sub>
                    </m:sSub>
                    <m:r>
                      <a:rPr lang="es-VE" b="0" i="1" smtClean="0">
                        <a:latin typeface="Cambria Math"/>
                        <a:ea typeface="Cambria Math"/>
                      </a:rPr>
                      <m:t> </m:t>
                    </m:r>
                    <m:d>
                      <m:dPr>
                        <m:ctrlPr>
                          <a:rPr lang="es-VE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s-VE" b="0" i="1" smtClean="0">
                            <a:latin typeface="Cambria Math"/>
                            <a:ea typeface="Cambria Math"/>
                          </a:rPr>
                          <m:t>59</m:t>
                        </m:r>
                      </m:e>
                    </m:d>
                  </m:oMath>
                </a14:m>
                <a:endParaRPr lang="es-VE" b="0" dirty="0" smtClean="0">
                  <a:ea typeface="Cambria Math"/>
                </a:endParaRPr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s-VE" dirty="0" smtClean="0"/>
                  <a:t>El Saldo Deudor 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VE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VE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s-VE" b="0" i="1" smtClean="0">
                            <a:latin typeface="Cambria Math"/>
                          </a:rPr>
                          <m:t>h</m:t>
                        </m:r>
                      </m:sub>
                    </m:sSub>
                    <m:r>
                      <a:rPr lang="es-VE" i="1" smtClean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s-VE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s-VE" b="0" i="1" smtClean="0">
                            <a:latin typeface="Cambria Math"/>
                            <a:ea typeface="Cambria Math"/>
                          </a:rPr>
                          <m:t>𝑅</m:t>
                        </m:r>
                      </m:e>
                      <m:sub>
                        <m:r>
                          <a:rPr lang="es-VE" b="0" i="1" smtClean="0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es-VE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sub>
                    </m:sSub>
                    <m:r>
                      <a:rPr lang="es-VE" b="0" i="1" smtClean="0"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es-VE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s-VE" b="0" i="1" smtClean="0">
                            <a:latin typeface="Cambria Math"/>
                            <a:ea typeface="Cambria Math"/>
                          </a:rPr>
                          <m:t>𝐶𝐴</m:t>
                        </m:r>
                      </m:e>
                      <m:sub>
                        <m:r>
                          <a:rPr lang="es-VE" b="0" i="1" smtClean="0">
                            <a:latin typeface="Cambria Math"/>
                            <a:ea typeface="Cambria Math"/>
                          </a:rPr>
                          <m:t>h</m:t>
                        </m:r>
                      </m:sub>
                    </m:sSub>
                    <m:r>
                      <a:rPr lang="es-VE" b="0" i="1" smtClean="0">
                        <a:latin typeface="Cambria Math"/>
                        <a:ea typeface="Cambria Math"/>
                      </a:rPr>
                      <m:t> </m:t>
                    </m:r>
                    <m:d>
                      <m:dPr>
                        <m:ctrlPr>
                          <a:rPr lang="es-VE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s-VE" b="0" i="1" smtClean="0">
                            <a:latin typeface="Cambria Math"/>
                            <a:ea typeface="Cambria Math"/>
                          </a:rPr>
                          <m:t>60</m:t>
                        </m:r>
                      </m:e>
                    </m:d>
                  </m:oMath>
                </a14:m>
                <a:endParaRPr lang="es-VE" b="0" dirty="0" smtClean="0">
                  <a:ea typeface="Cambria Math"/>
                </a:endParaRPr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s-VE" dirty="0" smtClean="0"/>
                  <a:t>Se repite el proceso en forma iterativa a partir del paso (2) hasta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VE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VE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s-VE" b="0" i="1" smtClean="0">
                            <a:latin typeface="Cambria Math"/>
                          </a:rPr>
                          <m:t>h</m:t>
                        </m:r>
                      </m:sub>
                    </m:sSub>
                    <m:r>
                      <a:rPr lang="es-VE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s-VE" b="0" i="1" smtClean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endParaRPr lang="es-VE" dirty="0"/>
              </a:p>
            </p:txBody>
          </p:sp>
        </mc:Choice>
        <mc:Fallback xmlns="">
          <p:sp>
            <p:nvSpPr>
              <p:cNvPr id="3" name="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450" y="3945537"/>
                <a:ext cx="8496944" cy="2723823"/>
              </a:xfrm>
              <a:prstGeom prst="rect">
                <a:avLst/>
              </a:prstGeom>
              <a:blipFill rotWithShape="1">
                <a:blip r:embed="rId2"/>
                <a:stretch>
                  <a:fillRect l="-646" b="-1119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198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CuadroTexto"/>
              <p:cNvSpPr txBox="1"/>
              <p:nvPr/>
            </p:nvSpPr>
            <p:spPr>
              <a:xfrm>
                <a:off x="107504" y="1124744"/>
                <a:ext cx="8963769" cy="42784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200000"/>
                  </a:lnSpc>
                  <a:buFont typeface="+mj-lt"/>
                  <a:buAutoNum type="arabicPeriod"/>
                </a:pPr>
                <a:r>
                  <a:rPr lang="es-VE" dirty="0" smtClean="0"/>
                  <a:t>Cuota a Pagar  formula (22) períodos anuales </a:t>
                </a:r>
              </a:p>
              <a:p>
                <a:pPr marL="342900" indent="-342900">
                  <a:lnSpc>
                    <a:spcPct val="200000"/>
                  </a:lnSpc>
                  <a:buFont typeface="+mj-lt"/>
                  <a:buAutoNum type="arabicPeriod"/>
                </a:pPr>
                <a:r>
                  <a:rPr lang="es-VE" dirty="0" smtClean="0"/>
                  <a:t>Cuota de Interés: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VE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VE" b="0" i="1" smtClean="0">
                            <a:latin typeface="Cambria Math"/>
                          </a:rPr>
                          <m:t>𝐶𝐼</m:t>
                        </m:r>
                      </m:e>
                      <m:sub>
                        <m:r>
                          <a:rPr lang="es-VE" b="0" i="1" smtClean="0">
                            <a:latin typeface="Cambria Math"/>
                          </a:rPr>
                          <m:t>h</m:t>
                        </m:r>
                      </m:sub>
                    </m:sSub>
                    <m:r>
                      <a:rPr lang="es-VE" b="0" i="1" smtClean="0">
                        <a:latin typeface="Cambria Math"/>
                      </a:rPr>
                      <m:t>=</m:t>
                    </m:r>
                    <m:r>
                      <a:rPr lang="es-VE" b="0" i="1" smtClean="0">
                        <a:latin typeface="Cambria Math"/>
                      </a:rPr>
                      <m:t>𝑎</m:t>
                    </m:r>
                    <m:r>
                      <a:rPr lang="es-VE" b="0" i="1" smtClean="0">
                        <a:latin typeface="Cambria Math"/>
                        <a:ea typeface="Cambria Math"/>
                      </a:rPr>
                      <m:t>×</m:t>
                    </m:r>
                    <m:d>
                      <m:dPr>
                        <m:begChr m:val="["/>
                        <m:endChr m:val="]"/>
                        <m:ctrlPr>
                          <a:rPr lang="es-VE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s-VE" b="0" i="1" smtClean="0">
                            <a:latin typeface="Cambria Math"/>
                            <a:ea typeface="Cambria Math"/>
                          </a:rPr>
                          <m:t>1−</m:t>
                        </m:r>
                        <m:sSup>
                          <m:sSupPr>
                            <m:ctrlPr>
                              <a:rPr lang="es-VE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VE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s-VE" b="0" i="1" smtClean="0">
                                    <a:latin typeface="Cambria Math"/>
                                    <a:ea typeface="Cambria Math"/>
                                  </a:rPr>
                                  <m:t>1+</m:t>
                                </m:r>
                                <m:r>
                                  <a:rPr lang="es-VE" b="0" i="1" smtClean="0"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e>
                            </m:d>
                          </m:e>
                          <m:sup>
                            <m:r>
                              <a:rPr lang="es-VE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d>
                              <m:dPr>
                                <m:ctrlPr>
                                  <a:rPr lang="es-VE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s-VE" b="0" i="1" smtClean="0">
                                    <a:latin typeface="Cambria Math"/>
                                    <a:ea typeface="Cambria Math"/>
                                  </a:rPr>
                                  <m:t>𝑛</m:t>
                                </m:r>
                                <m:r>
                                  <a:rPr lang="es-VE" b="0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r>
                                  <a:rPr lang="es-VE" b="0" i="1" smtClean="0">
                                    <a:latin typeface="Cambria Math"/>
                                    <a:ea typeface="Cambria Math"/>
                                  </a:rPr>
                                  <m:t>h</m:t>
                                </m:r>
                                <m:r>
                                  <a:rPr lang="es-VE" b="0" i="1" smtClean="0">
                                    <a:latin typeface="Cambria Math"/>
                                    <a:ea typeface="Cambria Math"/>
                                  </a:rPr>
                                  <m:t>+1</m:t>
                                </m:r>
                              </m:e>
                            </m:d>
                          </m:sup>
                        </m:sSup>
                      </m:e>
                    </m:d>
                  </m:oMath>
                </a14:m>
                <a:r>
                  <a:rPr lang="es-VE" b="0" dirty="0" smtClean="0">
                    <a:ea typeface="Cambria Math"/>
                  </a:rPr>
                  <a:t> </a:t>
                </a:r>
                <a:r>
                  <a:rPr lang="es-VE" sz="2000" b="0" dirty="0" smtClean="0">
                    <a:ea typeface="Cambria Math"/>
                  </a:rPr>
                  <a:t>(61)</a:t>
                </a:r>
              </a:p>
              <a:p>
                <a:pPr marL="342900" indent="-342900">
                  <a:lnSpc>
                    <a:spcPct val="200000"/>
                  </a:lnSpc>
                  <a:buFont typeface="+mj-lt"/>
                  <a:buAutoNum type="arabicPeriod"/>
                </a:pPr>
                <a:r>
                  <a:rPr lang="es-VE" dirty="0" smtClean="0"/>
                  <a:t>Cuota Amortizar: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VE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VE" sz="2000" b="0" i="1" smtClean="0">
                            <a:latin typeface="Cambria Math"/>
                          </a:rPr>
                          <m:t>𝐶𝐴</m:t>
                        </m:r>
                      </m:e>
                      <m:sub>
                        <m:r>
                          <a:rPr lang="es-VE" sz="2000" b="0" i="1" smtClean="0">
                            <a:latin typeface="Cambria Math"/>
                          </a:rPr>
                          <m:t>h</m:t>
                        </m:r>
                      </m:sub>
                    </m:sSub>
                    <m:r>
                      <a:rPr lang="es-VE" sz="200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s-VE" sz="2000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s-VE" sz="20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s-VE" sz="2000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s-VE" sz="2000" b="0" i="1" smtClean="0">
                        <a:latin typeface="Cambria Math"/>
                        <a:ea typeface="Cambria Math"/>
                      </a:rPr>
                      <m:t> </m:t>
                    </m:r>
                    <m:sSup>
                      <m:sSupPr>
                        <m:ctrlPr>
                          <a:rPr lang="es-VE" sz="20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VE" sz="20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s-VE" sz="2000" b="0" i="1" smtClean="0">
                                <a:latin typeface="Cambria Math"/>
                                <a:ea typeface="Cambria Math"/>
                              </a:rPr>
                              <m:t>1+</m:t>
                            </m:r>
                            <m:r>
                              <a:rPr lang="es-VE" sz="2000" b="0" i="1" smtClean="0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e>
                        </m:d>
                      </m:e>
                      <m:sup>
                        <m:r>
                          <a:rPr lang="es-VE" sz="20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es-VE" sz="20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s-VE" sz="2000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  <m:r>
                              <a:rPr lang="es-VE" sz="2000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s-VE" sz="2000" b="0" i="1" smtClean="0">
                                <a:latin typeface="Cambria Math"/>
                                <a:ea typeface="Cambria Math"/>
                              </a:rPr>
                              <m:t>h</m:t>
                            </m:r>
                            <m:r>
                              <a:rPr lang="es-VE" sz="2000" b="0" i="1" smtClean="0">
                                <a:latin typeface="Cambria Math"/>
                                <a:ea typeface="Cambria Math"/>
                              </a:rPr>
                              <m:t>+1</m:t>
                            </m:r>
                          </m:e>
                        </m:d>
                      </m:sup>
                    </m:sSup>
                    <m:r>
                      <a:rPr lang="es-VE" sz="2000" b="0" i="1" smtClean="0">
                        <a:latin typeface="Cambria Math"/>
                        <a:ea typeface="Cambria Math"/>
                      </a:rPr>
                      <m:t> </m:t>
                    </m:r>
                    <m:d>
                      <m:dPr>
                        <m:ctrlPr>
                          <a:rPr lang="es-VE" sz="20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s-VE" sz="2000" b="0" i="1" smtClean="0">
                            <a:latin typeface="Cambria Math"/>
                            <a:ea typeface="Cambria Math"/>
                          </a:rPr>
                          <m:t>62</m:t>
                        </m:r>
                      </m:e>
                    </m:d>
                  </m:oMath>
                </a14:m>
                <a:endParaRPr lang="es-VE" b="0" dirty="0" smtClean="0">
                  <a:ea typeface="Cambria Math"/>
                </a:endParaRPr>
              </a:p>
              <a:p>
                <a:pPr marL="342900" indent="-342900">
                  <a:lnSpc>
                    <a:spcPct val="200000"/>
                  </a:lnSpc>
                  <a:buFont typeface="+mj-lt"/>
                  <a:buAutoNum type="arabicPeriod"/>
                </a:pPr>
                <a:r>
                  <a:rPr lang="es-VE" dirty="0" smtClean="0"/>
                  <a:t>Total Amortizar: </a:t>
                </a:r>
                <a14:m>
                  <m:oMath xmlns:m="http://schemas.openxmlformats.org/officeDocument/2006/math">
                    <m:r>
                      <a:rPr lang="es-VE" sz="2000" b="0" i="0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s-VE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VE" sz="2000" b="0" i="1" smtClean="0">
                            <a:latin typeface="Cambria Math"/>
                          </a:rPr>
                          <m:t>𝑇𝐴</m:t>
                        </m:r>
                      </m:e>
                      <m:sub>
                        <m:r>
                          <a:rPr lang="es-VE" sz="2000" b="0" i="1" smtClean="0">
                            <a:latin typeface="Cambria Math"/>
                          </a:rPr>
                          <m:t>h</m:t>
                        </m:r>
                      </m:sub>
                    </m:sSub>
                    <m:r>
                      <a:rPr lang="es-VE" sz="200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s-VE" sz="2000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s-VE" sz="2000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s-VE" sz="2000" b="0" i="1" smtClean="0">
                        <a:latin typeface="Cambria Math"/>
                        <a:ea typeface="Cambria Math"/>
                      </a:rPr>
                      <m:t>𝑆</m:t>
                    </m:r>
                    <m:r>
                      <a:rPr lang="es-VE" sz="2000" b="0" i="1" smtClean="0">
                        <a:latin typeface="Cambria Math"/>
                        <a:ea typeface="Cambria Math"/>
                      </a:rPr>
                      <m:t>          ×</m:t>
                    </m:r>
                    <m:sSup>
                      <m:sSupPr>
                        <m:ctrlPr>
                          <a:rPr lang="es-VE" sz="20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VE" sz="20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s-VE" sz="2000" b="0" i="1" smtClean="0">
                                <a:latin typeface="Cambria Math"/>
                                <a:ea typeface="Cambria Math"/>
                              </a:rPr>
                              <m:t>1+</m:t>
                            </m:r>
                            <m:r>
                              <a:rPr lang="es-VE" sz="2000" b="0" i="1" smtClean="0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e>
                        </m:d>
                      </m:e>
                      <m:sup>
                        <m:r>
                          <a:rPr lang="es-VE" sz="20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s-VE" sz="2000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sup>
                    </m:sSup>
                    <m:r>
                      <a:rPr lang="es-VE" sz="2000" b="0" i="1" smtClean="0">
                        <a:latin typeface="Cambria Math"/>
                        <a:ea typeface="Cambria Math"/>
                      </a:rPr>
                      <m:t>  </m:t>
                    </m:r>
                    <m:d>
                      <m:dPr>
                        <m:ctrlPr>
                          <a:rPr lang="es-VE" sz="20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s-VE" sz="2000" b="0" i="1" smtClean="0">
                            <a:latin typeface="Cambria Math"/>
                            <a:ea typeface="Cambria Math"/>
                          </a:rPr>
                          <m:t>63</m:t>
                        </m:r>
                      </m:e>
                    </m:d>
                  </m:oMath>
                </a14:m>
                <a:endParaRPr lang="es-VE" b="0" dirty="0" smtClean="0">
                  <a:ea typeface="Cambria Math"/>
                </a:endParaRPr>
              </a:p>
              <a:p>
                <a:pPr marL="342900" indent="-342900">
                  <a:lnSpc>
                    <a:spcPct val="200000"/>
                  </a:lnSpc>
                  <a:buFont typeface="+mj-lt"/>
                  <a:buAutoNum type="arabicPeriod"/>
                </a:pPr>
                <a:r>
                  <a:rPr lang="es-VE" dirty="0" smtClean="0"/>
                  <a:t>El Saldo Deudor 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VE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VE" sz="2000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s-VE" sz="2000" b="0" i="1" smtClean="0">
                            <a:latin typeface="Cambria Math"/>
                          </a:rPr>
                          <m:t>h</m:t>
                        </m:r>
                      </m:sub>
                    </m:sSub>
                    <m:r>
                      <a:rPr lang="es-VE" sz="200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s-VE" sz="2000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s-VE" sz="2000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s-VE" sz="2000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s-VE" sz="2000" b="0" i="1" smtClean="0">
                        <a:latin typeface="Cambria Math"/>
                        <a:ea typeface="Cambria Math"/>
                      </a:rPr>
                      <m:t>                  </m:t>
                    </m:r>
                    <m:d>
                      <m:dPr>
                        <m:ctrlPr>
                          <a:rPr lang="es-VE" sz="20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s-VE" sz="2000" b="0" i="1" smtClean="0">
                            <a:latin typeface="Cambria Math"/>
                            <a:ea typeface="Cambria Math"/>
                          </a:rPr>
                          <m:t>64</m:t>
                        </m:r>
                      </m:e>
                    </m:d>
                  </m:oMath>
                </a14:m>
                <a:endParaRPr lang="es-VE" b="0" dirty="0" smtClean="0">
                  <a:ea typeface="Cambria Math"/>
                </a:endParaRPr>
              </a:p>
              <a:p>
                <a:pPr>
                  <a:lnSpc>
                    <a:spcPct val="200000"/>
                  </a:lnSpc>
                </a:pPr>
                <a:endParaRPr lang="es-VE" dirty="0" smtClean="0"/>
              </a:p>
              <a:p>
                <a:pPr>
                  <a:lnSpc>
                    <a:spcPct val="200000"/>
                  </a:lnSpc>
                </a:pPr>
                <a:endParaRPr lang="es-VE" dirty="0"/>
              </a:p>
            </p:txBody>
          </p:sp>
        </mc:Choice>
        <mc:Fallback xmlns="">
          <p:sp>
            <p:nvSpPr>
              <p:cNvPr id="4" name="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124744"/>
                <a:ext cx="8963769" cy="4278479"/>
              </a:xfrm>
              <a:prstGeom prst="rect">
                <a:avLst/>
              </a:prstGeom>
              <a:blipFill rotWithShape="1">
                <a:blip r:embed="rId2"/>
                <a:stretch>
                  <a:fillRect l="-612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4 Rectángulo"/>
          <p:cNvSpPr/>
          <p:nvPr/>
        </p:nvSpPr>
        <p:spPr>
          <a:xfrm>
            <a:off x="-75818" y="44624"/>
            <a:ext cx="925182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VE" sz="24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Amortización de una Deuda a partir de un Momento Cualquiera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VE" sz="24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(Valoración en </a:t>
            </a:r>
            <a:r>
              <a:rPr lang="es-VE" sz="2400" b="1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un </a:t>
            </a:r>
            <a:r>
              <a:rPr lang="es-VE" sz="24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momento determinado sin llenar el cuadro completo)</a:t>
            </a:r>
            <a:endParaRPr lang="es-VE" sz="2400" b="1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grpSp>
        <p:nvGrpSpPr>
          <p:cNvPr id="16" name="15 Grupo"/>
          <p:cNvGrpSpPr/>
          <p:nvPr/>
        </p:nvGrpSpPr>
        <p:grpSpPr>
          <a:xfrm>
            <a:off x="3563888" y="3275692"/>
            <a:ext cx="735787" cy="369332"/>
            <a:chOff x="3332157" y="2607295"/>
            <a:chExt cx="735787" cy="369332"/>
          </a:xfrm>
        </p:grpSpPr>
        <p:sp>
          <p:nvSpPr>
            <p:cNvPr id="6" name="5 Medio marco"/>
            <p:cNvSpPr/>
            <p:nvPr/>
          </p:nvSpPr>
          <p:spPr>
            <a:xfrm flipH="1">
              <a:off x="3332157" y="2636912"/>
              <a:ext cx="257604" cy="330423"/>
            </a:xfrm>
            <a:prstGeom prst="halfFrame">
              <a:avLst>
                <a:gd name="adj1" fmla="val 6458"/>
                <a:gd name="adj2" fmla="val 1978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VE" dirty="0" smtClean="0">
                  <a:solidFill>
                    <a:schemeClr val="tx1"/>
                  </a:solidFill>
                </a:rPr>
                <a:t>h</a:t>
              </a:r>
              <a:endParaRPr lang="es-VE" dirty="0">
                <a:solidFill>
                  <a:schemeClr val="tx1"/>
                </a:solidFill>
              </a:endParaRPr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3589760" y="2607295"/>
              <a:ext cx="4781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dirty="0" smtClean="0">
                  <a:latin typeface="Book Antiqua" pitchFamily="18" charset="0"/>
                </a:rPr>
                <a:t>i</a:t>
              </a:r>
              <a:endParaRPr lang="es-VE" dirty="0">
                <a:latin typeface="Book Antiqua" pitchFamily="18" charset="0"/>
              </a:endParaRPr>
            </a:p>
          </p:txBody>
        </p:sp>
      </p:grpSp>
      <p:grpSp>
        <p:nvGrpSpPr>
          <p:cNvPr id="8" name="7 Grupo"/>
          <p:cNvGrpSpPr/>
          <p:nvPr/>
        </p:nvGrpSpPr>
        <p:grpSpPr>
          <a:xfrm>
            <a:off x="5364088" y="4509036"/>
            <a:ext cx="3037223" cy="841128"/>
            <a:chOff x="663812" y="2492896"/>
            <a:chExt cx="3037223" cy="841128"/>
          </a:xfrm>
        </p:grpSpPr>
        <p:grpSp>
          <p:nvGrpSpPr>
            <p:cNvPr id="9" name="8 Grupo"/>
            <p:cNvGrpSpPr/>
            <p:nvPr/>
          </p:nvGrpSpPr>
          <p:grpSpPr>
            <a:xfrm>
              <a:off x="663812" y="2492980"/>
              <a:ext cx="1012344" cy="769441"/>
              <a:chOff x="864312" y="3104386"/>
              <a:chExt cx="1012344" cy="769441"/>
            </a:xfrm>
          </p:grpSpPr>
          <p:sp>
            <p:nvSpPr>
              <p:cNvPr id="11" name="10 CuadroTexto"/>
              <p:cNvSpPr txBox="1"/>
              <p:nvPr/>
            </p:nvSpPr>
            <p:spPr>
              <a:xfrm>
                <a:off x="864312" y="3104386"/>
                <a:ext cx="52381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4400" dirty="0" smtClean="0">
                    <a:latin typeface="Vijaya" pitchFamily="34" charset="0"/>
                    <a:ea typeface="Meiryo UI" pitchFamily="34" charset="-128"/>
                    <a:cs typeface="Vijaya" pitchFamily="34" charset="0"/>
                  </a:rPr>
                  <a:t>s</a:t>
                </a:r>
                <a:endParaRPr lang="es-VE" sz="4400" dirty="0">
                  <a:latin typeface="Vijaya" pitchFamily="34" charset="0"/>
                  <a:ea typeface="Meiryo UI" pitchFamily="34" charset="-128"/>
                  <a:cs typeface="Vijaya" pitchFamily="34" charset="0"/>
                </a:endParaRPr>
              </a:p>
            </p:txBody>
          </p:sp>
          <p:sp>
            <p:nvSpPr>
              <p:cNvPr id="12" name="11 Medio marco"/>
              <p:cNvSpPr/>
              <p:nvPr/>
            </p:nvSpPr>
            <p:spPr>
              <a:xfrm flipH="1">
                <a:off x="1259632" y="3394093"/>
                <a:ext cx="216024" cy="330423"/>
              </a:xfrm>
              <a:prstGeom prst="halfFrame">
                <a:avLst>
                  <a:gd name="adj1" fmla="val 6458"/>
                  <a:gd name="adj2" fmla="val 1978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VE" sz="2400" dirty="0" smtClean="0">
                    <a:solidFill>
                      <a:schemeClr val="tx1"/>
                    </a:solidFill>
                  </a:rPr>
                  <a:t>h</a:t>
                </a:r>
                <a:endParaRPr lang="es-VE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12 CuadroTexto"/>
              <p:cNvSpPr txBox="1"/>
              <p:nvPr/>
            </p:nvSpPr>
            <p:spPr>
              <a:xfrm>
                <a:off x="1475656" y="3364476"/>
                <a:ext cx="40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VE" sz="2400" dirty="0" smtClean="0">
                    <a:latin typeface="Book Antiqua" pitchFamily="18" charset="0"/>
                  </a:rPr>
                  <a:t>i</a:t>
                </a:r>
                <a:endParaRPr lang="es-VE" sz="2400" dirty="0">
                  <a:latin typeface="Book Antiqua" pitchFamily="18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9 CuadroTexto"/>
                <p:cNvSpPr txBox="1"/>
                <p:nvPr/>
              </p:nvSpPr>
              <p:spPr>
                <a:xfrm>
                  <a:off x="1405214" y="2492896"/>
                  <a:ext cx="2295821" cy="84112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VE" sz="2400" i="1" smtClean="0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es-VE" sz="240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VE" sz="24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s-VE" sz="24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s-VE" sz="2400" b="0" i="1" smtClean="0">
                                        <a:latin typeface="Cambria Math"/>
                                        <a:ea typeface="Cambria Math"/>
                                      </a:rPr>
                                      <m:t>1+</m:t>
                                    </m:r>
                                    <m:r>
                                      <a:rPr lang="es-VE" sz="2400" b="0" i="1" smtClean="0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s-VE" sz="2400" b="0" i="1" smtClean="0">
                                    <a:latin typeface="Cambria Math"/>
                                    <a:ea typeface="Cambria Math"/>
                                  </a:rPr>
                                  <m:t>h</m:t>
                                </m:r>
                              </m:sup>
                            </m:sSup>
                            <m:r>
                              <a:rPr lang="es-VE" sz="2400" b="0" i="1" smtClean="0">
                                <a:latin typeface="Cambria Math"/>
                                <a:ea typeface="Cambria Math"/>
                              </a:rPr>
                              <m:t>−1</m:t>
                            </m:r>
                          </m:num>
                          <m:den>
                            <m:r>
                              <a:rPr lang="es-VE" sz="2400" b="0" i="1" smtClean="0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den>
                        </m:f>
                        <m:r>
                          <a:rPr lang="es-VE" sz="2400" b="0" i="1" smtClean="0">
                            <a:latin typeface="Cambria Math"/>
                            <a:ea typeface="Cambria Math"/>
                          </a:rPr>
                          <m:t>  </m:t>
                        </m:r>
                      </m:oMath>
                    </m:oMathPara>
                  </a14:m>
                  <a:endParaRPr lang="es-VE" sz="2400" dirty="0"/>
                </a:p>
              </p:txBody>
            </p:sp>
          </mc:Choice>
          <mc:Fallback xmlns="">
            <p:sp>
              <p:nvSpPr>
                <p:cNvPr id="10" name="9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5214" y="2492896"/>
                  <a:ext cx="2295821" cy="841128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r="-5053" b="-725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" name="16 Grupo"/>
          <p:cNvGrpSpPr/>
          <p:nvPr/>
        </p:nvGrpSpPr>
        <p:grpSpPr>
          <a:xfrm>
            <a:off x="3579599" y="3851756"/>
            <a:ext cx="992401" cy="369332"/>
            <a:chOff x="3332156" y="4869160"/>
            <a:chExt cx="992401" cy="369332"/>
          </a:xfrm>
        </p:grpSpPr>
        <p:sp>
          <p:nvSpPr>
            <p:cNvPr id="14" name="13 Medio marco"/>
            <p:cNvSpPr/>
            <p:nvPr/>
          </p:nvSpPr>
          <p:spPr>
            <a:xfrm flipH="1">
              <a:off x="3332156" y="4898777"/>
              <a:ext cx="514216" cy="330423"/>
            </a:xfrm>
            <a:prstGeom prst="halfFrame">
              <a:avLst>
                <a:gd name="adj1" fmla="val 6458"/>
                <a:gd name="adj2" fmla="val 1978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VE" dirty="0" smtClean="0">
                  <a:solidFill>
                    <a:schemeClr val="tx1"/>
                  </a:solidFill>
                </a:rPr>
                <a:t>n-h</a:t>
              </a:r>
              <a:endParaRPr lang="es-VE" dirty="0">
                <a:solidFill>
                  <a:schemeClr val="tx1"/>
                </a:solidFill>
              </a:endParaRPr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3846373" y="4869160"/>
              <a:ext cx="4781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dirty="0" smtClean="0">
                  <a:latin typeface="Book Antiqua" pitchFamily="18" charset="0"/>
                </a:rPr>
                <a:t>i </a:t>
              </a:r>
              <a:endParaRPr lang="es-VE" dirty="0">
                <a:latin typeface="Book Antiqua" pitchFamily="18" charset="0"/>
              </a:endParaRPr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1023852" y="4729646"/>
            <a:ext cx="4038281" cy="859594"/>
            <a:chOff x="393274" y="2492896"/>
            <a:chExt cx="4038281" cy="859594"/>
          </a:xfrm>
        </p:grpSpPr>
        <p:grpSp>
          <p:nvGrpSpPr>
            <p:cNvPr id="19" name="18 Grupo"/>
            <p:cNvGrpSpPr/>
            <p:nvPr/>
          </p:nvGrpSpPr>
          <p:grpSpPr>
            <a:xfrm>
              <a:off x="393274" y="2572596"/>
              <a:ext cx="1282882" cy="769441"/>
              <a:chOff x="593774" y="3184002"/>
              <a:chExt cx="1282882" cy="769441"/>
            </a:xfrm>
          </p:grpSpPr>
          <p:sp>
            <p:nvSpPr>
              <p:cNvPr id="21" name="20 CuadroTexto"/>
              <p:cNvSpPr txBox="1"/>
              <p:nvPr/>
            </p:nvSpPr>
            <p:spPr>
              <a:xfrm>
                <a:off x="593774" y="3184002"/>
                <a:ext cx="52381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sz="4400" dirty="0">
                    <a:latin typeface="Vijaya" pitchFamily="34" charset="0"/>
                    <a:ea typeface="Meiryo UI" pitchFamily="34" charset="-128"/>
                    <a:cs typeface="Vijaya" pitchFamily="34" charset="0"/>
                  </a:rPr>
                  <a:t>a</a:t>
                </a:r>
              </a:p>
            </p:txBody>
          </p:sp>
          <p:sp>
            <p:nvSpPr>
              <p:cNvPr id="22" name="21 Medio marco"/>
              <p:cNvSpPr/>
              <p:nvPr/>
            </p:nvSpPr>
            <p:spPr>
              <a:xfrm flipH="1">
                <a:off x="948778" y="3432330"/>
                <a:ext cx="526873" cy="322274"/>
              </a:xfrm>
              <a:prstGeom prst="halfFrame">
                <a:avLst>
                  <a:gd name="adj1" fmla="val 6458"/>
                  <a:gd name="adj2" fmla="val 1978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VE" sz="1600" dirty="0" smtClean="0">
                    <a:solidFill>
                      <a:schemeClr val="tx1"/>
                    </a:solidFill>
                  </a:rPr>
                  <a:t>n-h</a:t>
                </a:r>
                <a:endParaRPr lang="es-V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22 CuadroTexto"/>
              <p:cNvSpPr txBox="1"/>
              <p:nvPr/>
            </p:nvSpPr>
            <p:spPr>
              <a:xfrm>
                <a:off x="1475656" y="3394563"/>
                <a:ext cx="40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VE" sz="2400" dirty="0" smtClean="0">
                    <a:latin typeface="Book Antiqua" pitchFamily="18" charset="0"/>
                  </a:rPr>
                  <a:t>i</a:t>
                </a:r>
                <a:endParaRPr lang="es-VE" sz="2400" dirty="0">
                  <a:latin typeface="Book Antiqua" pitchFamily="18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19 CuadroTexto"/>
                <p:cNvSpPr txBox="1"/>
                <p:nvPr/>
              </p:nvSpPr>
              <p:spPr>
                <a:xfrm>
                  <a:off x="1405214" y="2492896"/>
                  <a:ext cx="3026341" cy="85959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VE" sz="2400" i="1" smtClean="0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es-VE" sz="240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s-VE" sz="2400" b="0" i="1" smtClean="0">
                                <a:latin typeface="Cambria Math"/>
                                <a:ea typeface="Cambria Math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s-VE" sz="24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s-VE" sz="24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s-VE" sz="2400" b="0" i="1" smtClean="0">
                                        <a:latin typeface="Cambria Math"/>
                                        <a:ea typeface="Cambria Math"/>
                                      </a:rPr>
                                      <m:t>1+</m:t>
                                    </m:r>
                                    <m:r>
                                      <a:rPr lang="es-VE" sz="2400" b="0" i="1" smtClean="0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s-VE" sz="2400" b="0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d>
                                  <m:dPr>
                                    <m:ctrlPr>
                                      <a:rPr lang="es-VE" sz="24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s-VE" sz="2400" b="0" i="1" smtClean="0">
                                        <a:latin typeface="Cambria Math"/>
                                        <a:ea typeface="Cambria Math"/>
                                      </a:rPr>
                                      <m:t>𝑛</m:t>
                                    </m:r>
                                    <m:r>
                                      <a:rPr lang="es-VE" sz="2400" b="0" i="1" smtClean="0">
                                        <a:latin typeface="Cambria Math"/>
                                        <a:ea typeface="Cambria Math"/>
                                      </a:rPr>
                                      <m:t>−</m:t>
                                    </m:r>
                                    <m:r>
                                      <a:rPr lang="es-VE" sz="2400" b="0" i="1" smtClean="0">
                                        <a:latin typeface="Cambria Math"/>
                                        <a:ea typeface="Cambria Math"/>
                                      </a:rPr>
                                      <m:t>h</m:t>
                                    </m:r>
                                  </m:e>
                                </m:d>
                              </m:sup>
                            </m:sSup>
                          </m:num>
                          <m:den>
                            <m:r>
                              <a:rPr lang="es-VE" sz="2400" b="0" i="1" smtClean="0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den>
                        </m:f>
                        <m:r>
                          <a:rPr lang="es-VE" sz="2400" b="0" i="1" smtClean="0">
                            <a:latin typeface="Cambria Math"/>
                            <a:ea typeface="Cambria Math"/>
                          </a:rPr>
                          <m:t>   </m:t>
                        </m:r>
                      </m:oMath>
                    </m:oMathPara>
                  </a14:m>
                  <a:endParaRPr lang="es-VE" sz="2400" dirty="0"/>
                </a:p>
              </p:txBody>
            </p:sp>
          </mc:Choice>
          <mc:Fallback xmlns="">
            <p:sp>
              <p:nvSpPr>
                <p:cNvPr id="20" name="19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5214" y="2492896"/>
                  <a:ext cx="3026341" cy="859594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r="-3629" b="-709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66245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3661</TotalTime>
  <Words>2685</Words>
  <Application>Microsoft Office PowerPoint</Application>
  <PresentationFormat>Presentación en pantalla (4:3)</PresentationFormat>
  <Paragraphs>560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virginia</dc:creator>
  <cp:lastModifiedBy>VIT</cp:lastModifiedBy>
  <cp:revision>103</cp:revision>
  <dcterms:created xsi:type="dcterms:W3CDTF">2020-06-15T12:53:40Z</dcterms:created>
  <dcterms:modified xsi:type="dcterms:W3CDTF">2022-05-04T22:19:43Z</dcterms:modified>
</cp:coreProperties>
</file>