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sldIdLst>
    <p:sldId id="258" r:id="rId2"/>
    <p:sldId id="288" r:id="rId3"/>
    <p:sldId id="289" r:id="rId4"/>
    <p:sldId id="290" r:id="rId5"/>
    <p:sldId id="266" r:id="rId6"/>
    <p:sldId id="285" r:id="rId7"/>
    <p:sldId id="291" r:id="rId8"/>
    <p:sldId id="267" r:id="rId9"/>
    <p:sldId id="268" r:id="rId10"/>
    <p:sldId id="282" r:id="rId11"/>
    <p:sldId id="286" r:id="rId12"/>
    <p:sldId id="287" r:id="rId13"/>
    <p:sldId id="284" r:id="rId14"/>
    <p:sldId id="277" r:id="rId15"/>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3300"/>
    <a:srgbClr val="008000"/>
    <a:srgbClr val="00CC00"/>
    <a:srgbClr val="FF6600"/>
    <a:srgbClr val="FF9900"/>
    <a:srgbClr val="3366CC"/>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0" autoAdjust="0"/>
    <p:restoredTop sz="94189" autoAdjust="0"/>
  </p:normalViewPr>
  <p:slideViewPr>
    <p:cSldViewPr>
      <p:cViewPr varScale="1">
        <p:scale>
          <a:sx n="73" d="100"/>
          <a:sy n="73" d="100"/>
        </p:scale>
        <p:origin x="108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FA9A53C7-3B1C-4CC2-BF2D-C138F65ADEA8}" type="slidenum">
              <a:rPr lang="es-ES" altLang="es-ES"/>
              <a:pPr>
                <a:defRPr/>
              </a:pPr>
              <a:t>‹Nº›</a:t>
            </a:fld>
            <a:endParaRPr lang="es-ES" altLang="es-ES"/>
          </a:p>
        </p:txBody>
      </p:sp>
    </p:spTree>
    <p:extLst>
      <p:ext uri="{BB962C8B-B14F-4D97-AF65-F5344CB8AC3E}">
        <p14:creationId xmlns:p14="http://schemas.microsoft.com/office/powerpoint/2010/main" val="7513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EC882745-9475-44A8-84FE-3B4D2CB8BDB9}" type="slidenum">
              <a:rPr lang="es-ES" altLang="es-ES"/>
              <a:pPr>
                <a:defRPr/>
              </a:pPr>
              <a:t>‹Nº›</a:t>
            </a:fld>
            <a:endParaRPr lang="es-ES" altLang="es-ES"/>
          </a:p>
        </p:txBody>
      </p:sp>
    </p:spTree>
    <p:extLst>
      <p:ext uri="{BB962C8B-B14F-4D97-AF65-F5344CB8AC3E}">
        <p14:creationId xmlns:p14="http://schemas.microsoft.com/office/powerpoint/2010/main" val="124229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5D9BE6A3-0213-45F2-97A8-5F314FF8F40C}" type="slidenum">
              <a:rPr lang="es-ES" altLang="es-ES"/>
              <a:pPr>
                <a:defRPr/>
              </a:pPr>
              <a:t>‹Nº›</a:t>
            </a:fld>
            <a:endParaRPr lang="es-ES" altLang="es-ES"/>
          </a:p>
        </p:txBody>
      </p:sp>
    </p:spTree>
    <p:extLst>
      <p:ext uri="{BB962C8B-B14F-4D97-AF65-F5344CB8AC3E}">
        <p14:creationId xmlns:p14="http://schemas.microsoft.com/office/powerpoint/2010/main" val="3323957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AAD4AC88-F1F4-4EBD-A7A9-A4D91C9085B6}" type="slidenum">
              <a:rPr lang="es-ES" altLang="es-ES"/>
              <a:pPr>
                <a:defRPr/>
              </a:pPr>
              <a:t>‹Nº›</a:t>
            </a:fld>
            <a:endParaRPr lang="es-ES" altLang="es-ES"/>
          </a:p>
        </p:txBody>
      </p:sp>
    </p:spTree>
    <p:extLst>
      <p:ext uri="{BB962C8B-B14F-4D97-AF65-F5344CB8AC3E}">
        <p14:creationId xmlns:p14="http://schemas.microsoft.com/office/powerpoint/2010/main" val="3644383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lvl1pPr>
              <a:defRPr/>
            </a:lvl1pPr>
          </a:lstStyle>
          <a:p>
            <a:pPr>
              <a:defRPr/>
            </a:pPr>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B8406B15-8C12-4EA4-8538-F1DC94F3D93C}" type="slidenum">
              <a:rPr lang="es-ES" altLang="es-ES"/>
              <a:pPr>
                <a:defRPr/>
              </a:pPr>
              <a:t>‹Nº›</a:t>
            </a:fld>
            <a:endParaRPr lang="es-ES" altLang="es-ES"/>
          </a:p>
        </p:txBody>
      </p:sp>
    </p:spTree>
    <p:extLst>
      <p:ext uri="{BB962C8B-B14F-4D97-AF65-F5344CB8AC3E}">
        <p14:creationId xmlns:p14="http://schemas.microsoft.com/office/powerpoint/2010/main" val="135557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3"/>
          <p:cNvSpPr>
            <a:spLocks noGrp="1"/>
          </p:cNvSpPr>
          <p:nvPr>
            <p:ph type="dt" sz="half" idx="10"/>
          </p:nvPr>
        </p:nvSpPr>
        <p:spPr/>
        <p:txBody>
          <a:bodyPr/>
          <a:lstStyle>
            <a:lvl1pPr>
              <a:defRPr/>
            </a:lvl1pPr>
          </a:lstStyle>
          <a:p>
            <a:pPr>
              <a:defRPr/>
            </a:pPr>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FB7511D9-100E-4D40-ACC0-3D7386712196}" type="slidenum">
              <a:rPr lang="es-ES" altLang="es-ES"/>
              <a:pPr>
                <a:defRPr/>
              </a:pPr>
              <a:t>‹Nº›</a:t>
            </a:fld>
            <a:endParaRPr lang="es-ES" altLang="es-ES"/>
          </a:p>
        </p:txBody>
      </p:sp>
    </p:spTree>
    <p:extLst>
      <p:ext uri="{BB962C8B-B14F-4D97-AF65-F5344CB8AC3E}">
        <p14:creationId xmlns:p14="http://schemas.microsoft.com/office/powerpoint/2010/main" val="523358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3"/>
          <p:cNvSpPr>
            <a:spLocks noGrp="1"/>
          </p:cNvSpPr>
          <p:nvPr>
            <p:ph type="dt" sz="half" idx="10"/>
          </p:nvPr>
        </p:nvSpPr>
        <p:spPr/>
        <p:txBody>
          <a:bodyPr/>
          <a:lstStyle>
            <a:lvl1pPr>
              <a:defRPr/>
            </a:lvl1pPr>
          </a:lstStyle>
          <a:p>
            <a:pPr>
              <a:defRPr/>
            </a:pPr>
            <a:endParaRPr lang="es-ES"/>
          </a:p>
        </p:txBody>
      </p:sp>
      <p:sp>
        <p:nvSpPr>
          <p:cNvPr id="8" name="Marcador de pie de página 4"/>
          <p:cNvSpPr>
            <a:spLocks noGrp="1"/>
          </p:cNvSpPr>
          <p:nvPr>
            <p:ph type="ftr" sz="quarter" idx="11"/>
          </p:nvPr>
        </p:nvSpPr>
        <p:spPr/>
        <p:txBody>
          <a:bodyPr/>
          <a:lstStyle>
            <a:lvl1pPr>
              <a:defRPr/>
            </a:lvl1pPr>
          </a:lstStyle>
          <a:p>
            <a:pPr>
              <a:defRPr/>
            </a:pPr>
            <a:endParaRPr lang="es-ES"/>
          </a:p>
        </p:txBody>
      </p:sp>
      <p:sp>
        <p:nvSpPr>
          <p:cNvPr id="9" name="Marcador de número de diapositiva 5"/>
          <p:cNvSpPr>
            <a:spLocks noGrp="1"/>
          </p:cNvSpPr>
          <p:nvPr>
            <p:ph type="sldNum" sz="quarter" idx="12"/>
          </p:nvPr>
        </p:nvSpPr>
        <p:spPr/>
        <p:txBody>
          <a:bodyPr/>
          <a:lstStyle>
            <a:lvl1pPr>
              <a:defRPr/>
            </a:lvl1pPr>
          </a:lstStyle>
          <a:p>
            <a:pPr>
              <a:defRPr/>
            </a:pPr>
            <a:fld id="{FD614258-57EA-4ADC-AF3F-45FF6F1EBABA}" type="slidenum">
              <a:rPr lang="es-ES" altLang="es-ES"/>
              <a:pPr>
                <a:defRPr/>
              </a:pPr>
              <a:t>‹Nº›</a:t>
            </a:fld>
            <a:endParaRPr lang="es-ES" altLang="es-ES"/>
          </a:p>
        </p:txBody>
      </p:sp>
    </p:spTree>
    <p:extLst>
      <p:ext uri="{BB962C8B-B14F-4D97-AF65-F5344CB8AC3E}">
        <p14:creationId xmlns:p14="http://schemas.microsoft.com/office/powerpoint/2010/main" val="4046530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3"/>
          <p:cNvSpPr>
            <a:spLocks noGrp="1"/>
          </p:cNvSpPr>
          <p:nvPr>
            <p:ph type="dt" sz="half" idx="10"/>
          </p:nvPr>
        </p:nvSpPr>
        <p:spPr/>
        <p:txBody>
          <a:bodyPr/>
          <a:lstStyle>
            <a:lvl1pPr>
              <a:defRPr/>
            </a:lvl1pPr>
          </a:lstStyle>
          <a:p>
            <a:pPr>
              <a:defRPr/>
            </a:pPr>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ES"/>
          </a:p>
        </p:txBody>
      </p:sp>
      <p:sp>
        <p:nvSpPr>
          <p:cNvPr id="5" name="Marcador de número de diapositiva 5"/>
          <p:cNvSpPr>
            <a:spLocks noGrp="1"/>
          </p:cNvSpPr>
          <p:nvPr>
            <p:ph type="sldNum" sz="quarter" idx="12"/>
          </p:nvPr>
        </p:nvSpPr>
        <p:spPr/>
        <p:txBody>
          <a:bodyPr/>
          <a:lstStyle>
            <a:lvl1pPr>
              <a:defRPr/>
            </a:lvl1pPr>
          </a:lstStyle>
          <a:p>
            <a:pPr>
              <a:defRPr/>
            </a:pPr>
            <a:fld id="{ABF1D30F-CB5A-4E12-9C8A-996F947842A4}" type="slidenum">
              <a:rPr lang="es-ES" altLang="es-ES"/>
              <a:pPr>
                <a:defRPr/>
              </a:pPr>
              <a:t>‹Nº›</a:t>
            </a:fld>
            <a:endParaRPr lang="es-ES" altLang="es-ES"/>
          </a:p>
        </p:txBody>
      </p:sp>
    </p:spTree>
    <p:extLst>
      <p:ext uri="{BB962C8B-B14F-4D97-AF65-F5344CB8AC3E}">
        <p14:creationId xmlns:p14="http://schemas.microsoft.com/office/powerpoint/2010/main" val="1218260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endParaRPr lang="es-ES"/>
          </a:p>
        </p:txBody>
      </p:sp>
      <p:sp>
        <p:nvSpPr>
          <p:cNvPr id="3" name="Marcador de pie de página 4"/>
          <p:cNvSpPr>
            <a:spLocks noGrp="1"/>
          </p:cNvSpPr>
          <p:nvPr>
            <p:ph type="ftr" sz="quarter" idx="11"/>
          </p:nvPr>
        </p:nvSpPr>
        <p:spPr/>
        <p:txBody>
          <a:bodyPr/>
          <a:lstStyle>
            <a:lvl1pPr>
              <a:defRPr/>
            </a:lvl1pPr>
          </a:lstStyle>
          <a:p>
            <a:pPr>
              <a:defRPr/>
            </a:pPr>
            <a:endParaRPr lang="es-ES"/>
          </a:p>
        </p:txBody>
      </p:sp>
      <p:sp>
        <p:nvSpPr>
          <p:cNvPr id="4" name="Marcador de número de diapositiva 5"/>
          <p:cNvSpPr>
            <a:spLocks noGrp="1"/>
          </p:cNvSpPr>
          <p:nvPr>
            <p:ph type="sldNum" sz="quarter" idx="12"/>
          </p:nvPr>
        </p:nvSpPr>
        <p:spPr/>
        <p:txBody>
          <a:bodyPr/>
          <a:lstStyle>
            <a:lvl1pPr>
              <a:defRPr/>
            </a:lvl1pPr>
          </a:lstStyle>
          <a:p>
            <a:pPr>
              <a:defRPr/>
            </a:pPr>
            <a:fld id="{52C0E520-7DF6-4E2D-B17E-3A65C9D5BB7B}" type="slidenum">
              <a:rPr lang="es-ES" altLang="es-ES"/>
              <a:pPr>
                <a:defRPr/>
              </a:pPr>
              <a:t>‹Nº›</a:t>
            </a:fld>
            <a:endParaRPr lang="es-ES" altLang="es-ES"/>
          </a:p>
        </p:txBody>
      </p:sp>
    </p:spTree>
    <p:extLst>
      <p:ext uri="{BB962C8B-B14F-4D97-AF65-F5344CB8AC3E}">
        <p14:creationId xmlns:p14="http://schemas.microsoft.com/office/powerpoint/2010/main" val="3183888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3"/>
          <p:cNvSpPr>
            <a:spLocks noGrp="1"/>
          </p:cNvSpPr>
          <p:nvPr>
            <p:ph type="dt" sz="half" idx="10"/>
          </p:nvPr>
        </p:nvSpPr>
        <p:spPr/>
        <p:txBody>
          <a:bodyPr/>
          <a:lstStyle>
            <a:lvl1pPr>
              <a:defRPr/>
            </a:lvl1pPr>
          </a:lstStyle>
          <a:p>
            <a:pPr>
              <a:defRPr/>
            </a:pPr>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3E254964-4B53-45D0-9534-7EA2BC62816A}" type="slidenum">
              <a:rPr lang="es-ES" altLang="es-ES"/>
              <a:pPr>
                <a:defRPr/>
              </a:pPr>
              <a:t>‹Nº›</a:t>
            </a:fld>
            <a:endParaRPr lang="es-ES" altLang="es-ES"/>
          </a:p>
        </p:txBody>
      </p:sp>
    </p:spTree>
    <p:extLst>
      <p:ext uri="{BB962C8B-B14F-4D97-AF65-F5344CB8AC3E}">
        <p14:creationId xmlns:p14="http://schemas.microsoft.com/office/powerpoint/2010/main" val="2381789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smtClean="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3"/>
          <p:cNvSpPr>
            <a:spLocks noGrp="1"/>
          </p:cNvSpPr>
          <p:nvPr>
            <p:ph type="dt" sz="half" idx="10"/>
          </p:nvPr>
        </p:nvSpPr>
        <p:spPr/>
        <p:txBody>
          <a:bodyPr/>
          <a:lstStyle>
            <a:lvl1pPr>
              <a:defRPr/>
            </a:lvl1pPr>
          </a:lstStyle>
          <a:p>
            <a:pPr>
              <a:defRPr/>
            </a:pPr>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704474CD-679D-468D-B9E1-5065B471C862}" type="slidenum">
              <a:rPr lang="es-ES" altLang="es-ES"/>
              <a:pPr>
                <a:defRPr/>
              </a:pPr>
              <a:t>‹Nº›</a:t>
            </a:fld>
            <a:endParaRPr lang="es-ES" altLang="es-ES"/>
          </a:p>
        </p:txBody>
      </p:sp>
    </p:spTree>
    <p:extLst>
      <p:ext uri="{BB962C8B-B14F-4D97-AF65-F5344CB8AC3E}">
        <p14:creationId xmlns:p14="http://schemas.microsoft.com/office/powerpoint/2010/main" val="364785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1027" name="Marcador de texto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Editar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s-ES"/>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ES"/>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02B8D11-659A-4953-AFDB-6A9077DF0518}"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21.wmf"/><Relationship Id="rId3" Type="http://schemas.openxmlformats.org/officeDocument/2006/relationships/audio" Target="../media/media13.m4a"/><Relationship Id="rId7" Type="http://schemas.openxmlformats.org/officeDocument/2006/relationships/image" Target="../media/image15.wmf"/><Relationship Id="rId12" Type="http://schemas.openxmlformats.org/officeDocument/2006/relationships/image" Target="../media/image20.wmf"/><Relationship Id="rId17" Type="http://schemas.openxmlformats.org/officeDocument/2006/relationships/image" Target="../media/image2.png"/><Relationship Id="rId2" Type="http://schemas.microsoft.com/office/2007/relationships/media" Target="../media/media13.m4a"/><Relationship Id="rId16" Type="http://schemas.openxmlformats.org/officeDocument/2006/relationships/image" Target="../media/image24.wmf"/><Relationship Id="rId1" Type="http://schemas.openxmlformats.org/officeDocument/2006/relationships/tags" Target="../tags/tag7.xml"/><Relationship Id="rId6" Type="http://schemas.openxmlformats.org/officeDocument/2006/relationships/image" Target="../media/image14.wmf"/><Relationship Id="rId11" Type="http://schemas.openxmlformats.org/officeDocument/2006/relationships/image" Target="../media/image19.wmf"/><Relationship Id="rId5" Type="http://schemas.openxmlformats.org/officeDocument/2006/relationships/image" Target="../media/image13.wmf"/><Relationship Id="rId15" Type="http://schemas.openxmlformats.org/officeDocument/2006/relationships/image" Target="../media/image23.wmf"/><Relationship Id="rId10" Type="http://schemas.openxmlformats.org/officeDocument/2006/relationships/image" Target="../media/image18.wmf"/><Relationship Id="rId4" Type="http://schemas.openxmlformats.org/officeDocument/2006/relationships/slideLayout" Target="../slideLayouts/slideLayout7.xml"/><Relationship Id="rId9" Type="http://schemas.openxmlformats.org/officeDocument/2006/relationships/image" Target="../media/image17.wmf"/><Relationship Id="rId14" Type="http://schemas.openxmlformats.org/officeDocument/2006/relationships/image" Target="../media/image22.wmf"/></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6.wmf"/><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6.m4a"/><Relationship Id="rId7" Type="http://schemas.openxmlformats.org/officeDocument/2006/relationships/image" Target="../media/image9.wmf"/><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8.gif"/><Relationship Id="rId5" Type="http://schemas.openxmlformats.org/officeDocument/2006/relationships/image" Target="../media/image7.gif"/><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5" descr="Une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60350"/>
            <a:ext cx="1225550" cy="1187450"/>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
        <p:nvSpPr>
          <p:cNvPr id="2051" name="WordArt 26"/>
          <p:cNvSpPr>
            <a:spLocks noChangeArrowheads="1" noChangeShapeType="1" noTextEdit="1"/>
          </p:cNvSpPr>
          <p:nvPr/>
        </p:nvSpPr>
        <p:spPr bwMode="auto">
          <a:xfrm>
            <a:off x="1114425" y="2997200"/>
            <a:ext cx="7129463" cy="12239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Calisto MT" panose="02040603050505030304" pitchFamily="18" charset="0"/>
              </a:rPr>
              <a:t>PLANIFICACION   MAESTRA</a:t>
            </a:r>
          </a:p>
        </p:txBody>
      </p:sp>
      <p:sp>
        <p:nvSpPr>
          <p:cNvPr id="2052" name="Text Box 27"/>
          <p:cNvSpPr txBox="1">
            <a:spLocks noChangeArrowheads="1"/>
          </p:cNvSpPr>
          <p:nvPr/>
        </p:nvSpPr>
        <p:spPr bwMode="auto">
          <a:xfrm>
            <a:off x="2195513" y="333375"/>
            <a:ext cx="6192837"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000" b="1">
                <a:latin typeface="Arial" panose="020B0604020202020204" pitchFamily="34" charset="0"/>
              </a:rPr>
              <a:t>Universidad Experimental de Guayana</a:t>
            </a:r>
          </a:p>
          <a:p>
            <a:pPr algn="ctr" eaLnBrk="1" hangingPunct="1">
              <a:lnSpc>
                <a:spcPct val="100000"/>
              </a:lnSpc>
              <a:spcBef>
                <a:spcPct val="0"/>
              </a:spcBef>
              <a:buFontTx/>
              <a:buNone/>
            </a:pPr>
            <a:r>
              <a:rPr lang="es-ES" altLang="es-ES" sz="2000" b="1">
                <a:latin typeface="Arial" panose="020B0604020202020204" pitchFamily="34" charset="0"/>
              </a:rPr>
              <a:t>Vicerrectorado Académico </a:t>
            </a:r>
          </a:p>
          <a:p>
            <a:pPr algn="ctr" eaLnBrk="1" hangingPunct="1">
              <a:lnSpc>
                <a:spcPct val="100000"/>
              </a:lnSpc>
              <a:spcBef>
                <a:spcPct val="0"/>
              </a:spcBef>
              <a:buFontTx/>
              <a:buNone/>
            </a:pPr>
            <a:r>
              <a:rPr lang="es-ES" altLang="es-ES" sz="2000" b="1">
                <a:latin typeface="Arial" panose="020B0604020202020204" pitchFamily="34" charset="0"/>
              </a:rPr>
              <a:t>Departamento de Ciencia y Tecnología </a:t>
            </a:r>
          </a:p>
          <a:p>
            <a:pPr algn="ctr" eaLnBrk="1" hangingPunct="1">
              <a:lnSpc>
                <a:spcPct val="100000"/>
              </a:lnSpc>
              <a:spcBef>
                <a:spcPct val="0"/>
              </a:spcBef>
              <a:buFontTx/>
              <a:buNone/>
            </a:pPr>
            <a:r>
              <a:rPr lang="es-ES" altLang="es-ES" sz="2000" b="1">
                <a:latin typeface="Arial" panose="020B0604020202020204" pitchFamily="34" charset="0"/>
              </a:rPr>
              <a:t>Planificación y Control de la Producción II</a:t>
            </a:r>
          </a:p>
          <a:p>
            <a:pPr algn="ctr" eaLnBrk="1" hangingPunct="1">
              <a:lnSpc>
                <a:spcPct val="100000"/>
              </a:lnSpc>
              <a:spcBef>
                <a:spcPct val="50000"/>
              </a:spcBef>
              <a:buFontTx/>
              <a:buNone/>
            </a:pPr>
            <a:endParaRPr lang="es-ES" altLang="es-ES" sz="2000" b="1">
              <a:latin typeface="Arial" panose="020B0604020202020204" pitchFamily="34" charset="0"/>
            </a:endParaRPr>
          </a:p>
        </p:txBody>
      </p:sp>
      <p:sp>
        <p:nvSpPr>
          <p:cNvPr id="2" name="CuadroTexto 1"/>
          <p:cNvSpPr txBox="1"/>
          <p:nvPr/>
        </p:nvSpPr>
        <p:spPr>
          <a:xfrm>
            <a:off x="5663162" y="5744073"/>
            <a:ext cx="2592288" cy="369332"/>
          </a:xfrm>
          <a:prstGeom prst="rect">
            <a:avLst/>
          </a:prstGeom>
          <a:noFill/>
        </p:spPr>
        <p:txBody>
          <a:bodyPr wrap="square" rtlCol="0">
            <a:spAutoFit/>
          </a:bodyPr>
          <a:lstStyle/>
          <a:p>
            <a:pPr algn="ctr"/>
            <a:r>
              <a:rPr lang="es-ES" b="1" dirty="0" smtClean="0"/>
              <a:t>Prof. </a:t>
            </a:r>
            <a:r>
              <a:rPr lang="es-ES" b="1" dirty="0" err="1" smtClean="0"/>
              <a:t>Ismary</a:t>
            </a:r>
            <a:r>
              <a:rPr lang="es-ES" b="1" dirty="0" smtClean="0"/>
              <a:t> Perdomo</a:t>
            </a:r>
            <a:endParaRPr lang="es-ES"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0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449263" y="836613"/>
            <a:ext cx="82994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20000"/>
              </a:lnSpc>
              <a:spcBef>
                <a:spcPct val="50000"/>
              </a:spcBef>
              <a:buFontTx/>
              <a:buAutoNum type="arabicPeriod"/>
            </a:pPr>
            <a:r>
              <a:rPr lang="es-ES_tradnl" altLang="es-ES" sz="2000" b="1">
                <a:solidFill>
                  <a:srgbClr val="FF3300"/>
                </a:solidFill>
                <a:latin typeface="Arial" panose="020B0604020202020204" pitchFamily="34" charset="0"/>
              </a:rPr>
              <a:t> LOTE POR LOTE</a:t>
            </a:r>
            <a:r>
              <a:rPr lang="es-ES_tradnl" altLang="es-ES" sz="2000">
                <a:solidFill>
                  <a:srgbClr val="FF3300"/>
                </a:solidFill>
                <a:latin typeface="Arial" panose="020B0604020202020204" pitchFamily="34" charset="0"/>
              </a:rPr>
              <a:t>:</a:t>
            </a:r>
          </a:p>
          <a:p>
            <a:pPr algn="just" eaLnBrk="1" hangingPunct="1">
              <a:lnSpc>
                <a:spcPct val="150000"/>
              </a:lnSpc>
              <a:spcBef>
                <a:spcPct val="50000"/>
              </a:spcBef>
              <a:spcAft>
                <a:spcPct val="35000"/>
              </a:spcAft>
              <a:buFontTx/>
              <a:buNone/>
            </a:pPr>
            <a:r>
              <a:rPr lang="es-ES_tradnl" altLang="es-ES" sz="2000">
                <a:solidFill>
                  <a:srgbClr val="FFFFCC"/>
                </a:solidFill>
                <a:latin typeface="Arial" panose="020B0604020202020204" pitchFamily="34" charset="0"/>
              </a:rPr>
              <a:t>	</a:t>
            </a:r>
            <a:r>
              <a:rPr lang="es-ES_tradnl" altLang="es-ES" sz="1800" b="1">
                <a:latin typeface="Arial" panose="020B0604020202020204" pitchFamily="34" charset="0"/>
              </a:rPr>
              <a:t>ESTE MÉTODO ESPECIFICA LA COLOCACIÓN DE UN PEDIDO A PARTE PARA CADA PERÍODO. NO SE COMBINA LOS PERIODOS CON LA DEMANDA. EL TAMAÑO DEL PEDIDO ES EN SÍ, EL REQUERIMIENTO BRUTO PARA EL PERIODO EN CUESTIÓN. SE FABRICA LA CANTIDAD EXACTA QUE SE NECESITA.</a:t>
            </a:r>
            <a:r>
              <a:rPr lang="es-ES_tradnl" altLang="es-ES" sz="1800">
                <a:latin typeface="Arial" panose="020B0604020202020204" pitchFamily="34" charset="0"/>
              </a:rPr>
              <a:t> </a:t>
            </a:r>
          </a:p>
          <a:p>
            <a:pPr algn="just" eaLnBrk="1" hangingPunct="1">
              <a:lnSpc>
                <a:spcPct val="120000"/>
              </a:lnSpc>
              <a:spcBef>
                <a:spcPct val="25000"/>
              </a:spcBef>
              <a:buFontTx/>
              <a:buAutoNum type="arabicPeriod" startAt="2"/>
            </a:pPr>
            <a:r>
              <a:rPr lang="es-ES_tradnl" altLang="es-ES" sz="2000" b="1">
                <a:solidFill>
                  <a:srgbClr val="FF3300"/>
                </a:solidFill>
                <a:latin typeface="Arial" panose="020B0604020202020204" pitchFamily="34" charset="0"/>
              </a:rPr>
              <a:t>POR LOTE</a:t>
            </a:r>
            <a:r>
              <a:rPr lang="es-ES_tradnl" altLang="es-ES" sz="2000">
                <a:solidFill>
                  <a:srgbClr val="FF3300"/>
                </a:solidFill>
                <a:latin typeface="Arial" panose="020B0604020202020204" pitchFamily="34" charset="0"/>
              </a:rPr>
              <a:t>:</a:t>
            </a:r>
          </a:p>
          <a:p>
            <a:pPr algn="just" eaLnBrk="1" hangingPunct="1">
              <a:lnSpc>
                <a:spcPct val="150000"/>
              </a:lnSpc>
              <a:spcBef>
                <a:spcPct val="5000"/>
              </a:spcBef>
              <a:buFontTx/>
              <a:buNone/>
            </a:pPr>
            <a:r>
              <a:rPr lang="es-ES_tradnl" altLang="es-ES" sz="2000">
                <a:solidFill>
                  <a:srgbClr val="FFFFCC"/>
                </a:solidFill>
                <a:latin typeface="Arial" panose="020B0604020202020204" pitchFamily="34" charset="0"/>
              </a:rPr>
              <a:t>	</a:t>
            </a:r>
            <a:r>
              <a:rPr lang="es-ES_tradnl" altLang="es-ES" sz="1800" b="1">
                <a:latin typeface="Arial" panose="020B0604020202020204" pitchFamily="34" charset="0"/>
              </a:rPr>
              <a:t>EN ESTE MÉTODO SE COMPARA ENTRE EL MAYOR DE LAS ORDENES DE LOS CLIENTES Y LA DEMANDA, TAL COMPARACIÓN VA A PERMITIR DECIDIR SI SE FABRICA EL LOTE COMPLETO. SI SOBRAN UNIDADES SE CONSIDERAN COMO INVENTARIO PARA LA SIGUIENTE SEMANA.</a:t>
            </a:r>
          </a:p>
          <a:p>
            <a:pPr algn="just" eaLnBrk="1" hangingPunct="1">
              <a:lnSpc>
                <a:spcPct val="120000"/>
              </a:lnSpc>
              <a:spcBef>
                <a:spcPct val="50000"/>
              </a:spcBef>
              <a:buFontTx/>
              <a:buNone/>
            </a:pPr>
            <a:endParaRPr lang="es-ES_tradnl" altLang="es-ES" sz="1800" b="1" i="1">
              <a:latin typeface="Arial" panose="020B0604020202020204" pitchFamily="34" charset="0"/>
            </a:endParaRPr>
          </a:p>
        </p:txBody>
      </p:sp>
      <p:sp>
        <p:nvSpPr>
          <p:cNvPr id="4" name="Rectangle 2"/>
          <p:cNvSpPr txBox="1">
            <a:spLocks noChangeArrowheads="1"/>
          </p:cNvSpPr>
          <p:nvPr/>
        </p:nvSpPr>
        <p:spPr>
          <a:xfrm>
            <a:off x="827088" y="241300"/>
            <a:ext cx="7497762" cy="523875"/>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800" dirty="0" smtClean="0">
                <a:solidFill>
                  <a:srgbClr val="FF6600"/>
                </a:solidFill>
                <a:latin typeface="Arial" pitchFamily="34" charset="0"/>
                <a:cs typeface="Arial" pitchFamily="34" charset="0"/>
              </a:rPr>
              <a:t>MODALIDADES DEL PLAN MAESTRO</a:t>
            </a:r>
            <a:endParaRPr lang="es-VE" sz="2800" dirty="0">
              <a:solidFill>
                <a:srgbClr val="FF6600"/>
              </a:solidFill>
              <a:latin typeface="Arial" pitchFamily="34" charset="0"/>
              <a:cs typeface="Arial" pitchFamily="34" charset="0"/>
            </a:endParaRPr>
          </a:p>
        </p:txBody>
      </p:sp>
      <p:cxnSp>
        <p:nvCxnSpPr>
          <p:cNvPr id="5" name="4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14589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64516"/>
                                        </p:tgtEl>
                                        <p:attrNameLst>
                                          <p:attrName>style.visibility</p:attrName>
                                        </p:attrNameLst>
                                      </p:cBhvr>
                                      <p:to>
                                        <p:strVal val="visible"/>
                                      </p:to>
                                    </p:set>
                                    <p:animEffect transition="in" filter="randombar(horizontal)">
                                      <p:cBhvr>
                                        <p:cTn id="10" dur="5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645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539750" y="2254250"/>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20000"/>
              </a:spcBef>
              <a:buClr>
                <a:srgbClr val="FFFF00"/>
              </a:buClr>
              <a:buSzPct val="80000"/>
              <a:buFont typeface="Wingdings" panose="05000000000000000000" pitchFamily="2" charset="2"/>
              <a:buNone/>
            </a:pPr>
            <a:r>
              <a:rPr lang="es-MX" altLang="es-ES" sz="3200">
                <a:solidFill>
                  <a:schemeClr val="tx2"/>
                </a:solidFill>
                <a:latin typeface="Arial" panose="020B0604020202020204" pitchFamily="34" charset="0"/>
              </a:rPr>
              <a:t> </a:t>
            </a:r>
            <a:endParaRPr lang="es-ES" altLang="es-ES" sz="3200">
              <a:solidFill>
                <a:schemeClr val="tx2"/>
              </a:solidFill>
              <a:latin typeface="Arial" panose="020B0604020202020204" pitchFamily="34" charset="0"/>
            </a:endParaRPr>
          </a:p>
        </p:txBody>
      </p:sp>
      <p:sp>
        <p:nvSpPr>
          <p:cNvPr id="3" name="Text Box 5"/>
          <p:cNvSpPr txBox="1">
            <a:spLocks noChangeArrowheads="1"/>
          </p:cNvSpPr>
          <p:nvPr/>
        </p:nvSpPr>
        <p:spPr>
          <a:xfrm>
            <a:off x="844550" y="2025650"/>
            <a:ext cx="7772400" cy="3886200"/>
          </a:xfrm>
          <a:prstGeom prst="rect">
            <a:avLst/>
          </a:prstGeom>
        </p:spPr>
        <p:txBody>
          <a:bodyPr/>
          <a:lstStyle/>
          <a:p>
            <a:pPr marL="411163" indent="-342900" eaLnBrk="1" hangingPunct="1">
              <a:spcBef>
                <a:spcPct val="50000"/>
              </a:spcBef>
              <a:buClr>
                <a:schemeClr val="tx2"/>
              </a:buClr>
              <a:buSzPct val="95000"/>
              <a:defRPr/>
            </a:pPr>
            <a:endParaRPr kumimoji="1" lang="es-MX" sz="3000" b="1">
              <a:latin typeface="+mn-lt"/>
            </a:endParaRPr>
          </a:p>
          <a:p>
            <a:pPr marL="411163" indent="-342900" eaLnBrk="1" hangingPunct="1">
              <a:spcBef>
                <a:spcPct val="50000"/>
              </a:spcBef>
              <a:buClr>
                <a:schemeClr val="tx2"/>
              </a:buClr>
              <a:buSzPct val="95000"/>
              <a:defRPr/>
            </a:pPr>
            <a:endParaRPr kumimoji="1" lang="es-ES" b="1">
              <a:solidFill>
                <a:schemeClr val="tx2"/>
              </a:solidFill>
              <a:latin typeface="Arial Narrow" pitchFamily="34" charset="0"/>
            </a:endParaRPr>
          </a:p>
        </p:txBody>
      </p:sp>
      <p:sp>
        <p:nvSpPr>
          <p:cNvPr id="12292" name="Text Box 6"/>
          <p:cNvSpPr txBox="1">
            <a:spLocks noChangeArrowheads="1"/>
          </p:cNvSpPr>
          <p:nvPr/>
        </p:nvSpPr>
        <p:spPr bwMode="auto">
          <a:xfrm>
            <a:off x="768350" y="2482850"/>
            <a:ext cx="740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kumimoji="1" lang="es-ES" altLang="es-ES" sz="2400">
              <a:latin typeface="Arial Narrow" panose="020B0606020202030204" pitchFamily="34" charset="0"/>
            </a:endParaRPr>
          </a:p>
        </p:txBody>
      </p:sp>
      <p:sp>
        <p:nvSpPr>
          <p:cNvPr id="12293" name="Text Box 7"/>
          <p:cNvSpPr txBox="1">
            <a:spLocks noChangeArrowheads="1"/>
          </p:cNvSpPr>
          <p:nvPr/>
        </p:nvSpPr>
        <p:spPr bwMode="auto">
          <a:xfrm>
            <a:off x="692150" y="88265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 typeface="Wingdings" panose="05000000000000000000" pitchFamily="2" charset="2"/>
              <a:buNone/>
            </a:pPr>
            <a:endParaRPr kumimoji="1" lang="es-MX" altLang="es-ES" sz="2400">
              <a:solidFill>
                <a:schemeClr val="tx2"/>
              </a:solidFill>
              <a:latin typeface="Arial Narrow" panose="020B0606020202030204" pitchFamily="34" charset="0"/>
            </a:endParaRPr>
          </a:p>
        </p:txBody>
      </p:sp>
      <p:sp>
        <p:nvSpPr>
          <p:cNvPr id="7" name="Text Box 9"/>
          <p:cNvSpPr txBox="1">
            <a:spLocks noChangeArrowheads="1"/>
          </p:cNvSpPr>
          <p:nvPr/>
        </p:nvSpPr>
        <p:spPr bwMode="auto">
          <a:xfrm>
            <a:off x="468313" y="1397000"/>
            <a:ext cx="8424862" cy="5262563"/>
          </a:xfrm>
          <a:prstGeom prst="rect">
            <a:avLst/>
          </a:prstGeom>
          <a:noFill/>
          <a:ln w="9525">
            <a:noFill/>
            <a:miter lim="800000"/>
            <a:headEnd/>
            <a:tailEnd/>
          </a:ln>
          <a:effectLst/>
        </p:spPr>
        <p:txBody>
          <a:bodyPr>
            <a:spAutoFit/>
          </a:bodyPr>
          <a:lstStyle/>
          <a:p>
            <a:pPr algn="ctr" eaLnBrk="1" hangingPunct="1">
              <a:spcBef>
                <a:spcPct val="50000"/>
              </a:spcBef>
              <a:defRPr/>
            </a:pPr>
            <a:r>
              <a:rPr kumimoji="1" lang="es-MX" sz="2400" b="1" dirty="0">
                <a:solidFill>
                  <a:srgbClr val="00CC00"/>
                </a:solidFill>
                <a:effectLst>
                  <a:outerShdw blurRad="38100" dist="38100" dir="2700000" algn="tl">
                    <a:srgbClr val="000000">
                      <a:alpha val="43137"/>
                    </a:srgbClr>
                  </a:outerShdw>
                </a:effectLst>
                <a:latin typeface="Arial" charset="0"/>
              </a:rPr>
              <a:t>I</a:t>
            </a:r>
            <a:r>
              <a:rPr kumimoji="1" lang="es-MX" sz="2400" b="1" baseline="-25000" dirty="0">
                <a:solidFill>
                  <a:srgbClr val="00CC00"/>
                </a:solidFill>
                <a:effectLst>
                  <a:outerShdw blurRad="38100" dist="38100" dir="2700000" algn="tl">
                    <a:srgbClr val="000000">
                      <a:alpha val="43137"/>
                    </a:srgbClr>
                  </a:outerShdw>
                </a:effectLst>
                <a:latin typeface="Arial" charset="0"/>
              </a:rPr>
              <a:t>T </a:t>
            </a:r>
            <a:r>
              <a:rPr kumimoji="1" lang="es-MX" sz="2400" b="1" dirty="0">
                <a:solidFill>
                  <a:srgbClr val="00CC00"/>
                </a:solidFill>
                <a:effectLst>
                  <a:outerShdw blurRad="38100" dist="38100" dir="2700000" algn="tl">
                    <a:srgbClr val="000000">
                      <a:alpha val="43137"/>
                    </a:srgbClr>
                  </a:outerShdw>
                </a:effectLst>
                <a:latin typeface="Arial" charset="0"/>
              </a:rPr>
              <a:t>= I</a:t>
            </a:r>
            <a:r>
              <a:rPr kumimoji="1" lang="es-MX" sz="2400" b="1" baseline="-25000" dirty="0">
                <a:solidFill>
                  <a:srgbClr val="00CC00"/>
                </a:solidFill>
                <a:effectLst>
                  <a:outerShdw blurRad="38100" dist="38100" dir="2700000" algn="tl">
                    <a:srgbClr val="000000">
                      <a:alpha val="43137"/>
                    </a:srgbClr>
                  </a:outerShdw>
                </a:effectLst>
                <a:latin typeface="Arial" charset="0"/>
              </a:rPr>
              <a:t>T-1 </a:t>
            </a:r>
            <a:r>
              <a:rPr kumimoji="1" lang="es-MX" sz="2400" b="1" dirty="0">
                <a:solidFill>
                  <a:srgbClr val="00CC00"/>
                </a:solidFill>
                <a:effectLst>
                  <a:outerShdw blurRad="38100" dist="38100" dir="2700000" algn="tl">
                    <a:srgbClr val="000000">
                      <a:alpha val="43137"/>
                    </a:srgbClr>
                  </a:outerShdw>
                </a:effectLst>
                <a:latin typeface="Arial" charset="0"/>
              </a:rPr>
              <a:t>+ Q</a:t>
            </a:r>
            <a:r>
              <a:rPr kumimoji="1" lang="es-MX" sz="2400" b="1" baseline="-25000" dirty="0">
                <a:solidFill>
                  <a:srgbClr val="00CC00"/>
                </a:solidFill>
                <a:effectLst>
                  <a:outerShdw blurRad="38100" dist="38100" dir="2700000" algn="tl">
                    <a:srgbClr val="000000">
                      <a:alpha val="43137"/>
                    </a:srgbClr>
                  </a:outerShdw>
                </a:effectLst>
                <a:latin typeface="Arial" charset="0"/>
              </a:rPr>
              <a:t>T </a:t>
            </a:r>
            <a:r>
              <a:rPr kumimoji="1" lang="es-MX" sz="2400" b="1" dirty="0">
                <a:solidFill>
                  <a:srgbClr val="00CC00"/>
                </a:solidFill>
                <a:effectLst>
                  <a:outerShdw blurRad="38100" dist="38100" dir="2700000" algn="tl">
                    <a:srgbClr val="000000">
                      <a:alpha val="43137"/>
                    </a:srgbClr>
                  </a:outerShdw>
                </a:effectLst>
                <a:latin typeface="Arial" charset="0"/>
              </a:rPr>
              <a:t>- </a:t>
            </a:r>
            <a:r>
              <a:rPr kumimoji="1" lang="es-MX" sz="2400" b="1" dirty="0" err="1">
                <a:solidFill>
                  <a:srgbClr val="00CC00"/>
                </a:solidFill>
                <a:effectLst>
                  <a:outerShdw blurRad="38100" dist="38100" dir="2700000" algn="tl">
                    <a:srgbClr val="000000">
                      <a:alpha val="43137"/>
                    </a:srgbClr>
                  </a:outerShdw>
                </a:effectLst>
                <a:latin typeface="Arial" charset="0"/>
              </a:rPr>
              <a:t>máx</a:t>
            </a:r>
            <a:r>
              <a:rPr kumimoji="1" lang="es-MX" sz="2400" b="1" dirty="0">
                <a:solidFill>
                  <a:srgbClr val="00CC00"/>
                </a:solidFill>
                <a:effectLst>
                  <a:outerShdw blurRad="38100" dist="38100" dir="2700000" algn="tl">
                    <a:srgbClr val="000000">
                      <a:alpha val="43137"/>
                    </a:srgbClr>
                  </a:outerShdw>
                </a:effectLst>
                <a:latin typeface="Arial" charset="0"/>
              </a:rPr>
              <a:t> {F</a:t>
            </a:r>
            <a:r>
              <a:rPr kumimoji="1" lang="es-MX" sz="2400" b="1" baseline="-25000" dirty="0">
                <a:solidFill>
                  <a:srgbClr val="00CC00"/>
                </a:solidFill>
                <a:effectLst>
                  <a:outerShdw blurRad="38100" dist="38100" dir="2700000" algn="tl">
                    <a:srgbClr val="000000">
                      <a:alpha val="43137"/>
                    </a:srgbClr>
                  </a:outerShdw>
                </a:effectLst>
                <a:latin typeface="Arial" charset="0"/>
              </a:rPr>
              <a:t>T</a:t>
            </a:r>
            <a:r>
              <a:rPr kumimoji="1" lang="es-MX" sz="2400" b="1" dirty="0">
                <a:solidFill>
                  <a:srgbClr val="00CC00"/>
                </a:solidFill>
                <a:effectLst>
                  <a:outerShdw blurRad="38100" dist="38100" dir="2700000" algn="tl">
                    <a:srgbClr val="000000">
                      <a:alpha val="43137"/>
                    </a:srgbClr>
                  </a:outerShdw>
                </a:effectLst>
                <a:latin typeface="Arial" charset="0"/>
              </a:rPr>
              <a:t>, O</a:t>
            </a:r>
            <a:r>
              <a:rPr kumimoji="1" lang="es-MX" sz="2400" b="1" baseline="-25000" dirty="0">
                <a:solidFill>
                  <a:srgbClr val="00CC00"/>
                </a:solidFill>
                <a:effectLst>
                  <a:outerShdw blurRad="38100" dist="38100" dir="2700000" algn="tl">
                    <a:srgbClr val="000000">
                      <a:alpha val="43137"/>
                    </a:srgbClr>
                  </a:outerShdw>
                </a:effectLst>
                <a:latin typeface="Arial" charset="0"/>
              </a:rPr>
              <a:t>T</a:t>
            </a:r>
            <a:r>
              <a:rPr kumimoji="1" lang="es-MX" sz="2400" b="1" dirty="0">
                <a:solidFill>
                  <a:srgbClr val="00CC00"/>
                </a:solidFill>
                <a:effectLst>
                  <a:outerShdw blurRad="38100" dist="38100" dir="2700000" algn="tl">
                    <a:srgbClr val="000000">
                      <a:alpha val="43137"/>
                    </a:srgbClr>
                  </a:outerShdw>
                </a:effectLst>
                <a:latin typeface="Arial" charset="0"/>
              </a:rPr>
              <a:t>}</a:t>
            </a:r>
          </a:p>
          <a:p>
            <a:pPr algn="ctr" eaLnBrk="1" hangingPunct="1">
              <a:spcBef>
                <a:spcPct val="50000"/>
              </a:spcBef>
              <a:defRPr/>
            </a:pPr>
            <a:r>
              <a:rPr kumimoji="1" lang="es-MX" sz="2400" b="1" dirty="0">
                <a:solidFill>
                  <a:srgbClr val="00CC00"/>
                </a:solidFill>
                <a:effectLst>
                  <a:outerShdw blurRad="38100" dist="38100" dir="2700000" algn="tl">
                    <a:srgbClr val="000000">
                      <a:alpha val="43137"/>
                    </a:srgbClr>
                  </a:outerShdw>
                </a:effectLst>
                <a:latin typeface="Arial" charset="0"/>
              </a:rPr>
              <a:t>Q</a:t>
            </a:r>
            <a:r>
              <a:rPr kumimoji="1" lang="es-MX" sz="2400" b="1" baseline="-25000" dirty="0">
                <a:solidFill>
                  <a:srgbClr val="00CC00"/>
                </a:solidFill>
                <a:effectLst>
                  <a:outerShdw blurRad="38100" dist="38100" dir="2700000" algn="tl">
                    <a:srgbClr val="000000">
                      <a:alpha val="43137"/>
                    </a:srgbClr>
                  </a:outerShdw>
                </a:effectLst>
                <a:latin typeface="Arial" charset="0"/>
              </a:rPr>
              <a:t>T </a:t>
            </a:r>
            <a:r>
              <a:rPr kumimoji="1" lang="es-MX" sz="2400" b="1" dirty="0">
                <a:solidFill>
                  <a:srgbClr val="00CC00"/>
                </a:solidFill>
                <a:effectLst>
                  <a:outerShdw blurRad="38100" dist="38100" dir="2700000" algn="tl">
                    <a:srgbClr val="000000">
                      <a:alpha val="43137"/>
                    </a:srgbClr>
                  </a:outerShdw>
                </a:effectLst>
                <a:latin typeface="Arial" charset="0"/>
              </a:rPr>
              <a:t>= (# </a:t>
            </a:r>
            <a:r>
              <a:rPr kumimoji="1" lang="es-MX" sz="2400" b="1" dirty="0" err="1">
                <a:solidFill>
                  <a:srgbClr val="00CC00"/>
                </a:solidFill>
                <a:effectLst>
                  <a:outerShdw blurRad="38100" dist="38100" dir="2700000" algn="tl">
                    <a:srgbClr val="000000">
                      <a:alpha val="43137"/>
                    </a:srgbClr>
                  </a:outerShdw>
                </a:effectLst>
                <a:latin typeface="Arial" charset="0"/>
              </a:rPr>
              <a:t>Trab</a:t>
            </a:r>
            <a:r>
              <a:rPr kumimoji="1" lang="es-MX" sz="2400" b="1" dirty="0">
                <a:solidFill>
                  <a:srgbClr val="00CC00"/>
                </a:solidFill>
                <a:effectLst>
                  <a:outerShdw blurRad="38100" dist="38100" dir="2700000" algn="tl">
                    <a:srgbClr val="000000">
                      <a:alpha val="43137"/>
                    </a:srgbClr>
                  </a:outerShdw>
                </a:effectLst>
                <a:latin typeface="Arial" charset="0"/>
              </a:rPr>
              <a:t>.) * (# Días) * (Rata de Producción)</a:t>
            </a:r>
          </a:p>
          <a:p>
            <a:pPr eaLnBrk="1" hangingPunct="1">
              <a:spcBef>
                <a:spcPct val="50000"/>
              </a:spcBef>
              <a:defRPr/>
            </a:pPr>
            <a:r>
              <a:rPr kumimoji="1" lang="es-MX" sz="2400" dirty="0">
                <a:latin typeface="Arial" charset="0"/>
              </a:rPr>
              <a:t>Q</a:t>
            </a:r>
            <a:r>
              <a:rPr kumimoji="1" lang="es-MX" sz="2400" baseline="-25000" dirty="0">
                <a:latin typeface="Arial" charset="0"/>
              </a:rPr>
              <a:t>T</a:t>
            </a:r>
            <a:r>
              <a:rPr kumimoji="1" lang="es-MX" sz="2400" dirty="0">
                <a:latin typeface="Arial" charset="0"/>
              </a:rPr>
              <a:t>= 0, si I</a:t>
            </a:r>
            <a:r>
              <a:rPr kumimoji="1" lang="es-MX" sz="2400" baseline="-25000" dirty="0">
                <a:latin typeface="Arial" charset="0"/>
              </a:rPr>
              <a:t>T</a:t>
            </a:r>
            <a:r>
              <a:rPr kumimoji="1" lang="es-MX" sz="2400" dirty="0">
                <a:latin typeface="Arial" charset="0"/>
              </a:rPr>
              <a:t> &gt; 0</a:t>
            </a:r>
          </a:p>
          <a:p>
            <a:pPr eaLnBrk="1" hangingPunct="1">
              <a:spcBef>
                <a:spcPct val="50000"/>
              </a:spcBef>
              <a:defRPr/>
            </a:pPr>
            <a:r>
              <a:rPr kumimoji="1" lang="es-MX" sz="2400" dirty="0">
                <a:latin typeface="Arial" charset="0"/>
              </a:rPr>
              <a:t>De lo contrario producir Q</a:t>
            </a:r>
            <a:r>
              <a:rPr kumimoji="1" lang="es-MX" sz="2400" baseline="-25000" dirty="0">
                <a:latin typeface="Arial" charset="0"/>
              </a:rPr>
              <a:t>T</a:t>
            </a:r>
          </a:p>
          <a:p>
            <a:pPr eaLnBrk="1" hangingPunct="1">
              <a:spcBef>
                <a:spcPct val="50000"/>
              </a:spcBef>
              <a:defRPr/>
            </a:pPr>
            <a:r>
              <a:rPr kumimoji="1" lang="es-MX" sz="2400" b="1" dirty="0">
                <a:latin typeface="Arial" charset="0"/>
              </a:rPr>
              <a:t>Donde: </a:t>
            </a:r>
          </a:p>
          <a:p>
            <a:pPr eaLnBrk="1" hangingPunct="1">
              <a:spcBef>
                <a:spcPct val="50000"/>
              </a:spcBef>
              <a:defRPr/>
            </a:pPr>
            <a:r>
              <a:rPr kumimoji="1" lang="es-MX" sz="2400" b="1" dirty="0">
                <a:latin typeface="Arial" charset="0"/>
              </a:rPr>
              <a:t>I</a:t>
            </a:r>
            <a:r>
              <a:rPr kumimoji="1" lang="es-MX" sz="2400" b="1" baseline="-25000" dirty="0">
                <a:latin typeface="Arial" charset="0"/>
              </a:rPr>
              <a:t>T</a:t>
            </a:r>
            <a:r>
              <a:rPr kumimoji="1" lang="es-MX" sz="2400" b="1" dirty="0">
                <a:latin typeface="Arial" charset="0"/>
              </a:rPr>
              <a:t>:</a:t>
            </a:r>
            <a:r>
              <a:rPr kumimoji="1" lang="es-MX" sz="2400" dirty="0">
                <a:latin typeface="Arial" charset="0"/>
              </a:rPr>
              <a:t> Inv. De producto terminado al final de la semana T.</a:t>
            </a:r>
            <a:endParaRPr kumimoji="1" lang="es-MX" sz="2400" baseline="-25000" dirty="0">
              <a:latin typeface="Arial" charset="0"/>
            </a:endParaRPr>
          </a:p>
          <a:p>
            <a:pPr eaLnBrk="1" hangingPunct="1">
              <a:spcBef>
                <a:spcPct val="50000"/>
              </a:spcBef>
              <a:defRPr/>
            </a:pPr>
            <a:r>
              <a:rPr kumimoji="1" lang="es-MX" sz="2400" b="1" dirty="0">
                <a:latin typeface="Arial" charset="0"/>
              </a:rPr>
              <a:t>Q</a:t>
            </a:r>
            <a:r>
              <a:rPr kumimoji="1" lang="es-MX" sz="2400" b="1" baseline="-25000" dirty="0">
                <a:latin typeface="Arial" charset="0"/>
              </a:rPr>
              <a:t>T</a:t>
            </a:r>
            <a:r>
              <a:rPr kumimoji="1" lang="es-MX" sz="2400" b="1" dirty="0">
                <a:latin typeface="Arial" charset="0"/>
              </a:rPr>
              <a:t>:</a:t>
            </a:r>
            <a:r>
              <a:rPr kumimoji="1" lang="es-MX" sz="2400" dirty="0">
                <a:latin typeface="Arial" charset="0"/>
              </a:rPr>
              <a:t> </a:t>
            </a:r>
            <a:r>
              <a:rPr kumimoji="1" lang="es-MX" sz="2400" dirty="0" err="1">
                <a:latin typeface="Arial" charset="0"/>
              </a:rPr>
              <a:t>Cant</a:t>
            </a:r>
            <a:r>
              <a:rPr kumimoji="1" lang="es-MX" sz="2400" dirty="0">
                <a:latin typeface="Arial" charset="0"/>
              </a:rPr>
              <a:t>. Fabricada que debe completarse en la semana T.</a:t>
            </a:r>
          </a:p>
          <a:p>
            <a:pPr eaLnBrk="1" hangingPunct="1">
              <a:spcBef>
                <a:spcPct val="50000"/>
              </a:spcBef>
              <a:defRPr/>
            </a:pPr>
            <a:r>
              <a:rPr kumimoji="1" lang="es-MX" sz="2400" b="1" dirty="0">
                <a:latin typeface="Arial" charset="0"/>
              </a:rPr>
              <a:t>F</a:t>
            </a:r>
            <a:r>
              <a:rPr kumimoji="1" lang="es-MX" sz="2400" b="1" baseline="-25000" dirty="0">
                <a:latin typeface="Arial" charset="0"/>
              </a:rPr>
              <a:t>T</a:t>
            </a:r>
            <a:r>
              <a:rPr kumimoji="1" lang="es-MX" sz="2400" b="1" dirty="0">
                <a:latin typeface="Arial" charset="0"/>
              </a:rPr>
              <a:t>:</a:t>
            </a:r>
            <a:r>
              <a:rPr kumimoji="1" lang="es-MX" sz="2400" dirty="0">
                <a:latin typeface="Arial" charset="0"/>
              </a:rPr>
              <a:t> Pronostico para la semana T.</a:t>
            </a:r>
          </a:p>
          <a:p>
            <a:pPr eaLnBrk="1" hangingPunct="1">
              <a:spcBef>
                <a:spcPct val="50000"/>
              </a:spcBef>
              <a:defRPr/>
            </a:pPr>
            <a:r>
              <a:rPr kumimoji="1" lang="es-MX" sz="2400" b="1" dirty="0">
                <a:latin typeface="Arial" charset="0"/>
              </a:rPr>
              <a:t>O</a:t>
            </a:r>
            <a:r>
              <a:rPr kumimoji="1" lang="es-MX" sz="2400" b="1" baseline="-25000" dirty="0">
                <a:latin typeface="Arial" charset="0"/>
              </a:rPr>
              <a:t>T</a:t>
            </a:r>
            <a:r>
              <a:rPr kumimoji="1" lang="es-MX" sz="2400" b="1" dirty="0">
                <a:latin typeface="Arial" charset="0"/>
              </a:rPr>
              <a:t>:</a:t>
            </a:r>
            <a:r>
              <a:rPr kumimoji="1" lang="es-MX" sz="2400" dirty="0">
                <a:latin typeface="Arial" charset="0"/>
              </a:rPr>
              <a:t> Ordenes de los clientes que deben entregarse en la semana T.</a:t>
            </a:r>
            <a:endParaRPr kumimoji="1" lang="es-ES" sz="2400" dirty="0">
              <a:latin typeface="Arial" charset="0"/>
            </a:endParaRPr>
          </a:p>
        </p:txBody>
      </p:sp>
      <p:sp>
        <p:nvSpPr>
          <p:cNvPr id="8" name="Rectangle 2"/>
          <p:cNvSpPr txBox="1">
            <a:spLocks noChangeArrowheads="1"/>
          </p:cNvSpPr>
          <p:nvPr/>
        </p:nvSpPr>
        <p:spPr>
          <a:xfrm>
            <a:off x="323850" y="241300"/>
            <a:ext cx="8640763" cy="830263"/>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400" dirty="0" smtClean="0">
                <a:solidFill>
                  <a:srgbClr val="FF6600"/>
                </a:solidFill>
                <a:latin typeface="Arial" pitchFamily="34" charset="0"/>
                <a:cs typeface="Arial" pitchFamily="34" charset="0"/>
              </a:rPr>
              <a:t>ECUACIONES PARA CALCULAR EL INVENTARIO Y ELEMENTOS DEL PLAN MAESTRO</a:t>
            </a:r>
            <a:endParaRPr lang="es-VE" sz="2400" dirty="0">
              <a:solidFill>
                <a:srgbClr val="FF6600"/>
              </a:solidFill>
              <a:latin typeface="Arial" pitchFamily="34" charset="0"/>
              <a:cs typeface="Arial" pitchFamily="34" charset="0"/>
            </a:endParaRPr>
          </a:p>
        </p:txBody>
      </p:sp>
      <p:cxnSp>
        <p:nvCxnSpPr>
          <p:cNvPr id="9" name="8 Conector recto"/>
          <p:cNvCxnSpPr/>
          <p:nvPr/>
        </p:nvCxnSpPr>
        <p:spPr>
          <a:xfrm>
            <a:off x="0" y="11969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p:transition spd="slow" advTm="67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258888" y="1628775"/>
            <a:ext cx="6553200"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20000"/>
              </a:lnSpc>
              <a:spcBef>
                <a:spcPct val="50000"/>
              </a:spcBef>
              <a:buFontTx/>
              <a:buNone/>
            </a:pPr>
            <a:r>
              <a:rPr lang="es-ES_tradnl" altLang="es-ES" sz="2600" b="1">
                <a:solidFill>
                  <a:srgbClr val="FF3300"/>
                </a:solidFill>
                <a:latin typeface="Arial" panose="020B0604020202020204" pitchFamily="34" charset="0"/>
              </a:rPr>
              <a:t>DISPONIBILIDAD PARA LA PROMESA</a:t>
            </a:r>
          </a:p>
          <a:p>
            <a:pPr algn="just" eaLnBrk="1" hangingPunct="1">
              <a:lnSpc>
                <a:spcPct val="120000"/>
              </a:lnSpc>
              <a:spcBef>
                <a:spcPct val="50000"/>
              </a:spcBef>
              <a:buFontTx/>
              <a:buNone/>
            </a:pPr>
            <a:r>
              <a:rPr lang="es-ES_tradnl" altLang="es-ES" sz="2000" b="1">
                <a:latin typeface="Arial" panose="020B0604020202020204" pitchFamily="34" charset="0"/>
              </a:rPr>
              <a:t>EN EL PROGRAMA MAESTRO, LOS PRONÓSTICO DE VENTAS Y LAS VENTAS REALES SE COMPARAN ENTRE SÍ, LO CUAL VA A PERMITIR QUE SE COMPROMETA EL ARTÍCULO FINAL PARA EMBARCARLO AL CLIENTE EN PERIODOS FUTUROS DEL HORIZONTE DE PLANEACIÓN.</a:t>
            </a:r>
            <a:endParaRPr lang="es-ES" altLang="es-ES" sz="2000" b="1" u="sng">
              <a:latin typeface="Arial" panose="020B0604020202020204" pitchFamily="34" charset="0"/>
            </a:endParaRPr>
          </a:p>
        </p:txBody>
      </p:sp>
      <p:sp>
        <p:nvSpPr>
          <p:cNvPr id="3" name="Rectangle 2"/>
          <p:cNvSpPr txBox="1">
            <a:spLocks noChangeArrowheads="1"/>
          </p:cNvSpPr>
          <p:nvPr/>
        </p:nvSpPr>
        <p:spPr>
          <a:xfrm>
            <a:off x="827088" y="241300"/>
            <a:ext cx="7497762" cy="523875"/>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800" dirty="0" smtClean="0">
                <a:solidFill>
                  <a:srgbClr val="FF6600"/>
                </a:solidFill>
                <a:latin typeface="Arial" pitchFamily="34" charset="0"/>
                <a:cs typeface="Arial" pitchFamily="34" charset="0"/>
              </a:rPr>
              <a:t>ELEMENTOS DEL PLAN MAESTRO</a:t>
            </a:r>
            <a:endParaRPr lang="es-VE" sz="2800" dirty="0">
              <a:solidFill>
                <a:srgbClr val="FF6600"/>
              </a:solidFill>
              <a:latin typeface="Arial" pitchFamily="34" charset="0"/>
              <a:cs typeface="Arial" pitchFamily="34" charset="0"/>
            </a:endParaRPr>
          </a:p>
        </p:txBody>
      </p:sp>
      <p:cxnSp>
        <p:nvCxnSpPr>
          <p:cNvPr id="4" name="3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18436" name="Picture 4" descr="http://1.bp.blogspot.com/_TdrIlxzS6vA/S8KejqOmlqI/AAAAAAAAABQ/6RgTxf-D17U/s200/Imagenn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2525" y="5013325"/>
            <a:ext cx="17430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spd="slow" advTm="207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18436"/>
                                        </p:tgtEl>
                                        <p:attrNameLst>
                                          <p:attrName>style.visibility</p:attrName>
                                        </p:attrNameLst>
                                      </p:cBhvr>
                                      <p:to>
                                        <p:strVal val="visible"/>
                                      </p:to>
                                    </p:set>
                                    <p:animEffect transition="in" filter="randombar(horizontal)">
                                      <p:cBhvr>
                                        <p:cTn id="14"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49263" y="928688"/>
            <a:ext cx="8299450" cy="1492250"/>
          </a:xfrm>
          <a:prstGeom prst="rect">
            <a:avLst/>
          </a:prstGeom>
          <a:noFill/>
          <a:ln w="9525">
            <a:noFill/>
            <a:miter lim="800000"/>
            <a:headEnd/>
            <a:tailEnd/>
          </a:ln>
          <a:effectLst/>
        </p:spPr>
        <p:txBody>
          <a:bodyPr>
            <a:spAutoFit/>
          </a:bodyPr>
          <a:lstStyle/>
          <a:p>
            <a:pPr marL="342900" indent="-342900" algn="just" eaLnBrk="1" hangingPunct="1">
              <a:lnSpc>
                <a:spcPct val="120000"/>
              </a:lnSpc>
              <a:spcBef>
                <a:spcPct val="50000"/>
              </a:spcBef>
              <a:defRPr/>
            </a:pPr>
            <a:r>
              <a:rPr lang="es-ES_tradnl" sz="2000" b="1" dirty="0">
                <a:solidFill>
                  <a:srgbClr val="FF3300"/>
                </a:solidFill>
                <a:latin typeface="Arial" charset="0"/>
              </a:rPr>
              <a:t>OBJETIVO</a:t>
            </a:r>
          </a:p>
          <a:p>
            <a:pPr marL="900113" indent="-544513" algn="just" eaLnBrk="1" hangingPunct="1">
              <a:lnSpc>
                <a:spcPct val="150000"/>
              </a:lnSpc>
              <a:spcBef>
                <a:spcPct val="50000"/>
              </a:spcBef>
              <a:spcAft>
                <a:spcPct val="35000"/>
              </a:spcAft>
              <a:buFont typeface="Wingdings" pitchFamily="2" charset="2"/>
              <a:buChar char="§"/>
              <a:defRPr/>
            </a:pPr>
            <a:r>
              <a:rPr lang="es-ES_tradnl" sz="2000" dirty="0">
                <a:latin typeface="Arial" charset="0"/>
              </a:rPr>
              <a:t>	</a:t>
            </a:r>
            <a:r>
              <a:rPr lang="es-ES_tradnl" b="1" dirty="0">
                <a:latin typeface="Arial" charset="0"/>
              </a:rPr>
              <a:t>VALIDAR LA CAPACIDAD DE PRODUCCIÓN DE LOS CENTROS DE TRABAJO CRITICOS</a:t>
            </a:r>
            <a:r>
              <a:rPr lang="es-ES_tradnl" b="1" dirty="0">
                <a:solidFill>
                  <a:schemeClr val="bg1"/>
                </a:solidFill>
                <a:latin typeface="Arial" charset="0"/>
              </a:rPr>
              <a:t>.</a:t>
            </a:r>
            <a:r>
              <a:rPr lang="es-ES_tradnl" dirty="0">
                <a:solidFill>
                  <a:schemeClr val="bg1"/>
                </a:solidFill>
                <a:latin typeface="Arial" charset="0"/>
              </a:rPr>
              <a:t> </a:t>
            </a:r>
          </a:p>
        </p:txBody>
      </p:sp>
      <p:grpSp>
        <p:nvGrpSpPr>
          <p:cNvPr id="3" name="27 Grupo"/>
          <p:cNvGrpSpPr>
            <a:grpSpLocks/>
          </p:cNvGrpSpPr>
          <p:nvPr/>
        </p:nvGrpSpPr>
        <p:grpSpPr bwMode="auto">
          <a:xfrm>
            <a:off x="357188" y="2473325"/>
            <a:ext cx="3057525" cy="2598738"/>
            <a:chOff x="4643438" y="3307298"/>
            <a:chExt cx="3057537" cy="2598202"/>
          </a:xfrm>
        </p:grpSpPr>
        <p:sp>
          <p:nvSpPr>
            <p:cNvPr id="14344" name="Freeform 5"/>
            <p:cNvSpPr>
              <a:spLocks/>
            </p:cNvSpPr>
            <p:nvPr/>
          </p:nvSpPr>
          <p:spPr bwMode="auto">
            <a:xfrm>
              <a:off x="6580460" y="5128625"/>
              <a:ext cx="1058250" cy="776875"/>
            </a:xfrm>
            <a:custGeom>
              <a:avLst/>
              <a:gdLst>
                <a:gd name="T0" fmla="*/ 2147483646 w 1592"/>
                <a:gd name="T1" fmla="*/ 0 h 904"/>
                <a:gd name="T2" fmla="*/ 2147483646 w 1592"/>
                <a:gd name="T3" fmla="*/ 2147483646 h 904"/>
                <a:gd name="T4" fmla="*/ 2147483646 w 1592"/>
                <a:gd name="T5" fmla="*/ 2147483646 h 904"/>
                <a:gd name="T6" fmla="*/ 2147483646 w 1592"/>
                <a:gd name="T7" fmla="*/ 2147483646 h 904"/>
                <a:gd name="T8" fmla="*/ 2147483646 w 1592"/>
                <a:gd name="T9" fmla="*/ 2147483646 h 904"/>
                <a:gd name="T10" fmla="*/ 2147483646 w 1592"/>
                <a:gd name="T11" fmla="*/ 2147483646 h 904"/>
                <a:gd name="T12" fmla="*/ 2147483646 w 1592"/>
                <a:gd name="T13" fmla="*/ 2147483646 h 904"/>
                <a:gd name="T14" fmla="*/ 2147483646 w 1592"/>
                <a:gd name="T15" fmla="*/ 2147483646 h 904"/>
                <a:gd name="T16" fmla="*/ 2147483646 w 1592"/>
                <a:gd name="T17" fmla="*/ 2147483646 h 904"/>
                <a:gd name="T18" fmla="*/ 0 w 1592"/>
                <a:gd name="T19" fmla="*/ 2147483646 h 904"/>
                <a:gd name="T20" fmla="*/ 0 w 1592"/>
                <a:gd name="T21" fmla="*/ 2147483646 h 904"/>
                <a:gd name="T22" fmla="*/ 2147483646 w 1592"/>
                <a:gd name="T23" fmla="*/ 2147483646 h 904"/>
                <a:gd name="T24" fmla="*/ 2147483646 w 1592"/>
                <a:gd name="T25" fmla="*/ 2147483646 h 904"/>
                <a:gd name="T26" fmla="*/ 2147483646 w 1592"/>
                <a:gd name="T27" fmla="*/ 2147483646 h 904"/>
                <a:gd name="T28" fmla="*/ 2147483646 w 1592"/>
                <a:gd name="T29" fmla="*/ 2147483646 h 904"/>
                <a:gd name="T30" fmla="*/ 2147483646 w 1592"/>
                <a:gd name="T31" fmla="*/ 2147483646 h 904"/>
                <a:gd name="T32" fmla="*/ 2147483646 w 1592"/>
                <a:gd name="T33" fmla="*/ 2147483646 h 904"/>
                <a:gd name="T34" fmla="*/ 2147483646 w 1592"/>
                <a:gd name="T35" fmla="*/ 2147483646 h 904"/>
                <a:gd name="T36" fmla="*/ 2147483646 w 1592"/>
                <a:gd name="T37" fmla="*/ 2147483646 h 904"/>
                <a:gd name="T38" fmla="*/ 2147483646 w 1592"/>
                <a:gd name="T39" fmla="*/ 2147483646 h 904"/>
                <a:gd name="T40" fmla="*/ 2147483646 w 1592"/>
                <a:gd name="T41" fmla="*/ 2147483646 h 904"/>
                <a:gd name="T42" fmla="*/ 2147483646 w 1592"/>
                <a:gd name="T43" fmla="*/ 2147483646 h 904"/>
                <a:gd name="T44" fmla="*/ 2147483646 w 1592"/>
                <a:gd name="T45" fmla="*/ 2147483646 h 904"/>
                <a:gd name="T46" fmla="*/ 2147483646 w 1592"/>
                <a:gd name="T47" fmla="*/ 2147483646 h 904"/>
                <a:gd name="T48" fmla="*/ 2147483646 w 1592"/>
                <a:gd name="T49" fmla="*/ 2147483646 h 904"/>
                <a:gd name="T50" fmla="*/ 2147483646 w 1592"/>
                <a:gd name="T51" fmla="*/ 2147483646 h 904"/>
                <a:gd name="T52" fmla="*/ 2147483646 w 1592"/>
                <a:gd name="T53" fmla="*/ 2147483646 h 904"/>
                <a:gd name="T54" fmla="*/ 2147483646 w 1592"/>
                <a:gd name="T55" fmla="*/ 2147483646 h 904"/>
                <a:gd name="T56" fmla="*/ 2147483646 w 1592"/>
                <a:gd name="T57" fmla="*/ 2147483646 h 904"/>
                <a:gd name="T58" fmla="*/ 2147483646 w 1592"/>
                <a:gd name="T59" fmla="*/ 2147483646 h 904"/>
                <a:gd name="T60" fmla="*/ 2147483646 w 1592"/>
                <a:gd name="T61" fmla="*/ 2147483646 h 904"/>
                <a:gd name="T62" fmla="*/ 2147483646 w 1592"/>
                <a:gd name="T63" fmla="*/ 2147483646 h 904"/>
                <a:gd name="T64" fmla="*/ 2147483646 w 1592"/>
                <a:gd name="T65" fmla="*/ 2147483646 h 904"/>
                <a:gd name="T66" fmla="*/ 2147483646 w 1592"/>
                <a:gd name="T67" fmla="*/ 2147483646 h 904"/>
                <a:gd name="T68" fmla="*/ 2147483646 w 1592"/>
                <a:gd name="T69" fmla="*/ 2147483646 h 904"/>
                <a:gd name="T70" fmla="*/ 2147483646 w 1592"/>
                <a:gd name="T71" fmla="*/ 2147483646 h 904"/>
                <a:gd name="T72" fmla="*/ 2147483646 w 1592"/>
                <a:gd name="T73" fmla="*/ 2147483646 h 904"/>
                <a:gd name="T74" fmla="*/ 2147483646 w 1592"/>
                <a:gd name="T75" fmla="*/ 2147483646 h 904"/>
                <a:gd name="T76" fmla="*/ 2147483646 w 1592"/>
                <a:gd name="T77" fmla="*/ 2147483646 h 904"/>
                <a:gd name="T78" fmla="*/ 2147483646 w 1592"/>
                <a:gd name="T79" fmla="*/ 2147483646 h 904"/>
                <a:gd name="T80" fmla="*/ 2147483646 w 1592"/>
                <a:gd name="T81" fmla="*/ 2147483646 h 904"/>
                <a:gd name="T82" fmla="*/ 2147483646 w 1592"/>
                <a:gd name="T83" fmla="*/ 0 h 904"/>
                <a:gd name="T84" fmla="*/ 2147483646 w 1592"/>
                <a:gd name="T85" fmla="*/ 0 h 9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92"/>
                <a:gd name="T130" fmla="*/ 0 h 904"/>
                <a:gd name="T131" fmla="*/ 1592 w 1592"/>
                <a:gd name="T132" fmla="*/ 904 h 9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92" h="904">
                  <a:moveTo>
                    <a:pt x="19" y="0"/>
                  </a:moveTo>
                  <a:lnTo>
                    <a:pt x="68" y="44"/>
                  </a:lnTo>
                  <a:lnTo>
                    <a:pt x="142" y="125"/>
                  </a:lnTo>
                  <a:lnTo>
                    <a:pt x="166" y="158"/>
                  </a:lnTo>
                  <a:lnTo>
                    <a:pt x="160" y="201"/>
                  </a:lnTo>
                  <a:lnTo>
                    <a:pt x="135" y="250"/>
                  </a:lnTo>
                  <a:lnTo>
                    <a:pt x="92" y="294"/>
                  </a:lnTo>
                  <a:lnTo>
                    <a:pt x="37" y="359"/>
                  </a:lnTo>
                  <a:lnTo>
                    <a:pt x="19" y="414"/>
                  </a:lnTo>
                  <a:lnTo>
                    <a:pt x="0" y="479"/>
                  </a:lnTo>
                  <a:lnTo>
                    <a:pt x="0" y="539"/>
                  </a:lnTo>
                  <a:lnTo>
                    <a:pt x="19" y="588"/>
                  </a:lnTo>
                  <a:lnTo>
                    <a:pt x="49" y="631"/>
                  </a:lnTo>
                  <a:lnTo>
                    <a:pt x="86" y="663"/>
                  </a:lnTo>
                  <a:lnTo>
                    <a:pt x="173" y="713"/>
                  </a:lnTo>
                  <a:lnTo>
                    <a:pt x="265" y="750"/>
                  </a:lnTo>
                  <a:lnTo>
                    <a:pt x="394" y="789"/>
                  </a:lnTo>
                  <a:lnTo>
                    <a:pt x="376" y="876"/>
                  </a:lnTo>
                  <a:lnTo>
                    <a:pt x="389" y="892"/>
                  </a:lnTo>
                  <a:lnTo>
                    <a:pt x="419" y="903"/>
                  </a:lnTo>
                  <a:lnTo>
                    <a:pt x="475" y="854"/>
                  </a:lnTo>
                  <a:lnTo>
                    <a:pt x="512" y="816"/>
                  </a:lnTo>
                  <a:lnTo>
                    <a:pt x="808" y="827"/>
                  </a:lnTo>
                  <a:lnTo>
                    <a:pt x="1085" y="816"/>
                  </a:lnTo>
                  <a:lnTo>
                    <a:pt x="1172" y="903"/>
                  </a:lnTo>
                  <a:lnTo>
                    <a:pt x="1202" y="892"/>
                  </a:lnTo>
                  <a:lnTo>
                    <a:pt x="1215" y="876"/>
                  </a:lnTo>
                  <a:lnTo>
                    <a:pt x="1196" y="789"/>
                  </a:lnTo>
                  <a:lnTo>
                    <a:pt x="1332" y="750"/>
                  </a:lnTo>
                  <a:lnTo>
                    <a:pt x="1418" y="713"/>
                  </a:lnTo>
                  <a:lnTo>
                    <a:pt x="1504" y="663"/>
                  </a:lnTo>
                  <a:lnTo>
                    <a:pt x="1572" y="588"/>
                  </a:lnTo>
                  <a:lnTo>
                    <a:pt x="1591" y="539"/>
                  </a:lnTo>
                  <a:lnTo>
                    <a:pt x="1591" y="479"/>
                  </a:lnTo>
                  <a:lnTo>
                    <a:pt x="1554" y="359"/>
                  </a:lnTo>
                  <a:lnTo>
                    <a:pt x="1504" y="294"/>
                  </a:lnTo>
                  <a:lnTo>
                    <a:pt x="1455" y="250"/>
                  </a:lnTo>
                  <a:lnTo>
                    <a:pt x="1436" y="201"/>
                  </a:lnTo>
                  <a:lnTo>
                    <a:pt x="1424" y="158"/>
                  </a:lnTo>
                  <a:lnTo>
                    <a:pt x="1449" y="125"/>
                  </a:lnTo>
                  <a:lnTo>
                    <a:pt x="1529" y="44"/>
                  </a:lnTo>
                  <a:lnTo>
                    <a:pt x="1579" y="0"/>
                  </a:lnTo>
                  <a:lnTo>
                    <a:pt x="19" y="0"/>
                  </a:lnTo>
                </a:path>
              </a:pathLst>
            </a:custGeom>
            <a:solidFill>
              <a:srgbClr val="C3AE4B"/>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s-ES"/>
            </a:p>
          </p:txBody>
        </p:sp>
        <p:grpSp>
          <p:nvGrpSpPr>
            <p:cNvPr id="14345" name="26 Grupo"/>
            <p:cNvGrpSpPr>
              <a:grpSpLocks/>
            </p:cNvGrpSpPr>
            <p:nvPr/>
          </p:nvGrpSpPr>
          <p:grpSpPr bwMode="auto">
            <a:xfrm>
              <a:off x="4643438" y="3307298"/>
              <a:ext cx="3057537" cy="2407718"/>
              <a:chOff x="4643438" y="3286124"/>
              <a:chExt cx="3057537" cy="2407718"/>
            </a:xfrm>
          </p:grpSpPr>
          <p:pic>
            <p:nvPicPr>
              <p:cNvPr id="1434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307" y="4255499"/>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7" name="Oval 6"/>
              <p:cNvSpPr>
                <a:spLocks noChangeArrowheads="1"/>
              </p:cNvSpPr>
              <p:nvPr/>
            </p:nvSpPr>
            <p:spPr bwMode="auto">
              <a:xfrm>
                <a:off x="6580460" y="4991984"/>
                <a:ext cx="1053597" cy="24578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endParaRPr lang="es-VE" altLang="es-ES" sz="1800">
                  <a:latin typeface="Arial" panose="020B0604020202020204" pitchFamily="34" charset="0"/>
                </a:endParaRPr>
              </a:p>
            </p:txBody>
          </p:sp>
          <p:grpSp>
            <p:nvGrpSpPr>
              <p:cNvPr id="14348" name="Group 7"/>
              <p:cNvGrpSpPr>
                <a:grpSpLocks/>
              </p:cNvGrpSpPr>
              <p:nvPr/>
            </p:nvGrpSpPr>
            <p:grpSpPr bwMode="auto">
              <a:xfrm>
                <a:off x="4643438" y="3286124"/>
                <a:ext cx="1895809" cy="2063360"/>
                <a:chOff x="583" y="889"/>
                <a:chExt cx="2852" cy="2401"/>
              </a:xfrm>
            </p:grpSpPr>
            <p:sp>
              <p:nvSpPr>
                <p:cNvPr id="14363" name="Freeform 8"/>
                <p:cNvSpPr>
                  <a:spLocks/>
                </p:cNvSpPr>
                <p:nvPr/>
              </p:nvSpPr>
              <p:spPr bwMode="auto">
                <a:xfrm>
                  <a:off x="583" y="889"/>
                  <a:ext cx="2526" cy="2401"/>
                </a:xfrm>
                <a:custGeom>
                  <a:avLst/>
                  <a:gdLst>
                    <a:gd name="T0" fmla="*/ 693 w 2526"/>
                    <a:gd name="T1" fmla="*/ 0 h 2401"/>
                    <a:gd name="T2" fmla="*/ 701 w 2526"/>
                    <a:gd name="T3" fmla="*/ 109 h 2401"/>
                    <a:gd name="T4" fmla="*/ 692 w 2526"/>
                    <a:gd name="T5" fmla="*/ 293 h 2401"/>
                    <a:gd name="T6" fmla="*/ 683 w 2526"/>
                    <a:gd name="T7" fmla="*/ 361 h 2401"/>
                    <a:gd name="T8" fmla="*/ 626 w 2526"/>
                    <a:gd name="T9" fmla="*/ 413 h 2401"/>
                    <a:gd name="T10" fmla="*/ 541 w 2526"/>
                    <a:gd name="T11" fmla="*/ 452 h 2401"/>
                    <a:gd name="T12" fmla="*/ 441 w 2526"/>
                    <a:gd name="T13" fmla="*/ 467 h 2401"/>
                    <a:gd name="T14" fmla="*/ 299 w 2526"/>
                    <a:gd name="T15" fmla="*/ 498 h 2401"/>
                    <a:gd name="T16" fmla="*/ 215 w 2526"/>
                    <a:gd name="T17" fmla="*/ 550 h 2401"/>
                    <a:gd name="T18" fmla="*/ 118 w 2526"/>
                    <a:gd name="T19" fmla="*/ 618 h 2401"/>
                    <a:gd name="T20" fmla="*/ 49 w 2526"/>
                    <a:gd name="T21" fmla="*/ 697 h 2401"/>
                    <a:gd name="T22" fmla="*/ 14 w 2526"/>
                    <a:gd name="T23" fmla="*/ 782 h 2401"/>
                    <a:gd name="T24" fmla="*/ 0 w 2526"/>
                    <a:gd name="T25" fmla="*/ 872 h 2401"/>
                    <a:gd name="T26" fmla="*/ 6 w 2526"/>
                    <a:gd name="T27" fmla="*/ 952 h 2401"/>
                    <a:gd name="T28" fmla="*/ 50 w 2526"/>
                    <a:gd name="T29" fmla="*/ 1105 h 2401"/>
                    <a:gd name="T30" fmla="*/ 114 w 2526"/>
                    <a:gd name="T31" fmla="*/ 1250 h 2401"/>
                    <a:gd name="T32" fmla="*/ 223 w 2526"/>
                    <a:gd name="T33" fmla="*/ 1434 h 2401"/>
                    <a:gd name="T34" fmla="*/ 100 w 2526"/>
                    <a:gd name="T35" fmla="*/ 1530 h 2401"/>
                    <a:gd name="T36" fmla="*/ 96 w 2526"/>
                    <a:gd name="T37" fmla="*/ 1565 h 2401"/>
                    <a:gd name="T38" fmla="*/ 120 w 2526"/>
                    <a:gd name="T39" fmla="*/ 1610 h 2401"/>
                    <a:gd name="T40" fmla="*/ 241 w 2526"/>
                    <a:gd name="T41" fmla="*/ 1602 h 2401"/>
                    <a:gd name="T42" fmla="*/ 328 w 2526"/>
                    <a:gd name="T43" fmla="*/ 1590 h 2401"/>
                    <a:gd name="T44" fmla="*/ 664 w 2526"/>
                    <a:gd name="T45" fmla="*/ 1906 h 2401"/>
                    <a:gd name="T46" fmla="*/ 1001 w 2526"/>
                    <a:gd name="T47" fmla="*/ 2175 h 2401"/>
                    <a:gd name="T48" fmla="*/ 1003 w 2526"/>
                    <a:gd name="T49" fmla="*/ 2378 h 2401"/>
                    <a:gd name="T50" fmla="*/ 1051 w 2526"/>
                    <a:gd name="T51" fmla="*/ 2395 h 2401"/>
                    <a:gd name="T52" fmla="*/ 1084 w 2526"/>
                    <a:gd name="T53" fmla="*/ 2386 h 2401"/>
                    <a:gd name="T54" fmla="*/ 1163 w 2526"/>
                    <a:gd name="T55" fmla="*/ 2252 h 2401"/>
                    <a:gd name="T56" fmla="*/ 1367 w 2526"/>
                    <a:gd name="T57" fmla="*/ 2339 h 2401"/>
                    <a:gd name="T58" fmla="*/ 1513 w 2526"/>
                    <a:gd name="T59" fmla="*/ 2377 h 2401"/>
                    <a:gd name="T60" fmla="*/ 1670 w 2526"/>
                    <a:gd name="T61" fmla="*/ 2400 h 2401"/>
                    <a:gd name="T62" fmla="*/ 1838 w 2526"/>
                    <a:gd name="T63" fmla="*/ 2368 h 2401"/>
                    <a:gd name="T64" fmla="*/ 1917 w 2526"/>
                    <a:gd name="T65" fmla="*/ 2321 h 2401"/>
                    <a:gd name="T66" fmla="*/ 1986 w 2526"/>
                    <a:gd name="T67" fmla="*/ 2242 h 2401"/>
                    <a:gd name="T68" fmla="*/ 2080 w 2526"/>
                    <a:gd name="T69" fmla="*/ 2045 h 2401"/>
                    <a:gd name="T70" fmla="*/ 2098 w 2526"/>
                    <a:gd name="T71" fmla="*/ 1908 h 2401"/>
                    <a:gd name="T72" fmla="*/ 2091 w 2526"/>
                    <a:gd name="T73" fmla="*/ 1800 h 2401"/>
                    <a:gd name="T74" fmla="*/ 2125 w 2526"/>
                    <a:gd name="T75" fmla="*/ 1716 h 2401"/>
                    <a:gd name="T76" fmla="*/ 2161 w 2526"/>
                    <a:gd name="T77" fmla="*/ 1645 h 2401"/>
                    <a:gd name="T78" fmla="*/ 2228 w 2526"/>
                    <a:gd name="T79" fmla="*/ 1628 h 2401"/>
                    <a:gd name="T80" fmla="*/ 2417 w 2526"/>
                    <a:gd name="T81" fmla="*/ 1600 h 2401"/>
                    <a:gd name="T82" fmla="*/ 2525 w 2526"/>
                    <a:gd name="T83" fmla="*/ 1593 h 2401"/>
                    <a:gd name="T84" fmla="*/ 693 w 2526"/>
                    <a:gd name="T85" fmla="*/ 0 h 24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26"/>
                    <a:gd name="T130" fmla="*/ 0 h 2401"/>
                    <a:gd name="T131" fmla="*/ 2526 w 2526"/>
                    <a:gd name="T132" fmla="*/ 2401 h 24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26" h="2401">
                      <a:moveTo>
                        <a:pt x="693" y="0"/>
                      </a:moveTo>
                      <a:lnTo>
                        <a:pt x="701" y="109"/>
                      </a:lnTo>
                      <a:lnTo>
                        <a:pt x="692" y="293"/>
                      </a:lnTo>
                      <a:lnTo>
                        <a:pt x="683" y="361"/>
                      </a:lnTo>
                      <a:lnTo>
                        <a:pt x="626" y="413"/>
                      </a:lnTo>
                      <a:lnTo>
                        <a:pt x="541" y="452"/>
                      </a:lnTo>
                      <a:lnTo>
                        <a:pt x="441" y="467"/>
                      </a:lnTo>
                      <a:lnTo>
                        <a:pt x="299" y="498"/>
                      </a:lnTo>
                      <a:lnTo>
                        <a:pt x="215" y="550"/>
                      </a:lnTo>
                      <a:lnTo>
                        <a:pt x="118" y="618"/>
                      </a:lnTo>
                      <a:lnTo>
                        <a:pt x="49" y="697"/>
                      </a:lnTo>
                      <a:lnTo>
                        <a:pt x="14" y="782"/>
                      </a:lnTo>
                      <a:lnTo>
                        <a:pt x="0" y="872"/>
                      </a:lnTo>
                      <a:lnTo>
                        <a:pt x="6" y="952"/>
                      </a:lnTo>
                      <a:lnTo>
                        <a:pt x="50" y="1105"/>
                      </a:lnTo>
                      <a:lnTo>
                        <a:pt x="114" y="1250"/>
                      </a:lnTo>
                      <a:lnTo>
                        <a:pt x="223" y="1434"/>
                      </a:lnTo>
                      <a:lnTo>
                        <a:pt x="100" y="1530"/>
                      </a:lnTo>
                      <a:lnTo>
                        <a:pt x="96" y="1565"/>
                      </a:lnTo>
                      <a:lnTo>
                        <a:pt x="120" y="1610"/>
                      </a:lnTo>
                      <a:lnTo>
                        <a:pt x="241" y="1602"/>
                      </a:lnTo>
                      <a:lnTo>
                        <a:pt x="328" y="1590"/>
                      </a:lnTo>
                      <a:lnTo>
                        <a:pt x="664" y="1906"/>
                      </a:lnTo>
                      <a:lnTo>
                        <a:pt x="1001" y="2175"/>
                      </a:lnTo>
                      <a:lnTo>
                        <a:pt x="1003" y="2378"/>
                      </a:lnTo>
                      <a:lnTo>
                        <a:pt x="1051" y="2395"/>
                      </a:lnTo>
                      <a:lnTo>
                        <a:pt x="1084" y="2386"/>
                      </a:lnTo>
                      <a:lnTo>
                        <a:pt x="1163" y="2252"/>
                      </a:lnTo>
                      <a:lnTo>
                        <a:pt x="1367" y="2339"/>
                      </a:lnTo>
                      <a:lnTo>
                        <a:pt x="1513" y="2377"/>
                      </a:lnTo>
                      <a:lnTo>
                        <a:pt x="1670" y="2400"/>
                      </a:lnTo>
                      <a:lnTo>
                        <a:pt x="1838" y="2368"/>
                      </a:lnTo>
                      <a:lnTo>
                        <a:pt x="1917" y="2321"/>
                      </a:lnTo>
                      <a:lnTo>
                        <a:pt x="1986" y="2242"/>
                      </a:lnTo>
                      <a:lnTo>
                        <a:pt x="2080" y="2045"/>
                      </a:lnTo>
                      <a:lnTo>
                        <a:pt x="2098" y="1908"/>
                      </a:lnTo>
                      <a:lnTo>
                        <a:pt x="2091" y="1800"/>
                      </a:lnTo>
                      <a:lnTo>
                        <a:pt x="2125" y="1716"/>
                      </a:lnTo>
                      <a:lnTo>
                        <a:pt x="2161" y="1645"/>
                      </a:lnTo>
                      <a:lnTo>
                        <a:pt x="2228" y="1628"/>
                      </a:lnTo>
                      <a:lnTo>
                        <a:pt x="2417" y="1600"/>
                      </a:lnTo>
                      <a:lnTo>
                        <a:pt x="2525" y="1593"/>
                      </a:lnTo>
                      <a:lnTo>
                        <a:pt x="693" y="0"/>
                      </a:lnTo>
                    </a:path>
                  </a:pathLst>
                </a:custGeom>
                <a:solidFill>
                  <a:srgbClr val="C3AE4B"/>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s-ES"/>
                </a:p>
              </p:txBody>
            </p:sp>
            <p:sp>
              <p:nvSpPr>
                <p:cNvPr id="14364" name="Oval 9"/>
                <p:cNvSpPr>
                  <a:spLocks noChangeArrowheads="1"/>
                </p:cNvSpPr>
                <p:nvPr/>
              </p:nvSpPr>
              <p:spPr bwMode="auto">
                <a:xfrm rot="2460000">
                  <a:off x="970" y="1407"/>
                  <a:ext cx="2465" cy="50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endParaRPr lang="es-VE" altLang="es-ES" sz="1800">
                    <a:latin typeface="Arial" panose="020B0604020202020204" pitchFamily="34" charset="0"/>
                  </a:endParaRPr>
                </a:p>
              </p:txBody>
            </p:sp>
          </p:grpSp>
          <p:sp>
            <p:nvSpPr>
              <p:cNvPr id="14349" name="Rectangle 10"/>
              <p:cNvSpPr>
                <a:spLocks noChangeArrowheads="1"/>
              </p:cNvSpPr>
              <p:nvPr/>
            </p:nvSpPr>
            <p:spPr bwMode="auto">
              <a:xfrm>
                <a:off x="5013028" y="3953859"/>
                <a:ext cx="921980" cy="138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s-ES" sz="2800" b="1">
                    <a:solidFill>
                      <a:schemeClr val="bg1"/>
                    </a:solidFill>
                    <a:latin typeface="Times New Roman" panose="02020603050405020304" pitchFamily="18" charset="0"/>
                  </a:rPr>
                  <a:t>M</a:t>
                </a:r>
              </a:p>
              <a:p>
                <a:pPr>
                  <a:lnSpc>
                    <a:spcPct val="100000"/>
                  </a:lnSpc>
                  <a:spcBef>
                    <a:spcPct val="0"/>
                  </a:spcBef>
                  <a:buFontTx/>
                  <a:buNone/>
                </a:pPr>
                <a:r>
                  <a:rPr lang="en-US" altLang="es-ES" sz="2800" b="1">
                    <a:solidFill>
                      <a:schemeClr val="bg1"/>
                    </a:solidFill>
                    <a:latin typeface="Times New Roman" panose="02020603050405020304" pitchFamily="18" charset="0"/>
                  </a:rPr>
                  <a:t>   P </a:t>
                </a:r>
              </a:p>
              <a:p>
                <a:pPr>
                  <a:lnSpc>
                    <a:spcPct val="100000"/>
                  </a:lnSpc>
                  <a:spcBef>
                    <a:spcPct val="0"/>
                  </a:spcBef>
                  <a:buFontTx/>
                  <a:buNone/>
                </a:pPr>
                <a:r>
                  <a:rPr lang="en-US" altLang="es-ES" sz="2800" b="1">
                    <a:solidFill>
                      <a:schemeClr val="bg1"/>
                    </a:solidFill>
                    <a:latin typeface="Times New Roman" panose="02020603050405020304" pitchFamily="18" charset="0"/>
                  </a:rPr>
                  <a:t>      S</a:t>
                </a:r>
              </a:p>
            </p:txBody>
          </p:sp>
          <p:sp>
            <p:nvSpPr>
              <p:cNvPr id="14350" name="Rectangle 11"/>
              <p:cNvSpPr>
                <a:spLocks noChangeArrowheads="1"/>
              </p:cNvSpPr>
              <p:nvPr/>
            </p:nvSpPr>
            <p:spPr bwMode="auto">
              <a:xfrm>
                <a:off x="6572264" y="5357826"/>
                <a:ext cx="1128711" cy="33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s-ES" sz="1600" b="1">
                    <a:solidFill>
                      <a:schemeClr val="bg1"/>
                    </a:solidFill>
                    <a:latin typeface="Times New Roman" panose="02020603050405020304" pitchFamily="18" charset="0"/>
                  </a:rPr>
                  <a:t>Capacidad</a:t>
                </a:r>
              </a:p>
            </p:txBody>
          </p:sp>
          <p:pic>
            <p:nvPicPr>
              <p:cNvPr id="14351" name="Picture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8655" y="3595499"/>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52" name="Picture 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8368" y="3512140"/>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53" name="Picture 1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6283" y="3719249"/>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54" name="Picture 1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2004" y="3884249"/>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55" name="Picture 1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9632" y="3554249"/>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56" name="Picture 17"/>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4888" y="3842999"/>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57" name="Picture 1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81539" y="3966749"/>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58" name="Picture 19"/>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64423" y="4049249"/>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59" name="Picture 2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32516" y="4255499"/>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60" name="Picture 21"/>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83493" y="4585499"/>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61" name="Picture 22"/>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70657" y="4626750"/>
                <a:ext cx="475282" cy="60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62" name="Rectangle 23"/>
              <p:cNvSpPr>
                <a:spLocks noChangeArrowheads="1"/>
              </p:cNvSpPr>
              <p:nvPr/>
            </p:nvSpPr>
            <p:spPr bwMode="auto">
              <a:xfrm>
                <a:off x="6715400" y="5083078"/>
                <a:ext cx="792358" cy="116875"/>
              </a:xfrm>
              <a:prstGeom prst="rect">
                <a:avLst/>
              </a:prstGeom>
              <a:solidFill>
                <a:schemeClr val="tx1"/>
              </a:solidFill>
              <a:ln w="12700">
                <a:solidFill>
                  <a:schemeClr val="tx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endParaRPr lang="es-VE" altLang="es-ES" sz="1800">
                  <a:latin typeface="Arial" panose="020B0604020202020204" pitchFamily="34" charset="0"/>
                </a:endParaRPr>
              </a:p>
            </p:txBody>
          </p:sp>
        </p:grpSp>
      </p:grpSp>
      <p:sp>
        <p:nvSpPr>
          <p:cNvPr id="29" name="Text Box 4"/>
          <p:cNvSpPr txBox="1">
            <a:spLocks noChangeArrowheads="1"/>
          </p:cNvSpPr>
          <p:nvPr/>
        </p:nvSpPr>
        <p:spPr bwMode="auto">
          <a:xfrm>
            <a:off x="3571875" y="3071813"/>
            <a:ext cx="5170488" cy="3646487"/>
          </a:xfrm>
          <a:prstGeom prst="rect">
            <a:avLst/>
          </a:prstGeom>
          <a:noFill/>
          <a:ln w="9525">
            <a:noFill/>
            <a:miter lim="800000"/>
            <a:headEnd/>
            <a:tailEnd/>
          </a:ln>
          <a:effectLst/>
        </p:spPr>
        <p:txBody>
          <a:bodyPr>
            <a:spAutoFit/>
          </a:bodyPr>
          <a:lstStyle/>
          <a:p>
            <a:pPr marL="342900" indent="-342900" algn="just" eaLnBrk="1" hangingPunct="1">
              <a:lnSpc>
                <a:spcPct val="120000"/>
              </a:lnSpc>
              <a:spcBef>
                <a:spcPct val="50000"/>
              </a:spcBef>
              <a:defRPr/>
            </a:pPr>
            <a:r>
              <a:rPr lang="es-ES_tradnl" sz="2000" b="1" dirty="0">
                <a:solidFill>
                  <a:srgbClr val="FF3300"/>
                </a:solidFill>
                <a:latin typeface="Arial" charset="0"/>
              </a:rPr>
              <a:t>CALCULO</a:t>
            </a:r>
            <a:endParaRPr lang="es-ES_tradnl" sz="2000" dirty="0">
              <a:solidFill>
                <a:srgbClr val="FF3300"/>
              </a:solidFill>
              <a:latin typeface="Arial" charset="0"/>
            </a:endParaRPr>
          </a:p>
          <a:p>
            <a:pPr marL="531813" indent="-354013" algn="just" eaLnBrk="1" hangingPunct="1">
              <a:spcBef>
                <a:spcPts val="600"/>
              </a:spcBef>
              <a:spcAft>
                <a:spcPts val="600"/>
              </a:spcAft>
              <a:buFont typeface="Wingdings" pitchFamily="2" charset="2"/>
              <a:buChar char="§"/>
              <a:defRPr/>
            </a:pPr>
            <a:r>
              <a:rPr lang="es-ES_tradnl" b="1" dirty="0">
                <a:latin typeface="Arial" charset="0"/>
              </a:rPr>
              <a:t>DETERMINAR EL CENTRO DE TRABAJO CRITICO.</a:t>
            </a:r>
            <a:r>
              <a:rPr lang="es-ES_tradnl" dirty="0">
                <a:latin typeface="Arial" charset="0"/>
              </a:rPr>
              <a:t> </a:t>
            </a:r>
          </a:p>
          <a:p>
            <a:pPr marL="531813" indent="-354013" algn="just" eaLnBrk="1" hangingPunct="1">
              <a:spcBef>
                <a:spcPts val="600"/>
              </a:spcBef>
              <a:spcAft>
                <a:spcPts val="600"/>
              </a:spcAft>
              <a:buFont typeface="Wingdings" pitchFamily="2" charset="2"/>
              <a:buChar char="§"/>
              <a:defRPr/>
            </a:pPr>
            <a:r>
              <a:rPr lang="es-ES_tradnl" b="1" dirty="0">
                <a:latin typeface="Arial" charset="0"/>
              </a:rPr>
              <a:t>CALCULAR LA CAPACIDAD DE LOS  CENTROS DE TRABAJO.</a:t>
            </a:r>
          </a:p>
          <a:p>
            <a:pPr marL="531813" indent="-354013" algn="just" eaLnBrk="1" hangingPunct="1">
              <a:spcBef>
                <a:spcPts val="600"/>
              </a:spcBef>
              <a:spcAft>
                <a:spcPts val="600"/>
              </a:spcAft>
              <a:buFont typeface="Wingdings" pitchFamily="2" charset="2"/>
              <a:buChar char="§"/>
              <a:defRPr/>
            </a:pPr>
            <a:r>
              <a:rPr lang="es-ES_tradnl" b="1" dirty="0">
                <a:latin typeface="Arial" charset="0"/>
              </a:rPr>
              <a:t>DETERMINAR LA CARGA DE LOS CENTROS DE TRABAJO</a:t>
            </a:r>
          </a:p>
          <a:p>
            <a:pPr marL="531813" indent="-354013" algn="just" eaLnBrk="1" hangingPunct="1">
              <a:spcBef>
                <a:spcPts val="600"/>
              </a:spcBef>
              <a:spcAft>
                <a:spcPts val="600"/>
              </a:spcAft>
              <a:buFont typeface="Wingdings" pitchFamily="2" charset="2"/>
              <a:buChar char="§"/>
              <a:defRPr/>
            </a:pPr>
            <a:r>
              <a:rPr lang="es-ES_tradnl" b="1" dirty="0">
                <a:latin typeface="Arial" charset="0"/>
              </a:rPr>
              <a:t>COMPARAR LA CARGA CON LA CAPACIDAD</a:t>
            </a:r>
          </a:p>
          <a:p>
            <a:pPr marL="531813" indent="-354013" algn="just" eaLnBrk="1" hangingPunct="1">
              <a:spcBef>
                <a:spcPts val="600"/>
              </a:spcBef>
              <a:spcAft>
                <a:spcPts val="600"/>
              </a:spcAft>
              <a:buFont typeface="Wingdings" pitchFamily="2" charset="2"/>
              <a:buChar char="§"/>
              <a:defRPr/>
            </a:pPr>
            <a:r>
              <a:rPr lang="es-ES_tradnl" b="1" dirty="0">
                <a:latin typeface="Arial" charset="0"/>
              </a:rPr>
              <a:t>VALIDAR EL MPS Y HACER AJUSTES</a:t>
            </a:r>
          </a:p>
        </p:txBody>
      </p:sp>
      <p:sp>
        <p:nvSpPr>
          <p:cNvPr id="27" name="Rectangle 2"/>
          <p:cNvSpPr txBox="1">
            <a:spLocks noChangeArrowheads="1"/>
          </p:cNvSpPr>
          <p:nvPr/>
        </p:nvSpPr>
        <p:spPr>
          <a:xfrm>
            <a:off x="357188" y="241300"/>
            <a:ext cx="8607425" cy="461963"/>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400" dirty="0" smtClean="0">
                <a:solidFill>
                  <a:srgbClr val="FF6600"/>
                </a:solidFill>
                <a:latin typeface="Arial" pitchFamily="34" charset="0"/>
                <a:cs typeface="Arial" pitchFamily="34" charset="0"/>
              </a:rPr>
              <a:t>PLANEACION DE LA CAPACIDAD A CORTO PLAZO</a:t>
            </a:r>
            <a:endParaRPr lang="es-VE" sz="2400" dirty="0">
              <a:solidFill>
                <a:srgbClr val="FF6600"/>
              </a:solidFill>
              <a:latin typeface="Arial" pitchFamily="34" charset="0"/>
              <a:cs typeface="Arial" pitchFamily="34" charset="0"/>
            </a:endParaRPr>
          </a:p>
        </p:txBody>
      </p:sp>
      <p:cxnSp>
        <p:nvCxnSpPr>
          <p:cNvPr id="28" name="27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18500" y="6032500"/>
            <a:ext cx="609600" cy="609600"/>
          </a:xfrm>
          <a:prstGeom prst="rect">
            <a:avLst/>
          </a:prstGeom>
        </p:spPr>
      </p:pic>
    </p:spTree>
    <p:custDataLst>
      <p:tags r:id="rId1"/>
    </p:custDataLst>
  </p:cSld>
  <p:clrMapOvr>
    <a:masterClrMapping/>
  </p:clrMapOvr>
  <p:transition spd="slow" advTm="5208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linds(horizontal)">
                                      <p:cBhvr>
                                        <p:cTn id="9" dur="500"/>
                                        <p:tgtEl>
                                          <p:spTgt spid="3"/>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2"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23850" y="1268413"/>
            <a:ext cx="8496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50000"/>
              </a:spcBef>
              <a:buFontTx/>
              <a:buNone/>
            </a:pPr>
            <a:r>
              <a:rPr lang="es-ES" altLang="es-ES" sz="2000" b="1">
                <a:solidFill>
                  <a:srgbClr val="FF3300"/>
                </a:solidFill>
                <a:latin typeface="Arial" panose="020B0604020202020204" pitchFamily="34" charset="0"/>
              </a:rPr>
              <a:t>CÁLCULO DE LA CAPACIDAD DE LOS CENTROS DE TRABAJO</a:t>
            </a:r>
          </a:p>
        </p:txBody>
      </p:sp>
      <p:sp>
        <p:nvSpPr>
          <p:cNvPr id="52227" name="Text Box 3"/>
          <p:cNvSpPr txBox="1">
            <a:spLocks noChangeArrowheads="1"/>
          </p:cNvSpPr>
          <p:nvPr/>
        </p:nvSpPr>
        <p:spPr bwMode="auto">
          <a:xfrm>
            <a:off x="827088" y="3381375"/>
            <a:ext cx="59769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50000"/>
              </a:spcBef>
              <a:buFontTx/>
              <a:buNone/>
            </a:pPr>
            <a:r>
              <a:rPr lang="es-ES" altLang="es-ES" sz="2000" b="1">
                <a:latin typeface="Arial" panose="020B0604020202020204" pitchFamily="34" charset="0"/>
              </a:rPr>
              <a:t>ES NECESARIO COMPROBAR LA CAPACIDAD TOTAL CON LA CAPACIDAD QUE SE REQUIERE EN FUNCIÓN DE LA DEMANDA DEL PRODUCTO (CARGA), PARA ELLO SE DEBE CALCULAR</a:t>
            </a:r>
          </a:p>
        </p:txBody>
      </p:sp>
      <p:sp>
        <p:nvSpPr>
          <p:cNvPr id="52232" name="Text Box 8"/>
          <p:cNvSpPr txBox="1">
            <a:spLocks noChangeArrowheads="1"/>
          </p:cNvSpPr>
          <p:nvPr/>
        </p:nvSpPr>
        <p:spPr bwMode="auto">
          <a:xfrm>
            <a:off x="1042988" y="2060575"/>
            <a:ext cx="7058025" cy="461963"/>
          </a:xfrm>
          <a:prstGeom prst="rect">
            <a:avLst/>
          </a:prstGeom>
          <a:noFill/>
          <a:ln>
            <a:noFill/>
          </a:ln>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s-ES" sz="2400" b="1" dirty="0" smtClean="0">
                <a:solidFill>
                  <a:srgbClr val="009900"/>
                </a:solidFill>
                <a:effectLst>
                  <a:outerShdw blurRad="38100" dist="38100" dir="2700000" algn="tl">
                    <a:srgbClr val="000000">
                      <a:alpha val="43137"/>
                    </a:srgbClr>
                  </a:outerShdw>
                </a:effectLst>
              </a:rPr>
              <a:t>Capacidad CT= (nº </a:t>
            </a:r>
            <a:r>
              <a:rPr lang="es-ES" sz="2400" b="1" dirty="0" err="1" smtClean="0">
                <a:solidFill>
                  <a:srgbClr val="009900"/>
                </a:solidFill>
                <a:effectLst>
                  <a:outerShdw blurRad="38100" dist="38100" dir="2700000" algn="tl">
                    <a:srgbClr val="000000">
                      <a:alpha val="43137"/>
                    </a:srgbClr>
                  </a:outerShdw>
                </a:effectLst>
              </a:rPr>
              <a:t>trab</a:t>
            </a:r>
            <a:r>
              <a:rPr lang="es-ES" sz="2400" b="1" dirty="0" smtClean="0">
                <a:solidFill>
                  <a:srgbClr val="009900"/>
                </a:solidFill>
                <a:effectLst>
                  <a:outerShdw blurRad="38100" dist="38100" dir="2700000" algn="tl">
                    <a:srgbClr val="000000">
                      <a:alpha val="43137"/>
                    </a:srgbClr>
                  </a:outerShdw>
                </a:effectLst>
              </a:rPr>
              <a:t>)*(nº días)*(</a:t>
            </a:r>
            <a:r>
              <a:rPr lang="es-ES" sz="2400" b="1" dirty="0" err="1" smtClean="0">
                <a:solidFill>
                  <a:srgbClr val="009900"/>
                </a:solidFill>
                <a:effectLst>
                  <a:outerShdw blurRad="38100" dist="38100" dir="2700000" algn="tl">
                    <a:srgbClr val="000000">
                      <a:alpha val="43137"/>
                    </a:srgbClr>
                  </a:outerShdw>
                </a:effectLst>
              </a:rPr>
              <a:t>hr</a:t>
            </a:r>
            <a:r>
              <a:rPr lang="es-ES" sz="2400" b="1" dirty="0" smtClean="0">
                <a:solidFill>
                  <a:srgbClr val="009900"/>
                </a:solidFill>
                <a:effectLst>
                  <a:outerShdw blurRad="38100" dist="38100" dir="2700000" algn="tl">
                    <a:srgbClr val="000000">
                      <a:alpha val="43137"/>
                    </a:srgbClr>
                  </a:outerShdw>
                </a:effectLst>
              </a:rPr>
              <a:t>/días)</a:t>
            </a:r>
          </a:p>
        </p:txBody>
      </p:sp>
      <p:sp>
        <p:nvSpPr>
          <p:cNvPr id="5" name="Rectangle 2"/>
          <p:cNvSpPr txBox="1">
            <a:spLocks noChangeArrowheads="1"/>
          </p:cNvSpPr>
          <p:nvPr/>
        </p:nvSpPr>
        <p:spPr>
          <a:xfrm>
            <a:off x="357188" y="241300"/>
            <a:ext cx="8607425" cy="461963"/>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400" dirty="0" smtClean="0">
                <a:solidFill>
                  <a:srgbClr val="FF6600"/>
                </a:solidFill>
                <a:latin typeface="Arial" pitchFamily="34" charset="0"/>
                <a:cs typeface="Arial" pitchFamily="34" charset="0"/>
              </a:rPr>
              <a:t>PLANEACION DE LA CAPACIDAD A CORTO PLAZO</a:t>
            </a:r>
            <a:endParaRPr lang="es-VE" sz="2400" dirty="0">
              <a:solidFill>
                <a:srgbClr val="FF6600"/>
              </a:solidFill>
              <a:latin typeface="Arial" pitchFamily="34" charset="0"/>
              <a:cs typeface="Arial" pitchFamily="34" charset="0"/>
            </a:endParaRPr>
          </a:p>
        </p:txBody>
      </p:sp>
      <p:cxnSp>
        <p:nvCxnSpPr>
          <p:cNvPr id="6" name="5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sp>
        <p:nvSpPr>
          <p:cNvPr id="8" name="Text Box 3"/>
          <p:cNvSpPr txBox="1">
            <a:spLocks noChangeArrowheads="1"/>
          </p:cNvSpPr>
          <p:nvPr/>
        </p:nvSpPr>
        <p:spPr bwMode="auto">
          <a:xfrm>
            <a:off x="107950" y="5651500"/>
            <a:ext cx="8964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FontTx/>
              <a:buNone/>
            </a:pPr>
            <a:r>
              <a:rPr lang="es-ES" altLang="es-ES" sz="1800" b="1">
                <a:latin typeface="Arial" panose="020B0604020202020204" pitchFamily="34" charset="0"/>
              </a:rPr>
              <a:t>Carga = </a:t>
            </a:r>
            <a:r>
              <a:rPr lang="el-GR" altLang="es-ES" sz="1800" b="1">
                <a:latin typeface="Arial" panose="020B0604020202020204" pitchFamily="34" charset="0"/>
                <a:cs typeface="Arial" panose="020B0604020202020204" pitchFamily="34" charset="0"/>
              </a:rPr>
              <a:t>Σ</a:t>
            </a:r>
            <a:r>
              <a:rPr lang="es-ES" altLang="es-ES" sz="1800" b="1">
                <a:latin typeface="Arial" panose="020B0604020202020204" pitchFamily="34" charset="0"/>
                <a:cs typeface="Arial" panose="020B0604020202020204" pitchFamily="34" charset="0"/>
              </a:rPr>
              <a:t>(Dem. por Producto*Tiempo de Fabricación del Producto en cada CT)</a:t>
            </a:r>
            <a:endParaRPr lang="el-GR" altLang="es-ES" sz="1800" b="1">
              <a:latin typeface="Arial" panose="020B0604020202020204" pitchFamily="34" charset="0"/>
              <a:cs typeface="Arial" panose="020B0604020202020204" pitchFamily="34" charset="0"/>
            </a:endParaRPr>
          </a:p>
        </p:txBody>
      </p:sp>
      <p:pic>
        <p:nvPicPr>
          <p:cNvPr id="10248" name="Picture 8" descr="http://www.revisiomemoria.com/uploads/img/news/news_40_mitj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3294063"/>
            <a:ext cx="1855787"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spd="slow" advTm="34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randombar(horizontal)">
                                      <p:cBhvr>
                                        <p:cTn id="11" dur="500"/>
                                        <p:tgtEl>
                                          <p:spTgt spid="522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2227"/>
                                        </p:tgtEl>
                                        <p:attrNameLst>
                                          <p:attrName>style.visibility</p:attrName>
                                        </p:attrNameLst>
                                      </p:cBhvr>
                                      <p:to>
                                        <p:strVal val="visible"/>
                                      </p:to>
                                    </p:set>
                                    <p:animEffect transition="in" filter="randombar(horizontal)">
                                      <p:cBhvr>
                                        <p:cTn id="16" dur="500"/>
                                        <p:tgtEl>
                                          <p:spTgt spid="522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2232"/>
                                        </p:tgtEl>
                                        <p:attrNameLst>
                                          <p:attrName>style.visibility</p:attrName>
                                        </p:attrNameLst>
                                      </p:cBhvr>
                                      <p:to>
                                        <p:strVal val="visible"/>
                                      </p:to>
                                    </p:set>
                                    <p:animEffect transition="in" filter="randombar(horizontal)">
                                      <p:cBhvr>
                                        <p:cTn id="19" dur="500"/>
                                        <p:tgtEl>
                                          <p:spTgt spid="52232"/>
                                        </p:tgtEl>
                                      </p:cBhvr>
                                    </p:animEffect>
                                  </p:childTnLst>
                                </p:cTn>
                              </p:par>
                              <p:par>
                                <p:cTn id="20" presetID="14" presetClass="entr" presetSubtype="10" fill="hold" nodeType="with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randombar(horizontal)">
                                      <p:cBhvr>
                                        <p:cTn id="22" dur="500"/>
                                        <p:tgtEl>
                                          <p:spTgt spid="102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52226" grpId="0" autoUpdateAnimBg="0"/>
      <p:bldP spid="52227" grpId="0" autoUpdateAnimBg="0"/>
      <p:bldP spid="52232" grpId="0" autoUpdateAnimBg="0"/>
      <p:bldP spid="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4925" y="219075"/>
            <a:ext cx="9074150" cy="461963"/>
          </a:xfrm>
          <a:ln>
            <a:miter lim="800000"/>
            <a:headEnd/>
            <a:tailEnd/>
          </a:ln>
        </p:spPr>
        <p:txBody>
          <a:bodyPr rtlCol="0">
            <a:spAutoFit/>
          </a:bodyPr>
          <a:lstStyle/>
          <a:p>
            <a:pPr eaLnBrk="1" fontAlgn="auto" hangingPunct="1">
              <a:spcBef>
                <a:spcPct val="50000"/>
              </a:spcBef>
              <a:spcAft>
                <a:spcPts val="0"/>
              </a:spcAft>
              <a:defRPr/>
            </a:pPr>
            <a:r>
              <a:rPr lang="es-ES_tradnl" sz="2400" dirty="0" smtClean="0">
                <a:solidFill>
                  <a:srgbClr val="FF6600"/>
                </a:solidFill>
                <a:effectLst>
                  <a:outerShdw blurRad="38100" dist="38100" dir="2700000" algn="tl">
                    <a:srgbClr val="000000">
                      <a:alpha val="43137"/>
                    </a:srgbClr>
                  </a:outerShdw>
                </a:effectLst>
                <a:latin typeface="Arial" charset="0"/>
                <a:ea typeface="+mn-ea"/>
                <a:cs typeface="+mn-cs"/>
              </a:rPr>
              <a:t>ETAPAS DE LA PLANIFICACIÓN DE LA PRODUCCIÓN </a:t>
            </a:r>
            <a:endParaRPr lang="es-ES" sz="2400" dirty="0">
              <a:solidFill>
                <a:srgbClr val="FF6600"/>
              </a:solidFill>
              <a:effectLst>
                <a:outerShdw blurRad="38100" dist="38100" dir="2700000" algn="tl">
                  <a:srgbClr val="000000">
                    <a:alpha val="43137"/>
                  </a:srgbClr>
                </a:outerShdw>
              </a:effectLst>
              <a:latin typeface="Arial" charset="0"/>
              <a:ea typeface="+mn-ea"/>
              <a:cs typeface="+mn-cs"/>
            </a:endParaRPr>
          </a:p>
        </p:txBody>
      </p:sp>
      <p:sp>
        <p:nvSpPr>
          <p:cNvPr id="5" name="Text Box 4"/>
          <p:cNvSpPr txBox="1">
            <a:spLocks noChangeArrowheads="1"/>
          </p:cNvSpPr>
          <p:nvPr/>
        </p:nvSpPr>
        <p:spPr bwMode="auto">
          <a:xfrm>
            <a:off x="2124075" y="2411413"/>
            <a:ext cx="3259138" cy="58578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es-ES_tradnl" sz="1600" b="1" dirty="0">
                <a:solidFill>
                  <a:schemeClr val="bg1"/>
                </a:solidFill>
              </a:rPr>
              <a:t>PLANIFICACIÓN AGREGADA</a:t>
            </a:r>
          </a:p>
          <a:p>
            <a:pPr algn="ctr">
              <a:defRPr/>
            </a:pPr>
            <a:endParaRPr lang="es-ES_tradnl" sz="1600" b="1" dirty="0">
              <a:solidFill>
                <a:schemeClr val="bg1"/>
              </a:solidFill>
            </a:endParaRPr>
          </a:p>
        </p:txBody>
      </p:sp>
      <p:sp>
        <p:nvSpPr>
          <p:cNvPr id="6" name="Text Box 5"/>
          <p:cNvSpPr txBox="1">
            <a:spLocks noChangeArrowheads="1"/>
          </p:cNvSpPr>
          <p:nvPr/>
        </p:nvSpPr>
        <p:spPr bwMode="auto">
          <a:xfrm>
            <a:off x="2124075" y="1212850"/>
            <a:ext cx="3259138" cy="83026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es-ES_tradnl" sz="1600" b="1" dirty="0">
                <a:solidFill>
                  <a:schemeClr val="bg1"/>
                </a:solidFill>
              </a:rPr>
              <a:t>PLANIFICACIÓN DE LA PRODUCCIÓN A LARGO PLAZO</a:t>
            </a:r>
          </a:p>
        </p:txBody>
      </p:sp>
      <p:sp>
        <p:nvSpPr>
          <p:cNvPr id="7" name="Text Box 6"/>
          <p:cNvSpPr txBox="1">
            <a:spLocks noChangeArrowheads="1"/>
          </p:cNvSpPr>
          <p:nvPr/>
        </p:nvSpPr>
        <p:spPr bwMode="auto">
          <a:xfrm>
            <a:off x="2124075" y="3451225"/>
            <a:ext cx="3259138" cy="5842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a:defRPr/>
            </a:pPr>
            <a:r>
              <a:rPr lang="es-ES_tradnl" sz="1600" b="1" dirty="0">
                <a:solidFill>
                  <a:schemeClr val="bg1"/>
                </a:solidFill>
              </a:rPr>
              <a:t>PROGRAMACIÓN MAESTRA DE LA PRODUCCIÓN</a:t>
            </a:r>
          </a:p>
        </p:txBody>
      </p:sp>
      <p:sp>
        <p:nvSpPr>
          <p:cNvPr id="8" name="Text Box 7"/>
          <p:cNvSpPr txBox="1">
            <a:spLocks noChangeArrowheads="1"/>
          </p:cNvSpPr>
          <p:nvPr/>
        </p:nvSpPr>
        <p:spPr bwMode="auto">
          <a:xfrm>
            <a:off x="2124075" y="4437063"/>
            <a:ext cx="3259138" cy="83026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lgn="ctr">
              <a:defRPr/>
            </a:pPr>
            <a:r>
              <a:rPr lang="es-ES_tradnl" sz="1600" b="1" dirty="0">
                <a:solidFill>
                  <a:schemeClr val="bg1"/>
                </a:solidFill>
              </a:rPr>
              <a:t>PLANIFICACIÓN DE REQUERIMIENTO DE MATERIALES</a:t>
            </a:r>
          </a:p>
        </p:txBody>
      </p:sp>
      <p:sp>
        <p:nvSpPr>
          <p:cNvPr id="9" name="Text Box 8"/>
          <p:cNvSpPr txBox="1">
            <a:spLocks noChangeArrowheads="1"/>
          </p:cNvSpPr>
          <p:nvPr/>
        </p:nvSpPr>
        <p:spPr bwMode="auto">
          <a:xfrm>
            <a:off x="2124075" y="5653088"/>
            <a:ext cx="3259138" cy="5842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lgn="ctr">
              <a:defRPr/>
            </a:pPr>
            <a:r>
              <a:rPr lang="es-ES_tradnl" sz="1600" b="1" dirty="0">
                <a:solidFill>
                  <a:schemeClr val="bg1"/>
                </a:solidFill>
              </a:rPr>
              <a:t>PROGRAMACIÓN DE LAS OPERACIONES</a:t>
            </a:r>
          </a:p>
        </p:txBody>
      </p:sp>
      <p:sp>
        <p:nvSpPr>
          <p:cNvPr id="3080" name="AutoShape 9"/>
          <p:cNvSpPr>
            <a:spLocks noChangeArrowheads="1"/>
          </p:cNvSpPr>
          <p:nvPr/>
        </p:nvSpPr>
        <p:spPr bwMode="auto">
          <a:xfrm>
            <a:off x="3563938" y="2039938"/>
            <a:ext cx="228600" cy="381000"/>
          </a:xfrm>
          <a:prstGeom prst="downArrow">
            <a:avLst>
              <a:gd name="adj1" fmla="val 50000"/>
              <a:gd name="adj2" fmla="val 41667"/>
            </a:avLst>
          </a:prstGeom>
          <a:solidFill>
            <a:schemeClr val="accent1"/>
          </a:solidFill>
          <a:ln w="12700">
            <a:solidFill>
              <a:schemeClr val="tx1"/>
            </a:solidFill>
            <a:miter lim="800000"/>
            <a:headEnd type="none" w="sm" len="sm"/>
            <a:tailEnd type="none" w="sm" len="sm"/>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Tx/>
              <a:buNone/>
            </a:pPr>
            <a:endParaRPr lang="es-ES" altLang="es-ES" sz="1600" b="1">
              <a:solidFill>
                <a:schemeClr val="bg1"/>
              </a:solidFill>
              <a:latin typeface="Arial" panose="020B0604020202020204" pitchFamily="34" charset="0"/>
            </a:endParaRPr>
          </a:p>
        </p:txBody>
      </p:sp>
      <p:sp>
        <p:nvSpPr>
          <p:cNvPr id="3081" name="AutoShape 10"/>
          <p:cNvSpPr>
            <a:spLocks noChangeArrowheads="1"/>
          </p:cNvSpPr>
          <p:nvPr/>
        </p:nvSpPr>
        <p:spPr bwMode="auto">
          <a:xfrm>
            <a:off x="3563938" y="3052763"/>
            <a:ext cx="228600" cy="304800"/>
          </a:xfrm>
          <a:prstGeom prst="downArrow">
            <a:avLst>
              <a:gd name="adj1" fmla="val 50000"/>
              <a:gd name="adj2" fmla="val 33333"/>
            </a:avLst>
          </a:prstGeom>
          <a:solidFill>
            <a:schemeClr val="accent1"/>
          </a:solidFill>
          <a:ln w="12700">
            <a:solidFill>
              <a:schemeClr val="tx1"/>
            </a:solidFill>
            <a:miter lim="800000"/>
            <a:headEnd type="none" w="sm" len="sm"/>
            <a:tailEnd type="none" w="sm" len="sm"/>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Tx/>
              <a:buNone/>
            </a:pPr>
            <a:endParaRPr lang="es-ES" altLang="es-ES" sz="1600" b="1">
              <a:solidFill>
                <a:schemeClr val="bg1"/>
              </a:solidFill>
              <a:latin typeface="Arial" panose="020B0604020202020204" pitchFamily="34" charset="0"/>
            </a:endParaRPr>
          </a:p>
        </p:txBody>
      </p:sp>
      <p:sp>
        <p:nvSpPr>
          <p:cNvPr id="3082" name="AutoShape 11"/>
          <p:cNvSpPr>
            <a:spLocks noChangeArrowheads="1"/>
          </p:cNvSpPr>
          <p:nvPr/>
        </p:nvSpPr>
        <p:spPr bwMode="auto">
          <a:xfrm>
            <a:off x="3543300" y="4056063"/>
            <a:ext cx="228600" cy="381000"/>
          </a:xfrm>
          <a:prstGeom prst="downArrow">
            <a:avLst>
              <a:gd name="adj1" fmla="val 50000"/>
              <a:gd name="adj2" fmla="val 41667"/>
            </a:avLst>
          </a:prstGeom>
          <a:solidFill>
            <a:schemeClr val="accent1"/>
          </a:solidFill>
          <a:ln w="12700">
            <a:solidFill>
              <a:schemeClr val="tx1"/>
            </a:solidFill>
            <a:miter lim="800000"/>
            <a:headEnd type="none" w="sm" len="sm"/>
            <a:tailEnd type="none" w="sm" len="sm"/>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Tx/>
              <a:buNone/>
            </a:pPr>
            <a:endParaRPr lang="es-ES" altLang="es-ES" sz="1600" b="1">
              <a:solidFill>
                <a:schemeClr val="bg1"/>
              </a:solidFill>
              <a:latin typeface="Arial" panose="020B0604020202020204" pitchFamily="34" charset="0"/>
            </a:endParaRPr>
          </a:p>
        </p:txBody>
      </p:sp>
      <p:sp>
        <p:nvSpPr>
          <p:cNvPr id="3083" name="AutoShape 12"/>
          <p:cNvSpPr>
            <a:spLocks noChangeArrowheads="1"/>
          </p:cNvSpPr>
          <p:nvPr/>
        </p:nvSpPr>
        <p:spPr bwMode="auto">
          <a:xfrm>
            <a:off x="3543300" y="5280025"/>
            <a:ext cx="228600" cy="381000"/>
          </a:xfrm>
          <a:prstGeom prst="downArrow">
            <a:avLst>
              <a:gd name="adj1" fmla="val 50000"/>
              <a:gd name="adj2" fmla="val 41667"/>
            </a:avLst>
          </a:prstGeom>
          <a:solidFill>
            <a:schemeClr val="accent1"/>
          </a:solidFill>
          <a:ln w="12700">
            <a:solidFill>
              <a:schemeClr val="tx1"/>
            </a:solidFill>
            <a:miter lim="800000"/>
            <a:headEnd type="none" w="sm" len="sm"/>
            <a:tailEnd type="none" w="sm" len="sm"/>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Tx/>
              <a:buNone/>
            </a:pPr>
            <a:endParaRPr lang="es-ES" altLang="es-ES" sz="1600" b="1">
              <a:solidFill>
                <a:schemeClr val="bg1"/>
              </a:solidFill>
              <a:latin typeface="Arial" panose="020B0604020202020204" pitchFamily="34" charset="0"/>
            </a:endParaRPr>
          </a:p>
        </p:txBody>
      </p:sp>
      <p:sp>
        <p:nvSpPr>
          <p:cNvPr id="3084" name="Text Box 13"/>
          <p:cNvSpPr txBox="1">
            <a:spLocks noChangeArrowheads="1"/>
          </p:cNvSpPr>
          <p:nvPr/>
        </p:nvSpPr>
        <p:spPr bwMode="auto">
          <a:xfrm>
            <a:off x="5292725" y="1497013"/>
            <a:ext cx="3243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Tx/>
              <a:buNone/>
            </a:pPr>
            <a:r>
              <a:rPr lang="es-ES_tradnl" altLang="es-ES" sz="1800" b="1">
                <a:latin typeface="Times New Roman" panose="02020603050405020304" pitchFamily="18" charset="0"/>
              </a:rPr>
              <a:t>LARGO PLAZO </a:t>
            </a:r>
          </a:p>
          <a:p>
            <a:pPr algn="ctr">
              <a:lnSpc>
                <a:spcPct val="100000"/>
              </a:lnSpc>
              <a:spcBef>
                <a:spcPct val="0"/>
              </a:spcBef>
              <a:buFontTx/>
              <a:buNone/>
            </a:pPr>
            <a:r>
              <a:rPr lang="es-ES_tradnl" altLang="es-ES" sz="1800" b="1">
                <a:latin typeface="Times New Roman" panose="02020603050405020304" pitchFamily="18" charset="0"/>
              </a:rPr>
              <a:t>(3 –5 AÑOS)</a:t>
            </a:r>
          </a:p>
        </p:txBody>
      </p:sp>
      <p:sp>
        <p:nvSpPr>
          <p:cNvPr id="3085" name="Text Box 14"/>
          <p:cNvSpPr txBox="1">
            <a:spLocks noChangeArrowheads="1"/>
          </p:cNvSpPr>
          <p:nvPr/>
        </p:nvSpPr>
        <p:spPr bwMode="auto">
          <a:xfrm>
            <a:off x="5580063" y="2576513"/>
            <a:ext cx="2808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Tx/>
              <a:buNone/>
            </a:pPr>
            <a:r>
              <a:rPr lang="es-ES_tradnl" altLang="es-ES" sz="1800" b="1">
                <a:latin typeface="Times New Roman" panose="02020603050405020304" pitchFamily="18" charset="0"/>
              </a:rPr>
              <a:t>MEDIANO PLAZO </a:t>
            </a:r>
          </a:p>
          <a:p>
            <a:pPr algn="ctr">
              <a:lnSpc>
                <a:spcPct val="100000"/>
              </a:lnSpc>
              <a:spcBef>
                <a:spcPct val="0"/>
              </a:spcBef>
              <a:buFontTx/>
              <a:buNone/>
            </a:pPr>
            <a:r>
              <a:rPr lang="es-ES_tradnl" altLang="es-ES" sz="1800" b="1">
                <a:latin typeface="Times New Roman" panose="02020603050405020304" pitchFamily="18" charset="0"/>
              </a:rPr>
              <a:t>(12 –18 MESES)</a:t>
            </a:r>
          </a:p>
        </p:txBody>
      </p:sp>
      <p:sp>
        <p:nvSpPr>
          <p:cNvPr id="3086" name="Text Box 15"/>
          <p:cNvSpPr txBox="1">
            <a:spLocks noChangeArrowheads="1"/>
          </p:cNvSpPr>
          <p:nvPr/>
        </p:nvSpPr>
        <p:spPr bwMode="auto">
          <a:xfrm>
            <a:off x="5656263" y="45466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Tx/>
              <a:buNone/>
            </a:pPr>
            <a:r>
              <a:rPr lang="es-ES_tradnl" altLang="es-ES" sz="1800" b="1">
                <a:latin typeface="Times New Roman" panose="02020603050405020304" pitchFamily="18" charset="0"/>
              </a:rPr>
              <a:t>CORTO PLAZO</a:t>
            </a:r>
          </a:p>
        </p:txBody>
      </p:sp>
      <p:sp>
        <p:nvSpPr>
          <p:cNvPr id="3087" name="Line 16"/>
          <p:cNvSpPr>
            <a:spLocks noChangeShapeType="1"/>
          </p:cNvSpPr>
          <p:nvPr/>
        </p:nvSpPr>
        <p:spPr bwMode="auto">
          <a:xfrm>
            <a:off x="5656263" y="2379663"/>
            <a:ext cx="1676400" cy="0"/>
          </a:xfrm>
          <a:prstGeom prst="line">
            <a:avLst/>
          </a:prstGeom>
          <a:noFill/>
          <a:ln w="28575">
            <a:solidFill>
              <a:srgbClr val="FF33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088" name="Line 17"/>
          <p:cNvSpPr>
            <a:spLocks noChangeShapeType="1"/>
          </p:cNvSpPr>
          <p:nvPr/>
        </p:nvSpPr>
        <p:spPr bwMode="auto">
          <a:xfrm>
            <a:off x="5656263" y="3429000"/>
            <a:ext cx="1676400" cy="0"/>
          </a:xfrm>
          <a:prstGeom prst="line">
            <a:avLst/>
          </a:prstGeom>
          <a:noFill/>
          <a:ln w="28575">
            <a:solidFill>
              <a:srgbClr val="FF33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089" name="Line 19"/>
          <p:cNvSpPr>
            <a:spLocks noChangeShapeType="1"/>
          </p:cNvSpPr>
          <p:nvPr/>
        </p:nvSpPr>
        <p:spPr bwMode="auto">
          <a:xfrm>
            <a:off x="5715000" y="6259513"/>
            <a:ext cx="1676400" cy="0"/>
          </a:xfrm>
          <a:prstGeom prst="line">
            <a:avLst/>
          </a:prstGeom>
          <a:noFill/>
          <a:ln w="28575">
            <a:solidFill>
              <a:srgbClr val="FF33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cxnSp>
        <p:nvCxnSpPr>
          <p:cNvPr id="20" name="19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101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55650" y="260350"/>
            <a:ext cx="7497763" cy="523875"/>
          </a:xfrm>
        </p:spPr>
        <p:txBody>
          <a:bodyPr>
            <a:spAutoFit/>
          </a:bodyPr>
          <a:lstStyle/>
          <a:p>
            <a:pPr eaLnBrk="1" hangingPunct="1"/>
            <a:r>
              <a:rPr lang="es-ES" altLang="es-ES" sz="2800" smtClean="0">
                <a:solidFill>
                  <a:srgbClr val="FF6600"/>
                </a:solidFill>
                <a:latin typeface="Arial" panose="020B0604020202020204" pitchFamily="34" charset="0"/>
                <a:cs typeface="Arial" panose="020B0604020202020204" pitchFamily="34" charset="0"/>
              </a:rPr>
              <a:t>PLAN MAESTRO DE PRODUCCIÓN</a:t>
            </a:r>
            <a:endParaRPr lang="es-VE" altLang="es-ES" sz="2800" smtClean="0">
              <a:solidFill>
                <a:srgbClr val="FF6600"/>
              </a:solidFill>
              <a:latin typeface="Arial" panose="020B0604020202020204" pitchFamily="34" charset="0"/>
              <a:cs typeface="Arial" panose="020B0604020202020204" pitchFamily="34" charset="0"/>
            </a:endParaRPr>
          </a:p>
        </p:txBody>
      </p:sp>
      <p:cxnSp>
        <p:nvCxnSpPr>
          <p:cNvPr id="5" name="4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sp>
        <p:nvSpPr>
          <p:cNvPr id="4100" name="8 CuadroTexto"/>
          <p:cNvSpPr txBox="1">
            <a:spLocks noChangeArrowheads="1"/>
          </p:cNvSpPr>
          <p:nvPr/>
        </p:nvSpPr>
        <p:spPr bwMode="auto">
          <a:xfrm>
            <a:off x="1403350" y="1844675"/>
            <a:ext cx="65214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Tx/>
              <a:buNone/>
            </a:pPr>
            <a:r>
              <a:rPr lang="es-ES" altLang="es-ES" sz="2000" b="1">
                <a:latin typeface="Arial" panose="020B0604020202020204" pitchFamily="34" charset="0"/>
                <a:cs typeface="Arial" panose="020B0604020202020204" pitchFamily="34" charset="0"/>
              </a:rPr>
              <a:t>SU OBJETIVO ES DETERMINAR EL CALENDARIO DE PRODUCCIÓN PARA CADA TIPO DE PRODUCTO DE FORMA QUE SE RESPETEN LOS PLAZOS DE ENTREGA ESTABLECIDOS Y SE RESPETEN LAS RESTRICCIONES DE CAPACIDAD EXISTENTES, TRATANDO DE APROVECHAR DE FORMA EFICIENTE LA CAPACIDAD PRODUCTIVA INSTALADA (EVITANDO SITUACIONES DE CAPACIDAD OCIOSA Y SOBRECARGA DE CAPACIDAD)</a:t>
            </a:r>
            <a:endParaRPr lang="es-VE" altLang="es-ES" sz="2000" b="1">
              <a:latin typeface="Arial" panose="020B0604020202020204" pitchFamily="34" charset="0"/>
              <a:cs typeface="Arial" panose="020B0604020202020204" pitchFamily="34" charset="0"/>
            </a:endParaRPr>
          </a:p>
        </p:txBody>
      </p:sp>
      <p:pic>
        <p:nvPicPr>
          <p:cNvPr id="4101" name="Picture 8" descr="MCBD06857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652963"/>
            <a:ext cx="2232025" cy="1709737"/>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4102" name="Picture 9" descr="j028724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4738688"/>
            <a:ext cx="1423987"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033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55650" y="260350"/>
            <a:ext cx="7497763" cy="523875"/>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800" dirty="0" smtClean="0">
                <a:solidFill>
                  <a:srgbClr val="FF6600"/>
                </a:solidFill>
                <a:latin typeface="Arial" pitchFamily="34" charset="0"/>
                <a:cs typeface="Arial" pitchFamily="34" charset="0"/>
              </a:rPr>
              <a:t>PLAN MAESTRO DE PRODUCCIÓN</a:t>
            </a:r>
            <a:endParaRPr lang="es-VE" sz="2800" dirty="0">
              <a:solidFill>
                <a:srgbClr val="FF6600"/>
              </a:solidFill>
              <a:latin typeface="Arial" pitchFamily="34" charset="0"/>
              <a:cs typeface="Arial" pitchFamily="34" charset="0"/>
            </a:endParaRPr>
          </a:p>
        </p:txBody>
      </p:sp>
      <p:cxnSp>
        <p:nvCxnSpPr>
          <p:cNvPr id="3" name="2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sp>
        <p:nvSpPr>
          <p:cNvPr id="5124" name="5 Rectángulo"/>
          <p:cNvSpPr>
            <a:spLocks noChangeArrowheads="1"/>
          </p:cNvSpPr>
          <p:nvPr/>
        </p:nvSpPr>
        <p:spPr bwMode="auto">
          <a:xfrm>
            <a:off x="1042988" y="1196975"/>
            <a:ext cx="705802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Tx/>
              <a:buNone/>
            </a:pPr>
            <a:r>
              <a:rPr lang="es-VE" altLang="es-ES" sz="2000" b="1">
                <a:latin typeface="Arial" panose="020B0604020202020204" pitchFamily="34" charset="0"/>
              </a:rPr>
              <a:t>ESTAS DECISIONES SE TOMAN RESPONDIENDO A LA VEZ A LAS PRESIONES DE LAS DIFERENTES ÁREAS FUNCIONALES, TALES COMO EL DEPARTAMENTO DE VENTAS (SE AJUSTA A LA FECHA DE VENCIMIENTO PROMETIDA AL CLIENTE), EL DE FINANZAS (MINIMIZA EL INVENTARIO), LA GERENCIA (MAXIMIZA LA PRODUCTIVIDAD Y EL SERVICIO AL CLIENTE, MINIMIZA LAS NECESIDADES DE RECURSOS) Y LA FABRICACIÓN (TIENE PROGRAMAS NIVELADOS Y MINIMIZA EL TIEMPO DE PREPARACIÓN). </a:t>
            </a:r>
          </a:p>
        </p:txBody>
      </p:sp>
      <p:pic>
        <p:nvPicPr>
          <p:cNvPr id="5125" name="Picture 2" descr="http://3.bp.blogspot.com/_Ze8R9zeSXO8/S8_A_cUA7XI/AAAAAAAAAOE/8E-LmzIp2rA/s320/empre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4652963"/>
            <a:ext cx="21717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07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Text Box 5"/>
          <p:cNvSpPr txBox="1">
            <a:spLocks noChangeArrowheads="1"/>
          </p:cNvSpPr>
          <p:nvPr/>
        </p:nvSpPr>
        <p:spPr bwMode="auto">
          <a:xfrm>
            <a:off x="468313" y="1125538"/>
            <a:ext cx="813593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50000"/>
              </a:spcBef>
              <a:buFontTx/>
              <a:buNone/>
            </a:pPr>
            <a:r>
              <a:rPr lang="es-ES" altLang="es-ES" sz="2000" b="1">
                <a:latin typeface="Arial" panose="020B0604020202020204" pitchFamily="34" charset="0"/>
              </a:rPr>
              <a:t>EL PLAN MAESTRO VA A DESARROLLAR DOS FUNCIONES BASICAS:</a:t>
            </a:r>
          </a:p>
        </p:txBody>
      </p:sp>
      <p:sp>
        <p:nvSpPr>
          <p:cNvPr id="8" name="Rectangle 2"/>
          <p:cNvSpPr txBox="1">
            <a:spLocks noChangeArrowheads="1"/>
          </p:cNvSpPr>
          <p:nvPr/>
        </p:nvSpPr>
        <p:spPr>
          <a:xfrm>
            <a:off x="755650" y="260350"/>
            <a:ext cx="7497763" cy="523875"/>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800" smtClean="0">
                <a:solidFill>
                  <a:srgbClr val="FF6600"/>
                </a:solidFill>
                <a:latin typeface="Arial" pitchFamily="34" charset="0"/>
                <a:cs typeface="Arial" pitchFamily="34" charset="0"/>
              </a:rPr>
              <a:t>PLAN MAESTRO DE PRODUCCIÓN</a:t>
            </a:r>
            <a:endParaRPr lang="es-VE" sz="2800" dirty="0">
              <a:solidFill>
                <a:srgbClr val="FF6600"/>
              </a:solidFill>
              <a:latin typeface="Arial" pitchFamily="34" charset="0"/>
              <a:cs typeface="Arial" pitchFamily="34" charset="0"/>
            </a:endParaRPr>
          </a:p>
        </p:txBody>
      </p:sp>
      <p:cxnSp>
        <p:nvCxnSpPr>
          <p:cNvPr id="9" name="8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sp>
        <p:nvSpPr>
          <p:cNvPr id="2" name="1 Flecha derecha"/>
          <p:cNvSpPr/>
          <p:nvPr/>
        </p:nvSpPr>
        <p:spPr>
          <a:xfrm>
            <a:off x="4625975" y="1593850"/>
            <a:ext cx="3978275" cy="4211638"/>
          </a:xfrm>
          <a:prstGeom prst="rightArrow">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s-VE"/>
          </a:p>
        </p:txBody>
      </p:sp>
      <p:sp>
        <p:nvSpPr>
          <p:cNvPr id="11" name="10 Flecha derecha"/>
          <p:cNvSpPr/>
          <p:nvPr/>
        </p:nvSpPr>
        <p:spPr>
          <a:xfrm rot="10800000">
            <a:off x="233363" y="1579563"/>
            <a:ext cx="4122737" cy="4225925"/>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VE"/>
          </a:p>
        </p:txBody>
      </p:sp>
      <p:sp>
        <p:nvSpPr>
          <p:cNvPr id="3" name="2 Rectángulo"/>
          <p:cNvSpPr>
            <a:spLocks noChangeArrowheads="1"/>
          </p:cNvSpPr>
          <p:nvPr/>
        </p:nvSpPr>
        <p:spPr bwMode="auto">
          <a:xfrm>
            <a:off x="903288" y="2940050"/>
            <a:ext cx="34591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Tx/>
              <a:buNone/>
            </a:pPr>
            <a:r>
              <a:rPr lang="es-ES" altLang="es-ES" sz="1600" b="1">
                <a:solidFill>
                  <a:schemeClr val="bg1"/>
                </a:solidFill>
                <a:latin typeface="Arial" panose="020B0604020202020204" pitchFamily="34" charset="0"/>
              </a:rPr>
              <a:t>CONCRETAR EL PLAN AGREGADO TANTO EN UNIDADES COMO EN TIEMPO, PERMITIENDO LA COORDINACION ENTRE VENTAS Y PRODUCCIÓN</a:t>
            </a:r>
            <a:endParaRPr lang="es-VE" altLang="es-ES" sz="1600">
              <a:latin typeface="Arial" panose="020B0604020202020204" pitchFamily="34" charset="0"/>
            </a:endParaRPr>
          </a:p>
        </p:txBody>
      </p:sp>
      <p:sp>
        <p:nvSpPr>
          <p:cNvPr id="14" name="13 Rectángulo"/>
          <p:cNvSpPr>
            <a:spLocks noChangeArrowheads="1"/>
          </p:cNvSpPr>
          <p:nvPr/>
        </p:nvSpPr>
        <p:spPr bwMode="auto">
          <a:xfrm>
            <a:off x="4568825" y="2852738"/>
            <a:ext cx="34591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Tx/>
              <a:buNone/>
            </a:pPr>
            <a:r>
              <a:rPr lang="es-ES" altLang="es-ES" sz="1600" b="1">
                <a:solidFill>
                  <a:schemeClr val="bg1"/>
                </a:solidFill>
                <a:latin typeface="Arial" panose="020B0604020202020204" pitchFamily="34" charset="0"/>
              </a:rPr>
              <a:t>CON LA DESAGREGACIÓN PERMITE UN MEJOR CONTROL SOBRE LA CAPACIDAD, SIENDO UN ENLACE ENTRE LA PLANEACIÓN A LARGO PLAZO Y LA PROGRAMACIÓN</a:t>
            </a:r>
            <a:endParaRPr lang="es-VE" altLang="es-ES" sz="1600">
              <a:latin typeface="Arial" panose="020B0604020202020204" pitchFamily="34" charset="0"/>
            </a:endParaRPr>
          </a:p>
        </p:txBody>
      </p:sp>
      <p:pic>
        <p:nvPicPr>
          <p:cNvPr id="11274" name="Picture 10" descr="C:\Program Files (x86)\Microsoft Office\MEDIA\CAGCAT10\j023413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588" y="5084763"/>
            <a:ext cx="151606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spd="slow" advTm="333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8917"/>
                                        </p:tgtEl>
                                        <p:attrNameLst>
                                          <p:attrName>style.visibility</p:attrName>
                                        </p:attrNameLst>
                                      </p:cBhvr>
                                      <p:to>
                                        <p:strVal val="visible"/>
                                      </p:to>
                                    </p:set>
                                    <p:animEffect transition="in" filter="randombar(horizontal)">
                                      <p:cBhvr>
                                        <p:cTn id="11" dur="500"/>
                                        <p:tgtEl>
                                          <p:spTgt spid="389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1274"/>
                                        </p:tgtEl>
                                        <p:attrNameLst>
                                          <p:attrName>style.visibility</p:attrName>
                                        </p:attrNameLst>
                                      </p:cBhvr>
                                      <p:to>
                                        <p:strVal val="visible"/>
                                      </p:to>
                                    </p:set>
                                    <p:animEffect transition="in" filter="randombar(horizontal)">
                                      <p:cBhvr>
                                        <p:cTn id="22" dur="500"/>
                                        <p:tgtEl>
                                          <p:spTgt spid="112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8917" grpId="0"/>
      <p:bldP spid="2" grpId="0" animBg="1"/>
      <p:bldP spid="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690563" y="1214438"/>
            <a:ext cx="5761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FontTx/>
              <a:buNone/>
            </a:pPr>
            <a:r>
              <a:rPr lang="es-ES" altLang="es-ES" sz="2400" b="1">
                <a:solidFill>
                  <a:srgbClr val="FF3300"/>
                </a:solidFill>
                <a:latin typeface="Arial" panose="020B0604020202020204" pitchFamily="34" charset="0"/>
              </a:rPr>
              <a:t>SE GENERA POR:</a:t>
            </a:r>
          </a:p>
        </p:txBody>
      </p:sp>
      <p:sp>
        <p:nvSpPr>
          <p:cNvPr id="4" name="Text Box 7"/>
          <p:cNvSpPr txBox="1">
            <a:spLocks noChangeArrowheads="1"/>
          </p:cNvSpPr>
          <p:nvPr/>
        </p:nvSpPr>
        <p:spPr bwMode="auto">
          <a:xfrm>
            <a:off x="546100" y="1743075"/>
            <a:ext cx="7034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FontTx/>
              <a:buBlip>
                <a:blip r:embed="rId5"/>
              </a:buBlip>
            </a:pPr>
            <a:r>
              <a:rPr lang="es-ES" altLang="es-ES" sz="1800" b="1">
                <a:latin typeface="Arial" panose="020B0604020202020204" pitchFamily="34" charset="0"/>
              </a:rPr>
              <a:t>  PLAN AGREGADO (PRONOSTICOS)</a:t>
            </a:r>
          </a:p>
          <a:p>
            <a:pPr>
              <a:lnSpc>
                <a:spcPct val="100000"/>
              </a:lnSpc>
              <a:spcBef>
                <a:spcPct val="50000"/>
              </a:spcBef>
              <a:buFontTx/>
              <a:buNone/>
            </a:pPr>
            <a:r>
              <a:rPr lang="es-ES" altLang="es-ES" sz="1800" b="1">
                <a:latin typeface="Arial" panose="020B0604020202020204" pitchFamily="34" charset="0"/>
              </a:rPr>
              <a:t>  </a:t>
            </a:r>
          </a:p>
          <a:p>
            <a:pPr>
              <a:lnSpc>
                <a:spcPct val="100000"/>
              </a:lnSpc>
              <a:spcBef>
                <a:spcPct val="50000"/>
              </a:spcBef>
              <a:buFontTx/>
              <a:buBlip>
                <a:blip r:embed="rId5"/>
              </a:buBlip>
            </a:pPr>
            <a:r>
              <a:rPr lang="es-ES" altLang="es-ES" sz="1800" b="1">
                <a:latin typeface="Arial" panose="020B0604020202020204" pitchFamily="34" charset="0"/>
              </a:rPr>
              <a:t>ORDENES DE LOS CLIENTES.</a:t>
            </a:r>
          </a:p>
        </p:txBody>
      </p:sp>
      <p:sp>
        <p:nvSpPr>
          <p:cNvPr id="5" name="Text Box 6"/>
          <p:cNvSpPr txBox="1">
            <a:spLocks noChangeArrowheads="1"/>
          </p:cNvSpPr>
          <p:nvPr/>
        </p:nvSpPr>
        <p:spPr bwMode="auto">
          <a:xfrm>
            <a:off x="682625" y="3714750"/>
            <a:ext cx="5761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FontTx/>
              <a:buNone/>
            </a:pPr>
            <a:r>
              <a:rPr lang="es-ES" altLang="es-ES" sz="2400" b="1">
                <a:solidFill>
                  <a:srgbClr val="FF3300"/>
                </a:solidFill>
                <a:latin typeface="Arial" panose="020B0604020202020204" pitchFamily="34" charset="0"/>
              </a:rPr>
              <a:t>CONSIDERA:</a:t>
            </a:r>
          </a:p>
        </p:txBody>
      </p:sp>
      <p:sp>
        <p:nvSpPr>
          <p:cNvPr id="6" name="Text Box 7"/>
          <p:cNvSpPr txBox="1">
            <a:spLocks noChangeArrowheads="1"/>
          </p:cNvSpPr>
          <p:nvPr/>
        </p:nvSpPr>
        <p:spPr bwMode="auto">
          <a:xfrm>
            <a:off x="538163" y="4243388"/>
            <a:ext cx="70342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FontTx/>
              <a:buBlip>
                <a:blip r:embed="rId5"/>
              </a:buBlip>
            </a:pPr>
            <a:r>
              <a:rPr lang="es-ES" altLang="es-ES" sz="1800" b="1">
                <a:latin typeface="Arial" panose="020B0604020202020204" pitchFamily="34" charset="0"/>
              </a:rPr>
              <a:t>  DISPONIBILIDAD DE MATERIALES.</a:t>
            </a:r>
          </a:p>
          <a:p>
            <a:pPr>
              <a:lnSpc>
                <a:spcPct val="100000"/>
              </a:lnSpc>
              <a:spcBef>
                <a:spcPct val="50000"/>
              </a:spcBef>
              <a:buFontTx/>
              <a:buBlip>
                <a:blip r:embed="rId5"/>
              </a:buBlip>
            </a:pPr>
            <a:r>
              <a:rPr lang="es-ES" altLang="es-ES" sz="1800" b="1">
                <a:latin typeface="Arial" panose="020B0604020202020204" pitchFamily="34" charset="0"/>
              </a:rPr>
              <a:t>  TIEMPO DE PRODUCCIÓN.</a:t>
            </a:r>
          </a:p>
          <a:p>
            <a:pPr>
              <a:lnSpc>
                <a:spcPct val="100000"/>
              </a:lnSpc>
              <a:spcBef>
                <a:spcPct val="50000"/>
              </a:spcBef>
              <a:buFontTx/>
              <a:buBlip>
                <a:blip r:embed="rId5"/>
              </a:buBlip>
            </a:pPr>
            <a:r>
              <a:rPr lang="es-ES" altLang="es-ES" sz="1800" b="1">
                <a:latin typeface="Arial" panose="020B0604020202020204" pitchFamily="34" charset="0"/>
              </a:rPr>
              <a:t>  INVENTARIO EXISTENTE.</a:t>
            </a:r>
          </a:p>
          <a:p>
            <a:pPr>
              <a:lnSpc>
                <a:spcPct val="100000"/>
              </a:lnSpc>
              <a:spcBef>
                <a:spcPct val="50000"/>
              </a:spcBef>
              <a:buFontTx/>
              <a:buBlip>
                <a:blip r:embed="rId5"/>
              </a:buBlip>
            </a:pPr>
            <a:r>
              <a:rPr lang="es-ES" altLang="es-ES" sz="1800" b="1">
                <a:latin typeface="Arial" panose="020B0604020202020204" pitchFamily="34" charset="0"/>
              </a:rPr>
              <a:t>  RESTRICCIONES DE CAPACIDAD.</a:t>
            </a:r>
          </a:p>
        </p:txBody>
      </p:sp>
      <p:pic>
        <p:nvPicPr>
          <p:cNvPr id="7" name="Picture 131" descr="AG00215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48475" y="4357688"/>
            <a:ext cx="6524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1" descr="BD10479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0688" y="4786313"/>
            <a:ext cx="7445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7" descr="BD07032_"/>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2143125"/>
            <a:ext cx="7715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2" descr="AG00004_"/>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05438" y="1525588"/>
            <a:ext cx="66833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755650" y="260350"/>
            <a:ext cx="7497763" cy="523875"/>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800" dirty="0" smtClean="0">
                <a:solidFill>
                  <a:srgbClr val="FF6600"/>
                </a:solidFill>
                <a:latin typeface="Arial" pitchFamily="34" charset="0"/>
                <a:cs typeface="Arial" pitchFamily="34" charset="0"/>
              </a:rPr>
              <a:t>PLAN MAESTRO DE PRODUCCIÓN</a:t>
            </a:r>
            <a:endParaRPr lang="es-VE" sz="2800" dirty="0">
              <a:solidFill>
                <a:srgbClr val="FF6600"/>
              </a:solidFill>
              <a:latin typeface="Arial" pitchFamily="34" charset="0"/>
              <a:cs typeface="Arial" pitchFamily="34" charset="0"/>
            </a:endParaRPr>
          </a:p>
        </p:txBody>
      </p:sp>
      <p:cxnSp>
        <p:nvCxnSpPr>
          <p:cNvPr id="13" name="12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cSld>
  <p:clrMapOvr>
    <a:masterClrMapping/>
  </p:clrMapOvr>
  <p:transition spd="slow" advTm="148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par>
                                <p:cTn id="36" presetID="14" presetClass="entr" presetSubtype="1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CuadroTexto"/>
          <p:cNvSpPr txBox="1">
            <a:spLocks noChangeArrowheads="1"/>
          </p:cNvSpPr>
          <p:nvPr/>
        </p:nvSpPr>
        <p:spPr bwMode="auto">
          <a:xfrm>
            <a:off x="900113" y="1157288"/>
            <a:ext cx="74882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Tx/>
              <a:buNone/>
            </a:pPr>
            <a:r>
              <a:rPr lang="es-VE" altLang="es-ES" sz="2400" b="1">
                <a:solidFill>
                  <a:srgbClr val="FF3300"/>
                </a:solidFill>
                <a:latin typeface="Arial" panose="020B0604020202020204" pitchFamily="34" charset="0"/>
                <a:cs typeface="Arial" panose="020B0604020202020204" pitchFamily="34" charset="0"/>
              </a:rPr>
              <a:t>OBJETIVOS DEL PROGRAMA MAESTRO DE PRODUCCIÓN:</a:t>
            </a:r>
          </a:p>
        </p:txBody>
      </p:sp>
      <p:sp>
        <p:nvSpPr>
          <p:cNvPr id="9" name="8 CuadroTexto"/>
          <p:cNvSpPr txBox="1"/>
          <p:nvPr/>
        </p:nvSpPr>
        <p:spPr>
          <a:xfrm>
            <a:off x="485775" y="2366963"/>
            <a:ext cx="8037513" cy="2862262"/>
          </a:xfrm>
          <a:prstGeom prst="rect">
            <a:avLst/>
          </a:prstGeom>
          <a:noFill/>
        </p:spPr>
        <p:txBody>
          <a:bodyPr>
            <a:spAutoFit/>
          </a:bodyPr>
          <a:lstStyle/>
          <a:p>
            <a:pPr marL="342900" indent="-342900" algn="just">
              <a:buFont typeface="Arial" pitchFamily="34" charset="0"/>
              <a:buChar char="•"/>
              <a:defRPr/>
            </a:pPr>
            <a:r>
              <a:rPr lang="es-VE" sz="2000" b="1" dirty="0">
                <a:latin typeface="Arial" charset="0"/>
              </a:rPr>
              <a:t>PROGRAMAR PRODUCTOS FINALES PARA QUE SE TERMINEN CON RAPIDEZ Y CUANDO SE HAYA COMPROMETIDO ANTE LOS CLIENTES.</a:t>
            </a:r>
          </a:p>
          <a:p>
            <a:pPr marL="342900" indent="-342900" algn="just">
              <a:buFont typeface="Arial" pitchFamily="34" charset="0"/>
              <a:buChar char="•"/>
              <a:defRPr/>
            </a:pPr>
            <a:endParaRPr lang="es-VE" sz="2000" b="1" dirty="0">
              <a:latin typeface="Arial" charset="0"/>
            </a:endParaRPr>
          </a:p>
          <a:p>
            <a:pPr marL="342900" indent="-342900" algn="just">
              <a:buFont typeface="Arial" pitchFamily="34" charset="0"/>
              <a:buChar char="•"/>
              <a:defRPr/>
            </a:pPr>
            <a:r>
              <a:rPr lang="es-VE" sz="2000" b="1" dirty="0">
                <a:latin typeface="Arial" charset="0"/>
              </a:rPr>
              <a:t>EVITAR SOBRECARGAS O SUBCARGAS DE LAS INSTALACIONES DE PRODUCTOS, DE MANERA QUE LA CAPACIDAD DE PRODUCCIÓN SE UTILICE CON EFICIENCIA Y RESULTE BAJO EL COSTO DE PRODUCCIÓN.</a:t>
            </a:r>
          </a:p>
          <a:p>
            <a:pPr algn="just">
              <a:defRPr/>
            </a:pPr>
            <a:endParaRPr lang="es-VE" sz="2000" b="1" dirty="0">
              <a:latin typeface="Arial" charset="0"/>
            </a:endParaRPr>
          </a:p>
        </p:txBody>
      </p:sp>
      <p:sp>
        <p:nvSpPr>
          <p:cNvPr id="10" name="Rectangle 2"/>
          <p:cNvSpPr txBox="1">
            <a:spLocks noChangeArrowheads="1"/>
          </p:cNvSpPr>
          <p:nvPr/>
        </p:nvSpPr>
        <p:spPr>
          <a:xfrm>
            <a:off x="755650" y="260350"/>
            <a:ext cx="7497763" cy="523875"/>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800" dirty="0" smtClean="0">
                <a:solidFill>
                  <a:srgbClr val="FF6600"/>
                </a:solidFill>
                <a:latin typeface="Arial" pitchFamily="34" charset="0"/>
                <a:cs typeface="Arial" pitchFamily="34" charset="0"/>
              </a:rPr>
              <a:t>PLAN MAESTRO DE PRODUCCIÓN</a:t>
            </a:r>
            <a:endParaRPr lang="es-VE" sz="2800" dirty="0">
              <a:solidFill>
                <a:srgbClr val="FF6600"/>
              </a:solidFill>
              <a:latin typeface="Arial" pitchFamily="34" charset="0"/>
              <a:cs typeface="Arial" pitchFamily="34" charset="0"/>
            </a:endParaRPr>
          </a:p>
        </p:txBody>
      </p:sp>
      <p:cxnSp>
        <p:nvCxnSpPr>
          <p:cNvPr id="11" name="10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278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Text Box 6"/>
          <p:cNvSpPr txBox="1">
            <a:spLocks noChangeArrowheads="1"/>
          </p:cNvSpPr>
          <p:nvPr/>
        </p:nvSpPr>
        <p:spPr bwMode="auto">
          <a:xfrm>
            <a:off x="539750" y="1125538"/>
            <a:ext cx="83534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50000"/>
              </a:spcBef>
              <a:buFontTx/>
              <a:buNone/>
            </a:pPr>
            <a:r>
              <a:rPr lang="es-ES" altLang="es-ES" sz="2200" b="1">
                <a:latin typeface="Arial" panose="020B0604020202020204" pitchFamily="34" charset="0"/>
              </a:rPr>
              <a:t>POR LO COMUN SE IDENTIFICAN 3 TIPOS DE ENTORNOS PRODUCTOS-MERCADOS PARA LOS PLANES DE PRODUCCION LOS CUALES SE DESCRIBEN A CONTINUACION:</a:t>
            </a:r>
          </a:p>
        </p:txBody>
      </p:sp>
      <p:sp>
        <p:nvSpPr>
          <p:cNvPr id="39943" name="Text Box 7"/>
          <p:cNvSpPr txBox="1">
            <a:spLocks noChangeArrowheads="1"/>
          </p:cNvSpPr>
          <p:nvPr/>
        </p:nvSpPr>
        <p:spPr bwMode="auto">
          <a:xfrm>
            <a:off x="611188" y="2708275"/>
            <a:ext cx="77057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FontTx/>
              <a:buAutoNum type="romanUcPeriod"/>
            </a:pPr>
            <a:r>
              <a:rPr lang="es-ES" altLang="es-ES" sz="2200" b="1" u="sng">
                <a:solidFill>
                  <a:srgbClr val="FF3300"/>
                </a:solidFill>
                <a:latin typeface="Arial" panose="020B0604020202020204" pitchFamily="34" charset="0"/>
              </a:rPr>
              <a:t>PRODUCCION PARA EL INVENTARIO:</a:t>
            </a:r>
          </a:p>
          <a:p>
            <a:pPr>
              <a:lnSpc>
                <a:spcPct val="100000"/>
              </a:lnSpc>
              <a:spcBef>
                <a:spcPct val="50000"/>
              </a:spcBef>
              <a:buFontTx/>
              <a:buChar char="•"/>
            </a:pPr>
            <a:r>
              <a:rPr lang="es-ES" altLang="es-ES" sz="2200" b="1" i="1">
                <a:latin typeface="Arial" panose="020B0604020202020204" pitchFamily="34" charset="0"/>
              </a:rPr>
              <a:t>PRODUCCION EN LOTES.</a:t>
            </a:r>
          </a:p>
          <a:p>
            <a:pPr>
              <a:lnSpc>
                <a:spcPct val="100000"/>
              </a:lnSpc>
              <a:spcBef>
                <a:spcPct val="50000"/>
              </a:spcBef>
              <a:buFontTx/>
              <a:buChar char="•"/>
            </a:pPr>
            <a:r>
              <a:rPr lang="es-ES" altLang="es-ES" sz="2200" b="1" i="1">
                <a:latin typeface="Arial" panose="020B0604020202020204" pitchFamily="34" charset="0"/>
              </a:rPr>
              <a:t>MANTIENE  INVENTARIO DE PRODUCTOS TERMINADOS.</a:t>
            </a:r>
          </a:p>
          <a:p>
            <a:pPr>
              <a:lnSpc>
                <a:spcPct val="100000"/>
              </a:lnSpc>
              <a:spcBef>
                <a:spcPct val="50000"/>
              </a:spcBef>
              <a:buFontTx/>
              <a:buChar char="•"/>
            </a:pPr>
            <a:r>
              <a:rPr lang="es-ES" altLang="es-ES" sz="2200" b="1" i="1">
                <a:latin typeface="Arial" panose="020B0604020202020204" pitchFamily="34" charset="0"/>
              </a:rPr>
              <a:t>LA PRODUCCION COMIENZA ANTES DE CONOCER LA DEMANDA.</a:t>
            </a:r>
          </a:p>
          <a:p>
            <a:pPr>
              <a:lnSpc>
                <a:spcPct val="100000"/>
              </a:lnSpc>
              <a:spcBef>
                <a:spcPct val="50000"/>
              </a:spcBef>
              <a:buFontTx/>
              <a:buChar char="•"/>
            </a:pPr>
            <a:r>
              <a:rPr lang="es-ES" altLang="es-ES" sz="2200" b="1" i="1">
                <a:latin typeface="Arial" panose="020B0604020202020204" pitchFamily="34" charset="0"/>
              </a:rPr>
              <a:t>LOS TIEMPOS DE ENTREGA SE ACORTAN A COSTO DE MANTENER INVENTARIO</a:t>
            </a:r>
            <a:r>
              <a:rPr lang="es-ES" altLang="es-ES" sz="2200" b="1" i="1">
                <a:solidFill>
                  <a:schemeClr val="bg1"/>
                </a:solidFill>
                <a:latin typeface="Arial" panose="020B0604020202020204" pitchFamily="34" charset="0"/>
              </a:rPr>
              <a:t>.</a:t>
            </a:r>
          </a:p>
        </p:txBody>
      </p:sp>
      <p:sp>
        <p:nvSpPr>
          <p:cNvPr id="5" name="Rectangle 2"/>
          <p:cNvSpPr txBox="1">
            <a:spLocks noChangeArrowheads="1"/>
          </p:cNvSpPr>
          <p:nvPr/>
        </p:nvSpPr>
        <p:spPr>
          <a:xfrm>
            <a:off x="827088" y="241300"/>
            <a:ext cx="7497762" cy="523875"/>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800" dirty="0" smtClean="0">
                <a:solidFill>
                  <a:srgbClr val="FF6600"/>
                </a:solidFill>
                <a:latin typeface="Arial" pitchFamily="34" charset="0"/>
                <a:cs typeface="Arial" pitchFamily="34" charset="0"/>
              </a:rPr>
              <a:t>ENTORNOS DEL PLAN MAESTRO</a:t>
            </a:r>
            <a:endParaRPr lang="es-VE" sz="2800" dirty="0">
              <a:solidFill>
                <a:srgbClr val="FF6600"/>
              </a:solidFill>
              <a:latin typeface="Arial" pitchFamily="34" charset="0"/>
              <a:cs typeface="Arial" pitchFamily="34" charset="0"/>
            </a:endParaRPr>
          </a:p>
        </p:txBody>
      </p:sp>
      <p:cxnSp>
        <p:nvCxnSpPr>
          <p:cNvPr id="6" name="5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p:transition spd="slow" advTm="259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9942"/>
                                        </p:tgtEl>
                                        <p:attrNameLst>
                                          <p:attrName>style.visibility</p:attrName>
                                        </p:attrNameLst>
                                      </p:cBhvr>
                                      <p:to>
                                        <p:strVal val="visible"/>
                                      </p:to>
                                    </p:set>
                                    <p:animEffect transition="in" filter="randombar(horizontal)">
                                      <p:cBhvr>
                                        <p:cTn id="11" dur="500"/>
                                        <p:tgtEl>
                                          <p:spTgt spid="399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9943"/>
                                        </p:tgtEl>
                                        <p:attrNameLst>
                                          <p:attrName>style.visibility</p:attrName>
                                        </p:attrNameLst>
                                      </p:cBhvr>
                                      <p:to>
                                        <p:strVal val="visible"/>
                                      </p:to>
                                    </p:set>
                                    <p:animEffect transition="in" filter="randombar(horizontal)">
                                      <p:cBhvr>
                                        <p:cTn id="16" dur="500"/>
                                        <p:tgtEl>
                                          <p:spTgt spid="399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39942" grpId="0"/>
      <p:bldP spid="399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323850" y="850900"/>
            <a:ext cx="87836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FontTx/>
              <a:buNone/>
            </a:pPr>
            <a:r>
              <a:rPr lang="es-ES" altLang="es-ES" sz="2000">
                <a:solidFill>
                  <a:srgbClr val="FF3300"/>
                </a:solidFill>
                <a:latin typeface="Arial" panose="020B0604020202020204" pitchFamily="34" charset="0"/>
              </a:rPr>
              <a:t>II. </a:t>
            </a:r>
            <a:r>
              <a:rPr lang="es-ES" altLang="es-ES" sz="2000" b="1" u="sng">
                <a:solidFill>
                  <a:srgbClr val="FF3300"/>
                </a:solidFill>
                <a:latin typeface="Arial" panose="020B0604020202020204" pitchFamily="34" charset="0"/>
              </a:rPr>
              <a:t>PRODUCCION POR PEDIDOS</a:t>
            </a:r>
            <a:r>
              <a:rPr lang="es-ES" altLang="es-ES" sz="2000" b="1">
                <a:solidFill>
                  <a:srgbClr val="FF3300"/>
                </a:solidFill>
                <a:latin typeface="Arial" panose="020B0604020202020204" pitchFamily="34" charset="0"/>
              </a:rPr>
              <a:t>:</a:t>
            </a:r>
          </a:p>
          <a:p>
            <a:pPr>
              <a:lnSpc>
                <a:spcPct val="100000"/>
              </a:lnSpc>
              <a:spcBef>
                <a:spcPct val="50000"/>
              </a:spcBef>
              <a:buFontTx/>
              <a:buChar char="•"/>
            </a:pPr>
            <a:r>
              <a:rPr lang="es-ES" altLang="es-ES" sz="2000">
                <a:solidFill>
                  <a:schemeClr val="bg1"/>
                </a:solidFill>
                <a:latin typeface="Arial" panose="020B0604020202020204" pitchFamily="34" charset="0"/>
              </a:rPr>
              <a:t> </a:t>
            </a:r>
            <a:r>
              <a:rPr lang="es-ES" altLang="es-ES" sz="2000" b="1" i="1">
                <a:latin typeface="Arial" panose="020B0604020202020204" pitchFamily="34" charset="0"/>
              </a:rPr>
              <a:t>NO SE MANTIENE  INVENTARIO DE PRODUCTOS TERMINADOS.</a:t>
            </a:r>
          </a:p>
          <a:p>
            <a:pPr>
              <a:lnSpc>
                <a:spcPct val="100000"/>
              </a:lnSpc>
              <a:spcBef>
                <a:spcPct val="50000"/>
              </a:spcBef>
              <a:buFontTx/>
              <a:buChar char="•"/>
            </a:pPr>
            <a:r>
              <a:rPr lang="es-ES" altLang="es-ES" sz="2000" b="1" i="1">
                <a:latin typeface="Arial" panose="020B0604020202020204" pitchFamily="34" charset="0"/>
              </a:rPr>
              <a:t> SE NEGOCIA CON EL CLIENTE UNA FECHA DE ENTREGA Y  EL ARTICULO SE COLOCA EN PROGRAMA  MAESTRO.</a:t>
            </a:r>
          </a:p>
          <a:p>
            <a:pPr>
              <a:lnSpc>
                <a:spcPct val="100000"/>
              </a:lnSpc>
              <a:spcBef>
                <a:spcPct val="50000"/>
              </a:spcBef>
              <a:buFontTx/>
              <a:buChar char="•"/>
            </a:pPr>
            <a:r>
              <a:rPr lang="es-ES" altLang="es-ES" sz="2000" b="1" i="1">
                <a:latin typeface="Arial" panose="020B0604020202020204" pitchFamily="34" charset="0"/>
              </a:rPr>
              <a:t> LA PRODUCCION NO COMIENZA HASTA QUE SE TIENE EL PEDIDO.</a:t>
            </a:r>
            <a:endParaRPr lang="es-ES" altLang="es-ES" sz="2000">
              <a:latin typeface="Arial" panose="020B0604020202020204" pitchFamily="34" charset="0"/>
            </a:endParaRPr>
          </a:p>
        </p:txBody>
      </p:sp>
      <p:sp>
        <p:nvSpPr>
          <p:cNvPr id="40965" name="Text Box 5"/>
          <p:cNvSpPr txBox="1">
            <a:spLocks noChangeArrowheads="1"/>
          </p:cNvSpPr>
          <p:nvPr/>
        </p:nvSpPr>
        <p:spPr bwMode="auto">
          <a:xfrm>
            <a:off x="395288" y="3284538"/>
            <a:ext cx="8353425"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FontTx/>
              <a:buNone/>
            </a:pPr>
            <a:r>
              <a:rPr lang="es-ES" altLang="es-ES" sz="2000">
                <a:solidFill>
                  <a:srgbClr val="FF3300"/>
                </a:solidFill>
                <a:latin typeface="Arial" panose="020B0604020202020204" pitchFamily="34" charset="0"/>
              </a:rPr>
              <a:t>III. </a:t>
            </a:r>
            <a:r>
              <a:rPr lang="es-ES" altLang="es-ES" sz="2000" b="1" u="sng">
                <a:solidFill>
                  <a:srgbClr val="FF3300"/>
                </a:solidFill>
                <a:latin typeface="Arial" panose="020B0604020202020204" pitchFamily="34" charset="0"/>
              </a:rPr>
              <a:t>PRODUCCION-EMSAMBLE POR PEDIDO:</a:t>
            </a:r>
          </a:p>
          <a:p>
            <a:pPr>
              <a:lnSpc>
                <a:spcPct val="100000"/>
              </a:lnSpc>
              <a:spcBef>
                <a:spcPct val="50000"/>
              </a:spcBef>
              <a:buFontTx/>
              <a:buNone/>
            </a:pPr>
            <a:r>
              <a:rPr lang="es-ES" altLang="es-ES" sz="2000" b="1" i="1">
                <a:latin typeface="Arial" panose="020B0604020202020204" pitchFamily="34" charset="0"/>
              </a:rPr>
              <a:t>EXISTEN  DOS PROGRAMAS MAESTROS , EL MPS A NIVEL DE MODULO Y EL PROGRAMA DE ENSAMBLE FINAL A NIVEL DE ARTICULO FINAL PEF.</a:t>
            </a:r>
          </a:p>
          <a:p>
            <a:pPr>
              <a:lnSpc>
                <a:spcPct val="100000"/>
              </a:lnSpc>
              <a:spcBef>
                <a:spcPct val="50000"/>
              </a:spcBef>
              <a:buFontTx/>
              <a:buChar char="•"/>
            </a:pPr>
            <a:r>
              <a:rPr lang="es-ES" altLang="es-ES" sz="2000" b="1" i="1">
                <a:latin typeface="Arial" panose="020B0604020202020204" pitchFamily="34" charset="0"/>
              </a:rPr>
              <a:t> MPS, RIGE LA PRODUCCION DE MODULOS Y SE BASA EN LOS PRONOSTICOS.</a:t>
            </a:r>
          </a:p>
          <a:p>
            <a:pPr>
              <a:lnSpc>
                <a:spcPct val="100000"/>
              </a:lnSpc>
              <a:spcBef>
                <a:spcPct val="50000"/>
              </a:spcBef>
              <a:buFontTx/>
              <a:buChar char="•"/>
            </a:pPr>
            <a:r>
              <a:rPr lang="es-ES" altLang="es-ES" sz="2000" b="1" i="1">
                <a:latin typeface="Arial" panose="020B0604020202020204" pitchFamily="34" charset="0"/>
              </a:rPr>
              <a:t> PEF, RIGE LA PRODUCION DEL ARTICULO FINAL QUE SE BASA EN LAS ORDENES DE LOS CLIENTES.</a:t>
            </a:r>
          </a:p>
        </p:txBody>
      </p:sp>
      <p:sp>
        <p:nvSpPr>
          <p:cNvPr id="5" name="Rectangle 2"/>
          <p:cNvSpPr txBox="1">
            <a:spLocks noChangeArrowheads="1"/>
          </p:cNvSpPr>
          <p:nvPr/>
        </p:nvSpPr>
        <p:spPr>
          <a:xfrm>
            <a:off x="827088" y="241300"/>
            <a:ext cx="7497762" cy="523875"/>
          </a:xfrm>
          <a:prstGeom prst="rect">
            <a:avLst/>
          </a:prstGeom>
          <a:ln>
            <a:miter lim="800000"/>
            <a:headEnd/>
            <a:tailEnd/>
          </a:ln>
        </p:spPr>
        <p:txBody>
          <a:bodyPr>
            <a:sp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s-ES" sz="2800" dirty="0" smtClean="0">
                <a:solidFill>
                  <a:srgbClr val="FF6600"/>
                </a:solidFill>
                <a:latin typeface="Arial" pitchFamily="34" charset="0"/>
                <a:cs typeface="Arial" pitchFamily="34" charset="0"/>
              </a:rPr>
              <a:t>ENTORNOS DEL PLAN MAESTRO</a:t>
            </a:r>
            <a:endParaRPr lang="es-VE" sz="2800" dirty="0">
              <a:solidFill>
                <a:srgbClr val="FF6600"/>
              </a:solidFill>
              <a:latin typeface="Arial" pitchFamily="34" charset="0"/>
              <a:cs typeface="Arial" pitchFamily="34" charset="0"/>
            </a:endParaRPr>
          </a:p>
        </p:txBody>
      </p:sp>
      <p:cxnSp>
        <p:nvCxnSpPr>
          <p:cNvPr id="6" name="5 Conector recto"/>
          <p:cNvCxnSpPr/>
          <p:nvPr/>
        </p:nvCxnSpPr>
        <p:spPr>
          <a:xfrm>
            <a:off x="0" y="765175"/>
            <a:ext cx="8964613" cy="0"/>
          </a:xfrm>
          <a:prstGeom prst="line">
            <a:avLst/>
          </a:prstGeom>
          <a:effectLst>
            <a:outerShdw blurRad="50800" dist="38100" dir="5400000" algn="t"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p:transition spd="slow" advTm="31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0964"/>
                                        </p:tgtEl>
                                        <p:attrNameLst>
                                          <p:attrName>style.visibility</p:attrName>
                                        </p:attrNameLst>
                                      </p:cBhvr>
                                      <p:to>
                                        <p:strVal val="visible"/>
                                      </p:to>
                                    </p:set>
                                    <p:animEffect transition="in" filter="randombar(horizontal)">
                                      <p:cBhvr>
                                        <p:cTn id="11" dur="500"/>
                                        <p:tgtEl>
                                          <p:spTgt spid="409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0965"/>
                                        </p:tgtEl>
                                        <p:attrNameLst>
                                          <p:attrName>style.visibility</p:attrName>
                                        </p:attrNameLst>
                                      </p:cBhvr>
                                      <p:to>
                                        <p:strVal val="visible"/>
                                      </p:to>
                                    </p:set>
                                    <p:animEffect transition="in" filter="randombar(horizontal)">
                                      <p:cBhvr>
                                        <p:cTn id="16"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0964" grpId="0"/>
      <p:bldP spid="4096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4.2|1.2"/>
</p:tagLst>
</file>

<file path=ppt/tags/tag2.xml><?xml version="1.0" encoding="utf-8"?>
<p:tagLst xmlns:a="http://schemas.openxmlformats.org/drawingml/2006/main" xmlns:r="http://schemas.openxmlformats.org/officeDocument/2006/relationships" xmlns:p="http://schemas.openxmlformats.org/presentationml/2006/main">
  <p:tag name="TIMING" val="|0.5|0.9|43|2.1"/>
</p:tagLst>
</file>

<file path=ppt/tags/tag3.xml><?xml version="1.0" encoding="utf-8"?>
<p:tagLst xmlns:a="http://schemas.openxmlformats.org/drawingml/2006/main" xmlns:r="http://schemas.openxmlformats.org/officeDocument/2006/relationships" xmlns:p="http://schemas.openxmlformats.org/presentationml/2006/main">
  <p:tag name="TIMING" val="|0.6|1.1"/>
</p:tagLst>
</file>

<file path=ppt/tags/tag4.xml><?xml version="1.0" encoding="utf-8"?>
<p:tagLst xmlns:a="http://schemas.openxmlformats.org/drawingml/2006/main" xmlns:r="http://schemas.openxmlformats.org/officeDocument/2006/relationships" xmlns:p="http://schemas.openxmlformats.org/presentationml/2006/main">
  <p:tag name="TIMING" val="|0.5|12"/>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15.6"/>
</p:tagLst>
</file>

<file path=ppt/tags/tag8.xml><?xml version="1.0" encoding="utf-8"?>
<p:tagLst xmlns:a="http://schemas.openxmlformats.org/drawingml/2006/main" xmlns:r="http://schemas.openxmlformats.org/officeDocument/2006/relationships" xmlns:p="http://schemas.openxmlformats.org/presentationml/2006/main">
  <p:tag name="TIMING" val="|0.6|0.8|22.9"/>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1905</TotalTime>
  <Words>819</Words>
  <Application>Microsoft Office PowerPoint</Application>
  <PresentationFormat>Presentación en pantalla (4:3)</PresentationFormat>
  <Paragraphs>93</Paragraphs>
  <Slides>14</Slides>
  <Notes>0</Notes>
  <HiddenSlides>0</HiddenSlides>
  <MMClips>14</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14</vt:i4>
      </vt:variant>
    </vt:vector>
  </HeadingPairs>
  <TitlesOfParts>
    <vt:vector size="22" baseType="lpstr">
      <vt:lpstr>Arial</vt:lpstr>
      <vt:lpstr>Arial Narrow</vt:lpstr>
      <vt:lpstr>Calibri</vt:lpstr>
      <vt:lpstr>Calibri Light</vt:lpstr>
      <vt:lpstr>Calisto MT</vt:lpstr>
      <vt:lpstr>Times New Roman</vt:lpstr>
      <vt:lpstr>Wingdings</vt:lpstr>
      <vt:lpstr>Tema de Office</vt:lpstr>
      <vt:lpstr>Presentación de PowerPoint</vt:lpstr>
      <vt:lpstr>ETAPAS DE LA PLANIFICACIÓN DE LA PRODUCCIÓN </vt:lpstr>
      <vt:lpstr>PLAN MAESTRO DE PRODUCCIÓN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UNEG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lablimpro</dc:creator>
  <cp:lastModifiedBy>PERSONAL</cp:lastModifiedBy>
  <cp:revision>115</cp:revision>
  <dcterms:created xsi:type="dcterms:W3CDTF">2005-11-17T22:20:31Z</dcterms:created>
  <dcterms:modified xsi:type="dcterms:W3CDTF">2021-06-13T02:14:34Z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TC010721173082</vt:lpwstr>
  </property>
</Properties>
</file>