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90" r:id="rId3"/>
    <p:sldId id="260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5" r:id="rId16"/>
    <p:sldId id="324" r:id="rId17"/>
    <p:sldId id="323" r:id="rId18"/>
    <p:sldId id="310" r:id="rId19"/>
    <p:sldId id="311" r:id="rId20"/>
  </p:sldIdLst>
  <p:sldSz cx="9144000" cy="6858000" type="screen4x3"/>
  <p:notesSz cx="9296400" cy="70104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437" autoAdjust="0"/>
  </p:normalViewPr>
  <p:slideViewPr>
    <p:cSldViewPr>
      <p:cViewPr varScale="1">
        <p:scale>
          <a:sx n="42" d="100"/>
          <a:sy n="42" d="100"/>
        </p:scale>
        <p:origin x="133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015" y="0"/>
            <a:ext cx="4029282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4DB09F-2D2D-4E6A-9FDA-E0B85B6092F0}" type="datetimeFigureOut">
              <a:rPr lang="es-VE" smtClean="0"/>
              <a:pPr/>
              <a:t>4/7/2022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8070"/>
            <a:ext cx="4029282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015" y="6658070"/>
            <a:ext cx="4029282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56435-E106-4694-9150-505043D04A43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43627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4/7/2022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4/7/2022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4/7/2022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4/7/2022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4/7/2022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4/7/2022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4/7/2022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4/7/2022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4/7/2022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4/7/2022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4/7/2022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1855C-8842-47A7-BE68-0D73CAB9AD20}" type="datetimeFigureOut">
              <a:rPr lang="es-VE" smtClean="0"/>
              <a:pPr/>
              <a:t>4/7/2022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j2logo.com/python/tutorial/tipo-list-pytho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j2logo.com/python/tutorial/tipo-list-pytho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j2logo.com/python/tutorial/tipo-list-pytho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j2logo.com/python/tutorial/tipo-list-pytho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j2logo.com/python/tutorial/tipo-list-pytho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ntrenamiento-python-basico.readthedocs.io/es/latest/leccion3/tipo_cadenas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entrenamiento-python-basico.readthedocs.io/es/latest/leccion3/tipo_numericos.html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j2logo.com/python/tutorial/tipo-list-pytho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1785918" y="2643182"/>
            <a:ext cx="65758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5400" b="1" dirty="0" smtClean="0">
                <a:latin typeface="Georgia" pitchFamily="18" charset="0"/>
              </a:rPr>
              <a:t>COMPUTACION</a:t>
            </a:r>
            <a:r>
              <a:rPr lang="es-VE" sz="5400" dirty="0" smtClean="0">
                <a:latin typeface="Georgia" pitchFamily="18" charset="0"/>
              </a:rPr>
              <a:t>  I</a:t>
            </a:r>
            <a:endParaRPr lang="es-VE" sz="5400" dirty="0">
              <a:latin typeface="Georgia" pitchFamily="18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428728" y="3416858"/>
            <a:ext cx="6933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TEMA IV: </a:t>
            </a:r>
            <a:r>
              <a:rPr lang="es-VE" sz="2000" b="1" dirty="0" smtClean="0"/>
              <a:t>INTRODUCCIÓN A LA HERRAMIENTA DE UN ENTORNO COMPUTACIONAL Y A UN PAQUETE DE APLICACIÓN.</a:t>
            </a:r>
            <a:endParaRPr lang="es-VE" sz="2000" dirty="0"/>
          </a:p>
        </p:txBody>
      </p:sp>
      <p:sp>
        <p:nvSpPr>
          <p:cNvPr id="8" name="object 4"/>
          <p:cNvSpPr txBox="1"/>
          <p:nvPr/>
        </p:nvSpPr>
        <p:spPr>
          <a:xfrm>
            <a:off x="6012160" y="5445224"/>
            <a:ext cx="2701094" cy="764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VE" sz="2400" b="1" spc="-5" dirty="0" smtClean="0">
                <a:latin typeface="Georgia" pitchFamily="18" charset="0"/>
                <a:cs typeface="Carlito"/>
              </a:rPr>
              <a:t>Profesora: </a:t>
            </a:r>
            <a:endParaRPr lang="es-VE" sz="2400" b="1" spc="-5" dirty="0" smtClean="0">
              <a:latin typeface="Georgia" pitchFamily="18" charset="0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VE" sz="2400" b="1" spc="-5" dirty="0" err="1" smtClean="0">
                <a:latin typeface="Georgia" pitchFamily="18" charset="0"/>
                <a:cs typeface="Carlito"/>
              </a:rPr>
              <a:t>Clíni</a:t>
            </a:r>
            <a:r>
              <a:rPr lang="es-VE" sz="2400" b="1" spc="-5" dirty="0" err="1" smtClean="0">
                <a:latin typeface="Georgia" pitchFamily="18" charset="0"/>
                <a:cs typeface="Carlito"/>
              </a:rPr>
              <a:t>a</a:t>
            </a:r>
            <a:r>
              <a:rPr lang="es-VE" sz="2400" b="1" spc="-5" dirty="0" smtClean="0">
                <a:latin typeface="Georgia" pitchFamily="18" charset="0"/>
                <a:cs typeface="Carlito"/>
              </a:rPr>
              <a:t> </a:t>
            </a:r>
            <a:r>
              <a:rPr lang="es-VE" sz="2400" b="1" spc="-5" dirty="0" smtClean="0">
                <a:latin typeface="Georgia" pitchFamily="18" charset="0"/>
                <a:cs typeface="Carlito"/>
              </a:rPr>
              <a:t>Cordero   </a:t>
            </a:r>
            <a:endParaRPr sz="2400" b="1" dirty="0">
              <a:latin typeface="Georgia" pitchFamily="18" charset="0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5148122" y="1071546"/>
            <a:ext cx="3924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3200" b="1" dirty="0" smtClean="0">
                <a:latin typeface="Georgia" pitchFamily="18" charset="0"/>
              </a:rPr>
              <a:t>TIPOS DE DATOS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85720" y="1923154"/>
            <a:ext cx="8643998" cy="10772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VE" sz="3200" b="1" dirty="0" smtClean="0">
                <a:latin typeface="Georgia" pitchFamily="18" charset="0"/>
              </a:rPr>
              <a:t>Secuencias (</a:t>
            </a:r>
            <a:r>
              <a:rPr lang="es-VE" sz="3200" b="1" i="1" dirty="0" err="1" smtClean="0">
                <a:latin typeface="Georgia" pitchFamily="18" charset="0"/>
                <a:hlinkClick r:id="rId3"/>
              </a:rPr>
              <a:t>list</a:t>
            </a:r>
            <a:r>
              <a:rPr lang="es-VE" sz="3200" b="1" i="1" dirty="0" smtClean="0">
                <a:latin typeface="Georgia" pitchFamily="18" charset="0"/>
              </a:rPr>
              <a:t>):</a:t>
            </a:r>
            <a:r>
              <a:rPr lang="es-VE" sz="3200" dirty="0" smtClean="0"/>
              <a:t>Se utilizan para agrupar juntos varios valores.</a:t>
            </a:r>
            <a:endParaRPr lang="es-VE" sz="3200" b="1" dirty="0" smtClean="0">
              <a:latin typeface="Georgia" pitchFamily="18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290773" y="3786190"/>
            <a:ext cx="4852995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3600" dirty="0" smtClean="0"/>
              <a:t>&gt;&gt;&gt; lista = [1, 2, 3, 8, 9]</a:t>
            </a:r>
          </a:p>
          <a:p>
            <a:pPr marL="342900" indent="-342900">
              <a:buFont typeface="+mj-lt"/>
              <a:buAutoNum type="arabicPeriod"/>
            </a:pPr>
            <a:r>
              <a:rPr lang="es-VE" sz="3600" dirty="0" smtClean="0"/>
              <a:t>&gt;&gt;&gt; </a:t>
            </a:r>
            <a:r>
              <a:rPr lang="es-VE" sz="3600" dirty="0" err="1" smtClean="0"/>
              <a:t>print</a:t>
            </a:r>
            <a:r>
              <a:rPr lang="es-VE" sz="3600" dirty="0" smtClean="0"/>
              <a:t>(lista)</a:t>
            </a:r>
          </a:p>
          <a:p>
            <a:pPr marL="342900" indent="-342900">
              <a:buFont typeface="+mj-lt"/>
              <a:buAutoNum type="arabicPeriod"/>
            </a:pPr>
            <a:r>
              <a:rPr lang="es-VE" sz="3600" dirty="0" smtClean="0"/>
              <a:t>[1, 2, 3, 8, 9]</a:t>
            </a:r>
            <a:endParaRPr lang="es-VE" sz="3600" dirty="0"/>
          </a:p>
        </p:txBody>
      </p:sp>
      <p:sp>
        <p:nvSpPr>
          <p:cNvPr id="13" name="12 Rectángulo"/>
          <p:cNvSpPr/>
          <p:nvPr/>
        </p:nvSpPr>
        <p:spPr>
          <a:xfrm>
            <a:off x="1643042" y="3357562"/>
            <a:ext cx="19191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sz="2400" b="1" dirty="0" smtClean="0">
                <a:latin typeface="Georgia" pitchFamily="18" charset="0"/>
              </a:rPr>
              <a:t>EJEMPLO:</a:t>
            </a:r>
            <a:endParaRPr lang="es-V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5148122" y="1071546"/>
            <a:ext cx="3924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3200" b="1" dirty="0" smtClean="0">
                <a:latin typeface="Georgia" pitchFamily="18" charset="0"/>
              </a:rPr>
              <a:t>TIPOS DE DATOS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85720" y="1571612"/>
            <a:ext cx="8643998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VE" sz="3200" b="1" dirty="0" smtClean="0">
                <a:latin typeface="Georgia" pitchFamily="18" charset="0"/>
              </a:rPr>
              <a:t>Secuencias (</a:t>
            </a:r>
            <a:r>
              <a:rPr lang="es-VE" sz="3200" b="1" i="1" dirty="0" err="1" smtClean="0">
                <a:latin typeface="Georgia" pitchFamily="18" charset="0"/>
                <a:hlinkClick r:id="rId3"/>
              </a:rPr>
              <a:t>list</a:t>
            </a:r>
            <a:r>
              <a:rPr lang="es-VE" sz="3200" b="1" i="1" dirty="0" smtClean="0">
                <a:latin typeface="Georgia" pitchFamily="18" charset="0"/>
              </a:rPr>
              <a:t>)</a:t>
            </a:r>
            <a:r>
              <a:rPr lang="es-VE" sz="3200" dirty="0" smtClean="0"/>
              <a:t>.</a:t>
            </a:r>
            <a:endParaRPr lang="es-VE" sz="3200" b="1" dirty="0" smtClean="0">
              <a:latin typeface="Georgia" pitchFamily="18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071538" y="2643182"/>
            <a:ext cx="757242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2800" b="1" dirty="0" smtClean="0">
                <a:solidFill>
                  <a:srgbClr val="FF0000"/>
                </a:solidFill>
                <a:latin typeface="Georgia" pitchFamily="18" charset="0"/>
              </a:rPr>
              <a:t>Importante entender: </a:t>
            </a:r>
          </a:p>
          <a:p>
            <a:endParaRPr lang="es-VE" sz="2000" dirty="0" smtClean="0">
              <a:latin typeface="Georgia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VE" sz="2000" dirty="0" smtClean="0">
                <a:latin typeface="Georgia" pitchFamily="18" charset="0"/>
              </a:rPr>
              <a:t>Puedes acceder a una posición usando el nombre de la variable y corchetes "[]" indicando en su interior el índice que quieres obtener.</a:t>
            </a:r>
          </a:p>
          <a:p>
            <a:pPr marL="457200" indent="-457200" algn="just">
              <a:buFont typeface="+mj-lt"/>
              <a:buAutoNum type="arabicPeriod"/>
            </a:pPr>
            <a:endParaRPr lang="es-VE" sz="2000" dirty="0" smtClean="0">
              <a:latin typeface="Georgia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VE" sz="2000" dirty="0" smtClean="0">
                <a:latin typeface="Georgia" pitchFamily="18" charset="0"/>
              </a:rPr>
              <a:t>Las posiciones de las listas arrancan enumeradas desde cero, así la primera posición se accede como [0] y la última sería el tamaño total menos 1</a:t>
            </a:r>
            <a:endParaRPr lang="es-VE" sz="2000" dirty="0">
              <a:latin typeface="Georgia" pitchFamily="18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071802" y="6000768"/>
            <a:ext cx="59293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b="1" dirty="0" smtClean="0">
                <a:solidFill>
                  <a:srgbClr val="FF0000"/>
                </a:solidFill>
              </a:rPr>
              <a:t>De esta forma se accede de manera  individual a un elemento de una lista en </a:t>
            </a:r>
            <a:r>
              <a:rPr lang="es-VE" b="1" dirty="0" err="1" smtClean="0">
                <a:solidFill>
                  <a:srgbClr val="FF0000"/>
                </a:solidFill>
              </a:rPr>
              <a:t>Python</a:t>
            </a:r>
            <a:r>
              <a:rPr lang="es-VE" b="1" dirty="0" smtClean="0">
                <a:solidFill>
                  <a:srgbClr val="FF0000"/>
                </a:solidFill>
              </a:rPr>
              <a:t>,</a:t>
            </a:r>
            <a:endParaRPr lang="es-VE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5148122" y="1071546"/>
            <a:ext cx="3924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3200" b="1" dirty="0" smtClean="0">
                <a:latin typeface="Georgia" pitchFamily="18" charset="0"/>
              </a:rPr>
              <a:t>TIPOS DE DATOS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85720" y="1571612"/>
            <a:ext cx="8643998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VE" sz="3200" b="1" dirty="0" smtClean="0">
                <a:latin typeface="Georgia" pitchFamily="18" charset="0"/>
              </a:rPr>
              <a:t>Secuencias (</a:t>
            </a:r>
            <a:r>
              <a:rPr lang="es-VE" sz="3200" b="1" i="1" dirty="0" err="1" smtClean="0">
                <a:latin typeface="Georgia" pitchFamily="18" charset="0"/>
                <a:hlinkClick r:id="rId3"/>
              </a:rPr>
              <a:t>list</a:t>
            </a:r>
            <a:r>
              <a:rPr lang="es-VE" sz="3200" b="1" i="1" dirty="0" smtClean="0">
                <a:latin typeface="Georgia" pitchFamily="18" charset="0"/>
              </a:rPr>
              <a:t>)</a:t>
            </a:r>
            <a:r>
              <a:rPr lang="es-VE" sz="3200" dirty="0" smtClean="0"/>
              <a:t>.</a:t>
            </a:r>
            <a:endParaRPr lang="es-VE" sz="3200" b="1" dirty="0" smtClean="0">
              <a:latin typeface="Georgia" pitchFamily="18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857224" y="2285992"/>
            <a:ext cx="79296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sz="2400" b="1" dirty="0" smtClean="0">
                <a:solidFill>
                  <a:srgbClr val="FF0000"/>
                </a:solidFill>
              </a:rPr>
              <a:t>Ahora como obtener todos los elementos de un vector de forma simple, recorriendo uno a uno:</a:t>
            </a:r>
            <a:endParaRPr lang="es-VE" sz="2400" b="1" dirty="0">
              <a:solidFill>
                <a:srgbClr val="FF0000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928662" y="3429000"/>
            <a:ext cx="7643866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3200" b="1" i="1" dirty="0" smtClean="0">
                <a:latin typeface="Georgia" pitchFamily="18" charset="0"/>
                <a:hlinkClick r:id="rId3"/>
              </a:rPr>
              <a:t>Recorrer una lista en </a:t>
            </a:r>
            <a:r>
              <a:rPr lang="es-VE" sz="3200" b="1" i="1" dirty="0" err="1" smtClean="0">
                <a:latin typeface="Georgia" pitchFamily="18" charset="0"/>
                <a:hlinkClick r:id="rId3"/>
              </a:rPr>
              <a:t>Python</a:t>
            </a:r>
            <a:endParaRPr lang="es-VE" sz="3200" b="1" i="1" dirty="0" smtClean="0">
              <a:latin typeface="Georgia" pitchFamily="18" charset="0"/>
              <a:hlinkClick r:id="rId3"/>
            </a:endParaRPr>
          </a:p>
          <a:p>
            <a:endParaRPr lang="es-VE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s-VE" dirty="0" smtClean="0"/>
              <a:t>En este caso, los ciclos vienen de gran ayuda. El caso general, sería hacerlo por medio de un ciclo </a:t>
            </a:r>
            <a:r>
              <a:rPr lang="es-VE" b="1" dirty="0" err="1" smtClean="0"/>
              <a:t>for</a:t>
            </a:r>
            <a:r>
              <a:rPr lang="es-VE" b="1" dirty="0" smtClean="0"/>
              <a:t> o para </a:t>
            </a:r>
            <a:r>
              <a:rPr lang="es-VE" dirty="0" smtClean="0"/>
              <a:t>que vaya accediendo uno por uno a los elementos o incluso aumentando de uno en uno el índice que queremos acceder de la lista a través de la sentencia mientras.</a:t>
            </a:r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5148122" y="1071546"/>
            <a:ext cx="3924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3200" b="1" dirty="0" smtClean="0">
                <a:latin typeface="Georgia" pitchFamily="18" charset="0"/>
              </a:rPr>
              <a:t>TIPOS DE DATOS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85720" y="1285860"/>
            <a:ext cx="4357718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VE" sz="3200" b="1" dirty="0" smtClean="0">
                <a:latin typeface="Georgia" pitchFamily="18" charset="0"/>
              </a:rPr>
              <a:t>Secuencias (</a:t>
            </a:r>
            <a:r>
              <a:rPr lang="es-VE" sz="3200" b="1" i="1" dirty="0" err="1" smtClean="0">
                <a:latin typeface="Georgia" pitchFamily="18" charset="0"/>
                <a:hlinkClick r:id="rId3"/>
              </a:rPr>
              <a:t>list</a:t>
            </a:r>
            <a:r>
              <a:rPr lang="es-VE" sz="3200" b="1" i="1" dirty="0" smtClean="0">
                <a:latin typeface="Georgia" pitchFamily="18" charset="0"/>
              </a:rPr>
              <a:t>)</a:t>
            </a:r>
            <a:r>
              <a:rPr lang="es-VE" sz="3200" dirty="0" smtClean="0"/>
              <a:t>.</a:t>
            </a:r>
            <a:endParaRPr lang="es-VE" sz="3200" b="1" dirty="0" smtClean="0">
              <a:latin typeface="Georgia" pitchFamily="18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85786" y="2000240"/>
            <a:ext cx="4572000" cy="452431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r>
              <a:rPr lang="es-VE" dirty="0" smtClean="0"/>
              <a:t>edades = [20, 41, 6, 18, 23] </a:t>
            </a:r>
          </a:p>
          <a:p>
            <a:endParaRPr lang="es-VE" dirty="0" smtClean="0"/>
          </a:p>
          <a:p>
            <a:r>
              <a:rPr lang="es-VE" dirty="0" smtClean="0"/>
              <a:t># Recorriendo los elementos</a:t>
            </a:r>
          </a:p>
          <a:p>
            <a:r>
              <a:rPr lang="es-VE" dirty="0" smtClean="0"/>
              <a:t> </a:t>
            </a:r>
            <a:r>
              <a:rPr lang="es-VE" dirty="0" err="1" smtClean="0"/>
              <a:t>for</a:t>
            </a:r>
            <a:r>
              <a:rPr lang="es-VE" dirty="0" smtClean="0"/>
              <a:t> edad in edades: </a:t>
            </a:r>
          </a:p>
          <a:p>
            <a:r>
              <a:rPr lang="es-VE" dirty="0" smtClean="0"/>
              <a:t>     </a:t>
            </a:r>
            <a:r>
              <a:rPr lang="es-VE" dirty="0" err="1" smtClean="0"/>
              <a:t>print</a:t>
            </a:r>
            <a:r>
              <a:rPr lang="es-VE" dirty="0" smtClean="0"/>
              <a:t>(edad) </a:t>
            </a:r>
          </a:p>
          <a:p>
            <a:endParaRPr lang="es-VE" dirty="0" smtClean="0"/>
          </a:p>
          <a:p>
            <a:r>
              <a:rPr lang="es-VE" dirty="0" smtClean="0"/>
              <a:t># Recorriendo los índices </a:t>
            </a:r>
          </a:p>
          <a:p>
            <a:r>
              <a:rPr lang="es-VE" dirty="0" err="1" smtClean="0"/>
              <a:t>for</a:t>
            </a:r>
            <a:r>
              <a:rPr lang="es-VE" dirty="0" smtClean="0"/>
              <a:t> i in </a:t>
            </a:r>
            <a:r>
              <a:rPr lang="es-VE" dirty="0" err="1" smtClean="0"/>
              <a:t>range</a:t>
            </a:r>
            <a:r>
              <a:rPr lang="es-VE" dirty="0" smtClean="0"/>
              <a:t>(</a:t>
            </a:r>
            <a:r>
              <a:rPr lang="es-VE" dirty="0" err="1" smtClean="0"/>
              <a:t>len</a:t>
            </a:r>
            <a:r>
              <a:rPr lang="es-VE" dirty="0" smtClean="0"/>
              <a:t>(</a:t>
            </a:r>
            <a:r>
              <a:rPr lang="es-VE" dirty="0" err="1" smtClean="0"/>
              <a:t>edaded</a:t>
            </a:r>
            <a:r>
              <a:rPr lang="es-VE" dirty="0" smtClean="0"/>
              <a:t>)): </a:t>
            </a:r>
          </a:p>
          <a:p>
            <a:r>
              <a:rPr lang="es-VE" dirty="0" smtClean="0"/>
              <a:t>   </a:t>
            </a:r>
            <a:r>
              <a:rPr lang="es-VE" dirty="0" err="1" smtClean="0"/>
              <a:t>print</a:t>
            </a:r>
            <a:r>
              <a:rPr lang="es-VE" dirty="0" smtClean="0"/>
              <a:t>(</a:t>
            </a:r>
            <a:r>
              <a:rPr lang="es-VE" dirty="0" err="1" smtClean="0"/>
              <a:t>edaded</a:t>
            </a:r>
            <a:r>
              <a:rPr lang="es-VE" dirty="0" smtClean="0"/>
              <a:t>[i]) </a:t>
            </a:r>
          </a:p>
          <a:p>
            <a:endParaRPr lang="es-VE" dirty="0" smtClean="0"/>
          </a:p>
          <a:p>
            <a:r>
              <a:rPr lang="es-VE" dirty="0" smtClean="0"/>
              <a:t># Con </a:t>
            </a:r>
            <a:r>
              <a:rPr lang="es-VE" dirty="0" err="1" smtClean="0"/>
              <a:t>while</a:t>
            </a:r>
            <a:r>
              <a:rPr lang="es-VE" dirty="0" smtClean="0"/>
              <a:t> y los índices </a:t>
            </a:r>
          </a:p>
          <a:p>
            <a:endParaRPr lang="es-VE" dirty="0" smtClean="0"/>
          </a:p>
          <a:p>
            <a:r>
              <a:rPr lang="es-VE" dirty="0" err="1" smtClean="0"/>
              <a:t>indice</a:t>
            </a:r>
            <a:r>
              <a:rPr lang="es-VE" dirty="0" smtClean="0"/>
              <a:t> = 0 </a:t>
            </a:r>
          </a:p>
          <a:p>
            <a:r>
              <a:rPr lang="es-VE" dirty="0" err="1" smtClean="0"/>
              <a:t>while</a:t>
            </a:r>
            <a:r>
              <a:rPr lang="es-VE" dirty="0" smtClean="0"/>
              <a:t> </a:t>
            </a:r>
            <a:r>
              <a:rPr lang="es-VE" dirty="0" err="1" smtClean="0"/>
              <a:t>indice</a:t>
            </a:r>
            <a:r>
              <a:rPr lang="es-VE" dirty="0" smtClean="0"/>
              <a:t> &lt; </a:t>
            </a:r>
            <a:r>
              <a:rPr lang="es-VE" dirty="0" err="1" smtClean="0"/>
              <a:t>len</a:t>
            </a:r>
            <a:r>
              <a:rPr lang="es-VE" dirty="0" smtClean="0"/>
              <a:t>(</a:t>
            </a:r>
            <a:r>
              <a:rPr lang="es-VE" dirty="0" err="1" smtClean="0"/>
              <a:t>edaded</a:t>
            </a:r>
            <a:r>
              <a:rPr lang="es-VE" dirty="0" smtClean="0"/>
              <a:t>):       </a:t>
            </a:r>
          </a:p>
          <a:p>
            <a:r>
              <a:rPr lang="es-VE" dirty="0" smtClean="0"/>
              <a:t>      </a:t>
            </a:r>
            <a:r>
              <a:rPr lang="es-VE" dirty="0" err="1" smtClean="0"/>
              <a:t>print</a:t>
            </a:r>
            <a:r>
              <a:rPr lang="es-VE" dirty="0" smtClean="0"/>
              <a:t>(edades[</a:t>
            </a:r>
            <a:r>
              <a:rPr lang="es-VE" dirty="0" err="1" smtClean="0"/>
              <a:t>indice</a:t>
            </a:r>
            <a:r>
              <a:rPr lang="es-VE" dirty="0" smtClean="0"/>
              <a:t>]) </a:t>
            </a:r>
          </a:p>
          <a:p>
            <a:r>
              <a:rPr lang="es-VE" dirty="0" smtClean="0"/>
              <a:t>      </a:t>
            </a:r>
            <a:r>
              <a:rPr lang="es-VE" dirty="0" err="1" smtClean="0"/>
              <a:t>indice</a:t>
            </a:r>
            <a:r>
              <a:rPr lang="es-VE" dirty="0" smtClean="0"/>
              <a:t> += 1</a:t>
            </a:r>
            <a:endParaRPr lang="es-VE" dirty="0"/>
          </a:p>
        </p:txBody>
      </p:sp>
      <p:sp>
        <p:nvSpPr>
          <p:cNvPr id="11" name="10 Rectángulo"/>
          <p:cNvSpPr/>
          <p:nvPr/>
        </p:nvSpPr>
        <p:spPr>
          <a:xfrm>
            <a:off x="5715008" y="2214554"/>
            <a:ext cx="3143272" cy="28623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VE" dirty="0" smtClean="0"/>
              <a:t>Como puedes ver, el ciclo </a:t>
            </a:r>
            <a:r>
              <a:rPr lang="es-VE" b="1" dirty="0" err="1" smtClean="0"/>
              <a:t>for</a:t>
            </a:r>
            <a:r>
              <a:rPr lang="es-VE" dirty="0" smtClean="0"/>
              <a:t> puede acceder directamente a los elementos y recorrerlos uno por uno. Sin embargo, a veces puedes necesitar los índices y también puedes acceder a cada elemento por medio de ese índice ya sea usando un ciclo </a:t>
            </a:r>
            <a:r>
              <a:rPr lang="es-VE" b="1" dirty="0" err="1" smtClean="0"/>
              <a:t>for</a:t>
            </a:r>
            <a:r>
              <a:rPr lang="es-VE" dirty="0" smtClean="0"/>
              <a:t> o incluso un </a:t>
            </a:r>
            <a:r>
              <a:rPr lang="es-VE" b="1" dirty="0" err="1" smtClean="0"/>
              <a:t>while</a:t>
            </a:r>
            <a:r>
              <a:rPr lang="es-VE" dirty="0" smtClean="0"/>
              <a:t> con un contador.</a:t>
            </a:r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5148122" y="1071546"/>
            <a:ext cx="3924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3200" b="1" dirty="0" smtClean="0">
                <a:latin typeface="Georgia" pitchFamily="18" charset="0"/>
              </a:rPr>
              <a:t>TIPOS DE DATOS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85720" y="1285860"/>
            <a:ext cx="4357718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VE" sz="3200" b="1" dirty="0" smtClean="0">
                <a:latin typeface="Georgia" pitchFamily="18" charset="0"/>
              </a:rPr>
              <a:t>Secuencias (</a:t>
            </a:r>
            <a:r>
              <a:rPr lang="es-VE" sz="3200" b="1" i="1" dirty="0" err="1" smtClean="0">
                <a:latin typeface="Georgia" pitchFamily="18" charset="0"/>
                <a:hlinkClick r:id="rId3"/>
              </a:rPr>
              <a:t>list</a:t>
            </a:r>
            <a:r>
              <a:rPr lang="es-VE" sz="3200" b="1" i="1" dirty="0" smtClean="0">
                <a:latin typeface="Georgia" pitchFamily="18" charset="0"/>
              </a:rPr>
              <a:t>)</a:t>
            </a:r>
            <a:r>
              <a:rPr lang="es-VE" sz="3200" dirty="0" smtClean="0"/>
              <a:t>.</a:t>
            </a:r>
            <a:endParaRPr lang="es-VE" sz="3200" b="1" dirty="0" smtClean="0">
              <a:latin typeface="Georgia" pitchFamily="18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857224" y="2214554"/>
            <a:ext cx="7715304" cy="18158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VE" sz="2800" dirty="0" smtClean="0"/>
              <a:t>Ahora que sabemos cómo acceder a las posiciones y para recorrer una lista en </a:t>
            </a:r>
            <a:r>
              <a:rPr lang="es-VE" sz="2800" dirty="0" err="1" smtClean="0"/>
              <a:t>Python</a:t>
            </a:r>
            <a:r>
              <a:rPr lang="es-VE" sz="2800" dirty="0" smtClean="0"/>
              <a:t>, se pueden agregar (</a:t>
            </a:r>
            <a:r>
              <a:rPr lang="es-VE" sz="2800" i="1" dirty="0" err="1" smtClean="0"/>
              <a:t>append</a:t>
            </a:r>
            <a:r>
              <a:rPr lang="es-VE" sz="2800" i="1" dirty="0" smtClean="0"/>
              <a:t>()</a:t>
            </a:r>
            <a:r>
              <a:rPr lang="es-VE" sz="2800" dirty="0" smtClean="0"/>
              <a:t>) y eliminar con:  (</a:t>
            </a:r>
            <a:r>
              <a:rPr lang="es-VE" sz="2800" i="1" dirty="0" smtClean="0"/>
              <a:t>pop()</a:t>
            </a:r>
            <a:r>
              <a:rPr lang="es-VE" sz="2800" dirty="0" smtClean="0"/>
              <a:t> o </a:t>
            </a:r>
            <a:r>
              <a:rPr lang="es-VE" sz="2800" i="1" dirty="0" err="1" smtClean="0"/>
              <a:t>remove</a:t>
            </a:r>
            <a:r>
              <a:rPr lang="es-VE" sz="2800" i="1" dirty="0" smtClean="0"/>
              <a:t>()</a:t>
            </a:r>
            <a:r>
              <a:rPr lang="es-VE" sz="2800" dirty="0" smtClean="0"/>
              <a:t>).</a:t>
            </a:r>
            <a:endParaRPr lang="es-VE" sz="28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857224" y="4929198"/>
            <a:ext cx="780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2800" b="1" dirty="0" smtClean="0">
                <a:solidFill>
                  <a:srgbClr val="FF0000"/>
                </a:solidFill>
                <a:latin typeface="Georgia" pitchFamily="18" charset="0"/>
              </a:rPr>
              <a:t>ESTO LO VERA EN UNO DE LOS VIDEOS</a:t>
            </a:r>
            <a:endParaRPr lang="es-VE" sz="2800" b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4000496" y="1071546"/>
            <a:ext cx="4984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3200" b="1" dirty="0" smtClean="0">
                <a:latin typeface="Georgia" pitchFamily="18" charset="0"/>
              </a:rPr>
              <a:t>Variables y Constantes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357158" y="1785926"/>
            <a:ext cx="857256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sz="3200" b="1" i="1" dirty="0" smtClean="0">
                <a:latin typeface="Georgia" pitchFamily="18" charset="0"/>
              </a:rPr>
              <a:t>Variables</a:t>
            </a:r>
            <a:r>
              <a:rPr lang="es-VE" sz="3200" b="1" dirty="0" smtClean="0">
                <a:latin typeface="Georgia" pitchFamily="18" charset="0"/>
              </a:rPr>
              <a:t>: </a:t>
            </a:r>
            <a:r>
              <a:rPr lang="es-VE" sz="2400" dirty="0" smtClean="0">
                <a:latin typeface="Georgia" pitchFamily="18" charset="0"/>
              </a:rPr>
              <a:t>Es un nombre que se refiere a un objeto que reside en la memoria. El objeto puede ser de alguno de los tipos vistos (número o cadena de texto), o alguno de los otros tipos existentes en </a:t>
            </a:r>
            <a:r>
              <a:rPr lang="es-VE" sz="2400" dirty="0" err="1" smtClean="0">
                <a:latin typeface="Georgia" pitchFamily="18" charset="0"/>
              </a:rPr>
              <a:t>Python</a:t>
            </a:r>
            <a:r>
              <a:rPr lang="es-VE" sz="2400" dirty="0" smtClean="0">
                <a:latin typeface="Georgia" pitchFamily="18" charset="0"/>
              </a:rPr>
              <a:t>.</a:t>
            </a:r>
          </a:p>
          <a:p>
            <a:pPr algn="just"/>
            <a:endParaRPr lang="es-VE" sz="2400" dirty="0" smtClean="0">
              <a:latin typeface="Georgia" pitchFamily="18" charset="0"/>
            </a:endParaRPr>
          </a:p>
          <a:p>
            <a:pPr algn="just"/>
            <a:endParaRPr lang="es-VE" sz="2400" dirty="0" smtClean="0">
              <a:latin typeface="Georgia" pitchFamily="18" charset="0"/>
            </a:endParaRPr>
          </a:p>
          <a:p>
            <a:pPr algn="just"/>
            <a:r>
              <a:rPr lang="es-VE" sz="2400" dirty="0" smtClean="0">
                <a:latin typeface="Georgia" pitchFamily="18" charset="0"/>
              </a:rPr>
              <a:t>Cada variable debe tener un nombre único llamado identificador. Eso es muy de ayuda pensar las variables como contenedores que contienen data el cual puede ser cambiado después a través de técnicas de programación.</a:t>
            </a:r>
          </a:p>
          <a:p>
            <a:pPr algn="just"/>
            <a:endParaRPr lang="es-VE" sz="24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4000496" y="1071546"/>
            <a:ext cx="4984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3200" b="1" dirty="0" smtClean="0">
                <a:latin typeface="Georgia" pitchFamily="18" charset="0"/>
              </a:rPr>
              <a:t>Variables y Constantes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714348" y="2331144"/>
            <a:ext cx="7415492" cy="1740798"/>
          </a:xfrm>
          <a:prstGeom prst="rect">
            <a:avLst/>
          </a:prstGeom>
          <a:solidFill>
            <a:srgbClr val="EEEEEE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99981" rIns="0" bIns="99981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2000" b="1" i="0" u="none" strike="noStrike" cap="none" normalizeH="0" baseline="0" dirty="0" smtClean="0">
                <a:ln>
                  <a:noFill/>
                </a:ln>
                <a:solidFill>
                  <a:srgbClr val="3E4349"/>
                </a:solidFill>
                <a:effectLst/>
                <a:latin typeface="Georgia" pitchFamily="18" charset="0"/>
                <a:cs typeface="Arial" pitchFamily="34" charset="0"/>
              </a:rPr>
              <a:t>EJEMPLO DE ASIGNAR VALOR A VARIABLE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V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rgbClr val="3E4349"/>
                </a:solidFill>
                <a:effectLst/>
                <a:latin typeface="Georgia" pitchFamily="18" charset="0"/>
                <a:cs typeface="Arial" pitchFamily="34" charset="0"/>
              </a:rPr>
              <a:t>A continuación, se creará un par de variables a modo de ejemplo.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VE" sz="2000" dirty="0" smtClean="0">
              <a:solidFill>
                <a:srgbClr val="3E4349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rgbClr val="3E4349"/>
                </a:solidFill>
                <a:effectLst/>
                <a:latin typeface="Georgia" pitchFamily="18" charset="0"/>
                <a:cs typeface="Arial" pitchFamily="34" charset="0"/>
              </a:rPr>
              <a:t>Una de tipo </a:t>
            </a: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rgbClr val="004B6B"/>
                </a:solidFill>
                <a:effectLst/>
                <a:latin typeface="Georgia" pitchFamily="18" charset="0"/>
                <a:cs typeface="Arial" pitchFamily="34" charset="0"/>
                <a:hlinkClick r:id="rId3"/>
              </a:rPr>
              <a:t>cadenas de caracteres</a:t>
            </a: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rgbClr val="3E4349"/>
                </a:solidFill>
                <a:effectLst/>
                <a:latin typeface="Georgia" pitchFamily="18" charset="0"/>
                <a:cs typeface="Arial" pitchFamily="34" charset="0"/>
              </a:rPr>
              <a:t> y una de tipo </a:t>
            </a: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rgbClr val="004B6B"/>
                </a:solidFill>
                <a:effectLst/>
                <a:latin typeface="Georgia" pitchFamily="18" charset="0"/>
                <a:cs typeface="Arial" pitchFamily="34" charset="0"/>
                <a:hlinkClick r:id="rId4"/>
              </a:rPr>
              <a:t>entero</a:t>
            </a: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rgbClr val="3E4349"/>
                </a:solidFill>
                <a:effectLst/>
                <a:latin typeface="Georgia" pitchFamily="18" charset="0"/>
                <a:cs typeface="Arial" pitchFamily="34" charset="0"/>
              </a:rPr>
              <a:t>: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2976" y="4357694"/>
            <a:ext cx="657229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Rectángulo"/>
          <p:cNvSpPr/>
          <p:nvPr/>
        </p:nvSpPr>
        <p:spPr>
          <a:xfrm>
            <a:off x="642910" y="1571612"/>
            <a:ext cx="24657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sz="2800" b="1" i="1" dirty="0" smtClean="0">
                <a:latin typeface="Georgia" pitchFamily="18" charset="0"/>
              </a:rPr>
              <a:t>VARIABLES</a:t>
            </a:r>
            <a:endParaRPr lang="es-V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4000496" y="1071546"/>
            <a:ext cx="4984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3200" b="1" dirty="0" smtClean="0">
                <a:latin typeface="Georgia" pitchFamily="18" charset="0"/>
              </a:rPr>
              <a:t>Variables y Constantes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357158" y="1785926"/>
            <a:ext cx="85725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sz="2400" b="1" dirty="0" smtClean="0">
                <a:latin typeface="Georgia" pitchFamily="18" charset="0"/>
              </a:rPr>
              <a:t>Constante</a:t>
            </a:r>
            <a:r>
              <a:rPr lang="es-VE" sz="2400" dirty="0" smtClean="0">
                <a:latin typeface="Georgia" pitchFamily="18" charset="0"/>
              </a:rPr>
              <a:t>: Es un tipo de variable, la cual no puede ser cambiada. Las constantes sirven de contenedores que contienen información el cual no puede ser cambiado después.</a:t>
            </a:r>
            <a:endParaRPr lang="es-VE" dirty="0">
              <a:latin typeface="Georgia" pitchFamily="18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071538" y="4071942"/>
            <a:ext cx="780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2800" b="1" dirty="0" smtClean="0">
                <a:solidFill>
                  <a:srgbClr val="FF0000"/>
                </a:solidFill>
                <a:latin typeface="Georgia" pitchFamily="18" charset="0"/>
              </a:rPr>
              <a:t>ESTO LO VERA EN UNO DE LOS VIDEOS</a:t>
            </a:r>
            <a:endParaRPr lang="es-VE" sz="2800" b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11" name="object 4"/>
          <p:cNvSpPr txBox="1"/>
          <p:nvPr/>
        </p:nvSpPr>
        <p:spPr>
          <a:xfrm>
            <a:off x="5105400" y="5925259"/>
            <a:ext cx="37338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es-VE" sz="2400" b="1" spc="-5" dirty="0" smtClean="0">
                <a:latin typeface="Georgia" pitchFamily="18" charset="0"/>
                <a:cs typeface="Carlito"/>
              </a:rPr>
              <a:t>Profesora: Zulma Díaz   </a:t>
            </a:r>
            <a:endParaRPr sz="2400" b="1" dirty="0">
              <a:latin typeface="Georgia" pitchFamily="18" charset="0"/>
              <a:cs typeface="Carlito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619672" y="2643182"/>
            <a:ext cx="661110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6600" b="1" dirty="0" smtClean="0">
                <a:latin typeface="Georgia" pitchFamily="18" charset="0"/>
              </a:rPr>
              <a:t>PREGUNTAS ?</a:t>
            </a:r>
            <a:endParaRPr lang="es-VE" sz="6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1785918" y="2643182"/>
            <a:ext cx="65758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5400" b="1" dirty="0" smtClean="0">
                <a:latin typeface="Georgia" pitchFamily="18" charset="0"/>
              </a:rPr>
              <a:t>COMPUTACION</a:t>
            </a:r>
            <a:r>
              <a:rPr lang="es-VE" sz="5400" dirty="0" smtClean="0">
                <a:latin typeface="Georgia" pitchFamily="18" charset="0"/>
              </a:rPr>
              <a:t>  I</a:t>
            </a:r>
            <a:endParaRPr lang="es-VE" sz="5400" dirty="0">
              <a:latin typeface="Georgia" pitchFamily="18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428728" y="3416858"/>
            <a:ext cx="6933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TEMA IV: </a:t>
            </a:r>
            <a:r>
              <a:rPr lang="es-VE" sz="2000" b="1" dirty="0" smtClean="0"/>
              <a:t>INTRODUCCIÓN A LA HERRAMIENTA DE UN ENTORNO COMPUTACIONAL Y A UN PAQUETE DE APLICACIÓN.</a:t>
            </a:r>
            <a:endParaRPr lang="es-VE" sz="2000" dirty="0"/>
          </a:p>
        </p:txBody>
      </p:sp>
      <p:sp>
        <p:nvSpPr>
          <p:cNvPr id="11" name="object 4"/>
          <p:cNvSpPr txBox="1"/>
          <p:nvPr/>
        </p:nvSpPr>
        <p:spPr>
          <a:xfrm>
            <a:off x="6012160" y="5445224"/>
            <a:ext cx="2701094" cy="764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VE" sz="2400" b="1" spc="-5" dirty="0" smtClean="0">
                <a:latin typeface="Georgia" pitchFamily="18" charset="0"/>
                <a:cs typeface="Carlito"/>
              </a:rPr>
              <a:t>Profesoras: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VE" sz="2400" b="1" spc="-5" dirty="0" err="1">
                <a:latin typeface="Georgia" pitchFamily="18" charset="0"/>
                <a:cs typeface="Carlito"/>
              </a:rPr>
              <a:t>C</a:t>
            </a:r>
            <a:r>
              <a:rPr lang="es-VE" sz="2400" b="1" spc="-5" dirty="0" err="1" smtClean="0">
                <a:latin typeface="Georgia" pitchFamily="18" charset="0"/>
                <a:cs typeface="Carlito"/>
              </a:rPr>
              <a:t>línia</a:t>
            </a:r>
            <a:r>
              <a:rPr lang="es-VE" sz="2400" b="1" spc="-5" dirty="0" smtClean="0">
                <a:latin typeface="Georgia" pitchFamily="18" charset="0"/>
                <a:cs typeface="Carlito"/>
              </a:rPr>
              <a:t> </a:t>
            </a:r>
            <a:r>
              <a:rPr lang="es-VE" sz="2400" b="1" spc="-5" dirty="0" smtClean="0">
                <a:latin typeface="Georgia" pitchFamily="18" charset="0"/>
                <a:cs typeface="Carlito"/>
              </a:rPr>
              <a:t>Cordero   </a:t>
            </a:r>
            <a:endParaRPr sz="2400" b="1" dirty="0">
              <a:latin typeface="Georgia" pitchFamily="18" charset="0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131840" y="1137518"/>
            <a:ext cx="34451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6000" dirty="0" smtClean="0">
                <a:latin typeface="Georgia" panose="02040502050405020303" pitchFamily="18" charset="0"/>
              </a:rPr>
              <a:t>AGENDA</a:t>
            </a:r>
            <a:endParaRPr lang="es-VE" sz="6000" dirty="0">
              <a:latin typeface="Georgia" panose="02040502050405020303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2282953"/>
            <a:ext cx="824729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es-VE" sz="2800" dirty="0" smtClean="0">
                <a:latin typeface="Georgia" pitchFamily="18" charset="0"/>
              </a:rPr>
              <a:t>TIPOS DE DATOS</a:t>
            </a: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es-VE" sz="2800" dirty="0" smtClean="0">
                <a:latin typeface="Georgia" pitchFamily="18" charset="0"/>
              </a:rPr>
              <a:t>VARIABLES Y CONSTANTES</a:t>
            </a:r>
            <a:endParaRPr lang="es-VE" sz="28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51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4214810" y="1214422"/>
            <a:ext cx="48574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4000" b="1" dirty="0" smtClean="0">
                <a:latin typeface="Georgia" pitchFamily="18" charset="0"/>
              </a:rPr>
              <a:t>TIPOS DE DATOS</a:t>
            </a:r>
          </a:p>
        </p:txBody>
      </p:sp>
      <p:sp>
        <p:nvSpPr>
          <p:cNvPr id="9" name="8 Rectángulo"/>
          <p:cNvSpPr/>
          <p:nvPr/>
        </p:nvSpPr>
        <p:spPr>
          <a:xfrm>
            <a:off x="928662" y="2428868"/>
            <a:ext cx="75009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sz="3600" dirty="0" smtClean="0">
                <a:latin typeface="Georgia" pitchFamily="18" charset="0"/>
              </a:rPr>
              <a:t>Los </a:t>
            </a:r>
            <a:r>
              <a:rPr lang="es-VE" sz="3600" dirty="0">
                <a:latin typeface="Georgia" pitchFamily="18" charset="0"/>
              </a:rPr>
              <a:t>tipos de datos definen un conjunto de valores que tienen una serie de características y propiedades determinadas.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4214810" y="1214422"/>
            <a:ext cx="48574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4000" b="1" dirty="0" smtClean="0">
                <a:latin typeface="Georgia" pitchFamily="18" charset="0"/>
              </a:rPr>
              <a:t>TIPOS DE DATOS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0034" y="2071678"/>
            <a:ext cx="83582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sz="2800" b="1" dirty="0" smtClean="0">
                <a:latin typeface="Georgia" pitchFamily="18" charset="0"/>
              </a:rPr>
              <a:t>Tipos de datos de </a:t>
            </a:r>
            <a:r>
              <a:rPr lang="es-VE" sz="2800" b="1" dirty="0" err="1" smtClean="0">
                <a:latin typeface="Georgia" pitchFamily="18" charset="0"/>
              </a:rPr>
              <a:t>Python</a:t>
            </a:r>
            <a:r>
              <a:rPr lang="es-VE" sz="2800" b="1" dirty="0" smtClean="0">
                <a:latin typeface="Georgia" pitchFamily="18" charset="0"/>
              </a:rPr>
              <a:t>:</a:t>
            </a:r>
          </a:p>
          <a:p>
            <a:pPr algn="just"/>
            <a:endParaRPr lang="es-VE" sz="2800" b="1" dirty="0" smtClean="0">
              <a:latin typeface="Georgia" pitchFamily="18" charset="0"/>
            </a:endParaRPr>
          </a:p>
          <a:p>
            <a:pPr algn="just"/>
            <a:r>
              <a:rPr lang="es-VE" sz="2800" dirty="0" smtClean="0">
                <a:latin typeface="Georgia" pitchFamily="18" charset="0"/>
              </a:rPr>
              <a:t>En </a:t>
            </a:r>
            <a:r>
              <a:rPr lang="es-VE" sz="2800" dirty="0" err="1" smtClean="0">
                <a:latin typeface="Georgia" pitchFamily="18" charset="0"/>
              </a:rPr>
              <a:t>Python</a:t>
            </a:r>
            <a:r>
              <a:rPr lang="es-VE" sz="2800" dirty="0" smtClean="0">
                <a:latin typeface="Georgia" pitchFamily="18" charset="0"/>
              </a:rPr>
              <a:t>, podemos encontrar distintos tipos de datos con diferentes características y clasificaciones. En este curso,  solo se contemplara los tipos de datos:</a:t>
            </a:r>
          </a:p>
          <a:p>
            <a:pPr algn="just"/>
            <a:endParaRPr lang="es-VE" sz="2800" dirty="0" smtClean="0">
              <a:latin typeface="Georgia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s-VE" sz="2800" i="1" dirty="0" smtClean="0">
                <a:latin typeface="Georgia" pitchFamily="18" charset="0"/>
              </a:rPr>
              <a:t>Numéricos</a:t>
            </a:r>
            <a:r>
              <a:rPr lang="es-VE" sz="2800" dirty="0" smtClean="0">
                <a:latin typeface="Georgia" pitchFamily="18" charset="0"/>
              </a:rPr>
              <a:t> (enteros y  punto flotante),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VE" sz="2800" i="1" dirty="0" smtClean="0">
                <a:latin typeface="Georgia" pitchFamily="18" charset="0"/>
              </a:rPr>
              <a:t>Cadenas de caracteres y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VE" sz="2800" dirty="0" smtClean="0">
                <a:latin typeface="Georgia" pitchFamily="18" charset="0"/>
              </a:rPr>
              <a:t>Secuencias: </a:t>
            </a:r>
            <a:r>
              <a:rPr lang="es-VE" sz="2800" i="1" dirty="0" err="1" smtClean="0">
                <a:latin typeface="Georgia" pitchFamily="18" charset="0"/>
                <a:hlinkClick r:id="rId3"/>
              </a:rPr>
              <a:t>list</a:t>
            </a:r>
            <a:r>
              <a:rPr lang="es-VE" sz="2800" i="1" dirty="0" smtClean="0">
                <a:latin typeface="Georgia" pitchFamily="18" charset="0"/>
              </a:rPr>
              <a:t> </a:t>
            </a:r>
            <a:r>
              <a:rPr lang="es-VE" sz="2800" dirty="0" smtClean="0">
                <a:latin typeface="Georgia" pitchFamily="18" charset="0"/>
              </a:rPr>
              <a:t> </a:t>
            </a:r>
            <a:endParaRPr lang="es-VE" sz="28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4214810" y="1214422"/>
            <a:ext cx="48574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4000" b="1" dirty="0" smtClean="0">
                <a:latin typeface="Georgia" pitchFamily="18" charset="0"/>
              </a:rPr>
              <a:t>TIPOS DE DATOS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57158" y="2500306"/>
            <a:ext cx="8501122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s-VE" sz="3200" b="1" i="1" dirty="0" smtClean="0">
                <a:latin typeface="Georgia" pitchFamily="18" charset="0"/>
              </a:rPr>
              <a:t>Numéricos</a:t>
            </a:r>
            <a:r>
              <a:rPr lang="es-VE" sz="3200" b="1" dirty="0" smtClean="0">
                <a:latin typeface="Georgia" pitchFamily="18" charset="0"/>
              </a:rPr>
              <a:t> (enteros ): </a:t>
            </a:r>
            <a:r>
              <a:rPr lang="es-VE" sz="2800" dirty="0" smtClean="0">
                <a:latin typeface="Georgia" pitchFamily="18" charset="0"/>
              </a:rPr>
              <a:t>Los números enteros,  son aquellos que no tienen decimales, tanto positivos como negativos (además del cero). En </a:t>
            </a:r>
            <a:r>
              <a:rPr lang="es-VE" sz="2800" dirty="0" err="1" smtClean="0">
                <a:latin typeface="Georgia" pitchFamily="18" charset="0"/>
              </a:rPr>
              <a:t>Python</a:t>
            </a:r>
            <a:r>
              <a:rPr lang="es-VE" sz="2800" dirty="0" smtClean="0">
                <a:latin typeface="Georgia" pitchFamily="18" charset="0"/>
              </a:rPr>
              <a:t> se pueden representar mediante el tipo </a:t>
            </a:r>
            <a:r>
              <a:rPr lang="es-VE" sz="2800" b="1" dirty="0" err="1" smtClean="0">
                <a:latin typeface="Georgia" pitchFamily="18" charset="0"/>
              </a:rPr>
              <a:t>int</a:t>
            </a:r>
            <a:r>
              <a:rPr lang="es-VE" sz="2800" dirty="0" smtClean="0">
                <a:latin typeface="Georgia" pitchFamily="18" charset="0"/>
              </a:rPr>
              <a:t> (de </a:t>
            </a:r>
            <a:r>
              <a:rPr lang="es-VE" sz="2800" dirty="0" err="1" smtClean="0">
                <a:latin typeface="Georgia" pitchFamily="18" charset="0"/>
              </a:rPr>
              <a:t>integer</a:t>
            </a:r>
            <a:r>
              <a:rPr lang="es-VE" sz="2800" dirty="0" smtClean="0">
                <a:latin typeface="Georgia" pitchFamily="18" charset="0"/>
              </a:rPr>
              <a:t>, entero) o el tipo </a:t>
            </a:r>
            <a:r>
              <a:rPr lang="es-VE" sz="2800" b="1" dirty="0" err="1" smtClean="0">
                <a:latin typeface="Georgia" pitchFamily="18" charset="0"/>
              </a:rPr>
              <a:t>long</a:t>
            </a:r>
            <a:r>
              <a:rPr lang="es-VE" sz="2800" dirty="0" smtClean="0">
                <a:latin typeface="Georgia" pitchFamily="18" charset="0"/>
              </a:rPr>
              <a:t> (largo). La única diferencia es que el tipo </a:t>
            </a:r>
            <a:r>
              <a:rPr lang="es-VE" sz="2800" dirty="0" err="1" smtClean="0">
                <a:latin typeface="Georgia" pitchFamily="18" charset="0"/>
              </a:rPr>
              <a:t>long</a:t>
            </a:r>
            <a:r>
              <a:rPr lang="es-VE" sz="2800" dirty="0" smtClean="0">
                <a:latin typeface="Georgia" pitchFamily="18" charset="0"/>
              </a:rPr>
              <a:t> permite almacenar números más grandes.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4214810" y="1214422"/>
            <a:ext cx="48574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4000" b="1" dirty="0" smtClean="0">
                <a:latin typeface="Georgia" pitchFamily="18" charset="0"/>
              </a:rPr>
              <a:t>TIPOS DE DATOS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642910" y="2071678"/>
            <a:ext cx="52469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sz="3600" b="1" i="1" dirty="0" smtClean="0">
                <a:latin typeface="Georgia" pitchFamily="18" charset="0"/>
              </a:rPr>
              <a:t>Numéricos</a:t>
            </a:r>
            <a:r>
              <a:rPr lang="es-VE" sz="3600" b="1" dirty="0" smtClean="0">
                <a:latin typeface="Georgia" pitchFamily="18" charset="0"/>
              </a:rPr>
              <a:t> (enteros )</a:t>
            </a:r>
            <a:endParaRPr lang="es-VE" sz="3600" b="1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14348" y="3286124"/>
            <a:ext cx="7429919" cy="632802"/>
          </a:xfrm>
          <a:prstGeom prst="rect">
            <a:avLst/>
          </a:prstGeom>
          <a:solidFill>
            <a:srgbClr val="EEEEEE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99981" rIns="0" bIns="99981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2800" b="1" i="0" u="none" strike="noStrike" cap="none" normalizeH="0" baseline="0" dirty="0" smtClean="0">
                <a:ln>
                  <a:noFill/>
                </a:ln>
                <a:solidFill>
                  <a:srgbClr val="3E4349"/>
                </a:solidFill>
                <a:effectLst/>
                <a:latin typeface="Georgia" pitchFamily="18" charset="0"/>
                <a:cs typeface="Arial" pitchFamily="34" charset="0"/>
              </a:rPr>
              <a:t>Ejemplo de definición de un tipo entero: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85918" y="4357694"/>
            <a:ext cx="5832046" cy="1323439"/>
          </a:xfrm>
          <a:prstGeom prst="rect">
            <a:avLst/>
          </a:prstGeom>
          <a:solidFill>
            <a:srgbClr val="FAFAFA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Georgia" pitchFamily="18" charset="0"/>
                <a:cs typeface="Arial" pitchFamily="34" charset="0"/>
              </a:rPr>
              <a:t>&gt;&gt;&gt; a = -1 # a es de tipo </a:t>
            </a:r>
            <a:r>
              <a:rPr kumimoji="0" lang="es-VE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Georgia" pitchFamily="18" charset="0"/>
                <a:cs typeface="Arial" pitchFamily="34" charset="0"/>
              </a:rPr>
              <a:t>int</a:t>
            </a: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Georgia" pitchFamily="18" charset="0"/>
                <a:cs typeface="Arial" pitchFamily="34" charset="0"/>
              </a:rPr>
              <a:t> y su valor es -1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Georgia" pitchFamily="18" charset="0"/>
                <a:cs typeface="Arial" pitchFamily="34" charset="0"/>
              </a:rPr>
              <a:t>&gt;&gt;&gt; b = a + 2 # b es de tipo </a:t>
            </a:r>
            <a:r>
              <a:rPr kumimoji="0" lang="es-VE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Georgia" pitchFamily="18" charset="0"/>
                <a:cs typeface="Arial" pitchFamily="34" charset="0"/>
              </a:rPr>
              <a:t>int</a:t>
            </a: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Georgia" pitchFamily="18" charset="0"/>
                <a:cs typeface="Arial" pitchFamily="34" charset="0"/>
              </a:rPr>
              <a:t> y su valor es 1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Georgia" pitchFamily="18" charset="0"/>
                <a:cs typeface="Arial" pitchFamily="34" charset="0"/>
              </a:rPr>
              <a:t>&gt;&gt;&gt; </a:t>
            </a:r>
            <a:r>
              <a:rPr kumimoji="0" lang="es-VE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Georgia" pitchFamily="18" charset="0"/>
                <a:cs typeface="Arial" pitchFamily="34" charset="0"/>
              </a:rPr>
              <a:t>print</a:t>
            </a: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Georgia" pitchFamily="18" charset="0"/>
                <a:cs typeface="Arial" pitchFamily="34" charset="0"/>
              </a:rPr>
              <a:t>(b)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Georgia" pitchFamily="18" charset="0"/>
                <a:cs typeface="Arial" pitchFamily="34" charset="0"/>
              </a:rPr>
              <a:t> 1</a:t>
            </a: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4214810" y="1071546"/>
            <a:ext cx="48574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4000" b="1" dirty="0" smtClean="0">
                <a:latin typeface="Georgia" pitchFamily="18" charset="0"/>
              </a:rPr>
              <a:t>TIPOS DE DATOS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57158" y="1928802"/>
            <a:ext cx="8501122" cy="126188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s-VE" sz="2800" b="1" i="1" dirty="0" smtClean="0">
                <a:latin typeface="Georgia" pitchFamily="18" charset="0"/>
              </a:rPr>
              <a:t>Numéricos</a:t>
            </a:r>
            <a:r>
              <a:rPr lang="es-VE" sz="2800" b="1" dirty="0" smtClean="0">
                <a:latin typeface="Georgia" pitchFamily="18" charset="0"/>
              </a:rPr>
              <a:t> (punto flotante ): </a:t>
            </a:r>
            <a:r>
              <a:rPr lang="es-VE" sz="2400" dirty="0" smtClean="0">
                <a:latin typeface="Georgia" pitchFamily="18" charset="0"/>
              </a:rPr>
              <a:t>Representa los  números reales,  son los que tienen decimales. En </a:t>
            </a:r>
            <a:r>
              <a:rPr lang="es-VE" sz="2400" dirty="0" err="1" smtClean="0">
                <a:latin typeface="Georgia" pitchFamily="18" charset="0"/>
              </a:rPr>
              <a:t>Python</a:t>
            </a:r>
            <a:r>
              <a:rPr lang="es-VE" sz="2400" dirty="0" smtClean="0">
                <a:latin typeface="Georgia" pitchFamily="18" charset="0"/>
              </a:rPr>
              <a:t> se expresan mediante el tipo </a:t>
            </a:r>
            <a:r>
              <a:rPr lang="es-VE" sz="2400" dirty="0" err="1" smtClean="0">
                <a:latin typeface="Georgia" pitchFamily="18" charset="0"/>
              </a:rPr>
              <a:t>float</a:t>
            </a:r>
            <a:r>
              <a:rPr lang="es-VE" sz="2400" dirty="0" smtClean="0">
                <a:latin typeface="Georgia" pitchFamily="18" charset="0"/>
              </a:rPr>
              <a:t>.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500034" y="3286124"/>
            <a:ext cx="8286808" cy="1433021"/>
          </a:xfrm>
          <a:prstGeom prst="rect">
            <a:avLst/>
          </a:prstGeom>
          <a:solidFill>
            <a:srgbClr val="EEEEEE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99981" rIns="0" bIns="99981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rgbClr val="3E4349"/>
                </a:solidFill>
                <a:effectLst/>
                <a:latin typeface="Georgia" pitchFamily="18" charset="0"/>
                <a:cs typeface="Arial" pitchFamily="34" charset="0"/>
              </a:rPr>
              <a:t>Para representar un número real en </a:t>
            </a:r>
            <a:r>
              <a:rPr kumimoji="0" lang="es-VE" sz="2000" b="0" i="0" u="none" strike="noStrike" cap="none" normalizeH="0" baseline="0" dirty="0" err="1" smtClean="0">
                <a:ln>
                  <a:noFill/>
                </a:ln>
                <a:solidFill>
                  <a:srgbClr val="3E4349"/>
                </a:solidFill>
                <a:effectLst/>
                <a:latin typeface="Georgia" pitchFamily="18" charset="0"/>
                <a:cs typeface="Arial" pitchFamily="34" charset="0"/>
              </a:rPr>
              <a:t>Python</a:t>
            </a: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rgbClr val="3E4349"/>
                </a:solidFill>
                <a:effectLst/>
                <a:latin typeface="Georgia" pitchFamily="18" charset="0"/>
                <a:cs typeface="Arial" pitchFamily="34" charset="0"/>
              </a:rPr>
              <a:t> se escribe primero la parte entera, seguido de un punto y por último la parte decimal.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V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</a:rPr>
              <a:t>real</a:t>
            </a: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rgbClr val="3E4349"/>
                </a:solidFill>
                <a:effectLst/>
                <a:latin typeface="Georgia" pitchFamily="18" charset="0"/>
                <a:cs typeface="Consolas" pitchFamily="49" charset="0"/>
              </a:rPr>
              <a:t> </a:t>
            </a: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Georgia" pitchFamily="18" charset="0"/>
              </a:rPr>
              <a:t>=</a:t>
            </a: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rgbClr val="3E4349"/>
                </a:solidFill>
                <a:effectLst/>
                <a:latin typeface="Georgia" pitchFamily="18" charset="0"/>
                <a:cs typeface="Consolas" pitchFamily="49" charset="0"/>
              </a:rPr>
              <a:t> </a:t>
            </a:r>
            <a:r>
              <a:rPr kumimoji="0" lang="es-VE" sz="2000" b="0" i="0" u="none" strike="noStrike" cap="none" normalizeH="0" baseline="0" dirty="0" smtClean="0">
                <a:ln>
                  <a:noFill/>
                </a:ln>
                <a:solidFill>
                  <a:srgbClr val="208050"/>
                </a:solidFill>
                <a:effectLst/>
                <a:latin typeface="Georgia" pitchFamily="18" charset="0"/>
                <a:cs typeface="Consolas" pitchFamily="49" charset="0"/>
              </a:rPr>
              <a:t>0.2703</a:t>
            </a:r>
            <a:endParaRPr kumimoji="0" lang="es-V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57158" y="5034519"/>
            <a:ext cx="8429652" cy="1323439"/>
          </a:xfrm>
          <a:prstGeom prst="rect">
            <a:avLst/>
          </a:prstGeom>
          <a:solidFill>
            <a:srgbClr val="F7F7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VE" sz="2000" dirty="0" smtClean="0">
                <a:latin typeface="Georgia" pitchFamily="18" charset="0"/>
              </a:rPr>
              <a:t>Al igual que los números enteros, un </a:t>
            </a:r>
            <a:r>
              <a:rPr lang="es-VE" sz="2000" dirty="0" err="1" smtClean="0">
                <a:latin typeface="Georgia" pitchFamily="18" charset="0"/>
              </a:rPr>
              <a:t>float</a:t>
            </a:r>
            <a:r>
              <a:rPr lang="es-VE" sz="2000" dirty="0" smtClean="0">
                <a:latin typeface="Georgia" pitchFamily="18" charset="0"/>
              </a:rPr>
              <a:t> se crea a partir de un literal, o bien como resultado de una expresión o una función.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VE" sz="2000" dirty="0" smtClean="0">
                <a:latin typeface="Georgia" pitchFamily="18" charset="0"/>
              </a:rPr>
              <a:t>&gt;&gt;&gt; </a:t>
            </a:r>
            <a:r>
              <a:rPr lang="es-VE" sz="2000" dirty="0" err="1" smtClean="0">
                <a:latin typeface="Georgia" pitchFamily="18" charset="0"/>
              </a:rPr>
              <a:t>un_real</a:t>
            </a:r>
            <a:r>
              <a:rPr lang="es-VE" sz="2000" dirty="0" smtClean="0">
                <a:latin typeface="Georgia" pitchFamily="18" charset="0"/>
              </a:rPr>
              <a:t> = 1.1 # El literal debe incluir el carácter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VE" sz="2000" dirty="0" smtClean="0">
                <a:latin typeface="Georgia" pitchFamily="18" charset="0"/>
              </a:rPr>
              <a:t>&gt;&gt;&gt; </a:t>
            </a:r>
            <a:r>
              <a:rPr lang="es-VE" sz="2000" dirty="0" err="1" smtClean="0">
                <a:latin typeface="Georgia" pitchFamily="18" charset="0"/>
              </a:rPr>
              <a:t>otro_real</a:t>
            </a:r>
            <a:r>
              <a:rPr lang="es-VE" sz="2000" dirty="0" smtClean="0">
                <a:latin typeface="Georgia" pitchFamily="18" charset="0"/>
              </a:rPr>
              <a:t> = 1/2 # El resultado de 1/2 es un </a:t>
            </a:r>
            <a:r>
              <a:rPr lang="es-VE" sz="2000" dirty="0" err="1" smtClean="0">
                <a:latin typeface="Georgia" pitchFamily="18" charset="0"/>
              </a:rPr>
              <a:t>float</a:t>
            </a:r>
            <a:endParaRPr lang="es-VE" sz="2000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4214810" y="1214422"/>
            <a:ext cx="48574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4000" b="1" dirty="0" smtClean="0">
                <a:latin typeface="Georgia" pitchFamily="18" charset="0"/>
              </a:rPr>
              <a:t>TIPOS DE DATOS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57158" y="2071678"/>
            <a:ext cx="8501122" cy="132343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VE" sz="3200" b="1" dirty="0" smtClean="0">
                <a:latin typeface="Georgia" pitchFamily="18" charset="0"/>
              </a:rPr>
              <a:t>Cadenas de caracteres</a:t>
            </a:r>
            <a:r>
              <a:rPr lang="es-VE" sz="3200" dirty="0" smtClean="0">
                <a:latin typeface="Georgia" pitchFamily="18" charset="0"/>
              </a:rPr>
              <a:t>: </a:t>
            </a:r>
            <a:r>
              <a:rPr lang="es-VE" sz="2400" dirty="0" smtClean="0">
                <a:latin typeface="Georgia" pitchFamily="18" charset="0"/>
              </a:rPr>
              <a:t>Este tipo es conocido como </a:t>
            </a:r>
            <a:r>
              <a:rPr lang="es-VE" sz="2400" dirty="0" err="1" smtClean="0">
                <a:latin typeface="Georgia" pitchFamily="18" charset="0"/>
              </a:rPr>
              <a:t>string</a:t>
            </a:r>
            <a:r>
              <a:rPr lang="es-VE" sz="2400" dirty="0" smtClean="0">
                <a:latin typeface="Georgia" pitchFamily="18" charset="0"/>
              </a:rPr>
              <a:t> aunque su clase verdadera es </a:t>
            </a:r>
            <a:r>
              <a:rPr lang="es-VE" sz="2400" dirty="0" err="1" smtClean="0">
                <a:latin typeface="Georgia" pitchFamily="18" charset="0"/>
              </a:rPr>
              <a:t>str</a:t>
            </a:r>
            <a:r>
              <a:rPr lang="es-VE" sz="2400" dirty="0" smtClean="0">
                <a:latin typeface="Georgia" pitchFamily="18" charset="0"/>
              </a:rPr>
              <a:t>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s-VE" sz="2400" dirty="0" smtClean="0">
              <a:latin typeface="Georgia" pitchFamily="18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785754" y="3286124"/>
            <a:ext cx="7858212" cy="1200329"/>
          </a:xfrm>
          <a:prstGeom prst="rect">
            <a:avLst/>
          </a:prstGeom>
          <a:solidFill>
            <a:srgbClr val="F7F7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VE" sz="2400" dirty="0" smtClean="0">
                <a:latin typeface="Georgia" pitchFamily="18" charset="0"/>
              </a:rPr>
              <a:t>Para crear un </a:t>
            </a:r>
            <a:r>
              <a:rPr lang="es-VE" sz="2400" b="1" dirty="0" err="1" smtClean="0">
                <a:latin typeface="Georgia" pitchFamily="18" charset="0"/>
              </a:rPr>
              <a:t>string</a:t>
            </a:r>
            <a:r>
              <a:rPr lang="es-VE" sz="2400" dirty="0" smtClean="0">
                <a:latin typeface="Georgia" pitchFamily="18" charset="0"/>
              </a:rPr>
              <a:t>, simplemente tienes que encerrar entre comillas simples '' o dobles ""una secuencia de caracteres.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5148122" y="1071546"/>
            <a:ext cx="3924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3200" b="1" dirty="0" smtClean="0">
                <a:latin typeface="Georgia" pitchFamily="18" charset="0"/>
              </a:rPr>
              <a:t>TIPOS DE DATOS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85720" y="1571612"/>
            <a:ext cx="5929354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VE" sz="3200" b="1" dirty="0" smtClean="0">
                <a:latin typeface="Georgia" pitchFamily="18" charset="0"/>
              </a:rPr>
              <a:t>Cadenas de caracteres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857356" y="2647133"/>
            <a:ext cx="4429156" cy="3139321"/>
          </a:xfrm>
          <a:prstGeom prst="rect">
            <a:avLst/>
          </a:prstGeom>
          <a:solidFill>
            <a:srgbClr val="F7F7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VE" b="1" dirty="0" smtClean="0">
                <a:latin typeface="Georgia" pitchFamily="18" charset="0"/>
              </a:rPr>
              <a:t>EJEMPLOS:</a:t>
            </a:r>
          </a:p>
          <a:p>
            <a:pPr marR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VE" dirty="0" smtClean="0">
              <a:latin typeface="Georgia" pitchFamily="18" charset="0"/>
            </a:endParaRPr>
          </a:p>
          <a:p>
            <a:pPr marR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VE" dirty="0" smtClean="0">
                <a:latin typeface="Georgia" pitchFamily="18" charset="0"/>
              </a:rPr>
              <a:t>&gt;&gt;&gt; hola = 'Hola "</a:t>
            </a:r>
            <a:r>
              <a:rPr lang="es-VE" dirty="0" err="1" smtClean="0">
                <a:latin typeface="Georgia" pitchFamily="18" charset="0"/>
              </a:rPr>
              <a:t>Pythonista</a:t>
            </a:r>
            <a:r>
              <a:rPr lang="es-VE" dirty="0" smtClean="0">
                <a:latin typeface="Georgia" pitchFamily="18" charset="0"/>
              </a:rPr>
              <a:t>"'</a:t>
            </a:r>
          </a:p>
          <a:p>
            <a:pPr marR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VE" dirty="0" smtClean="0">
                <a:latin typeface="Georgia" pitchFamily="18" charset="0"/>
              </a:rPr>
              <a:t>&gt;&gt;&gt; hola_2 = 'Hola \'</a:t>
            </a:r>
            <a:r>
              <a:rPr lang="es-VE" dirty="0" err="1" smtClean="0">
                <a:latin typeface="Georgia" pitchFamily="18" charset="0"/>
              </a:rPr>
              <a:t>Pythonista</a:t>
            </a:r>
            <a:r>
              <a:rPr lang="es-VE" dirty="0" smtClean="0">
                <a:latin typeface="Georgia" pitchFamily="18" charset="0"/>
              </a:rPr>
              <a:t>\''</a:t>
            </a:r>
          </a:p>
          <a:p>
            <a:pPr marR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VE" dirty="0" smtClean="0">
                <a:latin typeface="Georgia" pitchFamily="18" charset="0"/>
              </a:rPr>
              <a:t>&gt;&gt;&gt; hola_3 = "Hola '</a:t>
            </a:r>
            <a:r>
              <a:rPr lang="es-VE" dirty="0" err="1" smtClean="0">
                <a:latin typeface="Georgia" pitchFamily="18" charset="0"/>
              </a:rPr>
              <a:t>Pythonista</a:t>
            </a:r>
            <a:r>
              <a:rPr lang="es-VE" dirty="0" smtClean="0">
                <a:latin typeface="Georgia" pitchFamily="18" charset="0"/>
              </a:rPr>
              <a:t>'"</a:t>
            </a:r>
          </a:p>
          <a:p>
            <a:pPr marR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VE" dirty="0" smtClean="0">
                <a:latin typeface="Georgia" pitchFamily="18" charset="0"/>
              </a:rPr>
              <a:t>&gt;&gt;&gt; </a:t>
            </a:r>
            <a:r>
              <a:rPr lang="es-VE" dirty="0" err="1" smtClean="0">
                <a:latin typeface="Georgia" pitchFamily="18" charset="0"/>
              </a:rPr>
              <a:t>print</a:t>
            </a:r>
            <a:r>
              <a:rPr lang="es-VE" dirty="0" smtClean="0">
                <a:latin typeface="Georgia" pitchFamily="18" charset="0"/>
              </a:rPr>
              <a:t>(hola)</a:t>
            </a:r>
          </a:p>
          <a:p>
            <a:pPr marR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VE" dirty="0" smtClean="0">
                <a:latin typeface="Georgia" pitchFamily="18" charset="0"/>
              </a:rPr>
              <a:t>Hola "</a:t>
            </a:r>
            <a:r>
              <a:rPr lang="es-VE" dirty="0" err="1" smtClean="0">
                <a:latin typeface="Georgia" pitchFamily="18" charset="0"/>
              </a:rPr>
              <a:t>Pythonista</a:t>
            </a:r>
            <a:r>
              <a:rPr lang="es-VE" dirty="0" smtClean="0">
                <a:latin typeface="Georgia" pitchFamily="18" charset="0"/>
              </a:rPr>
              <a:t>"</a:t>
            </a:r>
          </a:p>
          <a:p>
            <a:pPr marR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VE" dirty="0" smtClean="0">
                <a:latin typeface="Georgia" pitchFamily="18" charset="0"/>
              </a:rPr>
              <a:t>&gt;&gt;&gt; </a:t>
            </a:r>
            <a:r>
              <a:rPr lang="es-VE" dirty="0" err="1" smtClean="0">
                <a:latin typeface="Georgia" pitchFamily="18" charset="0"/>
              </a:rPr>
              <a:t>print</a:t>
            </a:r>
            <a:r>
              <a:rPr lang="es-VE" dirty="0" smtClean="0">
                <a:latin typeface="Georgia" pitchFamily="18" charset="0"/>
              </a:rPr>
              <a:t>(hola_2)</a:t>
            </a:r>
          </a:p>
          <a:p>
            <a:pPr marR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VE" dirty="0" smtClean="0">
                <a:latin typeface="Georgia" pitchFamily="18" charset="0"/>
              </a:rPr>
              <a:t>Hola '</a:t>
            </a:r>
            <a:r>
              <a:rPr lang="es-VE" dirty="0" err="1" smtClean="0">
                <a:latin typeface="Georgia" pitchFamily="18" charset="0"/>
              </a:rPr>
              <a:t>Pythonista</a:t>
            </a:r>
            <a:r>
              <a:rPr lang="es-VE" dirty="0" smtClean="0">
                <a:latin typeface="Georgia" pitchFamily="18" charset="0"/>
              </a:rPr>
              <a:t>'</a:t>
            </a:r>
          </a:p>
          <a:p>
            <a:pPr marR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VE" dirty="0" smtClean="0">
                <a:latin typeface="Georgia" pitchFamily="18" charset="0"/>
              </a:rPr>
              <a:t>&gt;&gt;&gt; </a:t>
            </a:r>
            <a:r>
              <a:rPr lang="es-VE" dirty="0" err="1" smtClean="0">
                <a:latin typeface="Georgia" pitchFamily="18" charset="0"/>
              </a:rPr>
              <a:t>print</a:t>
            </a:r>
            <a:r>
              <a:rPr lang="es-VE" dirty="0" smtClean="0">
                <a:latin typeface="Georgia" pitchFamily="18" charset="0"/>
              </a:rPr>
              <a:t>(hola_3)</a:t>
            </a:r>
          </a:p>
          <a:p>
            <a:pPr marR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VE" dirty="0" smtClean="0">
                <a:latin typeface="Georgia" pitchFamily="18" charset="0"/>
              </a:rPr>
              <a:t>Hola '</a:t>
            </a:r>
            <a:r>
              <a:rPr lang="es-VE" dirty="0" err="1" smtClean="0">
                <a:latin typeface="Georgia" pitchFamily="18" charset="0"/>
              </a:rPr>
              <a:t>Pythonista</a:t>
            </a:r>
            <a:r>
              <a:rPr lang="es-VE" dirty="0" smtClean="0">
                <a:latin typeface="Georgia" pitchFamily="18" charset="0"/>
              </a:rPr>
              <a:t>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1731</TotalTime>
  <Words>909</Words>
  <Application>Microsoft Office PowerPoint</Application>
  <PresentationFormat>Presentación en pantalla (4:3)</PresentationFormat>
  <Paragraphs>133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Arial</vt:lpstr>
      <vt:lpstr>Calibri</vt:lpstr>
      <vt:lpstr>Carlito</vt:lpstr>
      <vt:lpstr>Consolas</vt:lpstr>
      <vt:lpstr>Georgia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EQUIPO11</dc:creator>
  <cp:lastModifiedBy>Clinia</cp:lastModifiedBy>
  <cp:revision>267</cp:revision>
  <dcterms:created xsi:type="dcterms:W3CDTF">2021-12-03T15:37:06Z</dcterms:created>
  <dcterms:modified xsi:type="dcterms:W3CDTF">2022-07-04T17:42:18Z</dcterms:modified>
</cp:coreProperties>
</file>