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sldIdLst>
    <p:sldId id="293" r:id="rId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3300"/>
    <a:srgbClr val="008000"/>
    <a:srgbClr val="00CC00"/>
    <a:srgbClr val="FF6600"/>
    <a:srgbClr val="FF9900"/>
    <a:srgbClr val="3366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0" autoAdjust="0"/>
    <p:restoredTop sz="94189" autoAdjust="0"/>
  </p:normalViewPr>
  <p:slideViewPr>
    <p:cSldViewPr>
      <p:cViewPr varScale="1">
        <p:scale>
          <a:sx n="73" d="100"/>
          <a:sy n="73" d="100"/>
        </p:scale>
        <p:origin x="10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A53C7-3B1C-4CC2-BF2D-C138F65ADEA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513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82745-9475-44A8-84FE-3B4D2CB8BDB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4229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BE6A3-0213-45F2-97A8-5F314FF8F40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2395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4AC88-F1F4-4EBD-A7A9-A4D91C9085B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4438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06B15-8C12-4EA4-8538-F1DC94F3D93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5557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511D9-100E-4D40-ACC0-3D738671219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2335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14258-57EA-4ADC-AF3F-45FF6F1EBAB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4653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1D30F-CB5A-4E12-9C8A-996F947842A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1826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0E520-7DF6-4E2D-B17E-3A65C9D5BB7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8388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54964-4B53-45D0-9534-7EA2BC62816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8178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474CD-679D-468D-B9E1-5065B471C86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478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Editar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2B8D11-659A-4953-AFDB-6A9077DF051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ángulo 1"/>
          <p:cNvSpPr>
            <a:spLocks noChangeArrowheads="1"/>
          </p:cNvSpPr>
          <p:nvPr/>
        </p:nvSpPr>
        <p:spPr bwMode="auto">
          <a:xfrm>
            <a:off x="395288" y="568325"/>
            <a:ext cx="8569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" altLang="es-ES">
                <a:latin typeface="Times New Roman" panose="02020603050405020304" pitchFamily="18" charset="0"/>
                <a:cs typeface="Times New Roman" panose="02020603050405020304" pitchFamily="18" charset="0"/>
              </a:rPr>
              <a:t>La empresa SEPNA fabrica 3 tipos de filtros de alta presión para las empresas básicas de la zona. Los pronósticos de la demanda agregada para el primer semestre del año 2009 se muestran a continuación:</a:t>
            </a:r>
          </a:p>
          <a:p>
            <a:pPr algn="just"/>
            <a:r>
              <a:rPr lang="es-ES" altLang="es-ES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6387" name="Rectángulo 2"/>
          <p:cNvSpPr>
            <a:spLocks noChangeArrowheads="1"/>
          </p:cNvSpPr>
          <p:nvPr/>
        </p:nvSpPr>
        <p:spPr bwMode="auto">
          <a:xfrm>
            <a:off x="971550" y="188913"/>
            <a:ext cx="6227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b="1">
                <a:solidFill>
                  <a:srgbClr val="000000"/>
                </a:solidFill>
              </a:rPr>
              <a:t>EJEMPLO DE PLAN MAESTRO DE PRODUCCIÓN</a:t>
            </a:r>
            <a:r>
              <a:rPr lang="es-ES" altLang="es-ES"/>
              <a:t> 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2843213" y="1193800"/>
          <a:ext cx="6300786" cy="3667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8235">
                  <a:extLst>
                    <a:ext uri="{9D8B030D-6E8A-4147-A177-3AD203B41FA5}">
                      <a16:colId xmlns:a16="http://schemas.microsoft.com/office/drawing/2014/main" val="341393057"/>
                    </a:ext>
                  </a:extLst>
                </a:gridCol>
                <a:gridCol w="828235">
                  <a:extLst>
                    <a:ext uri="{9D8B030D-6E8A-4147-A177-3AD203B41FA5}">
                      <a16:colId xmlns:a16="http://schemas.microsoft.com/office/drawing/2014/main" val="3370376634"/>
                    </a:ext>
                  </a:extLst>
                </a:gridCol>
                <a:gridCol w="828843">
                  <a:extLst>
                    <a:ext uri="{9D8B030D-6E8A-4147-A177-3AD203B41FA5}">
                      <a16:colId xmlns:a16="http://schemas.microsoft.com/office/drawing/2014/main" val="169997690"/>
                    </a:ext>
                  </a:extLst>
                </a:gridCol>
                <a:gridCol w="1041523">
                  <a:extLst>
                    <a:ext uri="{9D8B030D-6E8A-4147-A177-3AD203B41FA5}">
                      <a16:colId xmlns:a16="http://schemas.microsoft.com/office/drawing/2014/main" val="2943591926"/>
                    </a:ext>
                  </a:extLst>
                </a:gridCol>
                <a:gridCol w="828843">
                  <a:extLst>
                    <a:ext uri="{9D8B030D-6E8A-4147-A177-3AD203B41FA5}">
                      <a16:colId xmlns:a16="http://schemas.microsoft.com/office/drawing/2014/main" val="3401448908"/>
                    </a:ext>
                  </a:extLst>
                </a:gridCol>
                <a:gridCol w="1000809">
                  <a:extLst>
                    <a:ext uri="{9D8B030D-6E8A-4147-A177-3AD203B41FA5}">
                      <a16:colId xmlns:a16="http://schemas.microsoft.com/office/drawing/2014/main" val="2035657386"/>
                    </a:ext>
                  </a:extLst>
                </a:gridCol>
                <a:gridCol w="944298">
                  <a:extLst>
                    <a:ext uri="{9D8B030D-6E8A-4147-A177-3AD203B41FA5}">
                      <a16:colId xmlns:a16="http://schemas.microsoft.com/office/drawing/2014/main" val="1209264571"/>
                    </a:ext>
                  </a:extLst>
                </a:gridCol>
              </a:tblGrid>
              <a:tr h="1833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MES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73" marR="443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kern="0">
                          <a:effectLst/>
                        </a:rPr>
                        <a:t>JULIO</a:t>
                      </a:r>
                      <a:endParaRPr lang="es-ES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373" marR="443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AGOSTO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73" marR="443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SEPTIEMBRE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73" marR="443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OCTUBRE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73" marR="443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NOVIEMBRE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73" marR="443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DICIEMBRE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73" marR="44373" marT="0" marB="0"/>
                </a:tc>
                <a:extLst>
                  <a:ext uri="{0D108BD9-81ED-4DB2-BD59-A6C34878D82A}">
                    <a16:rowId xmlns:a16="http://schemas.microsoft.com/office/drawing/2014/main" val="3646558074"/>
                  </a:ext>
                </a:extLst>
              </a:tr>
              <a:tr h="1833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Demanda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73" marR="443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9.000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73" marR="443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10.000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73" marR="443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8.400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73" marR="443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10.094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73" marR="443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7.700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73" marR="443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9.086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73" marR="44373" marT="0" marB="0"/>
                </a:tc>
                <a:extLst>
                  <a:ext uri="{0D108BD9-81ED-4DB2-BD59-A6C34878D82A}">
                    <a16:rowId xmlns:a16="http://schemas.microsoft.com/office/drawing/2014/main" val="3260311452"/>
                  </a:ext>
                </a:extLst>
              </a:tr>
            </a:tbl>
          </a:graphicData>
        </a:graphic>
      </p:graphicFrame>
      <p:sp>
        <p:nvSpPr>
          <p:cNvPr id="16414" name="Rectángulo 4"/>
          <p:cNvSpPr>
            <a:spLocks noChangeArrowheads="1"/>
          </p:cNvSpPr>
          <p:nvPr/>
        </p:nvSpPr>
        <p:spPr bwMode="auto">
          <a:xfrm>
            <a:off x="215900" y="1720850"/>
            <a:ext cx="89281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" altLang="es-ES">
                <a:latin typeface="Times New Roman" panose="02020603050405020304" pitchFamily="18" charset="0"/>
                <a:cs typeface="Times New Roman" panose="02020603050405020304" pitchFamily="18" charset="0"/>
              </a:rPr>
              <a:t>La cual esta conformada por P1 = 30%, P2 = 40%, P3 = 30%. La distribución de la producción de los productos P1 y P2 es de forma regular y P3 es irregular. Por otra parte la empresa cuenta con 24 trabajadores, que laboran 8 hr./día, se produce 9 unidad por dia, el balde de tiempo es de diez días y se laboran 30 días al mes. Para realizar los filtros se usan 3 centros de trabajo a continuación se muestra el tiempo requerido expresado en minutos de cada centro de trabajo para la fabricación de una unidad. El inventario del P3 es de 700 und.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428625" y="3475038"/>
          <a:ext cx="3151188" cy="1165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7448">
                  <a:extLst>
                    <a:ext uri="{9D8B030D-6E8A-4147-A177-3AD203B41FA5}">
                      <a16:colId xmlns:a16="http://schemas.microsoft.com/office/drawing/2014/main" val="732400800"/>
                    </a:ext>
                  </a:extLst>
                </a:gridCol>
                <a:gridCol w="710985">
                  <a:extLst>
                    <a:ext uri="{9D8B030D-6E8A-4147-A177-3AD203B41FA5}">
                      <a16:colId xmlns:a16="http://schemas.microsoft.com/office/drawing/2014/main" val="2105440995"/>
                    </a:ext>
                  </a:extLst>
                </a:gridCol>
                <a:gridCol w="710985">
                  <a:extLst>
                    <a:ext uri="{9D8B030D-6E8A-4147-A177-3AD203B41FA5}">
                      <a16:colId xmlns:a16="http://schemas.microsoft.com/office/drawing/2014/main" val="3692735836"/>
                    </a:ext>
                  </a:extLst>
                </a:gridCol>
                <a:gridCol w="761770">
                  <a:extLst>
                    <a:ext uri="{9D8B030D-6E8A-4147-A177-3AD203B41FA5}">
                      <a16:colId xmlns:a16="http://schemas.microsoft.com/office/drawing/2014/main" val="372764007"/>
                    </a:ext>
                  </a:extLst>
                </a:gridCol>
              </a:tblGrid>
              <a:tr h="199916">
                <a:tc>
                  <a:txBody>
                    <a:bodyPr/>
                    <a:lstStyle/>
                    <a:p>
                      <a:endParaRPr lang="es-E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37" marR="4443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CT-1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37" marR="4443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CT-2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37" marR="4443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CT-3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37" marR="44437" marT="0" marB="0" anchor="b"/>
                </a:tc>
                <a:extLst>
                  <a:ext uri="{0D108BD9-81ED-4DB2-BD59-A6C34878D82A}">
                    <a16:rowId xmlns:a16="http://schemas.microsoft.com/office/drawing/2014/main" val="3286456844"/>
                  </a:ext>
                </a:extLst>
              </a:tr>
              <a:tr h="199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37" marR="4443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37" marR="4443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37" marR="4443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37" marR="44437" marT="0" marB="0" anchor="b"/>
                </a:tc>
                <a:extLst>
                  <a:ext uri="{0D108BD9-81ED-4DB2-BD59-A6C34878D82A}">
                    <a16:rowId xmlns:a16="http://schemas.microsoft.com/office/drawing/2014/main" val="4120722748"/>
                  </a:ext>
                </a:extLst>
              </a:tr>
              <a:tr h="199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37" marR="4443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37" marR="4443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37" marR="4443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37" marR="44437" marT="0" marB="0" anchor="b"/>
                </a:tc>
                <a:extLst>
                  <a:ext uri="{0D108BD9-81ED-4DB2-BD59-A6C34878D82A}">
                    <a16:rowId xmlns:a16="http://schemas.microsoft.com/office/drawing/2014/main" val="1173507644"/>
                  </a:ext>
                </a:extLst>
              </a:tr>
              <a:tr h="199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37" marR="4443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37" marR="4443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37" marR="4443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37" marR="44437" marT="0" marB="0" anchor="b"/>
                </a:tc>
                <a:extLst>
                  <a:ext uri="{0D108BD9-81ED-4DB2-BD59-A6C34878D82A}">
                    <a16:rowId xmlns:a16="http://schemas.microsoft.com/office/drawing/2014/main" val="3839985018"/>
                  </a:ext>
                </a:extLst>
              </a:tr>
              <a:tr h="36556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CAPAC. HRS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37" marR="4443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950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37" marR="4443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1460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37" marR="4443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1200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37" marR="44437" marT="0" marB="0" anchor="b"/>
                </a:tc>
                <a:extLst>
                  <a:ext uri="{0D108BD9-81ED-4DB2-BD59-A6C34878D82A}">
                    <a16:rowId xmlns:a16="http://schemas.microsoft.com/office/drawing/2014/main" val="3871958354"/>
                  </a:ext>
                </a:extLst>
              </a:tr>
            </a:tbl>
          </a:graphicData>
        </a:graphic>
      </p:graphicFrame>
      <p:sp>
        <p:nvSpPr>
          <p:cNvPr id="16447" name="Rectángulo 6"/>
          <p:cNvSpPr>
            <a:spLocks noChangeArrowheads="1"/>
          </p:cNvSpPr>
          <p:nvPr/>
        </p:nvSpPr>
        <p:spPr bwMode="auto">
          <a:xfrm>
            <a:off x="3827463" y="3475038"/>
            <a:ext cx="50657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" altLang="es-ES">
                <a:latin typeface="Times New Roman" panose="02020603050405020304" pitchFamily="18" charset="0"/>
                <a:cs typeface="Times New Roman" panose="02020603050405020304" pitchFamily="18" charset="0"/>
              </a:rPr>
              <a:t>Los pedidos de P3 están expresados en semana en la siguiente tabla: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/>
        </p:nvGraphicFramePr>
        <p:xfrm>
          <a:off x="3709988" y="4057650"/>
          <a:ext cx="5300663" cy="549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6825">
                  <a:extLst>
                    <a:ext uri="{9D8B030D-6E8A-4147-A177-3AD203B41FA5}">
                      <a16:colId xmlns:a16="http://schemas.microsoft.com/office/drawing/2014/main" val="3702235489"/>
                    </a:ext>
                  </a:extLst>
                </a:gridCol>
                <a:gridCol w="636151">
                  <a:extLst>
                    <a:ext uri="{9D8B030D-6E8A-4147-A177-3AD203B41FA5}">
                      <a16:colId xmlns:a16="http://schemas.microsoft.com/office/drawing/2014/main" val="837609535"/>
                    </a:ext>
                  </a:extLst>
                </a:gridCol>
                <a:gridCol w="636151">
                  <a:extLst>
                    <a:ext uri="{9D8B030D-6E8A-4147-A177-3AD203B41FA5}">
                      <a16:colId xmlns:a16="http://schemas.microsoft.com/office/drawing/2014/main" val="1783438904"/>
                    </a:ext>
                  </a:extLst>
                </a:gridCol>
                <a:gridCol w="595166">
                  <a:extLst>
                    <a:ext uri="{9D8B030D-6E8A-4147-A177-3AD203B41FA5}">
                      <a16:colId xmlns:a16="http://schemas.microsoft.com/office/drawing/2014/main" val="4138811884"/>
                    </a:ext>
                  </a:extLst>
                </a:gridCol>
                <a:gridCol w="664068">
                  <a:extLst>
                    <a:ext uri="{9D8B030D-6E8A-4147-A177-3AD203B41FA5}">
                      <a16:colId xmlns:a16="http://schemas.microsoft.com/office/drawing/2014/main" val="1794564720"/>
                    </a:ext>
                  </a:extLst>
                </a:gridCol>
                <a:gridCol w="636151">
                  <a:extLst>
                    <a:ext uri="{9D8B030D-6E8A-4147-A177-3AD203B41FA5}">
                      <a16:colId xmlns:a16="http://schemas.microsoft.com/office/drawing/2014/main" val="1961837983"/>
                    </a:ext>
                  </a:extLst>
                </a:gridCol>
                <a:gridCol w="636151">
                  <a:extLst>
                    <a:ext uri="{9D8B030D-6E8A-4147-A177-3AD203B41FA5}">
                      <a16:colId xmlns:a16="http://schemas.microsoft.com/office/drawing/2014/main" val="250636765"/>
                    </a:ext>
                  </a:extLst>
                </a:gridCol>
              </a:tblGrid>
              <a:tr h="183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SEMANA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9" marR="444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9" marR="444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9" marR="444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9" marR="444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9" marR="444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9" marR="444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9" marR="44459" marT="0" marB="0"/>
                </a:tc>
                <a:extLst>
                  <a:ext uri="{0D108BD9-81ED-4DB2-BD59-A6C34878D82A}">
                    <a16:rowId xmlns:a16="http://schemas.microsoft.com/office/drawing/2014/main" val="1351352132"/>
                  </a:ext>
                </a:extLst>
              </a:tr>
              <a:tr h="3661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Ordenes de los Clientes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9" marR="444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800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9" marR="444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900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9" marR="444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850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9" marR="444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1200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9" marR="444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900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9" marR="444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1000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9" marR="44459" marT="0" marB="0"/>
                </a:tc>
                <a:extLst>
                  <a:ext uri="{0D108BD9-81ED-4DB2-BD59-A6C34878D82A}">
                    <a16:rowId xmlns:a16="http://schemas.microsoft.com/office/drawing/2014/main" val="3269331785"/>
                  </a:ext>
                </a:extLst>
              </a:tr>
            </a:tbl>
          </a:graphicData>
        </a:graphic>
      </p:graphicFrame>
      <p:sp>
        <p:nvSpPr>
          <p:cNvPr id="16474" name="Rectángulo 8"/>
          <p:cNvSpPr>
            <a:spLocks noChangeArrowheads="1"/>
          </p:cNvSpPr>
          <p:nvPr/>
        </p:nvSpPr>
        <p:spPr bwMode="auto">
          <a:xfrm>
            <a:off x="971550" y="5173663"/>
            <a:ext cx="784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ES">
                <a:latin typeface="Times New Roman" panose="02020603050405020304" pitchFamily="18" charset="0"/>
                <a:cs typeface="Times New Roman" panose="02020603050405020304" pitchFamily="18" charset="0"/>
              </a:rPr>
              <a:t>Elaborar el MPS de P3 considerando la política de Producción lote por lote y por lote para los dos primeros meses del semestre incluyendo DPP.	</a:t>
            </a:r>
            <a:endParaRPr lang="es-ES" altLang="es-E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944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2084</TotalTime>
  <Words>252</Words>
  <Application>Microsoft Office PowerPoint</Application>
  <PresentationFormat>Presentación en pantalla (4:3)</PresentationFormat>
  <Paragraphs>53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de Office</vt:lpstr>
      <vt:lpstr>Presentación de PowerPoint</vt:lpstr>
    </vt:vector>
  </TitlesOfParts>
  <Company>UNEG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lablimpro</dc:creator>
  <cp:lastModifiedBy>PERSONAL</cp:lastModifiedBy>
  <cp:revision>116</cp:revision>
  <dcterms:created xsi:type="dcterms:W3CDTF">2005-11-17T22:20:31Z</dcterms:created>
  <dcterms:modified xsi:type="dcterms:W3CDTF">2021-06-13T15:08:28Z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TC010721173082</vt:lpwstr>
  </property>
</Properties>
</file>