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84" r:id="rId2"/>
    <p:sldId id="266" r:id="rId3"/>
    <p:sldId id="267" r:id="rId4"/>
    <p:sldId id="268" r:id="rId5"/>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 Flores" initials="MJF" lastIdx="3" clrIdx="0">
    <p:extLst>
      <p:ext uri="{19B8F6BF-5375-455C-9EA6-DF929625EA0E}">
        <p15:presenceInfo xmlns:p15="http://schemas.microsoft.com/office/powerpoint/2012/main" userId="e27fce5ab9d513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0" autoAdjust="0"/>
    <p:restoredTop sz="89524" autoAdjust="0"/>
  </p:normalViewPr>
  <p:slideViewPr>
    <p:cSldViewPr>
      <p:cViewPr varScale="1">
        <p:scale>
          <a:sx n="84" d="100"/>
          <a:sy n="84" d="100"/>
        </p:scale>
        <p:origin x="6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A2226-494A-4857-AD7E-AA39BA2F764E}" type="datetimeFigureOut">
              <a:rPr lang="es-ES" smtClean="0"/>
              <a:t>06/03/2021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7F744-DEA8-4C52-AAA1-C2B0E97C5C9C}" type="slidenum">
              <a:rPr lang="es-ES" smtClean="0"/>
              <a:t>‹Nº›</a:t>
            </a:fld>
            <a:endParaRPr lang="es-ES"/>
          </a:p>
        </p:txBody>
      </p:sp>
    </p:spTree>
    <p:extLst>
      <p:ext uri="{BB962C8B-B14F-4D97-AF65-F5344CB8AC3E}">
        <p14:creationId xmlns:p14="http://schemas.microsoft.com/office/powerpoint/2010/main" val="79291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DC7F744-DEA8-4C52-AAA1-C2B0E97C5C9C}" type="slidenum">
              <a:rPr lang="es-ES" smtClean="0"/>
              <a:t>3</a:t>
            </a:fld>
            <a:endParaRPr lang="es-ES"/>
          </a:p>
        </p:txBody>
      </p:sp>
    </p:spTree>
    <p:extLst>
      <p:ext uri="{BB962C8B-B14F-4D97-AF65-F5344CB8AC3E}">
        <p14:creationId xmlns:p14="http://schemas.microsoft.com/office/powerpoint/2010/main" val="22590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24212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89466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4099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2037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30404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2834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6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912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38296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18508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752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85394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376F8-13B5-4766-B3A7-7B55283877D7}" type="datetimeFigureOut">
              <a:rPr lang="es-VE" smtClean="0"/>
              <a:t>6/3/2021</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8734F-90AC-407E-864C-B76E693D02A7}" type="slidenum">
              <a:rPr lang="es-VE" smtClean="0"/>
              <a:t>‹Nº›</a:t>
            </a:fld>
            <a:endParaRPr lang="es-VE"/>
          </a:p>
        </p:txBody>
      </p:sp>
    </p:spTree>
    <p:extLst>
      <p:ext uri="{BB962C8B-B14F-4D97-AF65-F5344CB8AC3E}">
        <p14:creationId xmlns:p14="http://schemas.microsoft.com/office/powerpoint/2010/main" val="175509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F76ED-DBFF-4A51-B1AF-A7CE758A59F3}"/>
              </a:ext>
            </a:extLst>
          </p:cNvPr>
          <p:cNvSpPr>
            <a:spLocks noGrp="1"/>
          </p:cNvSpPr>
          <p:nvPr>
            <p:ph type="ctrTitle"/>
          </p:nvPr>
        </p:nvSpPr>
        <p:spPr>
          <a:xfrm>
            <a:off x="685800" y="1124744"/>
            <a:ext cx="7772400" cy="1470025"/>
          </a:xfrm>
        </p:spPr>
        <p:txBody>
          <a:bodyPr/>
          <a:lstStyle/>
          <a:p>
            <a:r>
              <a:rPr lang="es-ES" dirty="0"/>
              <a:t>EJERCICIOS MODELO RELACIONAL</a:t>
            </a:r>
          </a:p>
        </p:txBody>
      </p:sp>
      <p:sp>
        <p:nvSpPr>
          <p:cNvPr id="3" name="Subtítulo 2">
            <a:extLst>
              <a:ext uri="{FF2B5EF4-FFF2-40B4-BE49-F238E27FC236}">
                <a16:creationId xmlns:a16="http://schemas.microsoft.com/office/drawing/2014/main" id="{A25860A3-6D91-427E-9E54-399E1B694850}"/>
              </a:ext>
            </a:extLst>
          </p:cNvPr>
          <p:cNvSpPr>
            <a:spLocks noGrp="1"/>
          </p:cNvSpPr>
          <p:nvPr>
            <p:ph type="subTitle" idx="1"/>
          </p:nvPr>
        </p:nvSpPr>
        <p:spPr>
          <a:xfrm>
            <a:off x="1475656" y="2924944"/>
            <a:ext cx="6400800" cy="1752600"/>
          </a:xfrm>
        </p:spPr>
        <p:txBody>
          <a:bodyPr>
            <a:normAutofit fontScale="92500" lnSpcReduction="20000"/>
          </a:bodyPr>
          <a:lstStyle/>
          <a:p>
            <a:r>
              <a:rPr lang="es-ES" sz="2000" dirty="0">
                <a:solidFill>
                  <a:schemeClr val="tx2"/>
                </a:solidFill>
              </a:rPr>
              <a:t>A continuación encontrarán un serie de ejercicios correspondientes al diseño de BD relacionales. En la mayoría de las láminas conseguirán audios explicativos. Las láminas que contengan más de un audio deberán escucharlos en el siguiente orden: deberán iniciar con el audio que se encuentre más a la izquierda, para continuar con el que se encuentre al lado</a:t>
            </a:r>
          </a:p>
        </p:txBody>
      </p:sp>
      <p:cxnSp>
        <p:nvCxnSpPr>
          <p:cNvPr id="4" name="Conector recto 3">
            <a:extLst>
              <a:ext uri="{FF2B5EF4-FFF2-40B4-BE49-F238E27FC236}">
                <a16:creationId xmlns:a16="http://schemas.microsoft.com/office/drawing/2014/main" id="{195D2E6F-D61B-4B9A-A0C4-93C731BF3BE1}"/>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5" name="CuadroTexto 4">
            <a:extLst>
              <a:ext uri="{FF2B5EF4-FFF2-40B4-BE49-F238E27FC236}">
                <a16:creationId xmlns:a16="http://schemas.microsoft.com/office/drawing/2014/main" id="{3F75658E-4E67-44B7-B7DF-2A9ED02D08C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spTree>
    <p:extLst>
      <p:ext uri="{BB962C8B-B14F-4D97-AF65-F5344CB8AC3E}">
        <p14:creationId xmlns:p14="http://schemas.microsoft.com/office/powerpoint/2010/main" val="382766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CE892C5-02D9-49FC-AF34-FEE4DC4165E5}"/>
              </a:ext>
            </a:extLst>
          </p:cNvPr>
          <p:cNvSpPr/>
          <p:nvPr/>
        </p:nvSpPr>
        <p:spPr>
          <a:xfrm>
            <a:off x="6372200" y="764704"/>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EMPLEADO</a:t>
            </a:r>
          </a:p>
        </p:txBody>
      </p:sp>
      <p:sp>
        <p:nvSpPr>
          <p:cNvPr id="5" name="Rectángulo 4">
            <a:extLst>
              <a:ext uri="{FF2B5EF4-FFF2-40B4-BE49-F238E27FC236}">
                <a16:creationId xmlns:a16="http://schemas.microsoft.com/office/drawing/2014/main" id="{0A8B149D-9304-4A77-AEE1-0CDC453072E6}"/>
              </a:ext>
            </a:extLst>
          </p:cNvPr>
          <p:cNvSpPr/>
          <p:nvPr/>
        </p:nvSpPr>
        <p:spPr>
          <a:xfrm>
            <a:off x="611560" y="764704"/>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SUCURSAL</a:t>
            </a:r>
          </a:p>
        </p:txBody>
      </p:sp>
      <p:cxnSp>
        <p:nvCxnSpPr>
          <p:cNvPr id="6" name="Conector recto 5">
            <a:extLst>
              <a:ext uri="{FF2B5EF4-FFF2-40B4-BE49-F238E27FC236}">
                <a16:creationId xmlns:a16="http://schemas.microsoft.com/office/drawing/2014/main" id="{5B09C3C7-077C-428B-A629-CF7CB1C9492B}"/>
              </a:ext>
            </a:extLst>
          </p:cNvPr>
          <p:cNvCxnSpPr>
            <a:endCxn id="4" idx="1"/>
          </p:cNvCxnSpPr>
          <p:nvPr/>
        </p:nvCxnSpPr>
        <p:spPr>
          <a:xfrm>
            <a:off x="2555776" y="1124744"/>
            <a:ext cx="381642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23EBCAD4-0806-4393-A343-A0CF381CCF88}"/>
              </a:ext>
            </a:extLst>
          </p:cNvPr>
          <p:cNvGrpSpPr/>
          <p:nvPr/>
        </p:nvGrpSpPr>
        <p:grpSpPr>
          <a:xfrm rot="21046110">
            <a:off x="6186083" y="1020258"/>
            <a:ext cx="172075" cy="188953"/>
            <a:chOff x="5490102" y="2744924"/>
            <a:chExt cx="324036" cy="288032"/>
          </a:xfrm>
        </p:grpSpPr>
        <p:cxnSp>
          <p:nvCxnSpPr>
            <p:cNvPr id="8" name="Conector recto 7">
              <a:extLst>
                <a:ext uri="{FF2B5EF4-FFF2-40B4-BE49-F238E27FC236}">
                  <a16:creationId xmlns:a16="http://schemas.microsoft.com/office/drawing/2014/main" id="{241444E6-62CB-4674-8425-F225A8C1BA8B}"/>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6DE97F7D-D8FF-414C-8FF8-0282E275D4D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Rectángulo 9">
            <a:extLst>
              <a:ext uri="{FF2B5EF4-FFF2-40B4-BE49-F238E27FC236}">
                <a16:creationId xmlns:a16="http://schemas.microsoft.com/office/drawing/2014/main" id="{11B00262-BF12-481B-8971-B62E06F2F142}"/>
              </a:ext>
            </a:extLst>
          </p:cNvPr>
          <p:cNvSpPr/>
          <p:nvPr/>
        </p:nvSpPr>
        <p:spPr>
          <a:xfrm>
            <a:off x="6372200" y="2492896"/>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EMPLEADO</a:t>
            </a:r>
          </a:p>
        </p:txBody>
      </p:sp>
      <p:sp>
        <p:nvSpPr>
          <p:cNvPr id="11" name="Rectángulo 10">
            <a:extLst>
              <a:ext uri="{FF2B5EF4-FFF2-40B4-BE49-F238E27FC236}">
                <a16:creationId xmlns:a16="http://schemas.microsoft.com/office/drawing/2014/main" id="{95985E88-8A85-4C6F-8567-B2924817C2AF}"/>
              </a:ext>
            </a:extLst>
          </p:cNvPr>
          <p:cNvSpPr/>
          <p:nvPr/>
        </p:nvSpPr>
        <p:spPr>
          <a:xfrm>
            <a:off x="611560" y="2492896"/>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SUCURSAL</a:t>
            </a:r>
          </a:p>
        </p:txBody>
      </p:sp>
      <p:cxnSp>
        <p:nvCxnSpPr>
          <p:cNvPr id="12" name="Conector recto 11">
            <a:extLst>
              <a:ext uri="{FF2B5EF4-FFF2-40B4-BE49-F238E27FC236}">
                <a16:creationId xmlns:a16="http://schemas.microsoft.com/office/drawing/2014/main" id="{B4F46B78-E5FE-44B2-9866-90ED1F79F321}"/>
              </a:ext>
            </a:extLst>
          </p:cNvPr>
          <p:cNvCxnSpPr>
            <a:endCxn id="10" idx="1"/>
          </p:cNvCxnSpPr>
          <p:nvPr/>
        </p:nvCxnSpPr>
        <p:spPr>
          <a:xfrm>
            <a:off x="2555776" y="2852936"/>
            <a:ext cx="381642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132AF2F8-1F46-4BED-8144-0002FCF69C37}"/>
              </a:ext>
            </a:extLst>
          </p:cNvPr>
          <p:cNvGrpSpPr/>
          <p:nvPr/>
        </p:nvGrpSpPr>
        <p:grpSpPr>
          <a:xfrm>
            <a:off x="6186083" y="2748450"/>
            <a:ext cx="172075" cy="188953"/>
            <a:chOff x="5490102" y="2744924"/>
            <a:chExt cx="324036" cy="288032"/>
          </a:xfrm>
        </p:grpSpPr>
        <p:cxnSp>
          <p:nvCxnSpPr>
            <p:cNvPr id="14" name="Conector recto 13">
              <a:extLst>
                <a:ext uri="{FF2B5EF4-FFF2-40B4-BE49-F238E27FC236}">
                  <a16:creationId xmlns:a16="http://schemas.microsoft.com/office/drawing/2014/main" id="{3B58832E-2362-478A-A871-50168516ABD7}"/>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56F50578-3015-4F7F-BE8F-D20D550708CB}"/>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Grupo 15">
            <a:extLst>
              <a:ext uri="{FF2B5EF4-FFF2-40B4-BE49-F238E27FC236}">
                <a16:creationId xmlns:a16="http://schemas.microsoft.com/office/drawing/2014/main" id="{E1BD40A2-BD95-40A1-9B34-45DDDA6D90EC}"/>
              </a:ext>
            </a:extLst>
          </p:cNvPr>
          <p:cNvGrpSpPr/>
          <p:nvPr/>
        </p:nvGrpSpPr>
        <p:grpSpPr>
          <a:xfrm rot="11043019">
            <a:off x="2562244" y="2771959"/>
            <a:ext cx="172075" cy="188953"/>
            <a:chOff x="5490102" y="2744924"/>
            <a:chExt cx="324036" cy="288032"/>
          </a:xfrm>
        </p:grpSpPr>
        <p:cxnSp>
          <p:nvCxnSpPr>
            <p:cNvPr id="17" name="Conector recto 16">
              <a:extLst>
                <a:ext uri="{FF2B5EF4-FFF2-40B4-BE49-F238E27FC236}">
                  <a16:creationId xmlns:a16="http://schemas.microsoft.com/office/drawing/2014/main" id="{91714505-A950-42ED-B3D3-CA35CC53310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2116B2D-A309-4DF8-861A-C8CBBD701AC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9" name="Tabla 19">
            <a:extLst>
              <a:ext uri="{FF2B5EF4-FFF2-40B4-BE49-F238E27FC236}">
                <a16:creationId xmlns:a16="http://schemas.microsoft.com/office/drawing/2014/main" id="{452E7D9D-6082-45A4-82D9-A23CAE93050A}"/>
              </a:ext>
            </a:extLst>
          </p:cNvPr>
          <p:cNvGraphicFramePr>
            <a:graphicFrameLocks noGrp="1"/>
          </p:cNvGraphicFramePr>
          <p:nvPr>
            <p:extLst>
              <p:ext uri="{D42A27DB-BD31-4B8C-83A1-F6EECF244321}">
                <p14:modId xmlns:p14="http://schemas.microsoft.com/office/powerpoint/2010/main" val="3852127450"/>
              </p:ext>
            </p:extLst>
          </p:nvPr>
        </p:nvGraphicFramePr>
        <p:xfrm>
          <a:off x="296989" y="3643880"/>
          <a:ext cx="1749743" cy="3134360"/>
        </p:xfrm>
        <a:graphic>
          <a:graphicData uri="http://schemas.openxmlformats.org/drawingml/2006/table">
            <a:tbl>
              <a:tblPr firstRow="1" bandRow="1">
                <a:tableStyleId>{5C22544A-7EE6-4342-B048-85BDC9FD1C3A}</a:tableStyleId>
              </a:tblPr>
              <a:tblGrid>
                <a:gridCol w="1749743">
                  <a:extLst>
                    <a:ext uri="{9D8B030D-6E8A-4147-A177-3AD203B41FA5}">
                      <a16:colId xmlns:a16="http://schemas.microsoft.com/office/drawing/2014/main" val="2368802888"/>
                    </a:ext>
                  </a:extLst>
                </a:gridCol>
              </a:tblGrid>
              <a:tr h="370840">
                <a:tc>
                  <a:txBody>
                    <a:bodyPr/>
                    <a:lstStyle/>
                    <a:p>
                      <a:r>
                        <a:rPr lang="es-ES" dirty="0"/>
                        <a:t>SUCURSAL</a:t>
                      </a:r>
                    </a:p>
                  </a:txBody>
                  <a:tcPr/>
                </a:tc>
                <a:extLst>
                  <a:ext uri="{0D108BD9-81ED-4DB2-BD59-A6C34878D82A}">
                    <a16:rowId xmlns:a16="http://schemas.microsoft.com/office/drawing/2014/main" val="59811561"/>
                  </a:ext>
                </a:extLst>
              </a:tr>
              <a:tr h="370840">
                <a:tc>
                  <a:txBody>
                    <a:bodyPr/>
                    <a:lstStyle/>
                    <a:p>
                      <a:r>
                        <a:rPr lang="es-ES" i="1" dirty="0" err="1">
                          <a:solidFill>
                            <a:srgbClr val="FF0000"/>
                          </a:solidFill>
                        </a:rPr>
                        <a:t>Codigo</a:t>
                      </a:r>
                      <a:r>
                        <a:rPr lang="es-ES" i="1" dirty="0">
                          <a:solidFill>
                            <a:srgbClr val="FF0000"/>
                          </a:solidFill>
                        </a:rPr>
                        <a:t> (PK)</a:t>
                      </a:r>
                    </a:p>
                  </a:txBody>
                  <a:tcPr/>
                </a:tc>
                <a:extLst>
                  <a:ext uri="{0D108BD9-81ED-4DB2-BD59-A6C34878D82A}">
                    <a16:rowId xmlns:a16="http://schemas.microsoft.com/office/drawing/2014/main" val="269686721"/>
                  </a:ext>
                </a:extLst>
              </a:tr>
              <a:tr h="370840">
                <a:tc>
                  <a:txBody>
                    <a:bodyPr/>
                    <a:lstStyle/>
                    <a:p>
                      <a:r>
                        <a:rPr lang="es-ES" sz="1600" dirty="0" err="1">
                          <a:solidFill>
                            <a:schemeClr val="tx1"/>
                          </a:solidFill>
                          <a:highlight>
                            <a:srgbClr val="FFFF00"/>
                          </a:highlight>
                        </a:rPr>
                        <a:t>Codempleado</a:t>
                      </a:r>
                      <a:r>
                        <a:rPr lang="es-ES" sz="1600" dirty="0">
                          <a:solidFill>
                            <a:schemeClr val="tx1"/>
                          </a:solidFill>
                          <a:highlight>
                            <a:srgbClr val="FFFF00"/>
                          </a:highlight>
                        </a:rPr>
                        <a:t> (FK)</a:t>
                      </a:r>
                    </a:p>
                  </a:txBody>
                  <a:tcPr/>
                </a:tc>
                <a:extLst>
                  <a:ext uri="{0D108BD9-81ED-4DB2-BD59-A6C34878D82A}">
                    <a16:rowId xmlns:a16="http://schemas.microsoft.com/office/drawing/2014/main" val="56873266"/>
                  </a:ext>
                </a:extLst>
              </a:tr>
              <a:tr h="370840">
                <a:tc>
                  <a:txBody>
                    <a:bodyPr/>
                    <a:lstStyle/>
                    <a:p>
                      <a:r>
                        <a:rPr lang="es-ES" sz="1600" dirty="0" err="1"/>
                        <a:t>Nombresuc</a:t>
                      </a:r>
                      <a:endParaRPr lang="es-ES" sz="1600" dirty="0"/>
                    </a:p>
                  </a:txBody>
                  <a:tcPr/>
                </a:tc>
                <a:extLst>
                  <a:ext uri="{0D108BD9-81ED-4DB2-BD59-A6C34878D82A}">
                    <a16:rowId xmlns:a16="http://schemas.microsoft.com/office/drawing/2014/main" val="1031591903"/>
                  </a:ext>
                </a:extLst>
              </a:tr>
              <a:tr h="370840">
                <a:tc>
                  <a:txBody>
                    <a:bodyPr/>
                    <a:lstStyle/>
                    <a:p>
                      <a:r>
                        <a:rPr lang="es-ES" sz="1600" dirty="0" err="1"/>
                        <a:t>Direccion</a:t>
                      </a:r>
                      <a:endParaRPr lang="es-ES" sz="1600" dirty="0"/>
                    </a:p>
                  </a:txBody>
                  <a:tcPr/>
                </a:tc>
                <a:extLst>
                  <a:ext uri="{0D108BD9-81ED-4DB2-BD59-A6C34878D82A}">
                    <a16:rowId xmlns:a16="http://schemas.microsoft.com/office/drawing/2014/main" val="4014390355"/>
                  </a:ext>
                </a:extLst>
              </a:tr>
              <a:tr h="370840">
                <a:tc>
                  <a:txBody>
                    <a:bodyPr/>
                    <a:lstStyle/>
                    <a:p>
                      <a:r>
                        <a:rPr lang="es-ES" dirty="0"/>
                        <a:t>.</a:t>
                      </a:r>
                    </a:p>
                    <a:p>
                      <a:r>
                        <a:rPr lang="es-ES" dirty="0"/>
                        <a:t>.</a:t>
                      </a:r>
                    </a:p>
                  </a:txBody>
                  <a:tcPr/>
                </a:tc>
                <a:extLst>
                  <a:ext uri="{0D108BD9-81ED-4DB2-BD59-A6C34878D82A}">
                    <a16:rowId xmlns:a16="http://schemas.microsoft.com/office/drawing/2014/main" val="2274740732"/>
                  </a:ext>
                </a:extLst>
              </a:tr>
              <a:tr h="370840">
                <a:tc>
                  <a:txBody>
                    <a:bodyPr/>
                    <a:lstStyle/>
                    <a:p>
                      <a:r>
                        <a:rPr lang="es-ES" dirty="0"/>
                        <a:t>.</a:t>
                      </a:r>
                    </a:p>
                    <a:p>
                      <a:r>
                        <a:rPr lang="es-ES" dirty="0"/>
                        <a:t>.</a:t>
                      </a:r>
                    </a:p>
                  </a:txBody>
                  <a:tcPr/>
                </a:tc>
                <a:extLst>
                  <a:ext uri="{0D108BD9-81ED-4DB2-BD59-A6C34878D82A}">
                    <a16:rowId xmlns:a16="http://schemas.microsoft.com/office/drawing/2014/main" val="2141080513"/>
                  </a:ext>
                </a:extLst>
              </a:tr>
            </a:tbl>
          </a:graphicData>
        </a:graphic>
      </p:graphicFrame>
      <p:sp>
        <p:nvSpPr>
          <p:cNvPr id="20" name="CuadroTexto 19">
            <a:extLst>
              <a:ext uri="{FF2B5EF4-FFF2-40B4-BE49-F238E27FC236}">
                <a16:creationId xmlns:a16="http://schemas.microsoft.com/office/drawing/2014/main" id="{6840EF8A-ADCA-4887-AF58-EE0B0FE37BCC}"/>
              </a:ext>
            </a:extLst>
          </p:cNvPr>
          <p:cNvSpPr txBox="1"/>
          <p:nvPr/>
        </p:nvSpPr>
        <p:spPr>
          <a:xfrm>
            <a:off x="1763688" y="4315712"/>
            <a:ext cx="381836" cy="523220"/>
          </a:xfrm>
          <a:prstGeom prst="rect">
            <a:avLst/>
          </a:prstGeom>
          <a:noFill/>
        </p:spPr>
        <p:txBody>
          <a:bodyPr wrap="none" rtlCol="0">
            <a:spAutoFit/>
          </a:bodyPr>
          <a:lstStyle/>
          <a:p>
            <a:r>
              <a:rPr lang="es-ES" sz="2800" b="1" dirty="0">
                <a:solidFill>
                  <a:srgbClr val="FF0000"/>
                </a:solidFill>
              </a:rPr>
              <a:t>X</a:t>
            </a:r>
          </a:p>
        </p:txBody>
      </p:sp>
      <p:sp>
        <p:nvSpPr>
          <p:cNvPr id="21" name="CuadroTexto 20">
            <a:extLst>
              <a:ext uri="{FF2B5EF4-FFF2-40B4-BE49-F238E27FC236}">
                <a16:creationId xmlns:a16="http://schemas.microsoft.com/office/drawing/2014/main" id="{77D1C13E-64CF-4B5B-9936-2E081EB75397}"/>
              </a:ext>
            </a:extLst>
          </p:cNvPr>
          <p:cNvSpPr txBox="1"/>
          <p:nvPr/>
        </p:nvSpPr>
        <p:spPr>
          <a:xfrm>
            <a:off x="2004246" y="4387964"/>
            <a:ext cx="1275286" cy="338554"/>
          </a:xfrm>
          <a:prstGeom prst="rect">
            <a:avLst/>
          </a:prstGeom>
          <a:noFill/>
        </p:spPr>
        <p:txBody>
          <a:bodyPr wrap="none" rtlCol="0">
            <a:spAutoFit/>
          </a:bodyPr>
          <a:lstStyle/>
          <a:p>
            <a:r>
              <a:rPr lang="es-ES" sz="1600" dirty="0"/>
              <a:t>INCORRECTO</a:t>
            </a:r>
            <a:endParaRPr lang="es-ES" dirty="0"/>
          </a:p>
        </p:txBody>
      </p:sp>
      <p:graphicFrame>
        <p:nvGraphicFramePr>
          <p:cNvPr id="22" name="Tabla 22">
            <a:extLst>
              <a:ext uri="{FF2B5EF4-FFF2-40B4-BE49-F238E27FC236}">
                <a16:creationId xmlns:a16="http://schemas.microsoft.com/office/drawing/2014/main" id="{5E07F7A3-9DF0-4866-8346-C3E23694A989}"/>
              </a:ext>
            </a:extLst>
          </p:cNvPr>
          <p:cNvGraphicFramePr>
            <a:graphicFrameLocks noGrp="1"/>
          </p:cNvGraphicFramePr>
          <p:nvPr>
            <p:extLst>
              <p:ext uri="{D42A27DB-BD31-4B8C-83A1-F6EECF244321}">
                <p14:modId xmlns:p14="http://schemas.microsoft.com/office/powerpoint/2010/main" val="1919370142"/>
              </p:ext>
            </p:extLst>
          </p:nvPr>
        </p:nvGraphicFramePr>
        <p:xfrm>
          <a:off x="3491880" y="3789040"/>
          <a:ext cx="4871115" cy="2219960"/>
        </p:xfrm>
        <a:graphic>
          <a:graphicData uri="http://schemas.openxmlformats.org/drawingml/2006/table">
            <a:tbl>
              <a:tblPr firstRow="1" bandRow="1">
                <a:tableStyleId>{5C22544A-7EE6-4342-B048-85BDC9FD1C3A}</a:tableStyleId>
              </a:tblPr>
              <a:tblGrid>
                <a:gridCol w="733743">
                  <a:extLst>
                    <a:ext uri="{9D8B030D-6E8A-4147-A177-3AD203B41FA5}">
                      <a16:colId xmlns:a16="http://schemas.microsoft.com/office/drawing/2014/main" val="2297686951"/>
                    </a:ext>
                  </a:extLst>
                </a:gridCol>
                <a:gridCol w="1296144">
                  <a:extLst>
                    <a:ext uri="{9D8B030D-6E8A-4147-A177-3AD203B41FA5}">
                      <a16:colId xmlns:a16="http://schemas.microsoft.com/office/drawing/2014/main" val="1580003540"/>
                    </a:ext>
                  </a:extLst>
                </a:gridCol>
                <a:gridCol w="1152128">
                  <a:extLst>
                    <a:ext uri="{9D8B030D-6E8A-4147-A177-3AD203B41FA5}">
                      <a16:colId xmlns:a16="http://schemas.microsoft.com/office/drawing/2014/main" val="1522405398"/>
                    </a:ext>
                  </a:extLst>
                </a:gridCol>
                <a:gridCol w="1689100">
                  <a:extLst>
                    <a:ext uri="{9D8B030D-6E8A-4147-A177-3AD203B41FA5}">
                      <a16:colId xmlns:a16="http://schemas.microsoft.com/office/drawing/2014/main" val="1911831733"/>
                    </a:ext>
                  </a:extLst>
                </a:gridCol>
              </a:tblGrid>
              <a:tr h="308212">
                <a:tc gridSpan="4">
                  <a:txBody>
                    <a:bodyPr/>
                    <a:lstStyle/>
                    <a:p>
                      <a:r>
                        <a:rPr lang="es-ES" dirty="0"/>
                        <a:t>SUCURSAL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40660992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i="1" dirty="0" err="1">
                          <a:solidFill>
                            <a:schemeClr val="tx1"/>
                          </a:solidFill>
                        </a:rPr>
                        <a:t>Codigo</a:t>
                      </a:r>
                      <a:endParaRPr lang="es-ES" sz="1400" b="1" dirty="0">
                        <a:solidFill>
                          <a:schemeClr val="tx1"/>
                        </a:solidFill>
                      </a:endParaRPr>
                    </a:p>
                  </a:txBody>
                  <a:tcPr/>
                </a:tc>
                <a:tc>
                  <a:txBody>
                    <a:bodyPr/>
                    <a:lstStyle/>
                    <a:p>
                      <a:r>
                        <a:rPr lang="es-ES" sz="1400" b="1" dirty="0" err="1"/>
                        <a:t>Codempleado</a:t>
                      </a:r>
                      <a:endParaRPr lang="es-ES" sz="1400" b="1" dirty="0"/>
                    </a:p>
                  </a:txBody>
                  <a:tcPr/>
                </a:tc>
                <a:tc>
                  <a:txBody>
                    <a:bodyPr/>
                    <a:lstStyle/>
                    <a:p>
                      <a:r>
                        <a:rPr lang="es-ES" sz="1400" b="1" dirty="0" err="1"/>
                        <a:t>Nombresuc</a:t>
                      </a:r>
                      <a:endParaRPr lang="es-ES" sz="1400" b="1" dirty="0"/>
                    </a:p>
                  </a:txBody>
                  <a:tcPr/>
                </a:tc>
                <a:tc>
                  <a:txBody>
                    <a:bodyPr/>
                    <a:lstStyle/>
                    <a:p>
                      <a:r>
                        <a:rPr lang="es-ES" sz="1400" b="1" dirty="0" err="1"/>
                        <a:t>Direccion</a:t>
                      </a:r>
                      <a:endParaRPr lang="es-ES" sz="1400" b="1" dirty="0"/>
                    </a:p>
                  </a:txBody>
                  <a:tcPr/>
                </a:tc>
                <a:extLst>
                  <a:ext uri="{0D108BD9-81ED-4DB2-BD59-A6C34878D82A}">
                    <a16:rowId xmlns:a16="http://schemas.microsoft.com/office/drawing/2014/main" val="2050451266"/>
                  </a:ext>
                </a:extLst>
              </a:tr>
              <a:tr h="370840">
                <a:tc>
                  <a:txBody>
                    <a:bodyPr/>
                    <a:lstStyle/>
                    <a:p>
                      <a:r>
                        <a:rPr lang="es-ES" sz="1400" dirty="0">
                          <a:highlight>
                            <a:srgbClr val="FFFF00"/>
                          </a:highlight>
                        </a:rPr>
                        <a:t>010</a:t>
                      </a:r>
                    </a:p>
                  </a:txBody>
                  <a:tcPr/>
                </a:tc>
                <a:tc>
                  <a:txBody>
                    <a:bodyPr/>
                    <a:lstStyle/>
                    <a:p>
                      <a:r>
                        <a:rPr lang="es-ES" sz="1400" dirty="0"/>
                        <a:t>8.535.606</a:t>
                      </a:r>
                    </a:p>
                  </a:txBody>
                  <a:tcPr/>
                </a:tc>
                <a:tc>
                  <a:txBody>
                    <a:bodyPr/>
                    <a:lstStyle/>
                    <a:p>
                      <a:r>
                        <a:rPr lang="es-ES" sz="1400" dirty="0"/>
                        <a:t>LOS PINOS</a:t>
                      </a:r>
                    </a:p>
                  </a:txBody>
                  <a:tcPr/>
                </a:tc>
                <a:tc>
                  <a:txBody>
                    <a:bodyPr/>
                    <a:lstStyle/>
                    <a:p>
                      <a:r>
                        <a:rPr lang="es-ES" sz="1400" dirty="0"/>
                        <a:t>XXXXXXXX</a:t>
                      </a:r>
                    </a:p>
                  </a:txBody>
                  <a:tcPr/>
                </a:tc>
                <a:extLst>
                  <a:ext uri="{0D108BD9-81ED-4DB2-BD59-A6C34878D82A}">
                    <a16:rowId xmlns:a16="http://schemas.microsoft.com/office/drawing/2014/main" val="3461279278"/>
                  </a:ext>
                </a:extLst>
              </a:tr>
              <a:tr h="370840">
                <a:tc>
                  <a:txBody>
                    <a:bodyPr/>
                    <a:lstStyle/>
                    <a:p>
                      <a:r>
                        <a:rPr lang="es-ES" sz="1400" dirty="0"/>
                        <a:t>020</a:t>
                      </a:r>
                    </a:p>
                  </a:txBody>
                  <a:tcPr/>
                </a:tc>
                <a:tc>
                  <a:txBody>
                    <a:bodyPr/>
                    <a:lstStyle/>
                    <a:p>
                      <a:r>
                        <a:rPr lang="es-ES" sz="1400" dirty="0"/>
                        <a:t>13.678.931</a:t>
                      </a:r>
                    </a:p>
                  </a:txBody>
                  <a:tcPr/>
                </a:tc>
                <a:tc>
                  <a:txBody>
                    <a:bodyPr/>
                    <a:lstStyle/>
                    <a:p>
                      <a:r>
                        <a:rPr lang="es-ES" sz="1400" dirty="0"/>
                        <a:t>UNARE</a:t>
                      </a:r>
                    </a:p>
                  </a:txBody>
                  <a:tcPr/>
                </a:tc>
                <a:tc>
                  <a:txBody>
                    <a:bodyPr/>
                    <a:lstStyle/>
                    <a:p>
                      <a:r>
                        <a:rPr lang="es-ES" sz="1400" dirty="0"/>
                        <a:t>XXXXXXXX</a:t>
                      </a:r>
                    </a:p>
                  </a:txBody>
                  <a:tcPr/>
                </a:tc>
                <a:extLst>
                  <a:ext uri="{0D108BD9-81ED-4DB2-BD59-A6C34878D82A}">
                    <a16:rowId xmlns:a16="http://schemas.microsoft.com/office/drawing/2014/main" val="1702573044"/>
                  </a:ext>
                </a:extLst>
              </a:tr>
              <a:tr h="370840">
                <a:tc>
                  <a:txBody>
                    <a:bodyPr/>
                    <a:lstStyle/>
                    <a:p>
                      <a:r>
                        <a:rPr lang="es-ES" sz="1400" dirty="0">
                          <a:highlight>
                            <a:srgbClr val="FFFF00"/>
                          </a:highlight>
                        </a:rPr>
                        <a:t>010</a:t>
                      </a:r>
                    </a:p>
                  </a:txBody>
                  <a:tcPr/>
                </a:tc>
                <a:tc>
                  <a:txBody>
                    <a:bodyPr/>
                    <a:lstStyle/>
                    <a:p>
                      <a:r>
                        <a:rPr lang="es-ES" sz="1400" dirty="0"/>
                        <a:t>15.361.430</a:t>
                      </a:r>
                    </a:p>
                  </a:txBody>
                  <a:tcPr/>
                </a:tc>
                <a:tc>
                  <a:txBody>
                    <a:bodyPr/>
                    <a:lstStyle/>
                    <a:p>
                      <a:r>
                        <a:rPr lang="es-ES" sz="1400" dirty="0"/>
                        <a:t>LOS PINOS</a:t>
                      </a:r>
                    </a:p>
                  </a:txBody>
                  <a:tcPr/>
                </a:tc>
                <a:tc>
                  <a:txBody>
                    <a:bodyPr/>
                    <a:lstStyle/>
                    <a:p>
                      <a:r>
                        <a:rPr lang="es-ES" sz="1400" dirty="0"/>
                        <a:t>XXXXXXXX</a:t>
                      </a:r>
                    </a:p>
                  </a:txBody>
                  <a:tcPr/>
                </a:tc>
                <a:extLst>
                  <a:ext uri="{0D108BD9-81ED-4DB2-BD59-A6C34878D82A}">
                    <a16:rowId xmlns:a16="http://schemas.microsoft.com/office/drawing/2014/main" val="2070189558"/>
                  </a:ext>
                </a:extLst>
              </a:tr>
              <a:tr h="370840">
                <a:tc>
                  <a:txBody>
                    <a:bodyPr/>
                    <a:lstStyle/>
                    <a:p>
                      <a:r>
                        <a:rPr lang="es-ES" sz="1400" dirty="0">
                          <a:highlight>
                            <a:srgbClr val="FFFF00"/>
                          </a:highlight>
                        </a:rPr>
                        <a:t>010</a:t>
                      </a:r>
                    </a:p>
                  </a:txBody>
                  <a:tcPr/>
                </a:tc>
                <a:tc>
                  <a:txBody>
                    <a:bodyPr/>
                    <a:lstStyle/>
                    <a:p>
                      <a:r>
                        <a:rPr lang="es-ES" sz="1400" dirty="0"/>
                        <a:t>19.635.931</a:t>
                      </a:r>
                    </a:p>
                  </a:txBody>
                  <a:tcPr/>
                </a:tc>
                <a:tc>
                  <a:txBody>
                    <a:bodyPr/>
                    <a:lstStyle/>
                    <a:p>
                      <a:r>
                        <a:rPr lang="es-ES" sz="1400" dirty="0"/>
                        <a:t>LOS PINOS</a:t>
                      </a:r>
                    </a:p>
                  </a:txBody>
                  <a:tcPr/>
                </a:tc>
                <a:tc>
                  <a:txBody>
                    <a:bodyPr/>
                    <a:lstStyle/>
                    <a:p>
                      <a:r>
                        <a:rPr lang="es-ES" sz="1400" dirty="0"/>
                        <a:t>XXXXXXXX</a:t>
                      </a:r>
                    </a:p>
                  </a:txBody>
                  <a:tcPr/>
                </a:tc>
                <a:extLst>
                  <a:ext uri="{0D108BD9-81ED-4DB2-BD59-A6C34878D82A}">
                    <a16:rowId xmlns:a16="http://schemas.microsoft.com/office/drawing/2014/main" val="3641244665"/>
                  </a:ext>
                </a:extLst>
              </a:tr>
            </a:tbl>
          </a:graphicData>
        </a:graphic>
      </p:graphicFrame>
      <p:sp>
        <p:nvSpPr>
          <p:cNvPr id="23" name="Elipse 22">
            <a:extLst>
              <a:ext uri="{FF2B5EF4-FFF2-40B4-BE49-F238E27FC236}">
                <a16:creationId xmlns:a16="http://schemas.microsoft.com/office/drawing/2014/main" id="{8F3E0702-CAB8-45FD-8D9C-B0D32DF74306}"/>
              </a:ext>
            </a:extLst>
          </p:cNvPr>
          <p:cNvSpPr/>
          <p:nvPr/>
        </p:nvSpPr>
        <p:spPr>
          <a:xfrm>
            <a:off x="3419872" y="4539348"/>
            <a:ext cx="720080" cy="25780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4" name="Elipse 23">
            <a:extLst>
              <a:ext uri="{FF2B5EF4-FFF2-40B4-BE49-F238E27FC236}">
                <a16:creationId xmlns:a16="http://schemas.microsoft.com/office/drawing/2014/main" id="{04085DB0-422A-4476-BBA7-3527B69CF4FC}"/>
              </a:ext>
            </a:extLst>
          </p:cNvPr>
          <p:cNvSpPr/>
          <p:nvPr/>
        </p:nvSpPr>
        <p:spPr>
          <a:xfrm>
            <a:off x="3419872" y="5307116"/>
            <a:ext cx="720080" cy="28358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5" name="Elipse 24">
            <a:extLst>
              <a:ext uri="{FF2B5EF4-FFF2-40B4-BE49-F238E27FC236}">
                <a16:creationId xmlns:a16="http://schemas.microsoft.com/office/drawing/2014/main" id="{3EC5E6F9-E7A0-495A-9186-39E8DC6CBDB8}"/>
              </a:ext>
            </a:extLst>
          </p:cNvPr>
          <p:cNvSpPr/>
          <p:nvPr/>
        </p:nvSpPr>
        <p:spPr>
          <a:xfrm>
            <a:off x="3419872" y="5665696"/>
            <a:ext cx="720080" cy="28358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6" name="CuadroTexto 25">
            <a:extLst>
              <a:ext uri="{FF2B5EF4-FFF2-40B4-BE49-F238E27FC236}">
                <a16:creationId xmlns:a16="http://schemas.microsoft.com/office/drawing/2014/main" id="{27C36451-5F26-469E-8EEB-FDB22FCA1BE0}"/>
              </a:ext>
            </a:extLst>
          </p:cNvPr>
          <p:cNvSpPr txBox="1"/>
          <p:nvPr/>
        </p:nvSpPr>
        <p:spPr>
          <a:xfrm>
            <a:off x="3148853" y="6152292"/>
            <a:ext cx="1423147" cy="369332"/>
          </a:xfrm>
          <a:prstGeom prst="rect">
            <a:avLst/>
          </a:prstGeom>
          <a:noFill/>
        </p:spPr>
        <p:txBody>
          <a:bodyPr wrap="none" rtlCol="0">
            <a:spAutoFit/>
          </a:bodyPr>
          <a:lstStyle/>
          <a:p>
            <a:r>
              <a:rPr lang="es-ES" b="1" u="sng" dirty="0">
                <a:solidFill>
                  <a:srgbClr val="FF0000"/>
                </a:solidFill>
              </a:rPr>
              <a:t>PROBLEMA!!</a:t>
            </a:r>
          </a:p>
        </p:txBody>
      </p:sp>
      <p:cxnSp>
        <p:nvCxnSpPr>
          <p:cNvPr id="27" name="Conector recto 26">
            <a:extLst>
              <a:ext uri="{FF2B5EF4-FFF2-40B4-BE49-F238E27FC236}">
                <a16:creationId xmlns:a16="http://schemas.microsoft.com/office/drawing/2014/main" id="{72645DE1-2CBC-4F2B-979B-1387EFCE4473}"/>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28" name="CuadroTexto 27">
            <a:extLst>
              <a:ext uri="{FF2B5EF4-FFF2-40B4-BE49-F238E27FC236}">
                <a16:creationId xmlns:a16="http://schemas.microsoft.com/office/drawing/2014/main" id="{3B0E70E7-EE29-427C-AAA7-58D7C0DFD08E}"/>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3" name="Sonido grabado">
            <a:hlinkClick r:id="" action="ppaction://media"/>
            <a:extLst>
              <a:ext uri="{FF2B5EF4-FFF2-40B4-BE49-F238E27FC236}">
                <a16:creationId xmlns:a16="http://schemas.microsoft.com/office/drawing/2014/main" id="{783F137F-4893-4A45-9773-BF0C37A464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492" y="85488"/>
            <a:ext cx="609600" cy="609600"/>
          </a:xfrm>
          <a:prstGeom prst="rect">
            <a:avLst/>
          </a:prstGeom>
          <a:solidFill>
            <a:srgbClr val="0070C0"/>
          </a:solidFill>
        </p:spPr>
      </p:pic>
    </p:spTree>
    <p:extLst>
      <p:ext uri="{BB962C8B-B14F-4D97-AF65-F5344CB8AC3E}">
        <p14:creationId xmlns:p14="http://schemas.microsoft.com/office/powerpoint/2010/main" val="238354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19">
            <a:extLst>
              <a:ext uri="{FF2B5EF4-FFF2-40B4-BE49-F238E27FC236}">
                <a16:creationId xmlns:a16="http://schemas.microsoft.com/office/drawing/2014/main" id="{13778584-036C-4AAA-ABA5-6E4DD86721A5}"/>
              </a:ext>
            </a:extLst>
          </p:cNvPr>
          <p:cNvGraphicFramePr>
            <a:graphicFrameLocks noGrp="1"/>
          </p:cNvGraphicFramePr>
          <p:nvPr>
            <p:extLst>
              <p:ext uri="{D42A27DB-BD31-4B8C-83A1-F6EECF244321}">
                <p14:modId xmlns:p14="http://schemas.microsoft.com/office/powerpoint/2010/main" val="1690137593"/>
              </p:ext>
            </p:extLst>
          </p:nvPr>
        </p:nvGraphicFramePr>
        <p:xfrm>
          <a:off x="683568" y="282064"/>
          <a:ext cx="1749743" cy="3607584"/>
        </p:xfrm>
        <a:graphic>
          <a:graphicData uri="http://schemas.openxmlformats.org/drawingml/2006/table">
            <a:tbl>
              <a:tblPr firstRow="1" bandRow="1">
                <a:tableStyleId>{5C22544A-7EE6-4342-B048-85BDC9FD1C3A}</a:tableStyleId>
              </a:tblPr>
              <a:tblGrid>
                <a:gridCol w="1749743">
                  <a:extLst>
                    <a:ext uri="{9D8B030D-6E8A-4147-A177-3AD203B41FA5}">
                      <a16:colId xmlns:a16="http://schemas.microsoft.com/office/drawing/2014/main" val="2368802888"/>
                    </a:ext>
                  </a:extLst>
                </a:gridCol>
              </a:tblGrid>
              <a:tr h="370840">
                <a:tc>
                  <a:txBody>
                    <a:bodyPr/>
                    <a:lstStyle/>
                    <a:p>
                      <a:r>
                        <a:rPr lang="es-ES" sz="1400" dirty="0"/>
                        <a:t>EMPLEADO</a:t>
                      </a:r>
                    </a:p>
                  </a:txBody>
                  <a:tcPr/>
                </a:tc>
                <a:extLst>
                  <a:ext uri="{0D108BD9-81ED-4DB2-BD59-A6C34878D82A}">
                    <a16:rowId xmlns:a16="http://schemas.microsoft.com/office/drawing/2014/main" val="59811561"/>
                  </a:ext>
                </a:extLst>
              </a:tr>
              <a:tr h="255816">
                <a:tc>
                  <a:txBody>
                    <a:bodyPr/>
                    <a:lstStyle/>
                    <a:p>
                      <a:r>
                        <a:rPr lang="es-ES" sz="1400" i="1" dirty="0">
                          <a:solidFill>
                            <a:srgbClr val="FF0000"/>
                          </a:solidFill>
                        </a:rPr>
                        <a:t>CI (PK)</a:t>
                      </a:r>
                    </a:p>
                  </a:txBody>
                  <a:tcPr/>
                </a:tc>
                <a:extLst>
                  <a:ext uri="{0D108BD9-81ED-4DB2-BD59-A6C34878D82A}">
                    <a16:rowId xmlns:a16="http://schemas.microsoft.com/office/drawing/2014/main" val="269686721"/>
                  </a:ext>
                </a:extLst>
              </a:tr>
              <a:tr h="239048">
                <a:tc>
                  <a:txBody>
                    <a:bodyPr/>
                    <a:lstStyle/>
                    <a:p>
                      <a:r>
                        <a:rPr lang="es-ES" sz="1200" dirty="0" err="1">
                          <a:solidFill>
                            <a:schemeClr val="tx1"/>
                          </a:solidFill>
                          <a:highlight>
                            <a:srgbClr val="FFFF00"/>
                          </a:highlight>
                        </a:rPr>
                        <a:t>Codsucursal</a:t>
                      </a:r>
                      <a:r>
                        <a:rPr lang="es-ES" sz="1200" dirty="0">
                          <a:solidFill>
                            <a:schemeClr val="tx1"/>
                          </a:solidFill>
                          <a:highlight>
                            <a:srgbClr val="FFFF00"/>
                          </a:highlight>
                        </a:rPr>
                        <a:t>(FK)</a:t>
                      </a:r>
                    </a:p>
                  </a:txBody>
                  <a:tcPr/>
                </a:tc>
                <a:extLst>
                  <a:ext uri="{0D108BD9-81ED-4DB2-BD59-A6C34878D82A}">
                    <a16:rowId xmlns:a16="http://schemas.microsoft.com/office/drawing/2014/main" val="56873266"/>
                  </a:ext>
                </a:extLst>
              </a:tr>
              <a:tr h="252760">
                <a:tc>
                  <a:txBody>
                    <a:bodyPr/>
                    <a:lstStyle/>
                    <a:p>
                      <a:r>
                        <a:rPr lang="es-ES" sz="1200" dirty="0"/>
                        <a:t>Apellido</a:t>
                      </a:r>
                    </a:p>
                  </a:txBody>
                  <a:tcPr/>
                </a:tc>
                <a:extLst>
                  <a:ext uri="{0D108BD9-81ED-4DB2-BD59-A6C34878D82A}">
                    <a16:rowId xmlns:a16="http://schemas.microsoft.com/office/drawing/2014/main" val="1031591903"/>
                  </a:ext>
                </a:extLst>
              </a:tr>
              <a:tr h="266472">
                <a:tc>
                  <a:txBody>
                    <a:bodyPr/>
                    <a:lstStyle/>
                    <a:p>
                      <a:r>
                        <a:rPr lang="es-ES" sz="1200" dirty="0"/>
                        <a:t>Nombre</a:t>
                      </a:r>
                    </a:p>
                  </a:txBody>
                  <a:tcPr/>
                </a:tc>
                <a:extLst>
                  <a:ext uri="{0D108BD9-81ED-4DB2-BD59-A6C34878D82A}">
                    <a16:rowId xmlns:a16="http://schemas.microsoft.com/office/drawing/2014/main" val="4014390355"/>
                  </a:ext>
                </a:extLst>
              </a:tr>
              <a:tr h="280184">
                <a:tc>
                  <a:txBody>
                    <a:bodyPr/>
                    <a:lstStyle/>
                    <a:p>
                      <a:r>
                        <a:rPr lang="es-ES" sz="1200" dirty="0"/>
                        <a:t>Cargo</a:t>
                      </a:r>
                    </a:p>
                  </a:txBody>
                  <a:tcPr/>
                </a:tc>
                <a:extLst>
                  <a:ext uri="{0D108BD9-81ED-4DB2-BD59-A6C34878D82A}">
                    <a16:rowId xmlns:a16="http://schemas.microsoft.com/office/drawing/2014/main" val="2274740732"/>
                  </a:ext>
                </a:extLst>
              </a:tr>
              <a:tr h="222032">
                <a:tc>
                  <a:txBody>
                    <a:bodyPr/>
                    <a:lstStyle/>
                    <a:p>
                      <a:r>
                        <a:rPr lang="es-ES" sz="1200" dirty="0" err="1"/>
                        <a:t>F_ingreso</a:t>
                      </a:r>
                      <a:endParaRPr lang="es-ES" sz="1200" dirty="0"/>
                    </a:p>
                  </a:txBody>
                  <a:tcPr/>
                </a:tc>
                <a:extLst>
                  <a:ext uri="{0D108BD9-81ED-4DB2-BD59-A6C34878D82A}">
                    <a16:rowId xmlns:a16="http://schemas.microsoft.com/office/drawing/2014/main" val="2141080513"/>
                  </a:ext>
                </a:extLst>
              </a:tr>
              <a:tr h="174640">
                <a:tc>
                  <a:txBody>
                    <a:bodyPr/>
                    <a:lstStyle/>
                    <a:p>
                      <a:r>
                        <a:rPr lang="es-ES" sz="1200" dirty="0" err="1"/>
                        <a:t>F_retiro</a:t>
                      </a:r>
                      <a:endParaRPr lang="es-ES" sz="1200" dirty="0"/>
                    </a:p>
                  </a:txBody>
                  <a:tcPr/>
                </a:tc>
                <a:extLst>
                  <a:ext uri="{0D108BD9-81ED-4DB2-BD59-A6C34878D82A}">
                    <a16:rowId xmlns:a16="http://schemas.microsoft.com/office/drawing/2014/main" val="3306414655"/>
                  </a:ext>
                </a:extLst>
              </a:tr>
              <a:tr h="0">
                <a:tc>
                  <a:txBody>
                    <a:bodyPr/>
                    <a:lstStyle/>
                    <a:p>
                      <a:r>
                        <a:rPr lang="es-ES" sz="1200" dirty="0" err="1"/>
                        <a:t>F_ing_suc</a:t>
                      </a:r>
                      <a:endParaRPr lang="es-ES" sz="1200" dirty="0"/>
                    </a:p>
                  </a:txBody>
                  <a:tcPr/>
                </a:tc>
                <a:extLst>
                  <a:ext uri="{0D108BD9-81ED-4DB2-BD59-A6C34878D82A}">
                    <a16:rowId xmlns:a16="http://schemas.microsoft.com/office/drawing/2014/main" val="3811315143"/>
                  </a:ext>
                </a:extLst>
              </a:tr>
              <a:tr h="213112">
                <a:tc>
                  <a:txBody>
                    <a:bodyPr/>
                    <a:lstStyle/>
                    <a:p>
                      <a:r>
                        <a:rPr lang="es-ES" sz="1200" dirty="0" err="1"/>
                        <a:t>F_salida_suc</a:t>
                      </a:r>
                      <a:endParaRPr lang="es-ES" sz="1200" dirty="0"/>
                    </a:p>
                  </a:txBody>
                  <a:tcPr/>
                </a:tc>
                <a:extLst>
                  <a:ext uri="{0D108BD9-81ED-4DB2-BD59-A6C34878D82A}">
                    <a16:rowId xmlns:a16="http://schemas.microsoft.com/office/drawing/2014/main" val="693018716"/>
                  </a:ext>
                </a:extLst>
              </a:tr>
              <a:tr h="370840">
                <a:tc>
                  <a:txBody>
                    <a:bodyPr/>
                    <a:lstStyle/>
                    <a:p>
                      <a:r>
                        <a:rPr lang="es-ES" sz="1400" dirty="0"/>
                        <a:t>.</a:t>
                      </a:r>
                    </a:p>
                    <a:p>
                      <a:r>
                        <a:rPr lang="es-ES" sz="1400" dirty="0"/>
                        <a:t>.</a:t>
                      </a:r>
                    </a:p>
                    <a:p>
                      <a:r>
                        <a:rPr lang="es-ES" sz="1400" dirty="0"/>
                        <a:t>.</a:t>
                      </a:r>
                    </a:p>
                  </a:txBody>
                  <a:tcPr/>
                </a:tc>
                <a:extLst>
                  <a:ext uri="{0D108BD9-81ED-4DB2-BD59-A6C34878D82A}">
                    <a16:rowId xmlns:a16="http://schemas.microsoft.com/office/drawing/2014/main" val="3065774112"/>
                  </a:ext>
                </a:extLst>
              </a:tr>
            </a:tbl>
          </a:graphicData>
        </a:graphic>
      </p:graphicFrame>
      <p:sp>
        <p:nvSpPr>
          <p:cNvPr id="6" name="Elipse 5">
            <a:extLst>
              <a:ext uri="{FF2B5EF4-FFF2-40B4-BE49-F238E27FC236}">
                <a16:creationId xmlns:a16="http://schemas.microsoft.com/office/drawing/2014/main" id="{58BD491E-A31D-404F-B5F2-34D1279F0703}"/>
              </a:ext>
            </a:extLst>
          </p:cNvPr>
          <p:cNvSpPr/>
          <p:nvPr/>
        </p:nvSpPr>
        <p:spPr>
          <a:xfrm>
            <a:off x="179512" y="2636912"/>
            <a:ext cx="1872208"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CEF61A0D-495C-4DDA-B5F6-1571D5240A75}"/>
              </a:ext>
            </a:extLst>
          </p:cNvPr>
          <p:cNvSpPr/>
          <p:nvPr/>
        </p:nvSpPr>
        <p:spPr>
          <a:xfrm>
            <a:off x="331912" y="2060848"/>
            <a:ext cx="1872208" cy="50405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8" name="Tabla 22">
            <a:extLst>
              <a:ext uri="{FF2B5EF4-FFF2-40B4-BE49-F238E27FC236}">
                <a16:creationId xmlns:a16="http://schemas.microsoft.com/office/drawing/2014/main" id="{59BAA9B7-5DD0-41C7-92F6-20F556B619F5}"/>
              </a:ext>
            </a:extLst>
          </p:cNvPr>
          <p:cNvGraphicFramePr>
            <a:graphicFrameLocks noGrp="1"/>
          </p:cNvGraphicFramePr>
          <p:nvPr>
            <p:extLst>
              <p:ext uri="{D42A27DB-BD31-4B8C-83A1-F6EECF244321}">
                <p14:modId xmlns:p14="http://schemas.microsoft.com/office/powerpoint/2010/main" val="2641667468"/>
              </p:ext>
            </p:extLst>
          </p:nvPr>
        </p:nvGraphicFramePr>
        <p:xfrm>
          <a:off x="107504" y="3933056"/>
          <a:ext cx="8712966" cy="2331720"/>
        </p:xfrm>
        <a:graphic>
          <a:graphicData uri="http://schemas.openxmlformats.org/drawingml/2006/table">
            <a:tbl>
              <a:tblPr firstRow="1" bandRow="1">
                <a:tableStyleId>{F5AB1C69-6EDB-4FF4-983F-18BD219EF322}</a:tableStyleId>
              </a:tblPr>
              <a:tblGrid>
                <a:gridCol w="1008112">
                  <a:extLst>
                    <a:ext uri="{9D8B030D-6E8A-4147-A177-3AD203B41FA5}">
                      <a16:colId xmlns:a16="http://schemas.microsoft.com/office/drawing/2014/main" val="2297686951"/>
                    </a:ext>
                  </a:extLst>
                </a:gridCol>
                <a:gridCol w="1080120">
                  <a:extLst>
                    <a:ext uri="{9D8B030D-6E8A-4147-A177-3AD203B41FA5}">
                      <a16:colId xmlns:a16="http://schemas.microsoft.com/office/drawing/2014/main" val="1580003540"/>
                    </a:ext>
                  </a:extLst>
                </a:gridCol>
                <a:gridCol w="1224136">
                  <a:extLst>
                    <a:ext uri="{9D8B030D-6E8A-4147-A177-3AD203B41FA5}">
                      <a16:colId xmlns:a16="http://schemas.microsoft.com/office/drawing/2014/main" val="1522405398"/>
                    </a:ext>
                  </a:extLst>
                </a:gridCol>
                <a:gridCol w="1368152">
                  <a:extLst>
                    <a:ext uri="{9D8B030D-6E8A-4147-A177-3AD203B41FA5}">
                      <a16:colId xmlns:a16="http://schemas.microsoft.com/office/drawing/2014/main" val="1911831733"/>
                    </a:ext>
                  </a:extLst>
                </a:gridCol>
                <a:gridCol w="1224136">
                  <a:extLst>
                    <a:ext uri="{9D8B030D-6E8A-4147-A177-3AD203B41FA5}">
                      <a16:colId xmlns:a16="http://schemas.microsoft.com/office/drawing/2014/main" val="734412389"/>
                    </a:ext>
                  </a:extLst>
                </a:gridCol>
                <a:gridCol w="864096">
                  <a:extLst>
                    <a:ext uri="{9D8B030D-6E8A-4147-A177-3AD203B41FA5}">
                      <a16:colId xmlns:a16="http://schemas.microsoft.com/office/drawing/2014/main" val="2609155958"/>
                    </a:ext>
                  </a:extLst>
                </a:gridCol>
                <a:gridCol w="864096">
                  <a:extLst>
                    <a:ext uri="{9D8B030D-6E8A-4147-A177-3AD203B41FA5}">
                      <a16:colId xmlns:a16="http://schemas.microsoft.com/office/drawing/2014/main" val="531242513"/>
                    </a:ext>
                  </a:extLst>
                </a:gridCol>
                <a:gridCol w="1080118">
                  <a:extLst>
                    <a:ext uri="{9D8B030D-6E8A-4147-A177-3AD203B41FA5}">
                      <a16:colId xmlns:a16="http://schemas.microsoft.com/office/drawing/2014/main" val="2518954881"/>
                    </a:ext>
                  </a:extLst>
                </a:gridCol>
              </a:tblGrid>
              <a:tr h="308212">
                <a:tc gridSpan="4">
                  <a:txBody>
                    <a:bodyPr/>
                    <a:lstStyle/>
                    <a:p>
                      <a:r>
                        <a:rPr lang="es-ES" dirty="0"/>
                        <a:t>EMPLEADO</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a:txBody>
                    <a:bodyPr/>
                    <a:lstStyle/>
                    <a:p>
                      <a:endParaRPr lang="es-ES" dirty="0"/>
                    </a:p>
                  </a:txBody>
                  <a:tcPr/>
                </a:tc>
                <a:tc>
                  <a:txBody>
                    <a:bodyPr/>
                    <a:lstStyle/>
                    <a:p>
                      <a:endParaRPr lang="es-ES" dirty="0"/>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40660992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b="1" dirty="0">
                          <a:solidFill>
                            <a:schemeClr val="tx1"/>
                          </a:solidFill>
                        </a:rPr>
                        <a:t>CI</a:t>
                      </a:r>
                    </a:p>
                  </a:txBody>
                  <a:tcPr/>
                </a:tc>
                <a:tc>
                  <a:txBody>
                    <a:bodyPr/>
                    <a:lstStyle/>
                    <a:p>
                      <a:r>
                        <a:rPr lang="es-ES" sz="1000" b="1" dirty="0"/>
                        <a:t>CODSUCURSAL</a:t>
                      </a:r>
                    </a:p>
                  </a:txBody>
                  <a:tcPr/>
                </a:tc>
                <a:tc>
                  <a:txBody>
                    <a:bodyPr/>
                    <a:lstStyle/>
                    <a:p>
                      <a:r>
                        <a:rPr lang="es-ES" sz="1050" b="1" dirty="0"/>
                        <a:t>APELIDO</a:t>
                      </a:r>
                    </a:p>
                  </a:txBody>
                  <a:tcPr/>
                </a:tc>
                <a:tc>
                  <a:txBody>
                    <a:bodyPr/>
                    <a:lstStyle/>
                    <a:p>
                      <a:r>
                        <a:rPr lang="es-ES" sz="1050" b="1" dirty="0"/>
                        <a:t>NOMBRE</a:t>
                      </a:r>
                    </a:p>
                  </a:txBody>
                  <a:tcPr/>
                </a:tc>
                <a:tc>
                  <a:txBody>
                    <a:bodyPr/>
                    <a:lstStyle/>
                    <a:p>
                      <a:r>
                        <a:rPr lang="es-ES" sz="1050" b="1" dirty="0"/>
                        <a:t>CARGO</a:t>
                      </a:r>
                    </a:p>
                  </a:txBody>
                  <a:tcPr/>
                </a:tc>
                <a:tc>
                  <a:txBody>
                    <a:bodyPr/>
                    <a:lstStyle/>
                    <a:p>
                      <a:r>
                        <a:rPr lang="es-ES" sz="1050" b="1" dirty="0"/>
                        <a:t>F_INGRESO</a:t>
                      </a:r>
                    </a:p>
                  </a:txBody>
                  <a:tcPr/>
                </a:tc>
                <a:tc>
                  <a:txBody>
                    <a:bodyPr/>
                    <a:lstStyle/>
                    <a:p>
                      <a:r>
                        <a:rPr lang="es-ES" sz="1050" b="1" dirty="0"/>
                        <a:t>F_RETIRO</a:t>
                      </a:r>
                    </a:p>
                  </a:txBody>
                  <a:tcPr/>
                </a:tc>
                <a:tc>
                  <a:txBody>
                    <a:bodyPr/>
                    <a:lstStyle/>
                    <a:p>
                      <a:r>
                        <a:rPr lang="es-ES" sz="1050" b="1" dirty="0"/>
                        <a:t>F_ING_SUC……</a:t>
                      </a:r>
                    </a:p>
                  </a:txBody>
                  <a:tcPr/>
                </a:tc>
                <a:extLst>
                  <a:ext uri="{0D108BD9-81ED-4DB2-BD59-A6C34878D82A}">
                    <a16:rowId xmlns:a16="http://schemas.microsoft.com/office/drawing/2014/main" val="2050451266"/>
                  </a:ext>
                </a:extLst>
              </a:tr>
              <a:tr h="370840">
                <a:tc>
                  <a:txBody>
                    <a:bodyPr/>
                    <a:lstStyle/>
                    <a:p>
                      <a:r>
                        <a:rPr lang="es-ES" sz="1100" dirty="0"/>
                        <a:t>8.535.606</a:t>
                      </a:r>
                    </a:p>
                  </a:txBody>
                  <a:tcPr/>
                </a:tc>
                <a:tc>
                  <a:txBody>
                    <a:bodyPr/>
                    <a:lstStyle/>
                    <a:p>
                      <a:r>
                        <a:rPr lang="es-ES" sz="1100" dirty="0"/>
                        <a:t>010</a:t>
                      </a:r>
                    </a:p>
                  </a:txBody>
                  <a:tcPr/>
                </a:tc>
                <a:tc>
                  <a:txBody>
                    <a:bodyPr/>
                    <a:lstStyle/>
                    <a:p>
                      <a:r>
                        <a:rPr lang="es-ES" sz="1100" dirty="0"/>
                        <a:t>LOPEZ</a:t>
                      </a:r>
                    </a:p>
                  </a:txBody>
                  <a:tcPr/>
                </a:tc>
                <a:tc>
                  <a:txBody>
                    <a:bodyPr/>
                    <a:lstStyle/>
                    <a:p>
                      <a:r>
                        <a:rPr lang="es-ES" sz="1100" dirty="0"/>
                        <a:t>ANA</a:t>
                      </a:r>
                    </a:p>
                  </a:txBody>
                  <a:tcPr/>
                </a:tc>
                <a:tc>
                  <a:txBody>
                    <a:bodyPr/>
                    <a:lstStyle/>
                    <a:p>
                      <a:r>
                        <a:rPr lang="es-ES" sz="1100" dirty="0"/>
                        <a:t>ANALISTA I</a:t>
                      </a:r>
                    </a:p>
                  </a:txBody>
                  <a:tcPr/>
                </a:tc>
                <a:tc>
                  <a:txBody>
                    <a:bodyPr/>
                    <a:lstStyle/>
                    <a:p>
                      <a:r>
                        <a:rPr lang="es-ES" sz="1100" dirty="0"/>
                        <a:t>12/06/03</a:t>
                      </a:r>
                    </a:p>
                  </a:txBody>
                  <a:tcPr/>
                </a:tc>
                <a:tc>
                  <a:txBody>
                    <a:bodyPr/>
                    <a:lstStyle/>
                    <a:p>
                      <a:endParaRPr lang="es-ES" sz="1100" dirty="0"/>
                    </a:p>
                  </a:txBody>
                  <a:tcPr/>
                </a:tc>
                <a:tc>
                  <a:txBody>
                    <a:bodyPr/>
                    <a:lstStyle/>
                    <a:p>
                      <a:r>
                        <a:rPr lang="es-ES" sz="1100" dirty="0"/>
                        <a:t>12/06/03</a:t>
                      </a:r>
                    </a:p>
                  </a:txBody>
                  <a:tcPr/>
                </a:tc>
                <a:extLst>
                  <a:ext uri="{0D108BD9-81ED-4DB2-BD59-A6C34878D82A}">
                    <a16:rowId xmlns:a16="http://schemas.microsoft.com/office/drawing/2014/main" val="3461279278"/>
                  </a:ext>
                </a:extLst>
              </a:tr>
              <a:tr h="370840">
                <a:tc>
                  <a:txBody>
                    <a:bodyPr/>
                    <a:lstStyle/>
                    <a:p>
                      <a:r>
                        <a:rPr lang="es-ES" sz="1100" dirty="0"/>
                        <a:t>.</a:t>
                      </a:r>
                    </a:p>
                    <a:p>
                      <a:r>
                        <a:rPr lang="es-ES" sz="1100" dirty="0"/>
                        <a:t>.</a:t>
                      </a:r>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extLst>
                  <a:ext uri="{0D108BD9-81ED-4DB2-BD59-A6C34878D82A}">
                    <a16:rowId xmlns:a16="http://schemas.microsoft.com/office/drawing/2014/main" val="1702573044"/>
                  </a:ext>
                </a:extLst>
              </a:tr>
              <a:tr h="370840">
                <a:tc>
                  <a:txBody>
                    <a:bodyPr/>
                    <a:lstStyle/>
                    <a:p>
                      <a:r>
                        <a:rPr lang="es-ES" sz="1100" dirty="0"/>
                        <a:t>.</a:t>
                      </a:r>
                    </a:p>
                    <a:p>
                      <a:r>
                        <a:rPr lang="es-ES" sz="1100" dirty="0"/>
                        <a:t>.</a:t>
                      </a:r>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extLst>
                  <a:ext uri="{0D108BD9-81ED-4DB2-BD59-A6C34878D82A}">
                    <a16:rowId xmlns:a16="http://schemas.microsoft.com/office/drawing/2014/main" val="2070189558"/>
                  </a:ext>
                </a:extLst>
              </a:tr>
              <a:tr h="370840">
                <a:tc>
                  <a:txBody>
                    <a:bodyPr/>
                    <a:lstStyle/>
                    <a:p>
                      <a:r>
                        <a:rPr lang="es-ES" sz="1100" dirty="0"/>
                        <a:t>8.535.606</a:t>
                      </a:r>
                    </a:p>
                  </a:txBody>
                  <a:tcPr/>
                </a:tc>
                <a:tc>
                  <a:txBody>
                    <a:bodyPr/>
                    <a:lstStyle/>
                    <a:p>
                      <a:r>
                        <a:rPr lang="es-ES" sz="1100" dirty="0"/>
                        <a:t>020</a:t>
                      </a:r>
                    </a:p>
                  </a:txBody>
                  <a:tcPr/>
                </a:tc>
                <a:tc>
                  <a:txBody>
                    <a:bodyPr/>
                    <a:lstStyle/>
                    <a:p>
                      <a:r>
                        <a:rPr lang="es-ES" sz="1100" dirty="0"/>
                        <a:t>LOPEZ</a:t>
                      </a:r>
                    </a:p>
                  </a:txBody>
                  <a:tcPr/>
                </a:tc>
                <a:tc>
                  <a:txBody>
                    <a:bodyPr/>
                    <a:lstStyle/>
                    <a:p>
                      <a:r>
                        <a:rPr lang="es-ES" sz="1100" dirty="0"/>
                        <a:t>ANA</a:t>
                      </a:r>
                    </a:p>
                  </a:txBody>
                  <a:tcPr/>
                </a:tc>
                <a:tc>
                  <a:txBody>
                    <a:bodyPr/>
                    <a:lstStyle/>
                    <a:p>
                      <a:r>
                        <a:rPr lang="es-ES" sz="1100" dirty="0"/>
                        <a:t>ANALISTA II</a:t>
                      </a:r>
                    </a:p>
                  </a:txBody>
                  <a:tcPr/>
                </a:tc>
                <a:tc>
                  <a:txBody>
                    <a:bodyPr/>
                    <a:lstStyle/>
                    <a:p>
                      <a:r>
                        <a:rPr lang="es-ES" sz="1100" dirty="0"/>
                        <a:t>12/06/03</a:t>
                      </a:r>
                    </a:p>
                  </a:txBody>
                  <a:tcPr/>
                </a:tc>
                <a:tc>
                  <a:txBody>
                    <a:bodyPr/>
                    <a:lstStyle/>
                    <a:p>
                      <a:endParaRPr lang="es-ES" sz="1100" dirty="0"/>
                    </a:p>
                  </a:txBody>
                  <a:tcPr/>
                </a:tc>
                <a:tc>
                  <a:txBody>
                    <a:bodyPr/>
                    <a:lstStyle/>
                    <a:p>
                      <a:r>
                        <a:rPr lang="es-ES" sz="1100" dirty="0"/>
                        <a:t>05/08/06</a:t>
                      </a:r>
                    </a:p>
                  </a:txBody>
                  <a:tcPr/>
                </a:tc>
                <a:extLst>
                  <a:ext uri="{0D108BD9-81ED-4DB2-BD59-A6C34878D82A}">
                    <a16:rowId xmlns:a16="http://schemas.microsoft.com/office/drawing/2014/main" val="3641244665"/>
                  </a:ext>
                </a:extLst>
              </a:tr>
            </a:tbl>
          </a:graphicData>
        </a:graphic>
      </p:graphicFrame>
      <p:cxnSp>
        <p:nvCxnSpPr>
          <p:cNvPr id="9" name="Conector recto 8">
            <a:extLst>
              <a:ext uri="{FF2B5EF4-FFF2-40B4-BE49-F238E27FC236}">
                <a16:creationId xmlns:a16="http://schemas.microsoft.com/office/drawing/2014/main" id="{D261D95B-7846-47E2-8677-633FA1B1B91B}"/>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10" name="CuadroTexto 9">
            <a:extLst>
              <a:ext uri="{FF2B5EF4-FFF2-40B4-BE49-F238E27FC236}">
                <a16:creationId xmlns:a16="http://schemas.microsoft.com/office/drawing/2014/main" id="{10405C06-8B3F-44C2-A5F7-D8DD55C4514F}"/>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2" name="Sonido grabado">
            <a:hlinkClick r:id="" action="ppaction://media"/>
            <a:extLst>
              <a:ext uri="{FF2B5EF4-FFF2-40B4-BE49-F238E27FC236}">
                <a16:creationId xmlns:a16="http://schemas.microsoft.com/office/drawing/2014/main" id="{4603AA31-6097-4DDE-9620-A154572467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7367" y="332655"/>
            <a:ext cx="609600" cy="609600"/>
          </a:xfrm>
          <a:prstGeom prst="rect">
            <a:avLst/>
          </a:prstGeom>
          <a:solidFill>
            <a:srgbClr val="0070C0"/>
          </a:solidFill>
        </p:spPr>
      </p:pic>
    </p:spTree>
    <p:extLst>
      <p:ext uri="{BB962C8B-B14F-4D97-AF65-F5344CB8AC3E}">
        <p14:creationId xmlns:p14="http://schemas.microsoft.com/office/powerpoint/2010/main" val="29501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010E162-B204-48DC-94AA-629B5903F3CE}"/>
              </a:ext>
            </a:extLst>
          </p:cNvPr>
          <p:cNvSpPr txBox="1"/>
          <p:nvPr/>
        </p:nvSpPr>
        <p:spPr>
          <a:xfrm>
            <a:off x="611560" y="332656"/>
            <a:ext cx="1295676" cy="400110"/>
          </a:xfrm>
          <a:prstGeom prst="rect">
            <a:avLst/>
          </a:prstGeom>
          <a:noFill/>
        </p:spPr>
        <p:txBody>
          <a:bodyPr wrap="none" rtlCol="0">
            <a:spAutoFit/>
          </a:bodyPr>
          <a:lstStyle/>
          <a:p>
            <a:r>
              <a:rPr lang="es-ES" sz="2000" b="1" u="sng" dirty="0">
                <a:solidFill>
                  <a:srgbClr val="FF0000"/>
                </a:solidFill>
                <a:highlight>
                  <a:srgbClr val="FFFF00"/>
                </a:highlight>
              </a:rPr>
              <a:t>SOLUCION</a:t>
            </a:r>
            <a:endParaRPr lang="es-ES" b="1" u="sng" dirty="0">
              <a:solidFill>
                <a:srgbClr val="FF0000"/>
              </a:solidFill>
              <a:highlight>
                <a:srgbClr val="FFFF00"/>
              </a:highlight>
            </a:endParaRPr>
          </a:p>
        </p:txBody>
      </p:sp>
      <p:graphicFrame>
        <p:nvGraphicFramePr>
          <p:cNvPr id="7" name="Tabla 19">
            <a:extLst>
              <a:ext uri="{FF2B5EF4-FFF2-40B4-BE49-F238E27FC236}">
                <a16:creationId xmlns:a16="http://schemas.microsoft.com/office/drawing/2014/main" id="{9FEA36A1-5430-465F-9680-3CCE7DBBA817}"/>
              </a:ext>
            </a:extLst>
          </p:cNvPr>
          <p:cNvGraphicFramePr>
            <a:graphicFrameLocks noGrp="1"/>
          </p:cNvGraphicFramePr>
          <p:nvPr>
            <p:extLst>
              <p:ext uri="{D42A27DB-BD31-4B8C-83A1-F6EECF244321}">
                <p14:modId xmlns:p14="http://schemas.microsoft.com/office/powerpoint/2010/main" val="1505823179"/>
              </p:ext>
            </p:extLst>
          </p:nvPr>
        </p:nvGraphicFramePr>
        <p:xfrm>
          <a:off x="323528" y="1019948"/>
          <a:ext cx="1590919" cy="2398412"/>
        </p:xfrm>
        <a:graphic>
          <a:graphicData uri="http://schemas.openxmlformats.org/drawingml/2006/table">
            <a:tbl>
              <a:tblPr firstRow="1" bandRow="1">
                <a:tableStyleId>{5C22544A-7EE6-4342-B048-85BDC9FD1C3A}</a:tableStyleId>
              </a:tblPr>
              <a:tblGrid>
                <a:gridCol w="1590919">
                  <a:extLst>
                    <a:ext uri="{9D8B030D-6E8A-4147-A177-3AD203B41FA5}">
                      <a16:colId xmlns:a16="http://schemas.microsoft.com/office/drawing/2014/main" val="2368802888"/>
                    </a:ext>
                  </a:extLst>
                </a:gridCol>
              </a:tblGrid>
              <a:tr h="362340">
                <a:tc>
                  <a:txBody>
                    <a:bodyPr/>
                    <a:lstStyle/>
                    <a:p>
                      <a:r>
                        <a:rPr lang="es-ES" sz="1400" dirty="0"/>
                        <a:t>SUCURSAL</a:t>
                      </a:r>
                    </a:p>
                  </a:txBody>
                  <a:tcPr/>
                </a:tc>
                <a:extLst>
                  <a:ext uri="{0D108BD9-81ED-4DB2-BD59-A6C34878D82A}">
                    <a16:rowId xmlns:a16="http://schemas.microsoft.com/office/drawing/2014/main" val="59811561"/>
                  </a:ext>
                </a:extLst>
              </a:tr>
              <a:tr h="302132">
                <a:tc>
                  <a:txBody>
                    <a:bodyPr/>
                    <a:lstStyle/>
                    <a:p>
                      <a:r>
                        <a:rPr lang="es-ES" sz="1200" i="1" u="sng" strike="noStrike" dirty="0" err="1">
                          <a:solidFill>
                            <a:srgbClr val="FF0000"/>
                          </a:solidFill>
                        </a:rPr>
                        <a:t>Codigo</a:t>
                      </a:r>
                      <a:r>
                        <a:rPr lang="es-ES" sz="1200" i="1" u="sng" strike="noStrike" dirty="0">
                          <a:solidFill>
                            <a:srgbClr val="FF0000"/>
                          </a:solidFill>
                        </a:rPr>
                        <a:t> (PK)</a:t>
                      </a:r>
                    </a:p>
                  </a:txBody>
                  <a:tcPr/>
                </a:tc>
                <a:extLst>
                  <a:ext uri="{0D108BD9-81ED-4DB2-BD59-A6C34878D82A}">
                    <a16:rowId xmlns:a16="http://schemas.microsoft.com/office/drawing/2014/main" val="269686721"/>
                  </a:ext>
                </a:extLst>
              </a:tr>
              <a:tr h="268032">
                <a:tc>
                  <a:txBody>
                    <a:bodyPr/>
                    <a:lstStyle/>
                    <a:p>
                      <a:r>
                        <a:rPr lang="es-ES" sz="1200" dirty="0">
                          <a:solidFill>
                            <a:schemeClr val="tx1"/>
                          </a:solidFill>
                        </a:rPr>
                        <a:t>Nombre</a:t>
                      </a:r>
                    </a:p>
                  </a:txBody>
                  <a:tcPr/>
                </a:tc>
                <a:extLst>
                  <a:ext uri="{0D108BD9-81ED-4DB2-BD59-A6C34878D82A}">
                    <a16:rowId xmlns:a16="http://schemas.microsoft.com/office/drawing/2014/main" val="56873266"/>
                  </a:ext>
                </a:extLst>
              </a:tr>
              <a:tr h="268032">
                <a:tc>
                  <a:txBody>
                    <a:bodyPr/>
                    <a:lstStyle/>
                    <a:p>
                      <a:r>
                        <a:rPr lang="es-ES" sz="1200" dirty="0" err="1"/>
                        <a:t>Direcciòn</a:t>
                      </a:r>
                      <a:endParaRPr lang="es-ES" sz="1200" dirty="0"/>
                    </a:p>
                  </a:txBody>
                  <a:tcPr/>
                </a:tc>
                <a:extLst>
                  <a:ext uri="{0D108BD9-81ED-4DB2-BD59-A6C34878D82A}">
                    <a16:rowId xmlns:a16="http://schemas.microsoft.com/office/drawing/2014/main" val="1031591903"/>
                  </a:ext>
                </a:extLst>
              </a:tr>
              <a:tr h="268032">
                <a:tc>
                  <a:txBody>
                    <a:bodyPr/>
                    <a:lstStyle/>
                    <a:p>
                      <a:r>
                        <a:rPr lang="es-ES" sz="1200" dirty="0" err="1"/>
                        <a:t>Tlf</a:t>
                      </a:r>
                      <a:endParaRPr lang="es-ES" sz="1200" dirty="0"/>
                    </a:p>
                  </a:txBody>
                  <a:tcPr/>
                </a:tc>
                <a:extLst>
                  <a:ext uri="{0D108BD9-81ED-4DB2-BD59-A6C34878D82A}">
                    <a16:rowId xmlns:a16="http://schemas.microsoft.com/office/drawing/2014/main" val="4014390355"/>
                  </a:ext>
                </a:extLst>
              </a:tr>
              <a:tr h="268032">
                <a:tc>
                  <a:txBody>
                    <a:bodyPr/>
                    <a:lstStyle/>
                    <a:p>
                      <a:r>
                        <a:rPr lang="es-ES" sz="1200" dirty="0"/>
                        <a:t>Email</a:t>
                      </a:r>
                    </a:p>
                  </a:txBody>
                  <a:tcPr/>
                </a:tc>
                <a:extLst>
                  <a:ext uri="{0D108BD9-81ED-4DB2-BD59-A6C34878D82A}">
                    <a16:rowId xmlns:a16="http://schemas.microsoft.com/office/drawing/2014/main" val="2274740732"/>
                  </a:ext>
                </a:extLst>
              </a:tr>
              <a:tr h="268032">
                <a:tc>
                  <a:txBody>
                    <a:bodyPr/>
                    <a:lstStyle/>
                    <a:p>
                      <a:r>
                        <a:rPr lang="es-ES" sz="1200" dirty="0"/>
                        <a:t>gerente</a:t>
                      </a:r>
                    </a:p>
                  </a:txBody>
                  <a:tcPr/>
                </a:tc>
                <a:extLst>
                  <a:ext uri="{0D108BD9-81ED-4DB2-BD59-A6C34878D82A}">
                    <a16:rowId xmlns:a16="http://schemas.microsoft.com/office/drawing/2014/main" val="2141080513"/>
                  </a:ext>
                </a:extLst>
              </a:tr>
              <a:tr h="362340">
                <a:tc>
                  <a:txBody>
                    <a:bodyPr/>
                    <a:lstStyle/>
                    <a:p>
                      <a:r>
                        <a:rPr lang="es-ES" sz="1200" dirty="0"/>
                        <a:t>Horario</a:t>
                      </a:r>
                    </a:p>
                  </a:txBody>
                  <a:tcPr/>
                </a:tc>
                <a:extLst>
                  <a:ext uri="{0D108BD9-81ED-4DB2-BD59-A6C34878D82A}">
                    <a16:rowId xmlns:a16="http://schemas.microsoft.com/office/drawing/2014/main" val="2012217784"/>
                  </a:ext>
                </a:extLst>
              </a:tr>
            </a:tbl>
          </a:graphicData>
        </a:graphic>
      </p:graphicFrame>
      <p:graphicFrame>
        <p:nvGraphicFramePr>
          <p:cNvPr id="8" name="Tabla 19">
            <a:extLst>
              <a:ext uri="{FF2B5EF4-FFF2-40B4-BE49-F238E27FC236}">
                <a16:creationId xmlns:a16="http://schemas.microsoft.com/office/drawing/2014/main" id="{A12B05F7-1B52-412D-800A-C7D0850D90EE}"/>
              </a:ext>
            </a:extLst>
          </p:cNvPr>
          <p:cNvGraphicFramePr>
            <a:graphicFrameLocks noGrp="1"/>
          </p:cNvGraphicFramePr>
          <p:nvPr>
            <p:extLst>
              <p:ext uri="{D42A27DB-BD31-4B8C-83A1-F6EECF244321}">
                <p14:modId xmlns:p14="http://schemas.microsoft.com/office/powerpoint/2010/main" val="3230571398"/>
              </p:ext>
            </p:extLst>
          </p:nvPr>
        </p:nvGraphicFramePr>
        <p:xfrm>
          <a:off x="6300192" y="836712"/>
          <a:ext cx="1605727" cy="3252668"/>
        </p:xfrm>
        <a:graphic>
          <a:graphicData uri="http://schemas.openxmlformats.org/drawingml/2006/table">
            <a:tbl>
              <a:tblPr firstRow="1" bandRow="1">
                <a:tableStyleId>{5C22544A-7EE6-4342-B048-85BDC9FD1C3A}</a:tableStyleId>
              </a:tblPr>
              <a:tblGrid>
                <a:gridCol w="1605727">
                  <a:extLst>
                    <a:ext uri="{9D8B030D-6E8A-4147-A177-3AD203B41FA5}">
                      <a16:colId xmlns:a16="http://schemas.microsoft.com/office/drawing/2014/main" val="2368802888"/>
                    </a:ext>
                  </a:extLst>
                </a:gridCol>
              </a:tblGrid>
              <a:tr h="370840">
                <a:tc>
                  <a:txBody>
                    <a:bodyPr/>
                    <a:lstStyle/>
                    <a:p>
                      <a:r>
                        <a:rPr lang="es-ES" sz="1200" dirty="0"/>
                        <a:t>EMPLEADO</a:t>
                      </a:r>
                    </a:p>
                  </a:txBody>
                  <a:tcPr/>
                </a:tc>
                <a:extLst>
                  <a:ext uri="{0D108BD9-81ED-4DB2-BD59-A6C34878D82A}">
                    <a16:rowId xmlns:a16="http://schemas.microsoft.com/office/drawing/2014/main" val="59811561"/>
                  </a:ext>
                </a:extLst>
              </a:tr>
              <a:tr h="255816">
                <a:tc>
                  <a:txBody>
                    <a:bodyPr/>
                    <a:lstStyle/>
                    <a:p>
                      <a:r>
                        <a:rPr lang="es-ES" sz="1200" i="1" u="sng" dirty="0">
                          <a:solidFill>
                            <a:srgbClr val="FF0000"/>
                          </a:solidFill>
                        </a:rPr>
                        <a:t>CI (PK)</a:t>
                      </a:r>
                    </a:p>
                  </a:txBody>
                  <a:tcPr/>
                </a:tc>
                <a:extLst>
                  <a:ext uri="{0D108BD9-81ED-4DB2-BD59-A6C34878D82A}">
                    <a16:rowId xmlns:a16="http://schemas.microsoft.com/office/drawing/2014/main" val="269686721"/>
                  </a:ext>
                </a:extLst>
              </a:tr>
              <a:tr h="252760">
                <a:tc>
                  <a:txBody>
                    <a:bodyPr/>
                    <a:lstStyle/>
                    <a:p>
                      <a:r>
                        <a:rPr lang="es-ES" sz="1200" dirty="0"/>
                        <a:t>Apellido</a:t>
                      </a:r>
                    </a:p>
                  </a:txBody>
                  <a:tcPr/>
                </a:tc>
                <a:extLst>
                  <a:ext uri="{0D108BD9-81ED-4DB2-BD59-A6C34878D82A}">
                    <a16:rowId xmlns:a16="http://schemas.microsoft.com/office/drawing/2014/main" val="1031591903"/>
                  </a:ext>
                </a:extLst>
              </a:tr>
              <a:tr h="266472">
                <a:tc>
                  <a:txBody>
                    <a:bodyPr/>
                    <a:lstStyle/>
                    <a:p>
                      <a:r>
                        <a:rPr lang="es-ES" sz="1200" dirty="0"/>
                        <a:t>Nombre</a:t>
                      </a:r>
                    </a:p>
                  </a:txBody>
                  <a:tcPr/>
                </a:tc>
                <a:extLst>
                  <a:ext uri="{0D108BD9-81ED-4DB2-BD59-A6C34878D82A}">
                    <a16:rowId xmlns:a16="http://schemas.microsoft.com/office/drawing/2014/main" val="4014390355"/>
                  </a:ext>
                </a:extLst>
              </a:tr>
              <a:tr h="280184">
                <a:tc>
                  <a:txBody>
                    <a:bodyPr/>
                    <a:lstStyle/>
                    <a:p>
                      <a:r>
                        <a:rPr lang="es-ES" sz="1200" dirty="0"/>
                        <a:t>sexo</a:t>
                      </a:r>
                    </a:p>
                  </a:txBody>
                  <a:tcPr/>
                </a:tc>
                <a:extLst>
                  <a:ext uri="{0D108BD9-81ED-4DB2-BD59-A6C34878D82A}">
                    <a16:rowId xmlns:a16="http://schemas.microsoft.com/office/drawing/2014/main" val="2274740732"/>
                  </a:ext>
                </a:extLst>
              </a:tr>
              <a:tr h="222032">
                <a:tc>
                  <a:txBody>
                    <a:bodyPr/>
                    <a:lstStyle/>
                    <a:p>
                      <a:r>
                        <a:rPr lang="es-ES" sz="1200" dirty="0" err="1"/>
                        <a:t>F_ingreso</a:t>
                      </a:r>
                      <a:endParaRPr lang="es-ES" sz="1200" dirty="0"/>
                    </a:p>
                  </a:txBody>
                  <a:tcPr/>
                </a:tc>
                <a:extLst>
                  <a:ext uri="{0D108BD9-81ED-4DB2-BD59-A6C34878D82A}">
                    <a16:rowId xmlns:a16="http://schemas.microsoft.com/office/drawing/2014/main" val="2141080513"/>
                  </a:ext>
                </a:extLst>
              </a:tr>
              <a:tr h="174640">
                <a:tc>
                  <a:txBody>
                    <a:bodyPr/>
                    <a:lstStyle/>
                    <a:p>
                      <a:r>
                        <a:rPr lang="es-ES" sz="1200" dirty="0" err="1"/>
                        <a:t>F_retiro</a:t>
                      </a:r>
                      <a:endParaRPr lang="es-ES" sz="1200" dirty="0"/>
                    </a:p>
                  </a:txBody>
                  <a:tcPr/>
                </a:tc>
                <a:extLst>
                  <a:ext uri="{0D108BD9-81ED-4DB2-BD59-A6C34878D82A}">
                    <a16:rowId xmlns:a16="http://schemas.microsoft.com/office/drawing/2014/main" val="3306414655"/>
                  </a:ext>
                </a:extLst>
              </a:tr>
              <a:tr h="0">
                <a:tc>
                  <a:txBody>
                    <a:bodyPr/>
                    <a:lstStyle/>
                    <a:p>
                      <a:r>
                        <a:rPr lang="es-ES" sz="1200" dirty="0" err="1"/>
                        <a:t>Profesiòn</a:t>
                      </a:r>
                      <a:endParaRPr lang="es-ES" sz="1200" dirty="0"/>
                    </a:p>
                  </a:txBody>
                  <a:tcPr/>
                </a:tc>
                <a:extLst>
                  <a:ext uri="{0D108BD9-81ED-4DB2-BD59-A6C34878D82A}">
                    <a16:rowId xmlns:a16="http://schemas.microsoft.com/office/drawing/2014/main" val="3811315143"/>
                  </a:ext>
                </a:extLst>
              </a:tr>
              <a:tr h="213112">
                <a:tc>
                  <a:txBody>
                    <a:bodyPr/>
                    <a:lstStyle/>
                    <a:p>
                      <a:r>
                        <a:rPr lang="es-ES" sz="1200" dirty="0" err="1"/>
                        <a:t>F_nac</a:t>
                      </a:r>
                      <a:endParaRPr lang="es-ES" sz="1200" dirty="0"/>
                    </a:p>
                  </a:txBody>
                  <a:tcPr/>
                </a:tc>
                <a:extLst>
                  <a:ext uri="{0D108BD9-81ED-4DB2-BD59-A6C34878D82A}">
                    <a16:rowId xmlns:a16="http://schemas.microsoft.com/office/drawing/2014/main" val="693018716"/>
                  </a:ext>
                </a:extLst>
              </a:tr>
              <a:tr h="310564">
                <a:tc>
                  <a:txBody>
                    <a:bodyPr/>
                    <a:lstStyle/>
                    <a:p>
                      <a:r>
                        <a:rPr lang="es-ES" sz="1200" dirty="0" err="1"/>
                        <a:t>tlf</a:t>
                      </a:r>
                      <a:endParaRPr lang="es-ES" sz="1200" dirty="0"/>
                    </a:p>
                  </a:txBody>
                  <a:tcPr/>
                </a:tc>
                <a:extLst>
                  <a:ext uri="{0D108BD9-81ED-4DB2-BD59-A6C34878D82A}">
                    <a16:rowId xmlns:a16="http://schemas.microsoft.com/office/drawing/2014/main" val="3065774112"/>
                  </a:ext>
                </a:extLst>
              </a:tr>
              <a:tr h="370840">
                <a:tc>
                  <a:txBody>
                    <a:bodyPr/>
                    <a:lstStyle/>
                    <a:p>
                      <a:r>
                        <a:rPr lang="es-ES" sz="1200" dirty="0" err="1"/>
                        <a:t>direccion</a:t>
                      </a:r>
                      <a:endParaRPr lang="es-ES" sz="1200" dirty="0"/>
                    </a:p>
                  </a:txBody>
                  <a:tcPr/>
                </a:tc>
                <a:extLst>
                  <a:ext uri="{0D108BD9-81ED-4DB2-BD59-A6C34878D82A}">
                    <a16:rowId xmlns:a16="http://schemas.microsoft.com/office/drawing/2014/main" val="1394731951"/>
                  </a:ext>
                </a:extLst>
              </a:tr>
            </a:tbl>
          </a:graphicData>
        </a:graphic>
      </p:graphicFrame>
      <p:graphicFrame>
        <p:nvGraphicFramePr>
          <p:cNvPr id="9" name="Tabla 19">
            <a:extLst>
              <a:ext uri="{FF2B5EF4-FFF2-40B4-BE49-F238E27FC236}">
                <a16:creationId xmlns:a16="http://schemas.microsoft.com/office/drawing/2014/main" id="{05BC1F79-2687-4BBD-966C-6940836A6FAE}"/>
              </a:ext>
            </a:extLst>
          </p:cNvPr>
          <p:cNvGraphicFramePr>
            <a:graphicFrameLocks noGrp="1"/>
          </p:cNvGraphicFramePr>
          <p:nvPr>
            <p:extLst>
              <p:ext uri="{D42A27DB-BD31-4B8C-83A1-F6EECF244321}">
                <p14:modId xmlns:p14="http://schemas.microsoft.com/office/powerpoint/2010/main" val="1352888433"/>
              </p:ext>
            </p:extLst>
          </p:nvPr>
        </p:nvGraphicFramePr>
        <p:xfrm>
          <a:off x="3131840" y="1916832"/>
          <a:ext cx="1944216" cy="2036072"/>
        </p:xfrm>
        <a:graphic>
          <a:graphicData uri="http://schemas.openxmlformats.org/drawingml/2006/table">
            <a:tbl>
              <a:tblPr firstRow="1" bandRow="1">
                <a:tableStyleId>{21E4AEA4-8DFA-4A89-87EB-49C32662AFE0}</a:tableStyleId>
              </a:tblPr>
              <a:tblGrid>
                <a:gridCol w="1944216">
                  <a:extLst>
                    <a:ext uri="{9D8B030D-6E8A-4147-A177-3AD203B41FA5}">
                      <a16:colId xmlns:a16="http://schemas.microsoft.com/office/drawing/2014/main" val="2368802888"/>
                    </a:ext>
                  </a:extLst>
                </a:gridCol>
              </a:tblGrid>
              <a:tr h="362340">
                <a:tc>
                  <a:txBody>
                    <a:bodyPr/>
                    <a:lstStyle/>
                    <a:p>
                      <a:r>
                        <a:rPr lang="es-ES" sz="1400" dirty="0"/>
                        <a:t>SUCURSAL_EMPLEADO</a:t>
                      </a:r>
                    </a:p>
                  </a:txBody>
                  <a:tcPr/>
                </a:tc>
                <a:extLst>
                  <a:ext uri="{0D108BD9-81ED-4DB2-BD59-A6C34878D82A}">
                    <a16:rowId xmlns:a16="http://schemas.microsoft.com/office/drawing/2014/main" val="59811561"/>
                  </a:ext>
                </a:extLst>
              </a:tr>
              <a:tr h="302132">
                <a:tc>
                  <a:txBody>
                    <a:bodyPr/>
                    <a:lstStyle/>
                    <a:p>
                      <a:r>
                        <a:rPr lang="es-ES" sz="1200" u="sng" strike="noStrike" dirty="0">
                          <a:solidFill>
                            <a:srgbClr val="FF0000"/>
                          </a:solidFill>
                        </a:rPr>
                        <a:t>ID (PK)</a:t>
                      </a:r>
                      <a:endParaRPr lang="es-ES" sz="1200" i="1" u="sng" strike="noStrike" dirty="0">
                        <a:solidFill>
                          <a:srgbClr val="FF0000"/>
                        </a:solidFill>
                      </a:endParaRPr>
                    </a:p>
                  </a:txBody>
                  <a:tcPr/>
                </a:tc>
                <a:extLst>
                  <a:ext uri="{0D108BD9-81ED-4DB2-BD59-A6C34878D82A}">
                    <a16:rowId xmlns:a16="http://schemas.microsoft.com/office/drawing/2014/main" val="269686721"/>
                  </a:ext>
                </a:extLst>
              </a:tr>
              <a:tr h="268032">
                <a:tc>
                  <a:txBody>
                    <a:bodyPr/>
                    <a:lstStyle/>
                    <a:p>
                      <a:r>
                        <a:rPr lang="es-ES" sz="1200" dirty="0" err="1">
                          <a:solidFill>
                            <a:srgbClr val="00B0F0"/>
                          </a:solidFill>
                        </a:rPr>
                        <a:t>Codsucursal</a:t>
                      </a:r>
                      <a:r>
                        <a:rPr lang="es-ES" sz="1200" dirty="0">
                          <a:solidFill>
                            <a:srgbClr val="00B0F0"/>
                          </a:solidFill>
                        </a:rPr>
                        <a:t> (FK)</a:t>
                      </a:r>
                    </a:p>
                  </a:txBody>
                  <a:tcPr/>
                </a:tc>
                <a:extLst>
                  <a:ext uri="{0D108BD9-81ED-4DB2-BD59-A6C34878D82A}">
                    <a16:rowId xmlns:a16="http://schemas.microsoft.com/office/drawing/2014/main" val="56873266"/>
                  </a:ext>
                </a:extLst>
              </a:tr>
              <a:tr h="268032">
                <a:tc>
                  <a:txBody>
                    <a:bodyPr/>
                    <a:lstStyle/>
                    <a:p>
                      <a:r>
                        <a:rPr lang="es-ES" sz="1200" dirty="0" err="1">
                          <a:solidFill>
                            <a:srgbClr val="00B0F0"/>
                          </a:solidFill>
                        </a:rPr>
                        <a:t>Empledo</a:t>
                      </a:r>
                      <a:r>
                        <a:rPr lang="es-ES" sz="1200" dirty="0">
                          <a:solidFill>
                            <a:srgbClr val="00B0F0"/>
                          </a:solidFill>
                        </a:rPr>
                        <a:t> (FK)</a:t>
                      </a:r>
                    </a:p>
                  </a:txBody>
                  <a:tcPr/>
                </a:tc>
                <a:extLst>
                  <a:ext uri="{0D108BD9-81ED-4DB2-BD59-A6C34878D82A}">
                    <a16:rowId xmlns:a16="http://schemas.microsoft.com/office/drawing/2014/main" val="1031591903"/>
                  </a:ext>
                </a:extLst>
              </a:tr>
              <a:tr h="268032">
                <a:tc>
                  <a:txBody>
                    <a:bodyPr/>
                    <a:lstStyle/>
                    <a:p>
                      <a:r>
                        <a:rPr lang="es-ES" sz="1200" dirty="0" err="1"/>
                        <a:t>F_ingreso</a:t>
                      </a:r>
                      <a:endParaRPr lang="es-ES" sz="1200" dirty="0"/>
                    </a:p>
                  </a:txBody>
                  <a:tcPr/>
                </a:tc>
                <a:extLst>
                  <a:ext uri="{0D108BD9-81ED-4DB2-BD59-A6C34878D82A}">
                    <a16:rowId xmlns:a16="http://schemas.microsoft.com/office/drawing/2014/main" val="4014390355"/>
                  </a:ext>
                </a:extLst>
              </a:tr>
              <a:tr h="268032">
                <a:tc>
                  <a:txBody>
                    <a:bodyPr/>
                    <a:lstStyle/>
                    <a:p>
                      <a:r>
                        <a:rPr lang="es-ES" sz="1200" dirty="0" err="1"/>
                        <a:t>F_salida_suc</a:t>
                      </a:r>
                      <a:endParaRPr lang="es-ES" sz="1200" dirty="0"/>
                    </a:p>
                  </a:txBody>
                  <a:tcPr/>
                </a:tc>
                <a:extLst>
                  <a:ext uri="{0D108BD9-81ED-4DB2-BD59-A6C34878D82A}">
                    <a16:rowId xmlns:a16="http://schemas.microsoft.com/office/drawing/2014/main" val="2274740732"/>
                  </a:ext>
                </a:extLst>
              </a:tr>
              <a:tr h="268032">
                <a:tc>
                  <a:txBody>
                    <a:bodyPr/>
                    <a:lstStyle/>
                    <a:p>
                      <a:r>
                        <a:rPr lang="es-ES" sz="1200" dirty="0"/>
                        <a:t>cargo</a:t>
                      </a:r>
                    </a:p>
                  </a:txBody>
                  <a:tcPr/>
                </a:tc>
                <a:extLst>
                  <a:ext uri="{0D108BD9-81ED-4DB2-BD59-A6C34878D82A}">
                    <a16:rowId xmlns:a16="http://schemas.microsoft.com/office/drawing/2014/main" val="2141080513"/>
                  </a:ext>
                </a:extLst>
              </a:tr>
            </a:tbl>
          </a:graphicData>
        </a:graphic>
      </p:graphicFrame>
      <p:graphicFrame>
        <p:nvGraphicFramePr>
          <p:cNvPr id="10" name="Tabla 22">
            <a:extLst>
              <a:ext uri="{FF2B5EF4-FFF2-40B4-BE49-F238E27FC236}">
                <a16:creationId xmlns:a16="http://schemas.microsoft.com/office/drawing/2014/main" id="{067AA041-124A-4DF6-BE6B-EF5FE51D4CF8}"/>
              </a:ext>
            </a:extLst>
          </p:cNvPr>
          <p:cNvGraphicFramePr>
            <a:graphicFrameLocks noGrp="1"/>
          </p:cNvGraphicFramePr>
          <p:nvPr>
            <p:extLst>
              <p:ext uri="{D42A27DB-BD31-4B8C-83A1-F6EECF244321}">
                <p14:modId xmlns:p14="http://schemas.microsoft.com/office/powerpoint/2010/main" val="1488520928"/>
              </p:ext>
            </p:extLst>
          </p:nvPr>
        </p:nvGraphicFramePr>
        <p:xfrm>
          <a:off x="827584" y="4149080"/>
          <a:ext cx="6408712" cy="2331720"/>
        </p:xfrm>
        <a:graphic>
          <a:graphicData uri="http://schemas.openxmlformats.org/drawingml/2006/table">
            <a:tbl>
              <a:tblPr firstRow="1" bandRow="1">
                <a:tableStyleId>{F5AB1C69-6EDB-4FF4-983F-18BD219EF322}</a:tableStyleId>
              </a:tblPr>
              <a:tblGrid>
                <a:gridCol w="853716">
                  <a:extLst>
                    <a:ext uri="{9D8B030D-6E8A-4147-A177-3AD203B41FA5}">
                      <a16:colId xmlns:a16="http://schemas.microsoft.com/office/drawing/2014/main" val="2297686951"/>
                    </a:ext>
                  </a:extLst>
                </a:gridCol>
                <a:gridCol w="1162508">
                  <a:extLst>
                    <a:ext uri="{9D8B030D-6E8A-4147-A177-3AD203B41FA5}">
                      <a16:colId xmlns:a16="http://schemas.microsoft.com/office/drawing/2014/main" val="1580003540"/>
                    </a:ext>
                  </a:extLst>
                </a:gridCol>
                <a:gridCol w="1008112">
                  <a:extLst>
                    <a:ext uri="{9D8B030D-6E8A-4147-A177-3AD203B41FA5}">
                      <a16:colId xmlns:a16="http://schemas.microsoft.com/office/drawing/2014/main" val="1522405398"/>
                    </a:ext>
                  </a:extLst>
                </a:gridCol>
                <a:gridCol w="1224136">
                  <a:extLst>
                    <a:ext uri="{9D8B030D-6E8A-4147-A177-3AD203B41FA5}">
                      <a16:colId xmlns:a16="http://schemas.microsoft.com/office/drawing/2014/main" val="1911831733"/>
                    </a:ext>
                  </a:extLst>
                </a:gridCol>
                <a:gridCol w="1008112">
                  <a:extLst>
                    <a:ext uri="{9D8B030D-6E8A-4147-A177-3AD203B41FA5}">
                      <a16:colId xmlns:a16="http://schemas.microsoft.com/office/drawing/2014/main" val="734412389"/>
                    </a:ext>
                  </a:extLst>
                </a:gridCol>
                <a:gridCol w="1152128">
                  <a:extLst>
                    <a:ext uri="{9D8B030D-6E8A-4147-A177-3AD203B41FA5}">
                      <a16:colId xmlns:a16="http://schemas.microsoft.com/office/drawing/2014/main" val="416569862"/>
                    </a:ext>
                  </a:extLst>
                </a:gridCol>
              </a:tblGrid>
              <a:tr h="308212">
                <a:tc gridSpan="4">
                  <a:txBody>
                    <a:bodyPr/>
                    <a:lstStyle/>
                    <a:p>
                      <a:r>
                        <a:rPr lang="es-ES" dirty="0"/>
                        <a:t>SUCURSAL_EMPLEADO</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40660992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b="1" dirty="0">
                          <a:solidFill>
                            <a:schemeClr val="tx1"/>
                          </a:solidFill>
                        </a:rPr>
                        <a:t>ID</a:t>
                      </a:r>
                    </a:p>
                  </a:txBody>
                  <a:tcPr/>
                </a:tc>
                <a:tc>
                  <a:txBody>
                    <a:bodyPr/>
                    <a:lstStyle/>
                    <a:p>
                      <a:r>
                        <a:rPr lang="es-ES" sz="1000" b="1" dirty="0"/>
                        <a:t>CODSUCURSAL</a:t>
                      </a:r>
                    </a:p>
                  </a:txBody>
                  <a:tcPr/>
                </a:tc>
                <a:tc>
                  <a:txBody>
                    <a:bodyPr/>
                    <a:lstStyle/>
                    <a:p>
                      <a:r>
                        <a:rPr lang="es-ES" sz="1050" b="1" dirty="0"/>
                        <a:t>EMPLEADO</a:t>
                      </a:r>
                    </a:p>
                  </a:txBody>
                  <a:tcPr/>
                </a:tc>
                <a:tc>
                  <a:txBody>
                    <a:bodyPr/>
                    <a:lstStyle/>
                    <a:p>
                      <a:r>
                        <a:rPr lang="es-ES" sz="1050" b="1" dirty="0"/>
                        <a:t>F_INGRESO</a:t>
                      </a:r>
                    </a:p>
                  </a:txBody>
                  <a:tcPr/>
                </a:tc>
                <a:tc>
                  <a:txBody>
                    <a:bodyPr/>
                    <a:lstStyle/>
                    <a:p>
                      <a:r>
                        <a:rPr lang="es-ES" sz="1050" b="1" dirty="0"/>
                        <a:t>F_SALIDA_SUC</a:t>
                      </a:r>
                    </a:p>
                  </a:txBody>
                  <a:tcPr/>
                </a:tc>
                <a:tc>
                  <a:txBody>
                    <a:bodyPr/>
                    <a:lstStyle/>
                    <a:p>
                      <a:r>
                        <a:rPr lang="es-ES" sz="1050" b="1" dirty="0"/>
                        <a:t>CARGO</a:t>
                      </a:r>
                    </a:p>
                  </a:txBody>
                  <a:tcPr/>
                </a:tc>
                <a:extLst>
                  <a:ext uri="{0D108BD9-81ED-4DB2-BD59-A6C34878D82A}">
                    <a16:rowId xmlns:a16="http://schemas.microsoft.com/office/drawing/2014/main" val="2050451266"/>
                  </a:ext>
                </a:extLst>
              </a:tr>
              <a:tr h="370840">
                <a:tc>
                  <a:txBody>
                    <a:bodyPr/>
                    <a:lstStyle/>
                    <a:p>
                      <a:r>
                        <a:rPr lang="es-ES" sz="1100" dirty="0"/>
                        <a:t>01</a:t>
                      </a:r>
                    </a:p>
                  </a:txBody>
                  <a:tcPr/>
                </a:tc>
                <a:tc>
                  <a:txBody>
                    <a:bodyPr/>
                    <a:lstStyle/>
                    <a:p>
                      <a:r>
                        <a:rPr lang="es-ES" sz="1100" dirty="0"/>
                        <a:t>010</a:t>
                      </a:r>
                    </a:p>
                  </a:txBody>
                  <a:tcPr/>
                </a:tc>
                <a:tc>
                  <a:txBody>
                    <a:bodyPr/>
                    <a:lstStyle/>
                    <a:p>
                      <a:r>
                        <a:rPr lang="es-ES" sz="1100" dirty="0"/>
                        <a:t>12.535.860</a:t>
                      </a:r>
                    </a:p>
                  </a:txBody>
                  <a:tcPr/>
                </a:tc>
                <a:tc>
                  <a:txBody>
                    <a:bodyPr/>
                    <a:lstStyle/>
                    <a:p>
                      <a:r>
                        <a:rPr lang="es-ES" sz="1100" dirty="0"/>
                        <a:t>12/03/03</a:t>
                      </a:r>
                    </a:p>
                  </a:txBody>
                  <a:tcPr/>
                </a:tc>
                <a:tc>
                  <a:txBody>
                    <a:bodyPr/>
                    <a:lstStyle/>
                    <a:p>
                      <a:r>
                        <a:rPr lang="es-ES" sz="1100" dirty="0"/>
                        <a:t>19/06/05</a:t>
                      </a:r>
                    </a:p>
                  </a:txBody>
                  <a:tcPr/>
                </a:tc>
                <a:tc>
                  <a:txBody>
                    <a:bodyPr/>
                    <a:lstStyle/>
                    <a:p>
                      <a:r>
                        <a:rPr lang="es-ES" sz="1100" dirty="0"/>
                        <a:t>Secretaria</a:t>
                      </a:r>
                    </a:p>
                  </a:txBody>
                  <a:tcPr/>
                </a:tc>
                <a:extLst>
                  <a:ext uri="{0D108BD9-81ED-4DB2-BD59-A6C34878D82A}">
                    <a16:rowId xmlns:a16="http://schemas.microsoft.com/office/drawing/2014/main" val="3461279278"/>
                  </a:ext>
                </a:extLst>
              </a:tr>
              <a:tr h="370840">
                <a:tc>
                  <a:txBody>
                    <a:bodyPr/>
                    <a:lstStyle/>
                    <a:p>
                      <a:r>
                        <a:rPr lang="es-ES" sz="1100" dirty="0"/>
                        <a:t>.</a:t>
                      </a:r>
                    </a:p>
                    <a:p>
                      <a:r>
                        <a:rPr lang="es-ES" sz="1100" dirty="0"/>
                        <a:t>.</a:t>
                      </a:r>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extLst>
                  <a:ext uri="{0D108BD9-81ED-4DB2-BD59-A6C34878D82A}">
                    <a16:rowId xmlns:a16="http://schemas.microsoft.com/office/drawing/2014/main" val="1702573044"/>
                  </a:ext>
                </a:extLst>
              </a:tr>
              <a:tr h="370840">
                <a:tc>
                  <a:txBody>
                    <a:bodyPr/>
                    <a:lstStyle/>
                    <a:p>
                      <a:r>
                        <a:rPr lang="es-ES" sz="1100" dirty="0"/>
                        <a:t>.</a:t>
                      </a:r>
                    </a:p>
                    <a:p>
                      <a:r>
                        <a:rPr lang="es-ES" sz="1100" dirty="0"/>
                        <a:t>.</a:t>
                      </a:r>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tc>
                  <a:txBody>
                    <a:bodyPr/>
                    <a:lstStyle/>
                    <a:p>
                      <a:endParaRPr lang="es-ES" sz="1100" dirty="0"/>
                    </a:p>
                  </a:txBody>
                  <a:tcPr/>
                </a:tc>
                <a:extLst>
                  <a:ext uri="{0D108BD9-81ED-4DB2-BD59-A6C34878D82A}">
                    <a16:rowId xmlns:a16="http://schemas.microsoft.com/office/drawing/2014/main" val="2070189558"/>
                  </a:ext>
                </a:extLst>
              </a:tr>
              <a:tr h="370840">
                <a:tc>
                  <a:txBody>
                    <a:bodyPr/>
                    <a:lstStyle/>
                    <a:p>
                      <a:r>
                        <a:rPr lang="es-ES" sz="1100" dirty="0"/>
                        <a:t>115</a:t>
                      </a:r>
                    </a:p>
                  </a:txBody>
                  <a:tcPr/>
                </a:tc>
                <a:tc>
                  <a:txBody>
                    <a:bodyPr/>
                    <a:lstStyle/>
                    <a:p>
                      <a:r>
                        <a:rPr lang="es-ES" sz="1100" dirty="0"/>
                        <a:t>010</a:t>
                      </a:r>
                    </a:p>
                  </a:txBody>
                  <a:tcPr/>
                </a:tc>
                <a:tc>
                  <a:txBody>
                    <a:bodyPr/>
                    <a:lstStyle/>
                    <a:p>
                      <a:r>
                        <a:rPr lang="es-ES" sz="1100" dirty="0"/>
                        <a:t>12.535.860</a:t>
                      </a:r>
                    </a:p>
                  </a:txBody>
                  <a:tcPr/>
                </a:tc>
                <a:tc>
                  <a:txBody>
                    <a:bodyPr/>
                    <a:lstStyle/>
                    <a:p>
                      <a:r>
                        <a:rPr lang="es-ES" sz="1100" dirty="0"/>
                        <a:t>20/06/05</a:t>
                      </a:r>
                    </a:p>
                  </a:txBody>
                  <a:tcPr/>
                </a:tc>
                <a:tc>
                  <a:txBody>
                    <a:bodyPr/>
                    <a:lstStyle/>
                    <a:p>
                      <a:r>
                        <a:rPr lang="es-ES" sz="1100" dirty="0"/>
                        <a:t>08/10/12</a:t>
                      </a:r>
                    </a:p>
                  </a:txBody>
                  <a:tcPr/>
                </a:tc>
                <a:tc>
                  <a:txBody>
                    <a:bodyPr/>
                    <a:lstStyle/>
                    <a:p>
                      <a:r>
                        <a:rPr lang="es-ES" sz="1100" dirty="0"/>
                        <a:t>Analista I</a:t>
                      </a:r>
                    </a:p>
                  </a:txBody>
                  <a:tcPr/>
                </a:tc>
                <a:extLst>
                  <a:ext uri="{0D108BD9-81ED-4DB2-BD59-A6C34878D82A}">
                    <a16:rowId xmlns:a16="http://schemas.microsoft.com/office/drawing/2014/main" val="3641244665"/>
                  </a:ext>
                </a:extLst>
              </a:tr>
            </a:tbl>
          </a:graphicData>
        </a:graphic>
      </p:graphicFrame>
      <p:cxnSp>
        <p:nvCxnSpPr>
          <p:cNvPr id="12" name="Conector: angular 11">
            <a:extLst>
              <a:ext uri="{FF2B5EF4-FFF2-40B4-BE49-F238E27FC236}">
                <a16:creationId xmlns:a16="http://schemas.microsoft.com/office/drawing/2014/main" id="{D22B4808-4A49-49B5-A1D3-5B7FB917821E}"/>
              </a:ext>
            </a:extLst>
          </p:cNvPr>
          <p:cNvCxnSpPr/>
          <p:nvPr/>
        </p:nvCxnSpPr>
        <p:spPr>
          <a:xfrm>
            <a:off x="1914447" y="1556792"/>
            <a:ext cx="1217393" cy="115212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D0780F43-2C0A-4E53-9DA2-A07A992C1F77}"/>
              </a:ext>
            </a:extLst>
          </p:cNvPr>
          <p:cNvCxnSpPr/>
          <p:nvPr/>
        </p:nvCxnSpPr>
        <p:spPr>
          <a:xfrm>
            <a:off x="5076056" y="2934868"/>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5C766BD3-2CB0-4B43-9151-25D25F0B479B}"/>
              </a:ext>
            </a:extLst>
          </p:cNvPr>
          <p:cNvCxnSpPr>
            <a:cxnSpLocks/>
          </p:cNvCxnSpPr>
          <p:nvPr/>
        </p:nvCxnSpPr>
        <p:spPr>
          <a:xfrm flipV="1">
            <a:off x="5652120" y="1340768"/>
            <a:ext cx="0" cy="1594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568369B6-243A-46C9-B0F2-312CC4F1E0E3}"/>
              </a:ext>
            </a:extLst>
          </p:cNvPr>
          <p:cNvCxnSpPr/>
          <p:nvPr/>
        </p:nvCxnSpPr>
        <p:spPr>
          <a:xfrm>
            <a:off x="5652120" y="1340768"/>
            <a:ext cx="64132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upo 33">
            <a:extLst>
              <a:ext uri="{FF2B5EF4-FFF2-40B4-BE49-F238E27FC236}">
                <a16:creationId xmlns:a16="http://schemas.microsoft.com/office/drawing/2014/main" id="{344187BC-5CE0-48B5-9921-D0A91070D178}"/>
              </a:ext>
            </a:extLst>
          </p:cNvPr>
          <p:cNvGrpSpPr/>
          <p:nvPr/>
        </p:nvGrpSpPr>
        <p:grpSpPr>
          <a:xfrm>
            <a:off x="2960738" y="2623590"/>
            <a:ext cx="142566" cy="152898"/>
            <a:chOff x="5490102" y="2744924"/>
            <a:chExt cx="324036" cy="288032"/>
          </a:xfrm>
        </p:grpSpPr>
        <p:cxnSp>
          <p:nvCxnSpPr>
            <p:cNvPr id="35" name="Conector recto 34">
              <a:extLst>
                <a:ext uri="{FF2B5EF4-FFF2-40B4-BE49-F238E27FC236}">
                  <a16:creationId xmlns:a16="http://schemas.microsoft.com/office/drawing/2014/main" id="{C3967EC1-F79A-4BF6-9945-FC9B47022F6A}"/>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F006C92A-BFAA-43B2-A9CD-0553A2146133}"/>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D4321281-80F0-4CC1-B95C-B7BB4AD6CAA3}"/>
              </a:ext>
            </a:extLst>
          </p:cNvPr>
          <p:cNvGrpSpPr/>
          <p:nvPr/>
        </p:nvGrpSpPr>
        <p:grpSpPr>
          <a:xfrm rot="10800000">
            <a:off x="5076056" y="2852936"/>
            <a:ext cx="142566" cy="152898"/>
            <a:chOff x="5490102" y="2744924"/>
            <a:chExt cx="324036" cy="288032"/>
          </a:xfrm>
        </p:grpSpPr>
        <p:cxnSp>
          <p:nvCxnSpPr>
            <p:cNvPr id="38" name="Conector recto 37">
              <a:extLst>
                <a:ext uri="{FF2B5EF4-FFF2-40B4-BE49-F238E27FC236}">
                  <a16:creationId xmlns:a16="http://schemas.microsoft.com/office/drawing/2014/main" id="{E41F374C-EC73-4C1E-9A88-48A8DC19500B}"/>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78552DA5-1E85-45D3-9632-006B6A8A0144}"/>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0" name="Conector recto 39">
            <a:extLst>
              <a:ext uri="{FF2B5EF4-FFF2-40B4-BE49-F238E27FC236}">
                <a16:creationId xmlns:a16="http://schemas.microsoft.com/office/drawing/2014/main" id="{584C10B2-1396-408D-9D1A-F314AADA2DDE}"/>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41" name="CuadroTexto 40">
            <a:extLst>
              <a:ext uri="{FF2B5EF4-FFF2-40B4-BE49-F238E27FC236}">
                <a16:creationId xmlns:a16="http://schemas.microsoft.com/office/drawing/2014/main" id="{5112031C-4E81-4917-8F0C-31FB320058AC}"/>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2" name="Sonido grabado">
            <a:hlinkClick r:id="" action="ppaction://media"/>
            <a:extLst>
              <a:ext uri="{FF2B5EF4-FFF2-40B4-BE49-F238E27FC236}">
                <a16:creationId xmlns:a16="http://schemas.microsoft.com/office/drawing/2014/main" id="{021C35F3-9F11-4234-8699-D136427D5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98504" y="116632"/>
            <a:ext cx="609600" cy="609600"/>
          </a:xfrm>
          <a:prstGeom prst="rect">
            <a:avLst/>
          </a:prstGeom>
          <a:solidFill>
            <a:srgbClr val="0070C0"/>
          </a:solidFill>
        </p:spPr>
      </p:pic>
    </p:spTree>
    <p:extLst>
      <p:ext uri="{BB962C8B-B14F-4D97-AF65-F5344CB8AC3E}">
        <p14:creationId xmlns:p14="http://schemas.microsoft.com/office/powerpoint/2010/main" val="318782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317</Words>
  <Application>Microsoft Office PowerPoint</Application>
  <PresentationFormat>Presentación en pantalla (4:3)</PresentationFormat>
  <Paragraphs>138</Paragraphs>
  <Slides>4</Slides>
  <Notes>1</Notes>
  <HiddenSlides>0</HiddenSlides>
  <MMClips>3</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vt:i4>
      </vt:variant>
    </vt:vector>
  </HeadingPairs>
  <TitlesOfParts>
    <vt:vector size="7" baseType="lpstr">
      <vt:lpstr>Arial</vt:lpstr>
      <vt:lpstr>Calibri</vt:lpstr>
      <vt:lpstr>Tema de Office</vt:lpstr>
      <vt:lpstr>EJERCICIOS MODELO RELACIONAL</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Martin J. Flores</cp:lastModifiedBy>
  <cp:revision>107</cp:revision>
  <dcterms:created xsi:type="dcterms:W3CDTF">2021-03-02T17:33:45Z</dcterms:created>
  <dcterms:modified xsi:type="dcterms:W3CDTF">2021-03-06T22:23:21Z</dcterms:modified>
</cp:coreProperties>
</file>