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9" r:id="rId5"/>
    <p:sldId id="260" r:id="rId6"/>
    <p:sldId id="258" r:id="rId7"/>
    <p:sldId id="261" r:id="rId8"/>
    <p:sldId id="265" r:id="rId9"/>
    <p:sldId id="262" r:id="rId10"/>
    <p:sldId id="263"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CC14DF66-711C-4E57-ACD0-CA7F50C9E31C}" type="datetimeFigureOut">
              <a:rPr lang="es-ES" smtClean="0"/>
              <a:t>01/01/2013</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3651301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C14DF66-711C-4E57-ACD0-CA7F50C9E31C}" type="datetimeFigureOut">
              <a:rPr lang="es-ES" smtClean="0"/>
              <a:t>01/01/2013</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3920249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C14DF66-711C-4E57-ACD0-CA7F50C9E31C}" type="datetimeFigureOut">
              <a:rPr lang="es-ES" smtClean="0"/>
              <a:t>01/01/2013</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55B766-90BC-4296-A66A-A759DBAC5FAC}"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0000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CC14DF66-711C-4E57-ACD0-CA7F50C9E31C}" type="datetimeFigureOut">
              <a:rPr lang="es-ES" smtClean="0"/>
              <a:t>01/01/2013</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317646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CC14DF66-711C-4E57-ACD0-CA7F50C9E31C}" type="datetimeFigureOut">
              <a:rPr lang="es-ES" smtClean="0"/>
              <a:t>01/01/2013</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55B766-90BC-4296-A66A-A759DBAC5FAC}"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0536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CC14DF66-711C-4E57-ACD0-CA7F50C9E31C}" type="datetimeFigureOut">
              <a:rPr lang="es-ES" smtClean="0"/>
              <a:t>01/01/2013</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776261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C14DF66-711C-4E57-ACD0-CA7F50C9E31C}" type="datetimeFigureOut">
              <a:rPr lang="es-ES" smtClean="0"/>
              <a:t>01/01/2013</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488351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C14DF66-711C-4E57-ACD0-CA7F50C9E31C}" type="datetimeFigureOut">
              <a:rPr lang="es-ES" smtClean="0"/>
              <a:t>01/01/2013</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548824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C14DF66-711C-4E57-ACD0-CA7F50C9E31C}" type="datetimeFigureOut">
              <a:rPr lang="es-ES" smtClean="0"/>
              <a:t>01/01/2013</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286389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C14DF66-711C-4E57-ACD0-CA7F50C9E31C}" type="datetimeFigureOut">
              <a:rPr lang="es-ES" smtClean="0"/>
              <a:t>01/01/2013</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109749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C14DF66-711C-4E57-ACD0-CA7F50C9E31C}" type="datetimeFigureOut">
              <a:rPr lang="es-ES" smtClean="0"/>
              <a:t>01/01/2013</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230943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C14DF66-711C-4E57-ACD0-CA7F50C9E31C}" type="datetimeFigureOut">
              <a:rPr lang="es-ES" smtClean="0"/>
              <a:t>01/01/2013</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1064611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C14DF66-711C-4E57-ACD0-CA7F50C9E31C}" type="datetimeFigureOut">
              <a:rPr lang="es-ES" smtClean="0"/>
              <a:t>01/01/2013</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309254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4DF66-711C-4E57-ACD0-CA7F50C9E31C}" type="datetimeFigureOut">
              <a:rPr lang="es-ES" smtClean="0"/>
              <a:t>01/01/2013</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336820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C14DF66-711C-4E57-ACD0-CA7F50C9E31C}" type="datetimeFigureOut">
              <a:rPr lang="es-ES" smtClean="0"/>
              <a:t>01/01/2013</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104998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C14DF66-711C-4E57-ACD0-CA7F50C9E31C}" type="datetimeFigureOut">
              <a:rPr lang="es-ES" smtClean="0"/>
              <a:t>01/01/2013</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55B766-90BC-4296-A66A-A759DBAC5FAC}" type="slidenum">
              <a:rPr lang="es-ES" smtClean="0"/>
              <a:t>‹Nº›</a:t>
            </a:fld>
            <a:endParaRPr lang="es-ES"/>
          </a:p>
        </p:txBody>
      </p:sp>
    </p:spTree>
    <p:extLst>
      <p:ext uri="{BB962C8B-B14F-4D97-AF65-F5344CB8AC3E}">
        <p14:creationId xmlns:p14="http://schemas.microsoft.com/office/powerpoint/2010/main" val="95354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C14DF66-711C-4E57-ACD0-CA7F50C9E31C}" type="datetimeFigureOut">
              <a:rPr lang="es-ES" smtClean="0"/>
              <a:t>01/01/2013</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A55B766-90BC-4296-A66A-A759DBAC5FAC}" type="slidenum">
              <a:rPr lang="es-ES" smtClean="0"/>
              <a:t>‹Nº›</a:t>
            </a:fld>
            <a:endParaRPr lang="es-ES"/>
          </a:p>
        </p:txBody>
      </p:sp>
    </p:spTree>
    <p:extLst>
      <p:ext uri="{BB962C8B-B14F-4D97-AF65-F5344CB8AC3E}">
        <p14:creationId xmlns:p14="http://schemas.microsoft.com/office/powerpoint/2010/main" val="4196529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331" y="377964"/>
            <a:ext cx="1901178" cy="1901178"/>
          </a:xfrm>
          <a:prstGeom prst="rect">
            <a:avLst/>
          </a:prstGeom>
        </p:spPr>
      </p:pic>
      <p:sp>
        <p:nvSpPr>
          <p:cNvPr id="5" name="CuadroTexto 4"/>
          <p:cNvSpPr txBox="1"/>
          <p:nvPr/>
        </p:nvSpPr>
        <p:spPr>
          <a:xfrm>
            <a:off x="2909455" y="381713"/>
            <a:ext cx="8548254" cy="1569660"/>
          </a:xfrm>
          <a:prstGeom prst="rect">
            <a:avLst/>
          </a:prstGeom>
          <a:noFill/>
        </p:spPr>
        <p:txBody>
          <a:bodyPr wrap="square" rtlCol="0">
            <a:spAutoFit/>
          </a:bodyPr>
          <a:lstStyle/>
          <a:p>
            <a:pPr algn="ctr">
              <a:defRPr/>
            </a:pPr>
            <a:r>
              <a:rPr lang="es-ES" sz="2400" dirty="0">
                <a:solidFill>
                  <a:prstClr val="black"/>
                </a:solidFill>
                <a:latin typeface="Times New Roman" panose="02020603050405020304" pitchFamily="18" charset="0"/>
                <a:cs typeface="Times New Roman" panose="02020603050405020304" pitchFamily="18" charset="0"/>
              </a:rPr>
              <a:t>UNIVERSIDAD NACIONAL EXPERIMENTAL DE GUAYANA</a:t>
            </a:r>
          </a:p>
          <a:p>
            <a:pPr algn="ctr">
              <a:defRPr/>
            </a:pPr>
            <a:r>
              <a:rPr lang="es-ES" sz="2400" dirty="0">
                <a:solidFill>
                  <a:prstClr val="black"/>
                </a:solidFill>
                <a:latin typeface="Times New Roman" panose="02020603050405020304" pitchFamily="18" charset="0"/>
                <a:cs typeface="Times New Roman" panose="02020603050405020304" pitchFamily="18" charset="0"/>
              </a:rPr>
              <a:t>VICERRECTORADO ACADEMICO</a:t>
            </a:r>
          </a:p>
          <a:p>
            <a:pPr algn="ctr">
              <a:defRPr/>
            </a:pPr>
            <a:r>
              <a:rPr lang="es-ES" sz="2400" dirty="0">
                <a:solidFill>
                  <a:prstClr val="black"/>
                </a:solidFill>
                <a:latin typeface="Times New Roman" panose="02020603050405020304" pitchFamily="18" charset="0"/>
                <a:cs typeface="Times New Roman" panose="02020603050405020304" pitchFamily="18" charset="0"/>
              </a:rPr>
              <a:t>COORDINACIÓN GENERAL DE PREGRADO</a:t>
            </a:r>
          </a:p>
          <a:p>
            <a:pPr algn="ctr">
              <a:defRPr/>
            </a:pPr>
            <a:r>
              <a:rPr lang="es-ES" sz="2400" dirty="0">
                <a:solidFill>
                  <a:prstClr val="black"/>
                </a:solidFill>
                <a:latin typeface="Times New Roman" panose="02020603050405020304" pitchFamily="18" charset="0"/>
                <a:cs typeface="Times New Roman" panose="02020603050405020304" pitchFamily="18" charset="0"/>
              </a:rPr>
              <a:t>PROYECTO DE CARRERA: INGENIERÍA </a:t>
            </a:r>
            <a:r>
              <a:rPr lang="es-ES" sz="2400" dirty="0" smtClean="0">
                <a:solidFill>
                  <a:prstClr val="black"/>
                </a:solidFill>
                <a:latin typeface="Times New Roman" panose="02020603050405020304" pitchFamily="18" charset="0"/>
                <a:cs typeface="Times New Roman" panose="02020603050405020304" pitchFamily="18" charset="0"/>
              </a:rPr>
              <a:t>INDUSTRIAL</a:t>
            </a:r>
            <a:endParaRPr lang="es-ES" sz="2400" dirty="0">
              <a:solidFill>
                <a:prstClr val="black"/>
              </a:solidFill>
              <a:latin typeface="Times New Roman" panose="02020603050405020304" pitchFamily="18" charset="0"/>
              <a:cs typeface="Times New Roman" panose="02020603050405020304" pitchFamily="18" charset="0"/>
            </a:endParaRPr>
          </a:p>
        </p:txBody>
      </p:sp>
      <p:sp>
        <p:nvSpPr>
          <p:cNvPr id="6" name="CuadroTexto 5"/>
          <p:cNvSpPr txBox="1"/>
          <p:nvPr/>
        </p:nvSpPr>
        <p:spPr>
          <a:xfrm>
            <a:off x="2022765" y="3549754"/>
            <a:ext cx="8839200" cy="1569660"/>
          </a:xfrm>
          <a:prstGeom prst="rect">
            <a:avLst/>
          </a:prstGeom>
          <a:noFill/>
        </p:spPr>
        <p:txBody>
          <a:bodyPr wrap="square" rtlCol="0">
            <a:spAutoFit/>
          </a:bodyPr>
          <a:lstStyle/>
          <a:p>
            <a:pPr>
              <a:defRPr/>
            </a:pPr>
            <a:r>
              <a:rPr lang="es-ES" sz="3200" b="1" i="1" dirty="0" smtClean="0">
                <a:solidFill>
                  <a:prstClr val="black"/>
                </a:solidFill>
                <a:latin typeface="Lucida Fax" panose="02060602050505020204" pitchFamily="18" charset="0"/>
              </a:rPr>
              <a:t>Factores para localizar una instalación de manufactura y para una distribución en planta </a:t>
            </a:r>
            <a:endParaRPr lang="es-ES" sz="3200" b="1" i="1" dirty="0">
              <a:solidFill>
                <a:prstClr val="black"/>
              </a:solidFill>
              <a:latin typeface="Lucida Fax" panose="02060602050505020204" pitchFamily="18" charset="0"/>
            </a:endParaRPr>
          </a:p>
        </p:txBody>
      </p:sp>
      <p:sp>
        <p:nvSpPr>
          <p:cNvPr id="7" name="CuadroTexto 6"/>
          <p:cNvSpPr txBox="1"/>
          <p:nvPr/>
        </p:nvSpPr>
        <p:spPr>
          <a:xfrm>
            <a:off x="9407236" y="5019253"/>
            <a:ext cx="2576946" cy="1261884"/>
          </a:xfrm>
          <a:prstGeom prst="rect">
            <a:avLst/>
          </a:prstGeom>
          <a:noFill/>
        </p:spPr>
        <p:txBody>
          <a:bodyPr wrap="square" rtlCol="0">
            <a:spAutoFit/>
          </a:bodyPr>
          <a:lstStyle/>
          <a:p>
            <a:pPr>
              <a:defRPr/>
            </a:pPr>
            <a:r>
              <a:rPr lang="es-ES" sz="2800" dirty="0">
                <a:solidFill>
                  <a:prstClr val="black"/>
                </a:solidFill>
                <a:latin typeface="Times New Roman" panose="02020603050405020304" pitchFamily="18" charset="0"/>
                <a:cs typeface="Times New Roman" panose="02020603050405020304" pitchFamily="18" charset="0"/>
              </a:rPr>
              <a:t>Autores:</a:t>
            </a:r>
          </a:p>
          <a:p>
            <a:pPr>
              <a:defRPr/>
            </a:pPr>
            <a:r>
              <a:rPr lang="es-ES" sz="2400" dirty="0" smtClean="0">
                <a:solidFill>
                  <a:prstClr val="black"/>
                </a:solidFill>
                <a:latin typeface="Times New Roman" panose="02020603050405020304" pitchFamily="18" charset="0"/>
                <a:cs typeface="Times New Roman" panose="02020603050405020304" pitchFamily="18" charset="0"/>
              </a:rPr>
              <a:t>Reizo Rondón</a:t>
            </a:r>
          </a:p>
          <a:p>
            <a:pPr>
              <a:defRPr/>
            </a:pPr>
            <a:r>
              <a:rPr lang="es-ES" sz="2400" dirty="0" smtClean="0">
                <a:solidFill>
                  <a:prstClr val="black"/>
                </a:solidFill>
                <a:latin typeface="Times New Roman" panose="02020603050405020304" pitchFamily="18" charset="0"/>
                <a:cs typeface="Times New Roman" panose="02020603050405020304" pitchFamily="18" charset="0"/>
              </a:rPr>
              <a:t>Diana Bastidas </a:t>
            </a:r>
            <a:endParaRPr lang="es-ES"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272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2000"/>
                                        <p:tgtEl>
                                          <p:spTgt spid="6"/>
                                        </p:tgtEl>
                                      </p:cBhvr>
                                    </p:animEffect>
                                  </p:childTnLst>
                                </p:cTn>
                              </p:par>
                              <p:par>
                                <p:cTn id="8" presetID="45"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4000"/>
                                        <p:tgtEl>
                                          <p:spTgt spid="4"/>
                                        </p:tgtEl>
                                      </p:cBhvr>
                                    </p:animEffect>
                                    <p:anim calcmode="lin" valueType="num">
                                      <p:cBhvr>
                                        <p:cTn id="11" dur="4000" fill="hold"/>
                                        <p:tgtEl>
                                          <p:spTgt spid="4"/>
                                        </p:tgtEl>
                                        <p:attrNameLst>
                                          <p:attrName>ppt_w</p:attrName>
                                        </p:attrNameLst>
                                      </p:cBhvr>
                                      <p:tavLst>
                                        <p:tav tm="0" fmla="#ppt_w*sin(2.5*pi*$)">
                                          <p:val>
                                            <p:fltVal val="0"/>
                                          </p:val>
                                        </p:tav>
                                        <p:tav tm="100000">
                                          <p:val>
                                            <p:fltVal val="1"/>
                                          </p:val>
                                        </p:tav>
                                      </p:tavLst>
                                    </p:anim>
                                    <p:anim calcmode="lin" valueType="num">
                                      <p:cBhvr>
                                        <p:cTn id="12" dur="4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126673" y="734290"/>
            <a:ext cx="6289964" cy="400110"/>
          </a:xfrm>
          <a:prstGeom prst="rect">
            <a:avLst/>
          </a:prstGeom>
          <a:noFill/>
        </p:spPr>
        <p:txBody>
          <a:bodyPr wrap="square" rtlCol="0">
            <a:spAutoFit/>
          </a:bodyPr>
          <a:lstStyle/>
          <a:p>
            <a:r>
              <a:rPr lang="es-ES" sz="2000" dirty="0" smtClean="0">
                <a:latin typeface="Lucida Fax" panose="02060602050505020204" pitchFamily="18" charset="0"/>
              </a:rPr>
              <a:t>Análisis de relaciones entre actividades </a:t>
            </a:r>
            <a:endParaRPr lang="es-ES" sz="2000" dirty="0">
              <a:latin typeface="Lucida Fax" panose="02060602050505020204" pitchFamily="18" charset="0"/>
            </a:endParaRPr>
          </a:p>
        </p:txBody>
      </p:sp>
      <p:sp>
        <p:nvSpPr>
          <p:cNvPr id="5" name="Rectángulo 4"/>
          <p:cNvSpPr/>
          <p:nvPr/>
        </p:nvSpPr>
        <p:spPr>
          <a:xfrm>
            <a:off x="2126673" y="1554172"/>
            <a:ext cx="8437418" cy="646331"/>
          </a:xfrm>
          <a:prstGeom prst="rect">
            <a:avLst/>
          </a:prstGeom>
        </p:spPr>
        <p:txBody>
          <a:bodyPr wrap="square">
            <a:spAutoFit/>
          </a:bodyPr>
          <a:lstStyle/>
          <a:p>
            <a:r>
              <a:rPr lang="es-ES" dirty="0" smtClean="0"/>
              <a:t>Esta técnica ayuda al planeador de instalaciones a situar cada departamento, oficina, y área de servicios en la ubicación apropiada.</a:t>
            </a:r>
            <a:endParaRPr lang="es-ES" dirty="0"/>
          </a:p>
        </p:txBody>
      </p:sp>
      <p:sp>
        <p:nvSpPr>
          <p:cNvPr id="6" name="Rectángulo 5"/>
          <p:cNvSpPr/>
          <p:nvPr/>
        </p:nvSpPr>
        <p:spPr>
          <a:xfrm>
            <a:off x="2126673" y="2620275"/>
            <a:ext cx="6096000" cy="646331"/>
          </a:xfrm>
          <a:prstGeom prst="rect">
            <a:avLst/>
          </a:prstGeom>
        </p:spPr>
        <p:txBody>
          <a:bodyPr>
            <a:spAutoFit/>
          </a:bodyPr>
          <a:lstStyle/>
          <a:p>
            <a:r>
              <a:rPr lang="es-ES" dirty="0" smtClean="0"/>
              <a:t>Las 4 técnicas importante para realizar un análisis de la relación de actividades son:</a:t>
            </a:r>
            <a:endParaRPr lang="es-ES" dirty="0"/>
          </a:p>
        </p:txBody>
      </p:sp>
      <p:sp>
        <p:nvSpPr>
          <p:cNvPr id="7" name="Rectángulo 6"/>
          <p:cNvSpPr/>
          <p:nvPr/>
        </p:nvSpPr>
        <p:spPr>
          <a:xfrm>
            <a:off x="2126673" y="3686378"/>
            <a:ext cx="4509654" cy="2117183"/>
          </a:xfrm>
          <a:prstGeom prst="rect">
            <a:avLst/>
          </a:prstGeom>
        </p:spPr>
        <p:txBody>
          <a:bodyPr wrap="square">
            <a:spAutoFit/>
          </a:bodyPr>
          <a:lstStyle/>
          <a:p>
            <a:pPr marL="285750" indent="-285750">
              <a:lnSpc>
                <a:spcPct val="150000"/>
              </a:lnSpc>
              <a:buFont typeface="Arial" panose="020B0604020202020204" pitchFamily="34" charset="0"/>
              <a:buChar char="•"/>
            </a:pPr>
            <a:r>
              <a:rPr lang="es-ES" dirty="0" smtClean="0">
                <a:cs typeface="Times New Roman" panose="02020603050405020304" pitchFamily="18" charset="0"/>
              </a:rPr>
              <a:t>Diagrama de la relación de actividades</a:t>
            </a:r>
          </a:p>
          <a:p>
            <a:pPr marL="285750" indent="-285750">
              <a:lnSpc>
                <a:spcPct val="150000"/>
              </a:lnSpc>
              <a:buFont typeface="Arial" panose="020B0604020202020204" pitchFamily="34" charset="0"/>
              <a:buChar char="•"/>
            </a:pPr>
            <a:r>
              <a:rPr lang="es-ES" dirty="0" smtClean="0">
                <a:cs typeface="Times New Roman" panose="02020603050405020304" pitchFamily="18" charset="0"/>
              </a:rPr>
              <a:t>Hoja de trabajo</a:t>
            </a:r>
          </a:p>
          <a:p>
            <a:pPr marL="285750" indent="-285750">
              <a:lnSpc>
                <a:spcPct val="150000"/>
              </a:lnSpc>
              <a:buFont typeface="Arial" panose="020B0604020202020204" pitchFamily="34" charset="0"/>
              <a:buChar char="•"/>
            </a:pPr>
            <a:r>
              <a:rPr lang="es-ES" dirty="0" smtClean="0">
                <a:cs typeface="Times New Roman" panose="02020603050405020304" pitchFamily="18" charset="0"/>
              </a:rPr>
              <a:t>Diagrama adimensional de bloques</a:t>
            </a:r>
          </a:p>
          <a:p>
            <a:pPr marL="285750" indent="-285750">
              <a:lnSpc>
                <a:spcPct val="150000"/>
              </a:lnSpc>
              <a:buFont typeface="Arial" panose="020B0604020202020204" pitchFamily="34" charset="0"/>
              <a:buChar char="•"/>
            </a:pPr>
            <a:r>
              <a:rPr lang="es-ES" dirty="0" smtClean="0">
                <a:cs typeface="Times New Roman" panose="02020603050405020304" pitchFamily="18" charset="0"/>
              </a:rPr>
              <a:t>Análisis de flujo</a:t>
            </a:r>
            <a:endParaRPr lang="es-ES" dirty="0">
              <a:cs typeface="Times New Roman" panose="02020603050405020304" pitchFamily="18" charset="0"/>
            </a:endParaRPr>
          </a:p>
        </p:txBody>
      </p:sp>
    </p:spTree>
    <p:extLst>
      <p:ext uri="{BB962C8B-B14F-4D97-AF65-F5344CB8AC3E}">
        <p14:creationId xmlns:p14="http://schemas.microsoft.com/office/powerpoint/2010/main" val="321567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553835" y="624110"/>
            <a:ext cx="10416492" cy="1260108"/>
          </a:xfrm>
        </p:spPr>
        <p:txBody>
          <a:bodyPr>
            <a:normAutofit/>
          </a:bodyPr>
          <a:lstStyle/>
          <a:p>
            <a:r>
              <a:rPr lang="es-ES" sz="2800" dirty="0" smtClean="0">
                <a:latin typeface="Lucida Fax" panose="02060602050505020204" pitchFamily="18" charset="0"/>
              </a:rPr>
              <a:t>Factores a considerar para localizar una instalación en planta </a:t>
            </a:r>
            <a:endParaRPr lang="es-ES" sz="2800" dirty="0">
              <a:latin typeface="Lucida Fax" panose="02060602050505020204" pitchFamily="18" charset="0"/>
            </a:endParaRPr>
          </a:p>
        </p:txBody>
      </p:sp>
      <p:sp>
        <p:nvSpPr>
          <p:cNvPr id="5" name="CuadroTexto 4"/>
          <p:cNvSpPr txBox="1"/>
          <p:nvPr/>
        </p:nvSpPr>
        <p:spPr>
          <a:xfrm>
            <a:off x="1553833" y="1884218"/>
            <a:ext cx="7991949" cy="461665"/>
          </a:xfrm>
          <a:prstGeom prst="rect">
            <a:avLst/>
          </a:prstGeom>
          <a:noFill/>
        </p:spPr>
        <p:txBody>
          <a:bodyPr wrap="square" rtlCol="0">
            <a:spAutoFit/>
          </a:bodyPr>
          <a:lstStyle/>
          <a:p>
            <a:r>
              <a:rPr lang="es-ES" sz="2400" dirty="0" smtClean="0">
                <a:latin typeface="Lucida Fax" panose="02060602050505020204" pitchFamily="18" charset="0"/>
              </a:rPr>
              <a:t>Planificación de instalaciones de manufactura </a:t>
            </a:r>
            <a:endParaRPr lang="es-ES" sz="2400" dirty="0">
              <a:latin typeface="Lucida Fax" panose="02060602050505020204" pitchFamily="18" charset="0"/>
            </a:endParaRPr>
          </a:p>
        </p:txBody>
      </p:sp>
      <p:sp>
        <p:nvSpPr>
          <p:cNvPr id="7" name="CuadroTexto 6"/>
          <p:cNvSpPr txBox="1"/>
          <p:nvPr/>
        </p:nvSpPr>
        <p:spPr>
          <a:xfrm>
            <a:off x="2329689" y="3605991"/>
            <a:ext cx="6788727" cy="300018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s-ES" sz="1600" dirty="0" smtClean="0"/>
              <a:t>Descripción técnica del producto</a:t>
            </a:r>
          </a:p>
          <a:p>
            <a:pPr marL="285750" indent="-285750">
              <a:lnSpc>
                <a:spcPct val="150000"/>
              </a:lnSpc>
              <a:buFont typeface="Arial" panose="020B0604020202020204" pitchFamily="34" charset="0"/>
              <a:buChar char="•"/>
            </a:pPr>
            <a:r>
              <a:rPr lang="es-ES" sz="1600" dirty="0" smtClean="0"/>
              <a:t>Diseño del proceso</a:t>
            </a:r>
          </a:p>
          <a:p>
            <a:pPr marL="285750" indent="-285750">
              <a:lnSpc>
                <a:spcPct val="150000"/>
              </a:lnSpc>
              <a:buFont typeface="Arial" panose="020B0604020202020204" pitchFamily="34" charset="0"/>
              <a:buChar char="•"/>
            </a:pPr>
            <a:r>
              <a:rPr lang="es-ES" sz="1600" dirty="0" smtClean="0"/>
              <a:t>Procesos productivos</a:t>
            </a:r>
          </a:p>
          <a:p>
            <a:pPr marL="285750" indent="-285750">
              <a:lnSpc>
                <a:spcPct val="150000"/>
              </a:lnSpc>
              <a:buFont typeface="Arial" panose="020B0604020202020204" pitchFamily="34" charset="0"/>
              <a:buChar char="•"/>
            </a:pPr>
            <a:r>
              <a:rPr lang="es-ES" sz="1600" dirty="0" smtClean="0"/>
              <a:t>Tecnología</a:t>
            </a:r>
          </a:p>
          <a:p>
            <a:pPr marL="285750" indent="-285750">
              <a:lnSpc>
                <a:spcPct val="150000"/>
              </a:lnSpc>
              <a:buFont typeface="Arial" panose="020B0604020202020204" pitchFamily="34" charset="0"/>
              <a:buChar char="•"/>
            </a:pPr>
            <a:r>
              <a:rPr lang="es-ES" sz="1600" dirty="0" smtClean="0"/>
              <a:t>Localización y dimensionamiento de las instalaciones</a:t>
            </a:r>
          </a:p>
          <a:p>
            <a:pPr marL="285750" indent="-285750">
              <a:lnSpc>
                <a:spcPct val="150000"/>
              </a:lnSpc>
              <a:buFont typeface="Arial" panose="020B0604020202020204" pitchFamily="34" charset="0"/>
              <a:buChar char="•"/>
            </a:pPr>
            <a:r>
              <a:rPr lang="es-ES" sz="1600" dirty="0"/>
              <a:t>Capacidad productiva </a:t>
            </a:r>
            <a:endParaRPr lang="es-ES" sz="1600" dirty="0" smtClean="0"/>
          </a:p>
          <a:p>
            <a:pPr marL="285750" indent="-285750">
              <a:lnSpc>
                <a:spcPct val="150000"/>
              </a:lnSpc>
              <a:buFont typeface="Arial" panose="020B0604020202020204" pitchFamily="34" charset="0"/>
              <a:buChar char="•"/>
            </a:pPr>
            <a:r>
              <a:rPr lang="es-ES" sz="1600" dirty="0"/>
              <a:t>Localización geográfica </a:t>
            </a:r>
            <a:endParaRPr lang="es-ES" sz="1600" dirty="0" smtClean="0"/>
          </a:p>
          <a:p>
            <a:pPr marL="285750" indent="-285750">
              <a:lnSpc>
                <a:spcPct val="150000"/>
              </a:lnSpc>
              <a:buFont typeface="Arial" panose="020B0604020202020204" pitchFamily="34" charset="0"/>
              <a:buChar char="•"/>
            </a:pPr>
            <a:r>
              <a:rPr lang="es-ES" sz="1600" dirty="0"/>
              <a:t>Distribución en Planta </a:t>
            </a:r>
          </a:p>
        </p:txBody>
      </p:sp>
      <p:sp>
        <p:nvSpPr>
          <p:cNvPr id="8" name="CuadroTexto 7"/>
          <p:cNvSpPr txBox="1"/>
          <p:nvPr/>
        </p:nvSpPr>
        <p:spPr>
          <a:xfrm>
            <a:off x="2329690" y="2660073"/>
            <a:ext cx="8172056" cy="651163"/>
          </a:xfrm>
          <a:prstGeom prst="rect">
            <a:avLst/>
          </a:prstGeom>
          <a:noFill/>
        </p:spPr>
        <p:txBody>
          <a:bodyPr wrap="square" rtlCol="0">
            <a:spAutoFit/>
          </a:bodyPr>
          <a:lstStyle/>
          <a:p>
            <a:r>
              <a:rPr lang="es-ES" dirty="0"/>
              <a:t>C</a:t>
            </a:r>
            <a:r>
              <a:rPr lang="es-ES" dirty="0" smtClean="0"/>
              <a:t>onstituye el conjunto de tareas que es necesario realizar antes de la puesta en marcha de un negocio.</a:t>
            </a:r>
            <a:endParaRPr lang="es-ES" dirty="0"/>
          </a:p>
        </p:txBody>
      </p:sp>
    </p:spTree>
    <p:extLst>
      <p:ext uri="{BB962C8B-B14F-4D97-AF65-F5344CB8AC3E}">
        <p14:creationId xmlns:p14="http://schemas.microsoft.com/office/powerpoint/2010/main" val="839984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txBox="1">
            <a:spLocks noGrp="1"/>
          </p:cNvSpPr>
          <p:nvPr>
            <p:ph type="title"/>
          </p:nvPr>
        </p:nvSpPr>
        <p:spPr>
          <a:xfrm>
            <a:off x="1664671" y="651819"/>
            <a:ext cx="8911687" cy="523220"/>
          </a:xfrm>
          <a:prstGeom prst="rect">
            <a:avLst/>
          </a:prstGeom>
          <a:noFill/>
        </p:spPr>
        <p:txBody>
          <a:bodyPr wrap="square" rtlCol="0">
            <a:spAutoFit/>
          </a:bodyPr>
          <a:lstStyle/>
          <a:p>
            <a:pPr algn="ctr"/>
            <a:r>
              <a:rPr lang="es-ES" sz="2800" dirty="0" smtClean="0">
                <a:latin typeface="Lucida Fax" panose="02060602050505020204" pitchFamily="18" charset="0"/>
              </a:rPr>
              <a:t>Localización </a:t>
            </a:r>
            <a:r>
              <a:rPr lang="es-ES" sz="2800" dirty="0" smtClean="0"/>
              <a:t> </a:t>
            </a:r>
            <a:endParaRPr lang="es-ES" sz="2800" dirty="0"/>
          </a:p>
        </p:txBody>
      </p:sp>
      <p:sp>
        <p:nvSpPr>
          <p:cNvPr id="5" name="CuadroTexto 4"/>
          <p:cNvSpPr txBox="1"/>
          <p:nvPr/>
        </p:nvSpPr>
        <p:spPr>
          <a:xfrm>
            <a:off x="1664671" y="1482437"/>
            <a:ext cx="9495703" cy="923330"/>
          </a:xfrm>
          <a:prstGeom prst="rect">
            <a:avLst/>
          </a:prstGeom>
          <a:noFill/>
        </p:spPr>
        <p:txBody>
          <a:bodyPr wrap="square" rtlCol="0">
            <a:spAutoFit/>
          </a:bodyPr>
          <a:lstStyle/>
          <a:p>
            <a:r>
              <a:rPr lang="es-ES" dirty="0" smtClean="0"/>
              <a:t>Al realizar un estudio para ubicar una planta lo más común es que se encuentren muchos factores importantes para decidir cuál es el mejor sitio, los cuales proporcionarán un amplio campo para el estudio.</a:t>
            </a:r>
            <a:endParaRPr lang="es-ES" dirty="0"/>
          </a:p>
        </p:txBody>
      </p:sp>
      <p:sp>
        <p:nvSpPr>
          <p:cNvPr id="6" name="CuadroTexto 5"/>
          <p:cNvSpPr txBox="1"/>
          <p:nvPr/>
        </p:nvSpPr>
        <p:spPr>
          <a:xfrm>
            <a:off x="1664670" y="2643847"/>
            <a:ext cx="8753947" cy="646331"/>
          </a:xfrm>
          <a:prstGeom prst="rect">
            <a:avLst/>
          </a:prstGeom>
          <a:noFill/>
        </p:spPr>
        <p:txBody>
          <a:bodyPr wrap="square" rtlCol="0">
            <a:spAutoFit/>
          </a:bodyPr>
          <a:lstStyle/>
          <a:p>
            <a:r>
              <a:rPr lang="es-ES" dirty="0" smtClean="0"/>
              <a:t>Factores primarios: Son aquellos que se deben tomar en cuenta en la generalidad de los casos.</a:t>
            </a:r>
            <a:endParaRPr lang="es-ES" dirty="0"/>
          </a:p>
        </p:txBody>
      </p:sp>
      <p:sp>
        <p:nvSpPr>
          <p:cNvPr id="7" name="CuadroTexto 6"/>
          <p:cNvSpPr txBox="1"/>
          <p:nvPr/>
        </p:nvSpPr>
        <p:spPr>
          <a:xfrm>
            <a:off x="1664670" y="3528258"/>
            <a:ext cx="9495703" cy="646331"/>
          </a:xfrm>
          <a:prstGeom prst="rect">
            <a:avLst/>
          </a:prstGeom>
          <a:noFill/>
        </p:spPr>
        <p:txBody>
          <a:bodyPr wrap="square" rtlCol="0">
            <a:spAutoFit/>
          </a:bodyPr>
          <a:lstStyle/>
          <a:p>
            <a:r>
              <a:rPr lang="es-ES" dirty="0" smtClean="0"/>
              <a:t>Factores específicos: Son aquellos que son determinantes en algunos casos particulares.</a:t>
            </a:r>
            <a:endParaRPr lang="es-ES" dirty="0"/>
          </a:p>
        </p:txBody>
      </p:sp>
      <p:sp>
        <p:nvSpPr>
          <p:cNvPr id="8" name="CuadroTexto 7"/>
          <p:cNvSpPr txBox="1"/>
          <p:nvPr/>
        </p:nvSpPr>
        <p:spPr>
          <a:xfrm>
            <a:off x="1664670" y="4412669"/>
            <a:ext cx="8395854" cy="2308324"/>
          </a:xfrm>
          <a:prstGeom prst="rect">
            <a:avLst/>
          </a:prstGeom>
          <a:noFill/>
        </p:spPr>
        <p:txBody>
          <a:bodyPr wrap="square" rtlCol="0">
            <a:spAutoFit/>
          </a:bodyPr>
          <a:lstStyle/>
          <a:p>
            <a:r>
              <a:rPr lang="es-ES" dirty="0" smtClean="0"/>
              <a:t>Existen cinco factores más generales que hay que tener en cuenta a la hora de fijar la ubicación de una instalación de manufactura.</a:t>
            </a:r>
          </a:p>
          <a:p>
            <a:endParaRPr lang="es-ES" dirty="0"/>
          </a:p>
          <a:p>
            <a:pPr marL="285750" indent="-285750">
              <a:buFont typeface="Arial" panose="020B0604020202020204" pitchFamily="34" charset="0"/>
              <a:buChar char="•"/>
            </a:pPr>
            <a:r>
              <a:rPr lang="es-ES" dirty="0" smtClean="0"/>
              <a:t>Accesibilidad</a:t>
            </a:r>
          </a:p>
          <a:p>
            <a:pPr marL="285750" indent="-285750">
              <a:buFont typeface="Arial" panose="020B0604020202020204" pitchFamily="34" charset="0"/>
              <a:buChar char="•"/>
            </a:pPr>
            <a:r>
              <a:rPr lang="es-ES" dirty="0" smtClean="0"/>
              <a:t>Costes</a:t>
            </a:r>
          </a:p>
          <a:p>
            <a:pPr marL="285750" indent="-285750">
              <a:buFont typeface="Arial" panose="020B0604020202020204" pitchFamily="34" charset="0"/>
              <a:buChar char="•"/>
            </a:pPr>
            <a:r>
              <a:rPr lang="es-ES" dirty="0"/>
              <a:t>Licencia y </a:t>
            </a:r>
            <a:r>
              <a:rPr lang="es-ES" dirty="0" smtClean="0"/>
              <a:t>regulaciones</a:t>
            </a:r>
          </a:p>
          <a:p>
            <a:pPr marL="285750" indent="-285750">
              <a:buFont typeface="Arial" panose="020B0604020202020204" pitchFamily="34" charset="0"/>
              <a:buChar char="•"/>
            </a:pPr>
            <a:r>
              <a:rPr lang="es-ES" dirty="0" smtClean="0"/>
              <a:t>Aceptación social</a:t>
            </a:r>
          </a:p>
          <a:p>
            <a:pPr marL="285750" indent="-285750">
              <a:buFont typeface="Arial" panose="020B0604020202020204" pitchFamily="34" charset="0"/>
              <a:buChar char="•"/>
            </a:pPr>
            <a:r>
              <a:rPr lang="es-ES" dirty="0" smtClean="0"/>
              <a:t>Mano de obra</a:t>
            </a:r>
            <a:endParaRPr lang="es-ES" dirty="0"/>
          </a:p>
        </p:txBody>
      </p:sp>
    </p:spTree>
    <p:extLst>
      <p:ext uri="{BB962C8B-B14F-4D97-AF65-F5344CB8AC3E}">
        <p14:creationId xmlns:p14="http://schemas.microsoft.com/office/powerpoint/2010/main" val="258248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050473" y="789709"/>
            <a:ext cx="8839200" cy="461665"/>
          </a:xfrm>
          <a:prstGeom prst="rect">
            <a:avLst/>
          </a:prstGeom>
          <a:noFill/>
        </p:spPr>
        <p:txBody>
          <a:bodyPr wrap="square" rtlCol="0">
            <a:spAutoFit/>
          </a:bodyPr>
          <a:lstStyle/>
          <a:p>
            <a:r>
              <a:rPr lang="es-ES" sz="2400" dirty="0" smtClean="0">
                <a:latin typeface="Lucida Fax" panose="02060602050505020204" pitchFamily="18" charset="0"/>
              </a:rPr>
              <a:t>Causas que originan un estudio de localización </a:t>
            </a:r>
            <a:endParaRPr lang="es-ES" sz="2400" dirty="0">
              <a:latin typeface="Lucida Fax" panose="02060602050505020204" pitchFamily="18" charset="0"/>
            </a:endParaRPr>
          </a:p>
        </p:txBody>
      </p:sp>
      <p:sp>
        <p:nvSpPr>
          <p:cNvPr id="6" name="CuadroTexto 5"/>
          <p:cNvSpPr txBox="1"/>
          <p:nvPr/>
        </p:nvSpPr>
        <p:spPr>
          <a:xfrm>
            <a:off x="2895599" y="4062265"/>
            <a:ext cx="5735782" cy="2308324"/>
          </a:xfrm>
          <a:prstGeom prst="rect">
            <a:avLst/>
          </a:prstGeom>
          <a:noFill/>
        </p:spPr>
        <p:txBody>
          <a:bodyPr wrap="square" rtlCol="0">
            <a:spAutoFit/>
          </a:bodyPr>
          <a:lstStyle/>
          <a:p>
            <a:pPr marL="285750" indent="-285750">
              <a:buFont typeface="Arial" panose="020B0604020202020204" pitchFamily="34" charset="0"/>
              <a:buChar char="•"/>
            </a:pPr>
            <a:r>
              <a:rPr lang="es-ES" dirty="0"/>
              <a:t>C</a:t>
            </a:r>
            <a:r>
              <a:rPr lang="es-ES" dirty="0" smtClean="0"/>
              <a:t>reación de una empresa</a:t>
            </a:r>
          </a:p>
          <a:p>
            <a:pPr marL="285750" indent="-285750">
              <a:buFont typeface="Arial" panose="020B0604020202020204" pitchFamily="34" charset="0"/>
              <a:buChar char="•"/>
            </a:pPr>
            <a:r>
              <a:rPr lang="es-ES" dirty="0"/>
              <a:t>C</a:t>
            </a:r>
            <a:r>
              <a:rPr lang="es-ES" dirty="0" smtClean="0"/>
              <a:t>ambios significativos en los niveles de demanda</a:t>
            </a:r>
          </a:p>
          <a:p>
            <a:pPr marL="285750" indent="-285750">
              <a:buFont typeface="Arial" panose="020B0604020202020204" pitchFamily="34" charset="0"/>
              <a:buChar char="•"/>
            </a:pPr>
            <a:r>
              <a:rPr lang="es-ES" dirty="0"/>
              <a:t>C</a:t>
            </a:r>
            <a:r>
              <a:rPr lang="es-ES" dirty="0" smtClean="0"/>
              <a:t>ambios importantes en la distribución geográfica de la demanda</a:t>
            </a:r>
          </a:p>
          <a:p>
            <a:pPr marL="285750" indent="-285750">
              <a:buFont typeface="Arial" panose="020B0604020202020204" pitchFamily="34" charset="0"/>
              <a:buChar char="•"/>
            </a:pPr>
            <a:r>
              <a:rPr lang="es-ES" dirty="0"/>
              <a:t>C</a:t>
            </a:r>
            <a:r>
              <a:rPr lang="es-ES" dirty="0" smtClean="0"/>
              <a:t>ambios en los costos o calidad de los requerimientos de materiales, insumos y servicios</a:t>
            </a:r>
            <a:endParaRPr lang="es-ES" dirty="0"/>
          </a:p>
        </p:txBody>
      </p:sp>
      <p:sp>
        <p:nvSpPr>
          <p:cNvPr id="8" name="CuadroTexto 7"/>
          <p:cNvSpPr txBox="1"/>
          <p:nvPr/>
        </p:nvSpPr>
        <p:spPr>
          <a:xfrm>
            <a:off x="2050473" y="1390479"/>
            <a:ext cx="8340436" cy="2532681"/>
          </a:xfrm>
          <a:prstGeom prst="rect">
            <a:avLst/>
          </a:prstGeom>
          <a:noFill/>
        </p:spPr>
        <p:txBody>
          <a:bodyPr wrap="square" rtlCol="0">
            <a:spAutoFit/>
          </a:bodyPr>
          <a:lstStyle/>
          <a:p>
            <a:pPr>
              <a:lnSpc>
                <a:spcPct val="150000"/>
              </a:lnSpc>
            </a:pPr>
            <a:r>
              <a:rPr lang="es-ES" dirty="0" smtClean="0"/>
              <a:t>Para la instalación de una fábrica, es ineludible elegir una localización favorable para su operación.</a:t>
            </a:r>
          </a:p>
          <a:p>
            <a:pPr>
              <a:lnSpc>
                <a:spcPct val="150000"/>
              </a:lnSpc>
            </a:pPr>
            <a:endParaRPr lang="es-ES" dirty="0"/>
          </a:p>
          <a:p>
            <a:pPr>
              <a:lnSpc>
                <a:spcPct val="150000"/>
              </a:lnSpc>
            </a:pPr>
            <a:r>
              <a:rPr lang="es-ES" dirty="0" smtClean="0"/>
              <a:t>La decisión de localización tiene consecuencias de largo plazo, ya que implica una inmovilización de recursos financieros originados por las inversiones realizadas, y el tiempo y esfuerzos empleados</a:t>
            </a:r>
            <a:endParaRPr lang="es-ES" dirty="0"/>
          </a:p>
        </p:txBody>
      </p:sp>
    </p:spTree>
    <p:extLst>
      <p:ext uri="{BB962C8B-B14F-4D97-AF65-F5344CB8AC3E}">
        <p14:creationId xmlns:p14="http://schemas.microsoft.com/office/powerpoint/2010/main" val="123785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2655" y="471055"/>
            <a:ext cx="8423563" cy="461665"/>
          </a:xfrm>
          <a:prstGeom prst="rect">
            <a:avLst/>
          </a:prstGeom>
          <a:noFill/>
        </p:spPr>
        <p:txBody>
          <a:bodyPr wrap="square" rtlCol="0">
            <a:spAutoFit/>
          </a:bodyPr>
          <a:lstStyle/>
          <a:p>
            <a:r>
              <a:rPr lang="es-ES" sz="2400" dirty="0" smtClean="0">
                <a:latin typeface="Lucida Fax" panose="02060602050505020204" pitchFamily="18" charset="0"/>
              </a:rPr>
              <a:t>Criterios para la selección de regiones </a:t>
            </a:r>
            <a:endParaRPr lang="es-ES" sz="2400" dirty="0">
              <a:latin typeface="Lucida Fax" panose="02060602050505020204" pitchFamily="18" charset="0"/>
            </a:endParaRPr>
          </a:p>
        </p:txBody>
      </p:sp>
      <p:sp>
        <p:nvSpPr>
          <p:cNvPr id="6" name="CuadroTexto 5"/>
          <p:cNvSpPr txBox="1"/>
          <p:nvPr/>
        </p:nvSpPr>
        <p:spPr>
          <a:xfrm>
            <a:off x="1842655" y="3190737"/>
            <a:ext cx="7620000" cy="461665"/>
          </a:xfrm>
          <a:prstGeom prst="rect">
            <a:avLst/>
          </a:prstGeom>
          <a:noFill/>
        </p:spPr>
        <p:txBody>
          <a:bodyPr wrap="square" rtlCol="0">
            <a:spAutoFit/>
          </a:bodyPr>
          <a:lstStyle/>
          <a:p>
            <a:r>
              <a:rPr lang="es-ES" sz="2400" dirty="0" smtClean="0"/>
              <a:t>Métodos para localizar plantas de manufactura </a:t>
            </a:r>
            <a:endParaRPr lang="es-ES" sz="2400" dirty="0"/>
          </a:p>
        </p:txBody>
      </p:sp>
      <p:sp>
        <p:nvSpPr>
          <p:cNvPr id="7" name="CuadroTexto 6"/>
          <p:cNvSpPr txBox="1"/>
          <p:nvPr/>
        </p:nvSpPr>
        <p:spPr>
          <a:xfrm>
            <a:off x="1842655" y="1440278"/>
            <a:ext cx="9310255" cy="1286186"/>
          </a:xfrm>
          <a:prstGeom prst="rect">
            <a:avLst/>
          </a:prstGeom>
          <a:noFill/>
        </p:spPr>
        <p:txBody>
          <a:bodyPr wrap="square" rtlCol="0">
            <a:spAutoFit/>
          </a:bodyPr>
          <a:lstStyle/>
          <a:p>
            <a:pPr>
              <a:lnSpc>
                <a:spcPct val="150000"/>
              </a:lnSpc>
            </a:pPr>
            <a:r>
              <a:rPr lang="es-ES" dirty="0" smtClean="0"/>
              <a:t>El criterio básico utilizado para determinar una región es que constituya una unidad geográfica y socioeconómica que pueda producir un crecimiento auto sostenido y no de dependencia exclusiva al núcleo central.</a:t>
            </a:r>
            <a:endParaRPr lang="es-ES" dirty="0"/>
          </a:p>
        </p:txBody>
      </p:sp>
      <p:sp>
        <p:nvSpPr>
          <p:cNvPr id="8" name="CuadroTexto 7"/>
          <p:cNvSpPr txBox="1"/>
          <p:nvPr/>
        </p:nvSpPr>
        <p:spPr>
          <a:xfrm>
            <a:off x="1870365" y="4169349"/>
            <a:ext cx="9282545" cy="170168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s-ES" dirty="0" smtClean="0"/>
              <a:t>Método de Factores ponderados</a:t>
            </a:r>
          </a:p>
          <a:p>
            <a:pPr marL="285750" indent="-285750">
              <a:lnSpc>
                <a:spcPct val="150000"/>
              </a:lnSpc>
              <a:buFont typeface="Arial" panose="020B0604020202020204" pitchFamily="34" charset="0"/>
              <a:buChar char="•"/>
            </a:pPr>
            <a:r>
              <a:rPr lang="es-ES" dirty="0" smtClean="0"/>
              <a:t>Método del Centro de Gravedad</a:t>
            </a:r>
          </a:p>
          <a:p>
            <a:pPr marL="285750" indent="-285750">
              <a:lnSpc>
                <a:spcPct val="150000"/>
              </a:lnSpc>
              <a:buFont typeface="Arial" panose="020B0604020202020204" pitchFamily="34" charset="0"/>
              <a:buChar char="•"/>
            </a:pPr>
            <a:r>
              <a:rPr lang="es-ES" dirty="0" smtClean="0"/>
              <a:t>Método del Análisis del Punto Muerto</a:t>
            </a:r>
          </a:p>
          <a:p>
            <a:pPr marL="285750" indent="-285750">
              <a:lnSpc>
                <a:spcPct val="150000"/>
              </a:lnSpc>
              <a:buFont typeface="Arial" panose="020B0604020202020204" pitchFamily="34" charset="0"/>
              <a:buChar char="•"/>
            </a:pPr>
            <a:r>
              <a:rPr lang="es-ES" dirty="0" smtClean="0"/>
              <a:t>Método de Transporte</a:t>
            </a:r>
            <a:endParaRPr lang="es-ES" dirty="0"/>
          </a:p>
        </p:txBody>
      </p:sp>
    </p:spTree>
    <p:extLst>
      <p:ext uri="{BB962C8B-B14F-4D97-AF65-F5344CB8AC3E}">
        <p14:creationId xmlns:p14="http://schemas.microsoft.com/office/powerpoint/2010/main" val="1532032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50816" y="637965"/>
            <a:ext cx="9751475" cy="1066144"/>
          </a:xfrm>
        </p:spPr>
        <p:txBody>
          <a:bodyPr>
            <a:normAutofit/>
          </a:bodyPr>
          <a:lstStyle/>
          <a:p>
            <a:r>
              <a:rPr lang="es-ES" sz="2800" dirty="0" smtClean="0">
                <a:latin typeface="Lucida Fax" panose="02060602050505020204" pitchFamily="18" charset="0"/>
              </a:rPr>
              <a:t>Factores a tomar en cuenta para una distribución en planta </a:t>
            </a:r>
            <a:endParaRPr lang="es-ES" sz="2800" dirty="0">
              <a:latin typeface="Lucida Fax" panose="02060602050505020204" pitchFamily="18" charset="0"/>
            </a:endParaRPr>
          </a:p>
        </p:txBody>
      </p:sp>
      <p:sp>
        <p:nvSpPr>
          <p:cNvPr id="4" name="CuadroTexto 3"/>
          <p:cNvSpPr txBox="1"/>
          <p:nvPr/>
        </p:nvSpPr>
        <p:spPr>
          <a:xfrm>
            <a:off x="1884217" y="1787328"/>
            <a:ext cx="6844146" cy="400110"/>
          </a:xfrm>
          <a:prstGeom prst="rect">
            <a:avLst/>
          </a:prstGeom>
          <a:noFill/>
        </p:spPr>
        <p:txBody>
          <a:bodyPr wrap="square" rtlCol="0">
            <a:spAutoFit/>
          </a:bodyPr>
          <a:lstStyle/>
          <a:p>
            <a:r>
              <a:rPr lang="es-ES" sz="2000" dirty="0" smtClean="0">
                <a:latin typeface="Lucida Fax" panose="02060602050505020204" pitchFamily="18" charset="0"/>
              </a:rPr>
              <a:t>Distribución en planta </a:t>
            </a:r>
            <a:endParaRPr lang="es-ES" sz="2000" dirty="0">
              <a:latin typeface="Lucida Fax" panose="02060602050505020204" pitchFamily="18" charset="0"/>
            </a:endParaRPr>
          </a:p>
        </p:txBody>
      </p:sp>
      <p:sp>
        <p:nvSpPr>
          <p:cNvPr id="5" name="CuadroTexto 4"/>
          <p:cNvSpPr txBox="1"/>
          <p:nvPr/>
        </p:nvSpPr>
        <p:spPr>
          <a:xfrm>
            <a:off x="1884217" y="3844509"/>
            <a:ext cx="5624945" cy="400110"/>
          </a:xfrm>
          <a:prstGeom prst="rect">
            <a:avLst/>
          </a:prstGeom>
          <a:noFill/>
        </p:spPr>
        <p:txBody>
          <a:bodyPr wrap="square" rtlCol="0">
            <a:spAutoFit/>
          </a:bodyPr>
          <a:lstStyle/>
          <a:p>
            <a:r>
              <a:rPr lang="es-ES" sz="2000" dirty="0" smtClean="0">
                <a:latin typeface="Lucida Fax" panose="02060602050505020204" pitchFamily="18" charset="0"/>
              </a:rPr>
              <a:t>Objetivos de la distribución en planta </a:t>
            </a:r>
            <a:endParaRPr lang="es-ES" sz="2000" dirty="0">
              <a:latin typeface="Lucida Fax" panose="02060602050505020204" pitchFamily="18" charset="0"/>
            </a:endParaRPr>
          </a:p>
        </p:txBody>
      </p:sp>
      <p:sp>
        <p:nvSpPr>
          <p:cNvPr id="6" name="CuadroTexto 5"/>
          <p:cNvSpPr txBox="1"/>
          <p:nvPr/>
        </p:nvSpPr>
        <p:spPr>
          <a:xfrm>
            <a:off x="2202872" y="2270657"/>
            <a:ext cx="7384474" cy="1200329"/>
          </a:xfrm>
          <a:prstGeom prst="rect">
            <a:avLst/>
          </a:prstGeom>
          <a:noFill/>
        </p:spPr>
        <p:txBody>
          <a:bodyPr wrap="square" rtlCol="0">
            <a:spAutoFit/>
          </a:bodyPr>
          <a:lstStyle/>
          <a:p>
            <a:r>
              <a:rPr lang="es-ES" dirty="0" smtClean="0"/>
              <a:t>Se puede definir la distribución en planta como el proceso de determinación de la mejor ubicación de los factores disponibles tales como maquinaria, puestos de trabajo, áreas de servicio al cliente, oficinas, almacenes, zonas de descanso, pasillos</a:t>
            </a:r>
            <a:endParaRPr lang="es-ES" dirty="0"/>
          </a:p>
        </p:txBody>
      </p:sp>
      <p:sp>
        <p:nvSpPr>
          <p:cNvPr id="7" name="CuadroTexto 6"/>
          <p:cNvSpPr txBox="1"/>
          <p:nvPr/>
        </p:nvSpPr>
        <p:spPr>
          <a:xfrm>
            <a:off x="2202872" y="4587364"/>
            <a:ext cx="9393382" cy="2031325"/>
          </a:xfrm>
          <a:prstGeom prst="rect">
            <a:avLst/>
          </a:prstGeom>
          <a:noFill/>
        </p:spPr>
        <p:txBody>
          <a:bodyPr wrap="square" rtlCol="0">
            <a:spAutoFit/>
          </a:bodyPr>
          <a:lstStyle/>
          <a:p>
            <a:r>
              <a:rPr lang="es-ES" dirty="0" smtClean="0"/>
              <a:t>Los objetivos básicos que, según </a:t>
            </a:r>
            <a:r>
              <a:rPr lang="es-ES" dirty="0" err="1" smtClean="0"/>
              <a:t>Muther</a:t>
            </a:r>
            <a:r>
              <a:rPr lang="es-ES" dirty="0" smtClean="0"/>
              <a:t>, se persiguen con una buena distribución en planta se pueden resumir en los siguientes apartados</a:t>
            </a:r>
          </a:p>
          <a:p>
            <a:endParaRPr lang="es-ES" dirty="0"/>
          </a:p>
          <a:p>
            <a:r>
              <a:rPr lang="es-ES" dirty="0" smtClean="0"/>
              <a:t>Unidad</a:t>
            </a:r>
          </a:p>
          <a:p>
            <a:r>
              <a:rPr lang="es-ES" dirty="0" smtClean="0"/>
              <a:t>Circulación Mínima</a:t>
            </a:r>
          </a:p>
          <a:p>
            <a:r>
              <a:rPr lang="es-ES" dirty="0" smtClean="0"/>
              <a:t>Seguridad</a:t>
            </a:r>
          </a:p>
          <a:p>
            <a:r>
              <a:rPr lang="es-ES" dirty="0" smtClean="0"/>
              <a:t>Flexibilidad</a:t>
            </a:r>
            <a:endParaRPr lang="es-ES" dirty="0"/>
          </a:p>
        </p:txBody>
      </p:sp>
    </p:spTree>
    <p:extLst>
      <p:ext uri="{BB962C8B-B14F-4D97-AF65-F5344CB8AC3E}">
        <p14:creationId xmlns:p14="http://schemas.microsoft.com/office/powerpoint/2010/main" val="3709985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690254" y="515980"/>
            <a:ext cx="9393381" cy="461665"/>
          </a:xfrm>
          <a:prstGeom prst="rect">
            <a:avLst/>
          </a:prstGeom>
          <a:noFill/>
        </p:spPr>
        <p:txBody>
          <a:bodyPr wrap="square" rtlCol="0">
            <a:spAutoFit/>
          </a:bodyPr>
          <a:lstStyle/>
          <a:p>
            <a:r>
              <a:rPr lang="es-ES" sz="2400" dirty="0" smtClean="0">
                <a:latin typeface="Lucida Fax" panose="02060602050505020204" pitchFamily="18" charset="0"/>
              </a:rPr>
              <a:t>Causas que originan un estudio de distribución en planta  </a:t>
            </a:r>
            <a:endParaRPr lang="es-ES" sz="2400" dirty="0">
              <a:latin typeface="Lucida Fax" panose="02060602050505020204" pitchFamily="18" charset="0"/>
            </a:endParaRPr>
          </a:p>
        </p:txBody>
      </p:sp>
      <p:sp>
        <p:nvSpPr>
          <p:cNvPr id="7" name="CuadroTexto 6"/>
          <p:cNvSpPr txBox="1"/>
          <p:nvPr/>
        </p:nvSpPr>
        <p:spPr>
          <a:xfrm>
            <a:off x="1690255" y="2864346"/>
            <a:ext cx="4184073" cy="294817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s-ES" dirty="0" smtClean="0"/>
              <a:t>Departamento de recepción</a:t>
            </a:r>
          </a:p>
          <a:p>
            <a:pPr marL="285750" indent="-285750">
              <a:lnSpc>
                <a:spcPct val="150000"/>
              </a:lnSpc>
              <a:buFont typeface="Arial" panose="020B0604020202020204" pitchFamily="34" charset="0"/>
              <a:buChar char="•"/>
            </a:pPr>
            <a:r>
              <a:rPr lang="es-ES" dirty="0" smtClean="0"/>
              <a:t>Almacenes</a:t>
            </a:r>
          </a:p>
          <a:p>
            <a:pPr marL="285750" indent="-285750">
              <a:lnSpc>
                <a:spcPct val="150000"/>
              </a:lnSpc>
              <a:buFont typeface="Arial" panose="020B0604020202020204" pitchFamily="34" charset="0"/>
              <a:buChar char="•"/>
            </a:pPr>
            <a:r>
              <a:rPr lang="es-ES" dirty="0" smtClean="0"/>
              <a:t>Departamento de producción</a:t>
            </a:r>
          </a:p>
          <a:p>
            <a:pPr marL="285750" indent="-285750">
              <a:lnSpc>
                <a:spcPct val="150000"/>
              </a:lnSpc>
              <a:buFont typeface="Arial" panose="020B0604020202020204" pitchFamily="34" charset="0"/>
              <a:buChar char="•"/>
            </a:pPr>
            <a:r>
              <a:rPr lang="es-ES" dirty="0" smtClean="0"/>
              <a:t>Expedición</a:t>
            </a:r>
          </a:p>
          <a:p>
            <a:pPr marL="285750" indent="-285750">
              <a:lnSpc>
                <a:spcPct val="150000"/>
              </a:lnSpc>
              <a:buFont typeface="Arial" panose="020B0604020202020204" pitchFamily="34" charset="0"/>
              <a:buChar char="•"/>
            </a:pPr>
            <a:r>
              <a:rPr lang="es-ES" dirty="0" smtClean="0"/>
              <a:t>Ambiente</a:t>
            </a:r>
          </a:p>
          <a:p>
            <a:pPr marL="285750" indent="-285750">
              <a:lnSpc>
                <a:spcPct val="150000"/>
              </a:lnSpc>
              <a:buFont typeface="Arial" panose="020B0604020202020204" pitchFamily="34" charset="0"/>
              <a:buChar char="•"/>
            </a:pPr>
            <a:r>
              <a:rPr lang="es-ES" dirty="0" smtClean="0"/>
              <a:t>Nuevos productos</a:t>
            </a:r>
          </a:p>
          <a:p>
            <a:pPr marL="285750" indent="-285750">
              <a:lnSpc>
                <a:spcPct val="150000"/>
              </a:lnSpc>
              <a:buFont typeface="Arial" panose="020B0604020202020204" pitchFamily="34" charset="0"/>
              <a:buChar char="•"/>
            </a:pPr>
            <a:r>
              <a:rPr lang="es-ES" dirty="0" smtClean="0"/>
              <a:t>Instalaciones nuevas</a:t>
            </a:r>
            <a:endParaRPr lang="es-ES" dirty="0"/>
          </a:p>
        </p:txBody>
      </p:sp>
      <p:sp>
        <p:nvSpPr>
          <p:cNvPr id="8" name="CuadroTexto 7"/>
          <p:cNvSpPr txBox="1"/>
          <p:nvPr/>
        </p:nvSpPr>
        <p:spPr>
          <a:xfrm>
            <a:off x="1690255" y="1413164"/>
            <a:ext cx="10099963" cy="923330"/>
          </a:xfrm>
          <a:prstGeom prst="rect">
            <a:avLst/>
          </a:prstGeom>
          <a:noFill/>
        </p:spPr>
        <p:txBody>
          <a:bodyPr wrap="square" rtlCol="0">
            <a:spAutoFit/>
          </a:bodyPr>
          <a:lstStyle/>
          <a:p>
            <a:r>
              <a:rPr lang="es-ES" smtClean="0"/>
              <a:t>En general existen gran variedad de síntomas que nos indican si una distribución precisa ser replanteada. El momento más lógico para considerar un cambio en la distribución es cuando se realizan mejoras en los métodos o maquinaria.</a:t>
            </a:r>
            <a:endParaRPr lang="es-ES" dirty="0"/>
          </a:p>
        </p:txBody>
      </p:sp>
    </p:spTree>
    <p:extLst>
      <p:ext uri="{BB962C8B-B14F-4D97-AF65-F5344CB8AC3E}">
        <p14:creationId xmlns:p14="http://schemas.microsoft.com/office/powerpoint/2010/main" val="1899196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56509" y="600763"/>
            <a:ext cx="6525491" cy="461665"/>
          </a:xfrm>
          <a:prstGeom prst="rect">
            <a:avLst/>
          </a:prstGeom>
          <a:noFill/>
        </p:spPr>
        <p:txBody>
          <a:bodyPr wrap="square" rtlCol="0">
            <a:spAutoFit/>
          </a:bodyPr>
          <a:lstStyle/>
          <a:p>
            <a:r>
              <a:rPr lang="es-ES" sz="2400" dirty="0" smtClean="0">
                <a:latin typeface="Lucida Fax" panose="02060602050505020204" pitchFamily="18" charset="0"/>
              </a:rPr>
              <a:t>Manufactura esbelta </a:t>
            </a:r>
            <a:endParaRPr lang="es-ES" sz="2400" dirty="0">
              <a:latin typeface="Lucida Fax" panose="02060602050505020204" pitchFamily="18" charset="0"/>
            </a:endParaRPr>
          </a:p>
        </p:txBody>
      </p:sp>
      <p:sp>
        <p:nvSpPr>
          <p:cNvPr id="5" name="CuadroTexto 4"/>
          <p:cNvSpPr txBox="1"/>
          <p:nvPr/>
        </p:nvSpPr>
        <p:spPr>
          <a:xfrm>
            <a:off x="1856509" y="3602459"/>
            <a:ext cx="8478981" cy="461665"/>
          </a:xfrm>
          <a:prstGeom prst="rect">
            <a:avLst/>
          </a:prstGeom>
          <a:noFill/>
        </p:spPr>
        <p:txBody>
          <a:bodyPr wrap="square" rtlCol="0">
            <a:spAutoFit/>
          </a:bodyPr>
          <a:lstStyle/>
          <a:p>
            <a:r>
              <a:rPr lang="es-ES" sz="2400" dirty="0" smtClean="0">
                <a:latin typeface="Lucida Fax" panose="02060602050505020204" pitchFamily="18" charset="0"/>
              </a:rPr>
              <a:t>Pensamiento esbelto </a:t>
            </a:r>
            <a:endParaRPr lang="es-ES" sz="2400" dirty="0">
              <a:latin typeface="Lucida Fax" panose="02060602050505020204" pitchFamily="18" charset="0"/>
            </a:endParaRPr>
          </a:p>
        </p:txBody>
      </p:sp>
      <p:sp>
        <p:nvSpPr>
          <p:cNvPr id="6" name="CuadroTexto 5"/>
          <p:cNvSpPr txBox="1"/>
          <p:nvPr/>
        </p:nvSpPr>
        <p:spPr>
          <a:xfrm>
            <a:off x="1856509" y="4447310"/>
            <a:ext cx="9712036" cy="1286186"/>
          </a:xfrm>
          <a:prstGeom prst="rect">
            <a:avLst/>
          </a:prstGeom>
          <a:noFill/>
        </p:spPr>
        <p:txBody>
          <a:bodyPr wrap="square" rtlCol="0">
            <a:spAutoFit/>
          </a:bodyPr>
          <a:lstStyle/>
          <a:p>
            <a:pPr>
              <a:lnSpc>
                <a:spcPct val="150000"/>
              </a:lnSpc>
            </a:pPr>
            <a:r>
              <a:rPr lang="es-ES" dirty="0" smtClean="0"/>
              <a:t>Se basa en el principio de reducción de costos a través de la identificación y eliminación de desperdicios. Los desperdicios se relacionan normalmente con desperdicios físicos</a:t>
            </a:r>
            <a:endParaRPr lang="es-ES" dirty="0"/>
          </a:p>
        </p:txBody>
      </p:sp>
      <p:sp>
        <p:nvSpPr>
          <p:cNvPr id="7" name="CuadroTexto 6"/>
          <p:cNvSpPr txBox="1"/>
          <p:nvPr/>
        </p:nvSpPr>
        <p:spPr>
          <a:xfrm>
            <a:off x="1856509" y="1293683"/>
            <a:ext cx="9407236" cy="2117183"/>
          </a:xfrm>
          <a:prstGeom prst="rect">
            <a:avLst/>
          </a:prstGeom>
          <a:noFill/>
        </p:spPr>
        <p:txBody>
          <a:bodyPr wrap="square" rtlCol="0">
            <a:spAutoFit/>
          </a:bodyPr>
          <a:lstStyle/>
          <a:p>
            <a:pPr>
              <a:lnSpc>
                <a:spcPct val="150000"/>
              </a:lnSpc>
            </a:pPr>
            <a:r>
              <a:rPr lang="es-ES" dirty="0" smtClean="0"/>
              <a:t>Es un conjunto de herramientas que le ayudarán a eliminar todas las operaciones que no le agregan valor al producto, servicio y a los procesos, aumentando el valor de cada actividad realizada y eliminando lo que no se requiere. Reducir desperdicios y mejorar las operaciones, basándose siempre en el respeto al trabajador.</a:t>
            </a:r>
            <a:endParaRPr lang="es-ES" dirty="0"/>
          </a:p>
        </p:txBody>
      </p:sp>
    </p:spTree>
    <p:extLst>
      <p:ext uri="{BB962C8B-B14F-4D97-AF65-F5344CB8AC3E}">
        <p14:creationId xmlns:p14="http://schemas.microsoft.com/office/powerpoint/2010/main" val="185399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759528" y="651163"/>
            <a:ext cx="9227128" cy="400110"/>
          </a:xfrm>
          <a:prstGeom prst="rect">
            <a:avLst/>
          </a:prstGeom>
          <a:noFill/>
        </p:spPr>
        <p:txBody>
          <a:bodyPr wrap="square" rtlCol="0">
            <a:spAutoFit/>
          </a:bodyPr>
          <a:lstStyle/>
          <a:p>
            <a:r>
              <a:rPr lang="es-ES" sz="2000" dirty="0" smtClean="0">
                <a:latin typeface="Lucida Fax" panose="02060602050505020204" pitchFamily="18" charset="0"/>
              </a:rPr>
              <a:t>Proceso sistemático para planificar la distribución en planta </a:t>
            </a:r>
            <a:endParaRPr lang="es-ES" sz="2000" dirty="0">
              <a:latin typeface="Lucida Fax" panose="02060602050505020204" pitchFamily="18" charset="0"/>
            </a:endParaRPr>
          </a:p>
        </p:txBody>
      </p:sp>
      <p:sp>
        <p:nvSpPr>
          <p:cNvPr id="6" name="CuadroTexto 5"/>
          <p:cNvSpPr txBox="1"/>
          <p:nvPr/>
        </p:nvSpPr>
        <p:spPr>
          <a:xfrm>
            <a:off x="1759528" y="3602183"/>
            <a:ext cx="7786255" cy="400110"/>
          </a:xfrm>
          <a:prstGeom prst="rect">
            <a:avLst/>
          </a:prstGeom>
          <a:noFill/>
        </p:spPr>
        <p:txBody>
          <a:bodyPr wrap="square" rtlCol="0">
            <a:spAutoFit/>
          </a:bodyPr>
          <a:lstStyle/>
          <a:p>
            <a:r>
              <a:rPr lang="es-ES" sz="2000" dirty="0" smtClean="0">
                <a:latin typeface="Lucida Fax" panose="02060602050505020204" pitchFamily="18" charset="0"/>
              </a:rPr>
              <a:t>Procesamiento del diseño de instalaciones de manufactura </a:t>
            </a:r>
            <a:endParaRPr lang="es-ES" sz="2000" dirty="0">
              <a:latin typeface="Lucida Fax" panose="02060602050505020204" pitchFamily="18" charset="0"/>
            </a:endParaRPr>
          </a:p>
        </p:txBody>
      </p:sp>
      <p:sp>
        <p:nvSpPr>
          <p:cNvPr id="7" name="CuadroTexto 6"/>
          <p:cNvSpPr txBox="1"/>
          <p:nvPr/>
        </p:nvSpPr>
        <p:spPr>
          <a:xfrm>
            <a:off x="1759528" y="1504536"/>
            <a:ext cx="9227128" cy="1286186"/>
          </a:xfrm>
          <a:prstGeom prst="rect">
            <a:avLst/>
          </a:prstGeom>
          <a:noFill/>
        </p:spPr>
        <p:txBody>
          <a:bodyPr wrap="square" rtlCol="0">
            <a:spAutoFit/>
          </a:bodyPr>
          <a:lstStyle/>
          <a:p>
            <a:pPr>
              <a:lnSpc>
                <a:spcPct val="150000"/>
              </a:lnSpc>
            </a:pPr>
            <a:r>
              <a:rPr lang="es-ES" dirty="0"/>
              <a:t>E</a:t>
            </a:r>
            <a:r>
              <a:rPr lang="es-ES" dirty="0" smtClean="0"/>
              <a:t>s una metodología igualmente aplicable a oficinas, laboratorios, servicios, e instalaciones de manufactura, tanto para plantas que se desean construir, como para rediseños y adaptaciones en edificios ya existentes.</a:t>
            </a:r>
            <a:endParaRPr lang="es-ES" dirty="0"/>
          </a:p>
        </p:txBody>
      </p:sp>
      <p:sp>
        <p:nvSpPr>
          <p:cNvPr id="8" name="Rectángulo 7"/>
          <p:cNvSpPr/>
          <p:nvPr/>
        </p:nvSpPr>
        <p:spPr>
          <a:xfrm>
            <a:off x="1759528" y="4339029"/>
            <a:ext cx="9227128" cy="1286186"/>
          </a:xfrm>
          <a:prstGeom prst="rect">
            <a:avLst/>
          </a:prstGeom>
        </p:spPr>
        <p:txBody>
          <a:bodyPr wrap="square">
            <a:spAutoFit/>
          </a:bodyPr>
          <a:lstStyle/>
          <a:p>
            <a:pPr>
              <a:lnSpc>
                <a:spcPct val="150000"/>
              </a:lnSpc>
            </a:pPr>
            <a:r>
              <a:rPr lang="es-ES" dirty="0" smtClean="0"/>
              <a:t>La calidad del diseño de una instalación de manufactura (plano de la distribución de la planta) depende de lo bien que el planeador recolecta y analiza los datos básicos.</a:t>
            </a:r>
            <a:endParaRPr lang="es-ES" dirty="0"/>
          </a:p>
        </p:txBody>
      </p:sp>
    </p:spTree>
    <p:extLst>
      <p:ext uri="{BB962C8B-B14F-4D97-AF65-F5344CB8AC3E}">
        <p14:creationId xmlns:p14="http://schemas.microsoft.com/office/powerpoint/2010/main" val="273129529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227</TotalTime>
  <Words>725</Words>
  <Application>Microsoft Office PowerPoint</Application>
  <PresentationFormat>Panorámica</PresentationFormat>
  <Paragraphs>79</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Century Gothic</vt:lpstr>
      <vt:lpstr>Lucida Fax</vt:lpstr>
      <vt:lpstr>Times New Roman</vt:lpstr>
      <vt:lpstr>Wingdings 3</vt:lpstr>
      <vt:lpstr>Espiral</vt:lpstr>
      <vt:lpstr>Presentación de PowerPoint</vt:lpstr>
      <vt:lpstr>Factores a considerar para localizar una instalación en planta </vt:lpstr>
      <vt:lpstr>Localización  </vt:lpstr>
      <vt:lpstr>Presentación de PowerPoint</vt:lpstr>
      <vt:lpstr>Presentación de PowerPoint</vt:lpstr>
      <vt:lpstr>Factores a tomar en cuenta para una distribución en planta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Marlene</dc:creator>
  <cp:lastModifiedBy>Marlene</cp:lastModifiedBy>
  <cp:revision>17</cp:revision>
  <dcterms:created xsi:type="dcterms:W3CDTF">2013-01-01T08:21:41Z</dcterms:created>
  <dcterms:modified xsi:type="dcterms:W3CDTF">2013-01-01T12:09:41Z</dcterms:modified>
</cp:coreProperties>
</file>