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60" d="100"/>
          <a:sy n="60" d="100"/>
        </p:scale>
        <p:origin x="-17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B88EF-03FE-493F-8925-BDBFBE8882C1}" type="datetimeFigureOut">
              <a:rPr lang="es-VE" smtClean="0"/>
              <a:t>23/04/2024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85429-18FE-4B91-9145-822BD3CF2DE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19694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9DDB4-6A5C-4C28-82E7-86D836E0DDC3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478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768" y="332655"/>
            <a:ext cx="4374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b="1" dirty="0"/>
              <a:t>Solución de problemas a través de algoritmos</a:t>
            </a:r>
          </a:p>
          <a:p>
            <a:r>
              <a:rPr lang="es-VE" dirty="0"/>
              <a:t>consiste en dividir el mismo en un número finito de pasos elementales e indicar claramente el orden de ejecución de los mismos</a:t>
            </a:r>
            <a:r>
              <a:rPr lang="es-VE" dirty="0" smtClean="0"/>
              <a:t>.</a:t>
            </a:r>
          </a:p>
          <a:p>
            <a:endParaRPr lang="es-VE" dirty="0" smtClean="0"/>
          </a:p>
          <a:p>
            <a:pPr algn="just"/>
            <a:r>
              <a:rPr lang="es-VE" b="1" dirty="0"/>
              <a:t>Algoritmo</a:t>
            </a:r>
          </a:p>
          <a:p>
            <a:pPr algn="just"/>
            <a:r>
              <a:rPr lang="es-VE" dirty="0"/>
              <a:t>Es una secuencia de instrucciones u operaciones específicas que permiten controlar determinados procesos , este trata de conjuntos finitos y ordenados de pasos, que nos conducen a resolver un problema o tomar una decisión</a:t>
            </a:r>
          </a:p>
          <a:p>
            <a:endParaRPr lang="es-VE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64" y="4293096"/>
            <a:ext cx="2450860" cy="230357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80" y="0"/>
            <a:ext cx="4516320" cy="3429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4293097"/>
            <a:ext cx="2404240" cy="230357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56" y="3429000"/>
            <a:ext cx="4389444" cy="34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26064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/>
              <a:t>Representación de un algoritmo, a través de un diagrama de flujo</a:t>
            </a:r>
            <a:r>
              <a:rPr lang="es-VE" dirty="0"/>
              <a:t>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43570"/>
            <a:ext cx="3405187" cy="260508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-16836" y="67229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dirty="0"/>
              <a:t> un </a:t>
            </a:r>
            <a:r>
              <a:rPr lang="es-VE" b="1" dirty="0"/>
              <a:t>algoritmo</a:t>
            </a:r>
            <a:r>
              <a:rPr lang="es-VE" dirty="0"/>
              <a:t> es un procedimiento para resolver problemas. Es el primer paso del proceso para resolver un problema matemático o informático.</a:t>
            </a:r>
          </a:p>
          <a:p>
            <a:pPr algn="just"/>
            <a:r>
              <a:rPr lang="es-VE" dirty="0"/>
              <a:t>Un algoritmo incluye cálculos, razonamientos y procesamiento de datos. Los algoritmos pueden presentarse mediante lenguajes naturales, pseudocódigo, diagramas de flujo, entre otros.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VE" dirty="0"/>
              <a:t>Un </a:t>
            </a:r>
            <a:r>
              <a:rPr lang="es-VE" b="1" dirty="0"/>
              <a:t>diagrama de flujo</a:t>
            </a:r>
            <a:r>
              <a:rPr lang="es-VE" dirty="0"/>
              <a:t> es la representación gráfica de un algoritmo con la ayuda de diferentes símbolos, formas y flechas para demostrar un proceso o un programa, para así entenderlo fácilmente. El objetivo principal de utilizar un diagrama de flujo es analizar los diferentes métodos del mismo y para ello se aplican varios símbolos estándar: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41467"/>
              </p:ext>
            </p:extLst>
          </p:nvPr>
        </p:nvGraphicFramePr>
        <p:xfrm>
          <a:off x="4978410" y="3212976"/>
          <a:ext cx="3833988" cy="3600400"/>
        </p:xfrm>
        <a:graphic>
          <a:graphicData uri="http://schemas.openxmlformats.org/drawingml/2006/table">
            <a:tbl>
              <a:tblPr/>
              <a:tblGrid>
                <a:gridCol w="2401902"/>
                <a:gridCol w="1432086"/>
              </a:tblGrid>
              <a:tr h="1117540">
                <a:tc>
                  <a:txBody>
                    <a:bodyPr/>
                    <a:lstStyle/>
                    <a:p>
                      <a:pPr fontAlgn="ctr"/>
                      <a:r>
                        <a:rPr lang="es-VE" dirty="0">
                          <a:effectLst/>
                        </a:rPr>
                        <a:t>Caja de Terminales - Inicio / Fin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s-VE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564">
                <a:tc>
                  <a:txBody>
                    <a:bodyPr/>
                    <a:lstStyle/>
                    <a:p>
                      <a:pPr fontAlgn="ctr"/>
                      <a:r>
                        <a:rPr lang="es-VE">
                          <a:effectLst/>
                        </a:rPr>
                        <a:t>Entrada / Salida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s-VE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9128">
                <a:tc>
                  <a:txBody>
                    <a:bodyPr/>
                    <a:lstStyle/>
                    <a:p>
                      <a:pPr fontAlgn="ctr"/>
                      <a:r>
                        <a:rPr lang="es-VE">
                          <a:effectLst/>
                        </a:rPr>
                        <a:t>Proceso / Instrucción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s-VE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564">
                <a:tc>
                  <a:txBody>
                    <a:bodyPr/>
                    <a:lstStyle/>
                    <a:p>
                      <a:pPr fontAlgn="ctr"/>
                      <a:r>
                        <a:rPr lang="es-VE">
                          <a:effectLst/>
                        </a:rPr>
                        <a:t>Decisión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s-VE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604">
                <a:tc>
                  <a:txBody>
                    <a:bodyPr/>
                    <a:lstStyle/>
                    <a:p>
                      <a:pPr fontAlgn="ctr"/>
                      <a:r>
                        <a:rPr lang="es-VE">
                          <a:effectLst/>
                        </a:rPr>
                        <a:t>Conector / Flecha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s-VE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1" descr="Figura de la caja de terminales"/>
          <p:cNvSpPr>
            <a:spLocks noChangeAspect="1" noChangeArrowheads="1"/>
          </p:cNvSpPr>
          <p:nvPr/>
        </p:nvSpPr>
        <p:spPr bwMode="auto">
          <a:xfrm>
            <a:off x="1514475" y="3176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8" name="AutoShape 2" descr="Figura de entrada/salida"/>
          <p:cNvSpPr>
            <a:spLocks noChangeAspect="1" noChangeArrowheads="1"/>
          </p:cNvSpPr>
          <p:nvPr/>
        </p:nvSpPr>
        <p:spPr bwMode="auto">
          <a:xfrm>
            <a:off x="1514475" y="3176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9" name="AutoShape 3" descr="Figura del proceso"/>
          <p:cNvSpPr>
            <a:spLocks noChangeAspect="1" noChangeArrowheads="1"/>
          </p:cNvSpPr>
          <p:nvPr/>
        </p:nvSpPr>
        <p:spPr bwMode="auto">
          <a:xfrm>
            <a:off x="1514475" y="3176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0" name="AutoShape 4" descr="Figura de decisión"/>
          <p:cNvSpPr>
            <a:spLocks noChangeAspect="1" noChangeArrowheads="1"/>
          </p:cNvSpPr>
          <p:nvPr/>
        </p:nvSpPr>
        <p:spPr bwMode="auto">
          <a:xfrm>
            <a:off x="1514475" y="3176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1" name="AutoShape 5" descr="Figura de conector"/>
          <p:cNvSpPr>
            <a:spLocks noChangeAspect="1" noChangeArrowheads="1"/>
          </p:cNvSpPr>
          <p:nvPr/>
        </p:nvSpPr>
        <p:spPr bwMode="auto">
          <a:xfrm>
            <a:off x="1514475" y="3176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71" y="3642543"/>
            <a:ext cx="78806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71" y="4361914"/>
            <a:ext cx="921643" cy="44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71" y="4916038"/>
            <a:ext cx="788064" cy="47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71" y="5614772"/>
            <a:ext cx="788064" cy="40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71" y="6241380"/>
            <a:ext cx="788064" cy="55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7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3326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/>
              <a:t>Diferencia entre algoritmo y diagrama de </a:t>
            </a:r>
            <a:r>
              <a:rPr lang="es-VE" b="1" dirty="0" smtClean="0"/>
              <a:t>flujo</a:t>
            </a:r>
          </a:p>
          <a:p>
            <a:pPr algn="just"/>
            <a:endParaRPr lang="es-VE" dirty="0" smtClean="0"/>
          </a:p>
          <a:p>
            <a:pPr algn="just"/>
            <a:r>
              <a:rPr lang="es-VE" dirty="0" smtClean="0"/>
              <a:t>Si </a:t>
            </a:r>
            <a:r>
              <a:rPr lang="es-VE" dirty="0"/>
              <a:t>comparamos un diagrama de flujo con una película, un algoritmo es la historia de esa película. En otras palabras, </a:t>
            </a:r>
            <a:r>
              <a:rPr lang="es-VE" b="1" dirty="0"/>
              <a:t>un algoritmo es el núcleo de un diagrama de flujo.</a:t>
            </a:r>
            <a:r>
              <a:rPr lang="es-VE" dirty="0"/>
              <a:t> Actualmente, en el campo de la programación informática, existen muchas diferencias entre el algoritmo y el diagrama de flujo en varios aspectos, como la precisión, la forma en que se muestran y la forma en que la gente los percibe. A continuación, se muestra en detalle una tabla que ilustra las diferencias entre ambos.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308730"/>
              </p:ext>
            </p:extLst>
          </p:nvPr>
        </p:nvGraphicFramePr>
        <p:xfrm>
          <a:off x="467544" y="2852936"/>
          <a:ext cx="8208912" cy="3600399"/>
        </p:xfrm>
        <a:graphic>
          <a:graphicData uri="http://schemas.openxmlformats.org/drawingml/2006/table">
            <a:tbl>
              <a:tblPr/>
              <a:tblGrid>
                <a:gridCol w="4290216"/>
                <a:gridCol w="3918696"/>
              </a:tblGrid>
              <a:tr h="327309"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400" b="0" dirty="0" smtClean="0">
                          <a:effectLst/>
                        </a:rPr>
                        <a:t>Algoritmo</a:t>
                      </a:r>
                      <a:endParaRPr lang="es-VE" sz="1400" b="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VE" sz="1400" b="0" dirty="0">
                          <a:effectLst/>
                        </a:rPr>
                        <a:t>Diagrama de flujo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fontAlgn="ctr"/>
                      <a:r>
                        <a:rPr lang="es-VE" sz="1400" dirty="0">
                          <a:effectLst/>
                        </a:rPr>
                        <a:t>Es un procedimiento para resolver problemas.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Es una representación gráfica de un proceso.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618"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El proceso se muestra con instrucciones paso a paso.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El proceso se muestra en un diagrama de información bloque por bloque.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Es complejo y difícil de entender.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Es intuitivo y fácil de entender.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Es conveniente depurar los errores.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Es difícil depurar los errores.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309"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La solución se muestra en lenguaje natural.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La solución se presenta en formato gráfico.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618"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Es un poco más fácil resolver un problema complejo.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Es difícil resolver un problema complejo.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618">
                <a:tc>
                  <a:txBody>
                    <a:bodyPr/>
                    <a:lstStyle/>
                    <a:p>
                      <a:pPr fontAlgn="ctr"/>
                      <a:r>
                        <a:rPr lang="es-VE" sz="1400">
                          <a:effectLst/>
                        </a:rPr>
                        <a:t>Cuesta más tiempo crear un algoritmo.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VE" sz="1400" dirty="0">
                          <a:effectLst/>
                        </a:rPr>
                        <a:t>Crear un diagrama de flujo cuesta menos tiempo.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4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1" t="32776" r="6378" b="3225"/>
          <a:stretch/>
        </p:blipFill>
        <p:spPr bwMode="auto">
          <a:xfrm>
            <a:off x="164705" y="1196752"/>
            <a:ext cx="8814589" cy="543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50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7714" y="476672"/>
            <a:ext cx="5148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b="1" dirty="0"/>
              <a:t>Pseudocódigo (comprensión escrita del problema</a:t>
            </a:r>
            <a:r>
              <a:rPr lang="es-VE" b="1" dirty="0" smtClean="0"/>
              <a:t>)</a:t>
            </a:r>
            <a:endParaRPr lang="es-VE" b="1" dirty="0"/>
          </a:p>
        </p:txBody>
      </p:sp>
      <p:sp>
        <p:nvSpPr>
          <p:cNvPr id="3" name="2 Rectángulo"/>
          <p:cNvSpPr/>
          <p:nvPr/>
        </p:nvSpPr>
        <p:spPr>
          <a:xfrm>
            <a:off x="179512" y="2202062"/>
            <a:ext cx="40799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 smtClean="0"/>
              <a:t>Ejemplo: </a:t>
            </a:r>
            <a:r>
              <a:rPr lang="es-VE" b="1" dirty="0"/>
              <a:t>Determinar si un alumno </a:t>
            </a:r>
            <a:r>
              <a:rPr lang="es-VE" b="1" dirty="0" smtClean="0"/>
              <a:t>ha aprobado </a:t>
            </a:r>
            <a:r>
              <a:rPr lang="es-VE" b="1" dirty="0"/>
              <a:t>el examen o no</a:t>
            </a:r>
            <a:r>
              <a:rPr lang="es-VE" b="1" dirty="0" smtClean="0"/>
              <a:t>:</a:t>
            </a:r>
          </a:p>
          <a:p>
            <a:endParaRPr lang="es-VE" b="1" dirty="0" smtClean="0"/>
          </a:p>
          <a:p>
            <a:endParaRPr lang="es-VE" b="1" dirty="0"/>
          </a:p>
          <a:p>
            <a:r>
              <a:rPr lang="es-VE" b="1" dirty="0"/>
              <a:t>Algoritmo</a:t>
            </a:r>
            <a:r>
              <a:rPr lang="es-VE" b="1" dirty="0" smtClean="0"/>
              <a:t>:</a:t>
            </a:r>
          </a:p>
          <a:p>
            <a:endParaRPr lang="es-VE" b="1" dirty="0"/>
          </a:p>
          <a:p>
            <a:r>
              <a:rPr lang="es-VE" b="1" dirty="0"/>
              <a:t>Paso 1:</a:t>
            </a:r>
            <a:r>
              <a:rPr lang="es-VE" dirty="0"/>
              <a:t> </a:t>
            </a:r>
            <a:r>
              <a:rPr lang="es-VE" dirty="0" smtClean="0"/>
              <a:t> Notas </a:t>
            </a:r>
            <a:r>
              <a:rPr lang="es-VE" dirty="0"/>
              <a:t>de entrada de 4 cursos M1, M2, M3 y </a:t>
            </a:r>
            <a:r>
              <a:rPr lang="es-VE" dirty="0" smtClean="0"/>
              <a:t>M4.</a:t>
            </a:r>
          </a:p>
          <a:p>
            <a:endParaRPr lang="es-VE" dirty="0"/>
          </a:p>
          <a:p>
            <a:r>
              <a:rPr lang="es-VE" b="1" dirty="0"/>
              <a:t>Paso 2: </a:t>
            </a:r>
            <a:r>
              <a:rPr lang="es-VE" b="1" dirty="0" smtClean="0"/>
              <a:t> </a:t>
            </a:r>
            <a:r>
              <a:rPr lang="es-VE" dirty="0" smtClean="0"/>
              <a:t>Calcular </a:t>
            </a:r>
            <a:r>
              <a:rPr lang="es-VE" dirty="0"/>
              <a:t>la nota media con la fórmula "Nota=(M1+M2+M3+M4)/</a:t>
            </a:r>
            <a:r>
              <a:rPr lang="es-VE" dirty="0" smtClean="0"/>
              <a:t>4«</a:t>
            </a:r>
          </a:p>
          <a:p>
            <a:endParaRPr lang="es-VE" dirty="0"/>
          </a:p>
          <a:p>
            <a:r>
              <a:rPr lang="es-VE" b="1" dirty="0"/>
              <a:t>Paso 3: </a:t>
            </a:r>
            <a:r>
              <a:rPr lang="es-VE" b="1" dirty="0" smtClean="0"/>
              <a:t> </a:t>
            </a:r>
            <a:r>
              <a:rPr lang="es-VE" dirty="0" smtClean="0"/>
              <a:t>Si </a:t>
            </a:r>
            <a:r>
              <a:rPr lang="es-VE" dirty="0"/>
              <a:t>la nota media es inferior a 60, imprime "FALLO", si no imprime "APROBADO</a:t>
            </a:r>
            <a:r>
              <a:rPr lang="es-VE" dirty="0" smtClean="0"/>
              <a:t>".</a:t>
            </a:r>
            <a:endParaRPr lang="es-V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9" t="20368" r="19451" b="350"/>
          <a:stretch/>
        </p:blipFill>
        <p:spPr bwMode="auto">
          <a:xfrm>
            <a:off x="4572000" y="2276872"/>
            <a:ext cx="4392488" cy="417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95189" y="1700808"/>
            <a:ext cx="1946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/>
              <a:t>Diagrama de flujo:</a:t>
            </a:r>
          </a:p>
        </p:txBody>
      </p:sp>
    </p:spTree>
    <p:extLst>
      <p:ext uri="{BB962C8B-B14F-4D97-AF65-F5344CB8AC3E}">
        <p14:creationId xmlns:p14="http://schemas.microsoft.com/office/powerpoint/2010/main" val="39695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t="17102" r="27487" b="10734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9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4420" y="331492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b="1" dirty="0"/>
              <a:t>Partes elementales de un algoritmo</a:t>
            </a:r>
          </a:p>
          <a:p>
            <a:pPr algn="just"/>
            <a:r>
              <a:rPr lang="es-VE" dirty="0" smtClean="0"/>
              <a:t>una </a:t>
            </a:r>
            <a:r>
              <a:rPr lang="es-VE" dirty="0"/>
              <a:t>entrada, conocida como </a:t>
            </a:r>
            <a:r>
              <a:rPr lang="es-VE" dirty="0" err="1"/>
              <a:t>inputy</a:t>
            </a:r>
            <a:r>
              <a:rPr lang="es-VE" dirty="0"/>
              <a:t> una salida, conocida como </a:t>
            </a:r>
            <a:r>
              <a:rPr lang="es-VE" dirty="0" err="1"/>
              <a:t>output,y</a:t>
            </a:r>
            <a:r>
              <a:rPr lang="es-VE" dirty="0"/>
              <a:t> entre medias, están las instrucciones o secuencia de pasos a seguir.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4508408" cy="408297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83" y="188640"/>
            <a:ext cx="442174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5673" r="1467" b="6163"/>
          <a:stretch/>
        </p:blipFill>
        <p:spPr bwMode="auto">
          <a:xfrm>
            <a:off x="51294" y="-5071"/>
            <a:ext cx="90927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1294" y="1977888"/>
            <a:ext cx="1619977" cy="145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975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t="3387" r="12946" b="3225"/>
          <a:stretch/>
        </p:blipFill>
        <p:spPr bwMode="auto">
          <a:xfrm>
            <a:off x="827584" y="548680"/>
            <a:ext cx="764400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2735" r="22258" b="2898"/>
          <a:stretch/>
        </p:blipFill>
        <p:spPr bwMode="auto">
          <a:xfrm>
            <a:off x="5004048" y="220485"/>
            <a:ext cx="3951994" cy="295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t="3388" r="22130" b="2899"/>
          <a:stretch/>
        </p:blipFill>
        <p:spPr bwMode="auto">
          <a:xfrm>
            <a:off x="303853" y="220484"/>
            <a:ext cx="3951992" cy="295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2735" r="22066" b="2898"/>
          <a:stretch/>
        </p:blipFill>
        <p:spPr bwMode="auto">
          <a:xfrm>
            <a:off x="303853" y="3573015"/>
            <a:ext cx="3951992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t="3061" r="14286" b="2897"/>
          <a:stretch/>
        </p:blipFill>
        <p:spPr bwMode="auto">
          <a:xfrm>
            <a:off x="119218" y="80820"/>
            <a:ext cx="8856476" cy="669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2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5" t="2735" r="22130" b="2572"/>
          <a:stretch/>
        </p:blipFill>
        <p:spPr bwMode="auto">
          <a:xfrm>
            <a:off x="249490" y="170588"/>
            <a:ext cx="4106485" cy="32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3062" r="22449" b="2571"/>
          <a:stretch/>
        </p:blipFill>
        <p:spPr bwMode="auto">
          <a:xfrm>
            <a:off x="4788024" y="170385"/>
            <a:ext cx="4168957" cy="323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t="3061" r="22066" b="2898"/>
          <a:stretch/>
        </p:blipFill>
        <p:spPr bwMode="auto">
          <a:xfrm>
            <a:off x="249489" y="3613989"/>
            <a:ext cx="410648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Acorde"/>
          <p:cNvSpPr/>
          <p:nvPr/>
        </p:nvSpPr>
        <p:spPr>
          <a:xfrm rot="11370408">
            <a:off x="-732964" y="2431610"/>
            <a:ext cx="1550074" cy="2360949"/>
          </a:xfrm>
          <a:prstGeom prst="cho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594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t="2735" r="22322" b="2897"/>
          <a:stretch/>
        </p:blipFill>
        <p:spPr bwMode="auto">
          <a:xfrm>
            <a:off x="451719" y="116632"/>
            <a:ext cx="364990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3061" r="22449" b="2897"/>
          <a:stretch/>
        </p:blipFill>
        <p:spPr bwMode="auto">
          <a:xfrm>
            <a:off x="5004048" y="116633"/>
            <a:ext cx="3714340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t="3061" r="22258" b="2898"/>
          <a:stretch/>
        </p:blipFill>
        <p:spPr bwMode="auto">
          <a:xfrm>
            <a:off x="451718" y="3573016"/>
            <a:ext cx="3649903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t="2735" r="22258" b="2898"/>
          <a:stretch/>
        </p:blipFill>
        <p:spPr bwMode="auto">
          <a:xfrm>
            <a:off x="5004048" y="3573015"/>
            <a:ext cx="3714340" cy="306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2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02178" y="66690"/>
            <a:ext cx="6084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1" dirty="0"/>
              <a:t>estructuras: secuenciales, condicionales, ciclos o </a:t>
            </a:r>
            <a:r>
              <a:rPr lang="es-VE" b="1" dirty="0" smtClean="0"/>
              <a:t>iteraciones</a:t>
            </a:r>
            <a:endParaRPr lang="es-VE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7323" r="21556" b="12041"/>
          <a:stretch/>
        </p:blipFill>
        <p:spPr bwMode="auto">
          <a:xfrm>
            <a:off x="251520" y="436022"/>
            <a:ext cx="4092996" cy="296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11876" r="12438" b="26270"/>
          <a:stretch/>
        </p:blipFill>
        <p:spPr bwMode="auto">
          <a:xfrm>
            <a:off x="4680976" y="452147"/>
            <a:ext cx="4366728" cy="293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13510" r="7334" b="11254"/>
          <a:stretch/>
        </p:blipFill>
        <p:spPr bwMode="auto">
          <a:xfrm>
            <a:off x="251521" y="3429000"/>
            <a:ext cx="4320479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12" y="2782441"/>
            <a:ext cx="4463024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3591"/>
            <a:ext cx="4588836" cy="24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7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341</Words>
  <Application>Microsoft Office PowerPoint</Application>
  <PresentationFormat>Presentación en pantalla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BLANCO  E</dc:creator>
  <cp:lastModifiedBy>Luffi</cp:lastModifiedBy>
  <cp:revision>19</cp:revision>
  <dcterms:created xsi:type="dcterms:W3CDTF">2024-04-15T21:51:35Z</dcterms:created>
  <dcterms:modified xsi:type="dcterms:W3CDTF">2024-04-23T17:47:03Z</dcterms:modified>
</cp:coreProperties>
</file>