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11"/>
  </p:notesMasterIdLst>
  <p:sldIdLst>
    <p:sldId id="256" r:id="rId3"/>
    <p:sldId id="347" r:id="rId4"/>
    <p:sldId id="349" r:id="rId5"/>
    <p:sldId id="384" r:id="rId6"/>
    <p:sldId id="385" r:id="rId7"/>
    <p:sldId id="386" r:id="rId8"/>
    <p:sldId id="387" r:id="rId9"/>
    <p:sldId id="388" r:id="rId10"/>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61023" autoAdjust="0"/>
  </p:normalViewPr>
  <p:slideViewPr>
    <p:cSldViewPr>
      <p:cViewPr>
        <p:scale>
          <a:sx n="50" d="100"/>
          <a:sy n="50" d="100"/>
        </p:scale>
        <p:origin x="-99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21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C238408C-6839-46EE-8131-EDA75C487F2E}" type="datetimeFigureOut">
              <a:rPr/>
              <a:pPr/>
              <a:t>30/6/2006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87D77045-401A-4D5E-BFE3-54C21A8A663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En</a:t>
            </a:r>
            <a:r>
              <a:rPr lang="es-ES" baseline="0" dirty="0" smtClean="0"/>
              <a:t> sesiones anteriores hemos estado viendo </a:t>
            </a:r>
            <a:r>
              <a:rPr lang="es-ES" baseline="0" dirty="0" smtClean="0"/>
              <a:t>toda la teoría relacionada al diseño de </a:t>
            </a:r>
            <a:r>
              <a:rPr lang="es-ES" baseline="0" dirty="0" err="1" smtClean="0"/>
              <a:t>BD</a:t>
            </a:r>
            <a:r>
              <a:rPr lang="es-ES" baseline="0" dirty="0" smtClean="0"/>
              <a:t>. En esta nueva unidad estaremos poniendo en práctica dicha teoría. Para ello estaremos abordando planteamientos para los cuales diseñaremos </a:t>
            </a:r>
            <a:r>
              <a:rPr lang="es-ES" baseline="0" dirty="0" err="1" smtClean="0"/>
              <a:t>BD</a:t>
            </a:r>
            <a:r>
              <a:rPr lang="es-ES" baseline="0" dirty="0" smtClean="0"/>
              <a:t> relacionales. </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baseline="0" dirty="0" smtClean="0"/>
              <a:t>Cuando sea requerido que diseñemos una </a:t>
            </a:r>
            <a:r>
              <a:rPr lang="es-ES" baseline="0" dirty="0" err="1" smtClean="0"/>
              <a:t>BD</a:t>
            </a:r>
            <a:r>
              <a:rPr lang="es-ES" baseline="0" dirty="0" smtClean="0"/>
              <a:t> para una organización lo primero que debemos hacer es conseguir toda la información del proceso o de los procesos involucrados en la </a:t>
            </a:r>
            <a:r>
              <a:rPr lang="es-ES" baseline="0" dirty="0" err="1" smtClean="0"/>
              <a:t>BD</a:t>
            </a:r>
            <a:r>
              <a:rPr lang="es-ES" baseline="0" dirty="0" smtClean="0"/>
              <a:t>. Para ello necesitaremos realizar diversas entrevistas con los involucrados hasta obtener toda la información necesaria para el levantamiento de la </a:t>
            </a:r>
            <a:r>
              <a:rPr lang="es-ES" baseline="0" dirty="0" err="1" smtClean="0"/>
              <a:t>BD</a:t>
            </a:r>
            <a:r>
              <a:rPr lang="es-ES" baseline="0" dirty="0" smtClean="0"/>
              <a:t>. </a:t>
            </a:r>
          </a:p>
          <a:p>
            <a:r>
              <a:rPr lang="es-ES" baseline="0" dirty="0" smtClean="0"/>
              <a:t>En teoría el planteamiento que tenemos en la lámina es el resultado de las entrevistas realizadas. Lo que quiero decir con esto es que el primer paso para la creación de una </a:t>
            </a:r>
            <a:r>
              <a:rPr lang="es-ES" baseline="0" dirty="0" err="1" smtClean="0"/>
              <a:t>BD</a:t>
            </a:r>
            <a:r>
              <a:rPr lang="es-ES" baseline="0" dirty="0" smtClean="0"/>
              <a:t> es la obtención de toda la información involucrada. Una vez tengamos esto, nuestro segundo paso es la creación del </a:t>
            </a:r>
            <a:r>
              <a:rPr lang="es-ES" baseline="0" dirty="0" err="1" smtClean="0"/>
              <a:t>MER</a:t>
            </a:r>
            <a:endParaRPr lang="es-ES" baseline="0" dirty="0" smtClean="0"/>
          </a:p>
        </p:txBody>
      </p:sp>
      <p:sp>
        <p:nvSpPr>
          <p:cNvPr id="4" name="Slide Number Placeholder 3"/>
          <p:cNvSpPr>
            <a:spLocks noGrp="1"/>
          </p:cNvSpPr>
          <p:nvPr>
            <p:ph type="sldNum" sz="quarter" idx="10"/>
          </p:nvPr>
        </p:nvSpPr>
        <p:spPr/>
        <p:txBody>
          <a:bodyPr/>
          <a:lstStyle/>
          <a:p>
            <a:fld id="{87D77045-401A-4D5E-BFE3-54C21A8A6634}"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Vuelvo</a:t>
            </a:r>
            <a:r>
              <a:rPr lang="es-ES" baseline="0" dirty="0" smtClean="0"/>
              <a:t> a presentarles esta lámina porque cada uno de estos pasos son los que iremos desarrollando con cada ejercicio que trabajemos. </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Antes de iniciar</a:t>
            </a:r>
            <a:r>
              <a:rPr lang="es-ES" baseline="0" dirty="0" smtClean="0"/>
              <a:t> a explicarles el paso I debo hacer hincapié en que el planteamiento del banco de sangre es ficticio, así que para los conocedores del tema de la donación existirá cierta información con la que no estén de acuerdo, y es porque el planteamiento fue creado con propósitos netamente introductorios al diseño de </a:t>
            </a:r>
            <a:r>
              <a:rPr lang="es-ES" baseline="0" dirty="0" err="1" smtClean="0"/>
              <a:t>BD</a:t>
            </a:r>
            <a:r>
              <a:rPr lang="es-ES" baseline="0" dirty="0" smtClean="0"/>
              <a:t>. </a:t>
            </a:r>
          </a:p>
          <a:p>
            <a:r>
              <a:rPr lang="es-ES" baseline="0" dirty="0" smtClean="0"/>
              <a:t>Dicho esto, empezaremos por identificar las entidades presentes en el planteamiento.</a:t>
            </a:r>
          </a:p>
          <a:p>
            <a:r>
              <a:rPr lang="es-ES" baseline="0" dirty="0" smtClean="0"/>
              <a:t>Muchos estudiantes en este paso incluyen a la clínica o al banco de sangre como entidad, y esto es totalmente incorrecto. Recordemos que una entidad debe tener al menos dos atributos para considerarse como tal, pero además debe haber la necesidad de guardar varios ejemplares, ocurrencias, instancias, registros, </a:t>
            </a:r>
            <a:r>
              <a:rPr lang="es-ES" baseline="0" dirty="0" err="1" smtClean="0"/>
              <a:t>tuplas</a:t>
            </a:r>
            <a:r>
              <a:rPr lang="es-ES" baseline="0" dirty="0" smtClean="0"/>
              <a:t> (o como lo quieran llamar) de ese tipo de entidad, es decir, la extensión debe ser mayor a 1</a:t>
            </a:r>
          </a:p>
          <a:p>
            <a:r>
              <a:rPr lang="es-ES" baseline="0" dirty="0" smtClean="0"/>
              <a:t>Si incluyéramos la clínica como entidad no tendría sentido, pues es UNA sola clínica, no una cadena de clínicas, por lo tanto esta entidad solo tendría un solo ejemplar (los datos de la clínica Santa Sofía)</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Las</a:t>
            </a:r>
            <a:r>
              <a:rPr lang="es-ES" baseline="0" dirty="0" smtClean="0"/>
              <a:t>  reglas semánticas buscan mostrar la relación existente entre dos entidades. Para ello hacemos una revisión entre cada par de entidades para buscar una posible relación. En el ejemplo debemos revisar si existe alguna relación entre las entidades: Donante-Donación, Donante-</a:t>
            </a:r>
            <a:r>
              <a:rPr lang="es-ES" baseline="0" dirty="0" err="1" smtClean="0"/>
              <a:t>laboratorista</a:t>
            </a:r>
            <a:r>
              <a:rPr lang="es-ES" baseline="0" dirty="0" smtClean="0"/>
              <a:t>, Donante-Paciente, Donación-</a:t>
            </a:r>
            <a:r>
              <a:rPr lang="es-ES" baseline="0" dirty="0" err="1" smtClean="0"/>
              <a:t>Laboratorista</a:t>
            </a:r>
            <a:r>
              <a:rPr lang="es-ES" baseline="0" dirty="0" smtClean="0"/>
              <a:t>, Donación –Paciente, y por último </a:t>
            </a:r>
            <a:r>
              <a:rPr lang="es-ES" baseline="0" dirty="0" err="1" smtClean="0"/>
              <a:t>Laboratorista</a:t>
            </a:r>
            <a:r>
              <a:rPr lang="es-ES" baseline="0" dirty="0" smtClean="0"/>
              <a:t>-Paciente. Recalco que no necesariamente existe una relación entre cada par de entidades, se debe analizar cada par en busca de una posible relación.</a:t>
            </a:r>
          </a:p>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En la construcción de las reglas semánticas</a:t>
            </a:r>
            <a:r>
              <a:rPr lang="es-ES" baseline="0" dirty="0" smtClean="0"/>
              <a:t> debemos tomar en cuenta lo siguiente:</a:t>
            </a:r>
            <a:endParaRPr lang="es-ES" dirty="0" smtClean="0"/>
          </a:p>
          <a:p>
            <a:pPr marL="228600" indent="-228600">
              <a:buAutoNum type="arabicPeriod"/>
            </a:pPr>
            <a:r>
              <a:rPr lang="es-ES" dirty="0" smtClean="0"/>
              <a:t>Una regla semántica</a:t>
            </a:r>
            <a:r>
              <a:rPr lang="es-ES" baseline="0" dirty="0" smtClean="0"/>
              <a:t> contiene dos partes: </a:t>
            </a:r>
            <a:r>
              <a:rPr lang="es-ES" b="1" baseline="0" dirty="0" smtClean="0">
                <a:solidFill>
                  <a:srgbClr val="FF0000"/>
                </a:solidFill>
              </a:rPr>
              <a:t>a.-</a:t>
            </a:r>
            <a:r>
              <a:rPr lang="es-ES" baseline="0" dirty="0" smtClean="0"/>
              <a:t> La relación existente desde la entidad A hacia la entidad B, y</a:t>
            </a:r>
            <a:r>
              <a:rPr lang="es-ES" b="1" baseline="0" dirty="0" smtClean="0"/>
              <a:t> b.- </a:t>
            </a:r>
            <a:r>
              <a:rPr lang="es-ES" baseline="0" dirty="0" smtClean="0"/>
              <a:t>la relación existente desde la entidad B hacia la entidad A.</a:t>
            </a:r>
          </a:p>
          <a:p>
            <a:pPr marL="228600" indent="-228600">
              <a:buAutoNum type="arabicPeriod"/>
            </a:pPr>
            <a:r>
              <a:rPr lang="es-ES" baseline="0" dirty="0" smtClean="0"/>
              <a:t>Una regla semántica siempre empieza con un artículo en SINGULAR, nunca en plural. Es decir, nunca se debe iniciar con palabras o artículos que indiquen pluralidad como: los, unos, varios, muchos…</a:t>
            </a:r>
          </a:p>
          <a:p>
            <a:endParaRPr lang="es-ES" baseline="0" dirty="0" smtClean="0"/>
          </a:p>
          <a:p>
            <a:r>
              <a:rPr lang="es-ES" baseline="0" dirty="0" smtClean="0"/>
              <a:t>Las palabras en color azul son las entidades, y la palabra en color rojo es la relación que asocia a estas entidades</a:t>
            </a:r>
          </a:p>
          <a:p>
            <a:r>
              <a:rPr lang="es-ES" baseline="0" dirty="0" smtClean="0"/>
              <a:t>Las palabras en cursiva nos indica la cardinalidad entre estas entidades, esto lo visualizaremos mejor al momento de realizar el </a:t>
            </a:r>
            <a:r>
              <a:rPr lang="es-ES" baseline="0" dirty="0" err="1" smtClean="0"/>
              <a:t>MER</a:t>
            </a:r>
            <a:endParaRPr lang="es-ES" baseline="0" dirty="0" smtClean="0"/>
          </a:p>
          <a:p>
            <a:endParaRPr lang="es-ES" baseline="0" dirty="0" smtClean="0"/>
          </a:p>
          <a:p>
            <a:r>
              <a:rPr lang="es-ES" baseline="0" dirty="0" smtClean="0"/>
              <a:t>Una duda recurrente en este ejercicio es por qué no existe la relación entre donante – </a:t>
            </a:r>
            <a:r>
              <a:rPr lang="es-ES" baseline="0" dirty="0" err="1" smtClean="0"/>
              <a:t>laboratorista</a:t>
            </a:r>
            <a:r>
              <a:rPr lang="es-ES" baseline="0" dirty="0" smtClean="0"/>
              <a:t>? En realidad si existe, a través de la entidad donación. El </a:t>
            </a:r>
            <a:r>
              <a:rPr lang="es-ES" baseline="0" dirty="0" err="1" smtClean="0"/>
              <a:t>laboratorista</a:t>
            </a:r>
            <a:r>
              <a:rPr lang="es-ES" baseline="0" dirty="0" smtClean="0"/>
              <a:t> atiende realmente es a la donación como tal y no al donante</a:t>
            </a:r>
          </a:p>
          <a:p>
            <a:endParaRPr lang="es-ES" dirty="0" smtClean="0"/>
          </a:p>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En este paso planteamos las entidades</a:t>
            </a:r>
            <a:r>
              <a:rPr lang="es-ES" baseline="0" dirty="0" smtClean="0"/>
              <a:t> en rectángulos y las relaciones en rombos. Los conectores o ligas que finalizan con un tridente indica que la relación es a MUCHOS, y cuando inicia sin tridente significa relación a UNO.</a:t>
            </a:r>
          </a:p>
          <a:p>
            <a:r>
              <a:rPr lang="es-ES" baseline="0" dirty="0" smtClean="0"/>
              <a:t>Para este ejemplo todas las relaciones quedaron de UNO a MUCHOS.  (Un </a:t>
            </a:r>
            <a:r>
              <a:rPr lang="es-ES" baseline="0" dirty="0" err="1" smtClean="0"/>
              <a:t>laboratorista</a:t>
            </a:r>
            <a:r>
              <a:rPr lang="es-ES" baseline="0" dirty="0" smtClean="0"/>
              <a:t> atiende muchas donaciones pero una donación es atendida por un </a:t>
            </a:r>
            <a:r>
              <a:rPr lang="es-ES" baseline="0" dirty="0" err="1" smtClean="0"/>
              <a:t>laboratorista</a:t>
            </a:r>
            <a:r>
              <a:rPr lang="es-ES" baseline="0" dirty="0" smtClean="0"/>
              <a:t>. Un paciente recibe muchas donaciones pero una donación es recibida por un solo paciente. Un donante realiza varias donaciones pero una donación es realizada por un único donante)</a:t>
            </a:r>
          </a:p>
          <a:p>
            <a:endParaRPr lang="es-ES" baseline="0" dirty="0" smtClean="0"/>
          </a:p>
          <a:p>
            <a:r>
              <a:rPr lang="es-ES" baseline="0" dirty="0" smtClean="0"/>
              <a:t>Si nos damos cuenta, el modelo relacional expresa los dos pasos anteriores. Los diseñadores experimentados crean el </a:t>
            </a:r>
            <a:r>
              <a:rPr lang="es-ES" baseline="0" dirty="0" err="1" smtClean="0"/>
              <a:t>MER</a:t>
            </a:r>
            <a:r>
              <a:rPr lang="es-ES" baseline="0" dirty="0" smtClean="0"/>
              <a:t> sin necesidad de los pasos previos. Aquel que considere que puede crear el modelo de una vez puede hacerlo,  sin embargo recomiendo al que se está iniciando en el diseño de las </a:t>
            </a:r>
            <a:r>
              <a:rPr lang="es-ES" baseline="0" dirty="0" err="1" smtClean="0"/>
              <a:t>BD</a:t>
            </a:r>
            <a:r>
              <a:rPr lang="es-ES" baseline="0" dirty="0" smtClean="0"/>
              <a:t> no plasmar el </a:t>
            </a:r>
            <a:r>
              <a:rPr lang="es-ES" baseline="0" dirty="0" err="1" smtClean="0"/>
              <a:t>MER</a:t>
            </a:r>
            <a:r>
              <a:rPr lang="es-ES" baseline="0" dirty="0" smtClean="0"/>
              <a:t> sin antes haber realizado la identificación de las entidades y la escritura de las reglas semánticas.</a:t>
            </a:r>
          </a:p>
          <a:p>
            <a:endParaRPr lang="es-ES" baseline="0" dirty="0" smtClean="0"/>
          </a:p>
          <a:p>
            <a:r>
              <a:rPr lang="es-ES" baseline="0" dirty="0" smtClean="0"/>
              <a:t>Para finalizar esta lámina, la nomenclatura a usar para nuestros modelos será el tridente o pata de gallo cuando la cardinalidad sea a muchos y una línea sin finalización cuando sea a uno.</a:t>
            </a:r>
          </a:p>
        </p:txBody>
      </p:sp>
      <p:sp>
        <p:nvSpPr>
          <p:cNvPr id="4" name="Slide Number Placeholder 3"/>
          <p:cNvSpPr>
            <a:spLocks noGrp="1"/>
          </p:cNvSpPr>
          <p:nvPr>
            <p:ph type="sldNum" sz="quarter" idx="10"/>
          </p:nvPr>
        </p:nvSpPr>
        <p:spPr/>
        <p:txBody>
          <a:bodyPr/>
          <a:lstStyle/>
          <a:p>
            <a:fld id="{87D77045-401A-4D5E-BFE3-54C21A8A663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El último paso</a:t>
            </a:r>
            <a:r>
              <a:rPr lang="es-ES" baseline="0" dirty="0" smtClean="0"/>
              <a:t> es el modelado de cada una de las entidades a través de los atributos. La simbología nos dice que cada atributo debe ser encerrado en una elipse. Particularmente no agrego los atributos en el modelo, la razón de esto es que a mi parecer esto hace que el modelo se sobrecargue y cueste un poco leerlo, sobretodo cuando una entidad posee muchos atributos. </a:t>
            </a:r>
          </a:p>
          <a:p>
            <a:endParaRPr lang="es-ES" baseline="0" dirty="0" smtClean="0"/>
          </a:p>
          <a:p>
            <a:r>
              <a:rPr lang="es-ES" baseline="0" dirty="0" smtClean="0"/>
              <a:t>Hasta ahora hemos creado el </a:t>
            </a:r>
            <a:r>
              <a:rPr lang="es-ES" baseline="0" dirty="0" err="1" smtClean="0"/>
              <a:t>MER</a:t>
            </a:r>
            <a:r>
              <a:rPr lang="es-ES" baseline="0" dirty="0" smtClean="0"/>
              <a:t> que corresponde al modelo conceptual o semántico. Recordemos que este tipo de modelo no lo podemos implementar en un </a:t>
            </a:r>
            <a:r>
              <a:rPr lang="es-ES" baseline="0" dirty="0" err="1" smtClean="0"/>
              <a:t>DBMS</a:t>
            </a:r>
            <a:r>
              <a:rPr lang="es-ES" baseline="0" dirty="0" smtClean="0"/>
              <a:t>, debemos pasar este modelo al modelo lógico, y esto lo haremos a través de la creación del modelo relacional. </a:t>
            </a:r>
          </a:p>
          <a:p>
            <a:endParaRPr lang="es-ES" baseline="0" dirty="0" smtClean="0"/>
          </a:p>
          <a:p>
            <a:r>
              <a:rPr lang="es-ES" baseline="0" dirty="0" smtClean="0"/>
              <a:t>En una próxima entrega estaremos abordando el modelo relacional de este ejercicio. Cualquier duda o inquietud en relación de este contenido pueden hacérmela llegar y con gusto </a:t>
            </a:r>
            <a:r>
              <a:rPr lang="es-ES" baseline="0" smtClean="0"/>
              <a:t>la aclararemos</a:t>
            </a:r>
            <a:endParaRPr lang="es-ES" baseline="0" dirty="0" smtClean="0"/>
          </a:p>
          <a:p>
            <a:endParaRPr lang="es-ES" baseline="0" dirty="0" smtClean="0"/>
          </a:p>
        </p:txBody>
      </p:sp>
      <p:sp>
        <p:nvSpPr>
          <p:cNvPr id="4" name="Slide Number Placeholder 3"/>
          <p:cNvSpPr>
            <a:spLocks noGrp="1"/>
          </p:cNvSpPr>
          <p:nvPr>
            <p:ph type="sldNum" sz="quarter" idx="10"/>
          </p:nvPr>
        </p:nvSpPr>
        <p:spPr/>
        <p:txBody>
          <a:bodyPr/>
          <a:lstStyle/>
          <a:p>
            <a:fld id="{87D77045-401A-4D5E-BFE3-54C21A8A6634}"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43653DA-8BF4-4869-96FE-9BCF43372D46}" type="datetimeFigureOut">
              <a:rPr lang="es-VE" smtClean="0"/>
              <a:pPr/>
              <a:t>24/01/2021</a:t>
            </a:fld>
            <a:endParaRPr lang="es-VE"/>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72AC53DF-4216-466D-99A7-94400E6C2A25}" type="slidenum">
              <a:rPr lang="es-VE" smtClean="0"/>
              <a:pPr/>
              <a:t>‹Nº›</a:t>
            </a:fld>
            <a:endParaRPr lang="es-VE"/>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3816DF-213E-421B-92D3-C068DBB023D6}" type="datetimeFigureOut">
              <a:rPr lang="es-ES" smtClean="0">
                <a:solidFill>
                  <a:schemeClr val="tx2"/>
                </a:solidFill>
              </a:rPr>
              <a:pPr/>
              <a:t>24/01/2021</a:t>
            </a:fld>
            <a:endParaRPr lang="es-ES" sz="1100">
              <a:solidFill>
                <a:schemeClr val="tx2"/>
              </a:solidFill>
            </a:endParaRPr>
          </a:p>
        </p:txBody>
      </p:sp>
      <p:sp>
        <p:nvSpPr>
          <p:cNvPr id="5" name="4 Marcador de pie de página"/>
          <p:cNvSpPr>
            <a:spLocks noGrp="1"/>
          </p:cNvSpPr>
          <p:nvPr>
            <p:ph type="ftr" sz="quarter" idx="11"/>
          </p:nvPr>
        </p:nvSpPr>
        <p:spPr/>
        <p:txBody>
          <a:bodyPr/>
          <a:lstStyle>
            <a:extLst/>
          </a:lstStyle>
          <a:p>
            <a:pPr algn="r"/>
            <a:endParaRPr lang="es-ES" sz="1100">
              <a:solidFill>
                <a:schemeClr val="tx2"/>
              </a:solidFill>
            </a:endParaRPr>
          </a:p>
        </p:txBody>
      </p:sp>
      <p:sp>
        <p:nvSpPr>
          <p:cNvPr id="6" name="5 Marcador de número de diapositiva"/>
          <p:cNvSpPr>
            <a:spLocks noGrp="1"/>
          </p:cNvSpPr>
          <p:nvPr>
            <p:ph type="sldNum" sz="quarter" idx="12"/>
          </p:nvPr>
        </p:nvSpPr>
        <p:spPr/>
        <p:txBody>
          <a:bodyPr/>
          <a:lstStyle>
            <a:extLst/>
          </a:lstStyle>
          <a:p>
            <a:pPr algn="l"/>
            <a:fld id="{72AC53DF-4216-466D-99A7-94400E6C2A25}" type="slidenum">
              <a:rPr lang="es-ES" sz="1200" smtClean="0">
                <a:solidFill>
                  <a:schemeClr val="tx2"/>
                </a:solidFill>
              </a:rPr>
              <a:pPr algn="l"/>
              <a:t>‹Nº›</a:t>
            </a:fld>
            <a:endParaRPr lang="es-E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3816DF-213E-421B-92D3-C068DBB023D6}" type="datetimeFigureOut">
              <a:rPr lang="es-ES" smtClean="0">
                <a:solidFill>
                  <a:schemeClr val="tx2"/>
                </a:solidFill>
              </a:rPr>
              <a:pPr/>
              <a:t>24/01/2021</a:t>
            </a:fld>
            <a:endParaRPr lang="es-ES" sz="1100">
              <a:solidFill>
                <a:schemeClr val="tx2"/>
              </a:solidFill>
            </a:endParaRPr>
          </a:p>
        </p:txBody>
      </p:sp>
      <p:sp>
        <p:nvSpPr>
          <p:cNvPr id="5" name="4 Marcador de pie de página"/>
          <p:cNvSpPr>
            <a:spLocks noGrp="1"/>
          </p:cNvSpPr>
          <p:nvPr>
            <p:ph type="ftr" sz="quarter" idx="11"/>
          </p:nvPr>
        </p:nvSpPr>
        <p:spPr/>
        <p:txBody>
          <a:bodyPr/>
          <a:lstStyle>
            <a:extLst/>
          </a:lstStyle>
          <a:p>
            <a:pPr algn="r"/>
            <a:endParaRPr lang="es-ES" sz="1100">
              <a:solidFill>
                <a:schemeClr val="tx2"/>
              </a:solidFill>
            </a:endParaRPr>
          </a:p>
        </p:txBody>
      </p:sp>
      <p:sp>
        <p:nvSpPr>
          <p:cNvPr id="6" name="5 Marcador de número de diapositiva"/>
          <p:cNvSpPr>
            <a:spLocks noGrp="1"/>
          </p:cNvSpPr>
          <p:nvPr>
            <p:ph type="sldNum" sz="quarter" idx="12"/>
          </p:nvPr>
        </p:nvSpPr>
        <p:spPr/>
        <p:txBody>
          <a:bodyPr/>
          <a:lstStyle>
            <a:extLst/>
          </a:lstStyle>
          <a:p>
            <a:pPr algn="l"/>
            <a:fld id="{72AC53DF-4216-466D-99A7-94400E6C2A25}" type="slidenum">
              <a:rPr lang="es-ES" sz="1200" smtClean="0">
                <a:solidFill>
                  <a:schemeClr val="tx2"/>
                </a:solidFill>
              </a:rPr>
              <a:pPr algn="l"/>
              <a:t>‹Nº›</a:t>
            </a:fld>
            <a:endParaRPr lang="es-E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7129108-AC8D-4212-9283-60D9E99BF07A}" type="datetimeFigureOut">
              <a:rPr lang="es-VE" smtClean="0"/>
              <a:pPr/>
              <a:t>24/01/2021</a:t>
            </a:fld>
            <a:endParaRPr lang="es-VE"/>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6DED3D3-6235-4F4C-B439-DF277FB555A7}" type="datetimeFigureOut">
              <a:rPr lang="es-VE" smtClean="0"/>
              <a:pPr/>
              <a:t>24/01/2021</a:t>
            </a:fld>
            <a:endParaRPr lang="es-VE"/>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B5F1E3E-4B2F-4895-B65E-28B2E64F39F6}" type="datetimeFigureOut">
              <a:rPr lang="es-VE" smtClean="0"/>
              <a:pPr/>
              <a:t>24/01/2021</a:t>
            </a:fld>
            <a:endParaRPr lang="es-VE"/>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3085435-8225-4333-BFFA-0096413F0D76}" type="datetimeFigureOut">
              <a:rPr lang="es-VE" smtClean="0"/>
              <a:pPr/>
              <a:t>24/01/2021</a:t>
            </a:fld>
            <a:endParaRPr lang="es-VE"/>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783C494-2A87-468C-A21B-CB14FB9ABB00}" type="datetimeFigureOut">
              <a:rPr lang="es-VE" smtClean="0"/>
              <a:pPr/>
              <a:t>24/01/2021</a:t>
            </a:fld>
            <a:endParaRPr lang="es-VE"/>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A180FA0-5B31-4864-A2BB-719EA5A679C6}" type="datetimeFigureOut">
              <a:rPr lang="es-VE" smtClean="0"/>
              <a:pPr/>
              <a:t>24/01/2021</a:t>
            </a:fld>
            <a:endParaRPr lang="es-VE"/>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BECC0C8-36B8-442A-833D-B6AACE86BB77}" type="datetimeFigureOut">
              <a:rPr lang="es-VE" smtClean="0"/>
              <a:pPr/>
              <a:t>24/01/2021</a:t>
            </a:fld>
            <a:endParaRPr lang="es-VE"/>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1E20EC5-AC53-4169-941E-EDF10CD23748}" type="datetimeFigureOut">
              <a:rPr lang="es-VE" smtClean="0"/>
              <a:pPr/>
              <a:t>24/01/2021</a:t>
            </a:fld>
            <a:endParaRPr lang="es-VE"/>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D93096-5B34-4342-9326-69289CEAE4C2}" type="slidenum">
              <a:rPr lang="es-VE" smtClean="0"/>
              <a:pPr/>
              <a:t>‹Nº›</a:t>
            </a:fld>
            <a:endParaRPr lang="es-VE"/>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3816DF-213E-421B-92D3-C068DBB023D6}" type="datetimeFigureOut">
              <a:rPr lang="es-ES" smtClean="0">
                <a:solidFill>
                  <a:schemeClr val="tx2"/>
                </a:solidFill>
              </a:rPr>
              <a:pPr/>
              <a:t>24/01/2021</a:t>
            </a:fld>
            <a:endParaRPr lang="es-ES" sz="1100">
              <a:solidFill>
                <a:schemeClr val="tx2"/>
              </a:solidFill>
            </a:endParaRP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r"/>
            <a:endParaRPr lang="es-ES" sz="1100">
              <a:solidFill>
                <a:schemeClr val="tx2"/>
              </a:solidFill>
            </a:endParaRP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l"/>
            <a:fld id="{72AC53DF-4216-466D-99A7-94400E6C2A25}" type="slidenum">
              <a:rPr lang="es-ES" sz="1200" smtClean="0">
                <a:solidFill>
                  <a:schemeClr val="tx2"/>
                </a:solidFill>
              </a:rPr>
              <a:pPr algn="l"/>
              <a:t>‹Nº›</a:t>
            </a:fld>
            <a:endParaRPr lang="es-ES" sz="1200">
              <a:solidFill>
                <a:schemeClr val="tx2"/>
              </a:solidFill>
            </a:endParaRP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827584" y="2348880"/>
            <a:ext cx="7772400" cy="1974059"/>
          </a:xfrm>
        </p:spPr>
        <p:txBody>
          <a:bodyPr/>
          <a:lstStyle>
            <a:extLst/>
          </a:lstStyle>
          <a:p>
            <a:r>
              <a:rPr lang="es-ES" dirty="0" smtClean="0"/>
              <a:t>Diseño de base de datos relacionales</a:t>
            </a:r>
            <a:endParaRPr lang="es-ES" dirty="0"/>
          </a:p>
        </p:txBody>
      </p:sp>
      <p:pic>
        <p:nvPicPr>
          <p:cNvPr id="8" name="Picture 4" descr="portada"/>
          <p:cNvPicPr>
            <a:picLocks noChangeAspect="1" noChangeArrowheads="1"/>
          </p:cNvPicPr>
          <p:nvPr/>
        </p:nvPicPr>
        <p:blipFill>
          <a:blip r:embed="rId3" cstate="print"/>
          <a:srcRect/>
          <a:stretch>
            <a:fillRect/>
          </a:stretch>
        </p:blipFill>
        <p:spPr bwMode="auto">
          <a:xfrm>
            <a:off x="857224" y="3714752"/>
            <a:ext cx="7560840" cy="1152128"/>
          </a:xfrm>
          <a:prstGeom prst="rect">
            <a:avLst/>
          </a:prstGeom>
          <a:noFill/>
        </p:spPr>
      </p:pic>
      <p:sp>
        <p:nvSpPr>
          <p:cNvPr id="9"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10" name="9 Imagen" descr="uneg.jpg"/>
          <p:cNvPicPr>
            <a:picLocks noChangeAspect="1"/>
          </p:cNvPicPr>
          <p:nvPr/>
        </p:nvPicPr>
        <p:blipFill>
          <a:blip r:embed="rId4" cstate="print"/>
          <a:stretch>
            <a:fillRect/>
          </a:stretch>
        </p:blipFill>
        <p:spPr>
          <a:xfrm>
            <a:off x="428596" y="0"/>
            <a:ext cx="711523" cy="711523"/>
          </a:xfrm>
          <a:prstGeom prst="rect">
            <a:avLst/>
          </a:prstGeom>
        </p:spPr>
      </p:pic>
      <p:sp>
        <p:nvSpPr>
          <p:cNvPr id="11"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2"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a:t>
            </a:r>
            <a:r>
              <a:rPr lang="es-ES_tradnl" sz="1200" i="1" dirty="0" smtClean="0">
                <a:solidFill>
                  <a:schemeClr val="tx2"/>
                </a:solidFill>
              </a:rPr>
              <a:t>III: </a:t>
            </a:r>
            <a:r>
              <a:rPr lang="es-ES_tradnl" sz="1200" i="1" dirty="0" smtClean="0">
                <a:solidFill>
                  <a:schemeClr val="tx2"/>
                </a:solidFill>
              </a:rPr>
              <a:t>Diseño </a:t>
            </a:r>
            <a:r>
              <a:rPr lang="es-ES_tradnl" sz="1200" i="1" dirty="0" smtClean="0">
                <a:solidFill>
                  <a:schemeClr val="tx2"/>
                </a:solidFill>
              </a:rPr>
              <a:t>de </a:t>
            </a:r>
            <a:r>
              <a:rPr lang="es-ES_tradnl" sz="1200" i="1" dirty="0" err="1" smtClean="0">
                <a:solidFill>
                  <a:schemeClr val="tx2"/>
                </a:solidFill>
              </a:rPr>
              <a:t>BD</a:t>
            </a:r>
            <a:endParaRPr lang="es-ES_tradnl" sz="1200" i="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899592" y="642918"/>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1" i="0" u="none" strike="noStrike" kern="1200" cap="all" spc="-150" normalizeH="0" noProof="0" dirty="0" smtClean="0">
                <a:ln/>
                <a:solidFill>
                  <a:schemeClr val="tx1"/>
                </a:solidFill>
                <a:effectLst>
                  <a:reflection blurRad="12700" stA="50000" endPos="50000" dir="5400000" sy="-100000" rotWithShape="0"/>
                </a:effectLst>
                <a:uLnTx/>
                <a:uFillTx/>
                <a:latin typeface="+mj-lt"/>
                <a:ea typeface="+mj-ea"/>
                <a:cs typeface="+mj-cs"/>
              </a:rPr>
              <a:t>EJERCICIO</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74271"/>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a:solidFill>
                <a:schemeClr val="tx2"/>
              </a:solidFill>
            </a:endParaRPr>
          </a:p>
        </p:txBody>
      </p:sp>
      <p:sp>
        <p:nvSpPr>
          <p:cNvPr id="15" name="Rectangle 6"/>
          <p:cNvSpPr>
            <a:spLocks noChangeArrowheads="1"/>
          </p:cNvSpPr>
          <p:nvPr/>
        </p:nvSpPr>
        <p:spPr bwMode="auto">
          <a:xfrm>
            <a:off x="181255" y="2054220"/>
            <a:ext cx="8748463" cy="660400"/>
          </a:xfrm>
          <a:prstGeom prst="rect">
            <a:avLst/>
          </a:prstGeom>
          <a:noFill/>
          <a:ln w="9525">
            <a:noFill/>
            <a:miter lim="800000"/>
            <a:headEnd/>
            <a:tailEnd/>
          </a:ln>
          <a:effectLst/>
        </p:spPr>
        <p:txBody>
          <a:bodyPr/>
          <a:lstStyle/>
          <a:p>
            <a:pPr algn="just">
              <a:spcBef>
                <a:spcPct val="20000"/>
              </a:spcBef>
            </a:pPr>
            <a:r>
              <a:rPr lang="es-ES_tradnl" dirty="0" smtClean="0"/>
              <a:t> </a:t>
            </a:r>
            <a:r>
              <a:rPr lang="es-ES_tradnl" dirty="0" smtClean="0"/>
              <a:t>La clínica Santa Sofía desea </a:t>
            </a:r>
            <a:r>
              <a:rPr lang="es-ES_tradnl" dirty="0" smtClean="0"/>
              <a:t>que usted </a:t>
            </a:r>
            <a:r>
              <a:rPr lang="es-ES_tradnl" dirty="0" smtClean="0"/>
              <a:t>diseñe una </a:t>
            </a:r>
            <a:r>
              <a:rPr lang="es-ES_tradnl" dirty="0" smtClean="0"/>
              <a:t>base de datos para administrar el manejo de su banco de sangre.</a:t>
            </a:r>
          </a:p>
          <a:p>
            <a:pPr algn="just">
              <a:spcBef>
                <a:spcPct val="20000"/>
              </a:spcBef>
            </a:pPr>
            <a:r>
              <a:rPr lang="es-ES_tradnl" dirty="0" smtClean="0"/>
              <a:t>Como regla de negocio, las donaciones realizadas </a:t>
            </a:r>
            <a:r>
              <a:rPr lang="es-ES_tradnl" b="1" dirty="0" smtClean="0"/>
              <a:t>solamente</a:t>
            </a:r>
            <a:r>
              <a:rPr lang="es-ES_tradnl" dirty="0" smtClean="0"/>
              <a:t> las reciben los pacientes hospitalizados de la clínica. Se desea guardar la información de las personas que acuden a donar su sangre, así de las personas quienes reciben la donación. De cada donante que acude se debe registrar datos como sexo, peso, edad, enfermedades o trastornos que padece </a:t>
            </a:r>
            <a:r>
              <a:rPr lang="es-ES_tradnl" dirty="0" err="1" smtClean="0"/>
              <a:t>asi</a:t>
            </a:r>
            <a:r>
              <a:rPr lang="es-ES_tradnl" dirty="0" smtClean="0"/>
              <a:t> como la medicación que toma. </a:t>
            </a:r>
          </a:p>
          <a:p>
            <a:pPr algn="just">
              <a:spcBef>
                <a:spcPct val="20000"/>
              </a:spcBef>
            </a:pPr>
            <a:r>
              <a:rPr lang="es-ES_tradnl" dirty="0" smtClean="0"/>
              <a:t>No necesariamente todas las donaciones son efectivas, puede darse el caso que una vez analizada la sangre no sea apta para ser donada (por ejemplo si se consigue un virus de transmisión sanguínea como el VIH). En tal caso la donación queda en el estatus de rechazada</a:t>
            </a:r>
          </a:p>
          <a:p>
            <a:pPr algn="just">
              <a:spcBef>
                <a:spcPct val="20000"/>
              </a:spcBef>
            </a:pPr>
            <a:r>
              <a:rPr lang="es-ES_tradnl" dirty="0" smtClean="0"/>
              <a:t>Para </a:t>
            </a:r>
            <a:r>
              <a:rPr lang="es-ES_tradnl" dirty="0" smtClean="0"/>
              <a:t>el control </a:t>
            </a:r>
            <a:r>
              <a:rPr lang="es-ES_tradnl" dirty="0" smtClean="0"/>
              <a:t>estadístico </a:t>
            </a:r>
            <a:r>
              <a:rPr lang="es-ES_tradnl" dirty="0" smtClean="0"/>
              <a:t>del banco se necesita llevar el control </a:t>
            </a:r>
            <a:r>
              <a:rPr lang="es-ES_tradnl" dirty="0" smtClean="0"/>
              <a:t>de </a:t>
            </a:r>
            <a:r>
              <a:rPr lang="es-ES_tradnl" dirty="0" smtClean="0"/>
              <a:t>la cantidad de donaciones hechas mensualmente</a:t>
            </a:r>
          </a:p>
          <a:p>
            <a:pPr marL="342900" indent="-342900" algn="just">
              <a:spcBef>
                <a:spcPct val="20000"/>
              </a:spcBef>
            </a:pP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ChangeArrowheads="1"/>
          </p:cNvSpPr>
          <p:nvPr/>
        </p:nvSpPr>
        <p:spPr bwMode="auto">
          <a:xfrm>
            <a:off x="285720" y="3632696"/>
            <a:ext cx="8748463" cy="660400"/>
          </a:xfrm>
          <a:prstGeom prst="rect">
            <a:avLst/>
          </a:prstGeom>
          <a:noFill/>
          <a:ln w="9525">
            <a:noFill/>
            <a:miter lim="800000"/>
            <a:headEnd/>
            <a:tailEnd/>
          </a:ln>
          <a:effectLst/>
        </p:spPr>
        <p:txBody>
          <a:bodyPr/>
          <a:lstStyle/>
          <a:p>
            <a:pPr marL="342900" indent="-342900" algn="just">
              <a:spcBef>
                <a:spcPct val="20000"/>
              </a:spcBef>
            </a:pPr>
            <a:r>
              <a:rPr lang="es-ES_tradnl" sz="2800" dirty="0" smtClean="0"/>
              <a:t> 1.- Identificar las entidades</a:t>
            </a:r>
          </a:p>
          <a:p>
            <a:pPr marL="342900" indent="-342900" algn="just">
              <a:spcBef>
                <a:spcPct val="20000"/>
              </a:spcBef>
            </a:pPr>
            <a:r>
              <a:rPr lang="es-ES_tradnl" sz="2800" dirty="0" smtClean="0"/>
              <a:t>2.- Describir las relaciones entre las entidades  (reglas semánticas)</a:t>
            </a:r>
          </a:p>
          <a:p>
            <a:pPr marL="342900" indent="-342900" algn="just">
              <a:spcBef>
                <a:spcPct val="20000"/>
              </a:spcBef>
            </a:pPr>
            <a:r>
              <a:rPr lang="es-ES_tradnl" sz="2800" dirty="0" smtClean="0"/>
              <a:t>3.- Crear el diagrama</a:t>
            </a:r>
          </a:p>
          <a:p>
            <a:pPr marL="342900" indent="-342900" algn="just">
              <a:spcBef>
                <a:spcPct val="20000"/>
              </a:spcBef>
            </a:pPr>
            <a:r>
              <a:rPr lang="es-ES_tradnl" sz="2800" dirty="0" smtClean="0"/>
              <a:t>4.- Agregar los atributos a cada entidad</a:t>
            </a:r>
          </a:p>
          <a:p>
            <a:pPr marL="342900" indent="-342900" algn="just">
              <a:spcBef>
                <a:spcPct val="20000"/>
              </a:spcBef>
            </a:pPr>
            <a:endParaRPr lang="es-ES_tradnl" sz="2800" dirty="0" smtClean="0"/>
          </a:p>
          <a:p>
            <a:pPr marL="342900" indent="-342900" algn="just">
              <a:spcBef>
                <a:spcPct val="20000"/>
              </a:spcBef>
            </a:pPr>
            <a:endParaRPr lang="es-ES_tradnl" sz="2800" dirty="0" smtClean="0"/>
          </a:p>
          <a:p>
            <a:pPr marL="342900" indent="-342900" algn="just">
              <a:spcBef>
                <a:spcPct val="20000"/>
              </a:spcBef>
            </a:pPr>
            <a:endParaRPr lang="es-ES_tradnl" sz="2800" dirty="0"/>
          </a:p>
        </p:txBody>
      </p:sp>
      <p:sp>
        <p:nvSpPr>
          <p:cNvPr id="14" name="Rectangle 1"/>
          <p:cNvSpPr txBox="1">
            <a:spLocks/>
          </p:cNvSpPr>
          <p:nvPr/>
        </p:nvSpPr>
        <p:spPr>
          <a:xfrm>
            <a:off x="899592" y="2420888"/>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PASOS PARA CONSTRUIR EL MER</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851664"/>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PASO 1: Identificación de las entidades</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3" name="Rectangle 6"/>
          <p:cNvSpPr>
            <a:spLocks noChangeArrowheads="1"/>
          </p:cNvSpPr>
          <p:nvPr/>
        </p:nvSpPr>
        <p:spPr bwMode="auto">
          <a:xfrm>
            <a:off x="395537" y="2911476"/>
            <a:ext cx="8748463" cy="660400"/>
          </a:xfrm>
          <a:prstGeom prst="rect">
            <a:avLst/>
          </a:prstGeom>
          <a:noFill/>
          <a:ln w="9525">
            <a:noFill/>
            <a:miter lim="800000"/>
            <a:headEnd/>
            <a:tailEnd/>
          </a:ln>
          <a:effectLst/>
        </p:spPr>
        <p:txBody>
          <a:bodyPr/>
          <a:lstStyle/>
          <a:p>
            <a:pPr marL="342900" indent="-342900" algn="just">
              <a:spcBef>
                <a:spcPct val="20000"/>
              </a:spcBef>
              <a:buAutoNum type="arabicPeriod"/>
            </a:pPr>
            <a:r>
              <a:rPr lang="es-ES_tradnl" sz="2400" dirty="0" smtClean="0"/>
              <a:t>Donante </a:t>
            </a:r>
          </a:p>
          <a:p>
            <a:pPr marL="342900" indent="-342900" algn="just">
              <a:spcBef>
                <a:spcPct val="20000"/>
              </a:spcBef>
              <a:buAutoNum type="arabicPeriod"/>
            </a:pPr>
            <a:r>
              <a:rPr lang="es-ES_tradnl" sz="2400" dirty="0" smtClean="0"/>
              <a:t>Donación</a:t>
            </a:r>
          </a:p>
          <a:p>
            <a:pPr marL="342900" indent="-342900" algn="just">
              <a:spcBef>
                <a:spcPct val="20000"/>
              </a:spcBef>
              <a:buAutoNum type="arabicPeriod"/>
            </a:pPr>
            <a:r>
              <a:rPr lang="es-ES_tradnl" sz="2400" dirty="0" err="1" smtClean="0"/>
              <a:t>Laboratorista</a:t>
            </a:r>
            <a:endParaRPr lang="es-ES_tradnl" sz="2400" dirty="0" smtClean="0"/>
          </a:p>
          <a:p>
            <a:pPr marL="342900" indent="-342900" algn="just">
              <a:spcBef>
                <a:spcPct val="20000"/>
              </a:spcBef>
              <a:buAutoNum type="arabicPeriod"/>
            </a:pPr>
            <a:r>
              <a:rPr lang="es-ES_tradnl" sz="2400" dirty="0" smtClean="0"/>
              <a:t>Paciente (quien recibe la sa</a:t>
            </a:r>
            <a:r>
              <a:rPr lang="es-ES_tradnl" sz="2400" dirty="0" smtClean="0"/>
              <a:t>ngre)</a:t>
            </a:r>
          </a:p>
          <a:p>
            <a:pPr marL="342900" indent="-342900" algn="just">
              <a:spcBef>
                <a:spcPct val="20000"/>
              </a:spcBef>
            </a:pPr>
            <a:endParaRPr lang="es-ES_tradnl" sz="2400" dirty="0" smtClean="0"/>
          </a:p>
          <a:p>
            <a:pPr marL="342900" indent="-342900" algn="just">
              <a:spcBef>
                <a:spcPct val="20000"/>
              </a:spcBef>
            </a:pPr>
            <a:endParaRPr lang="es-ES_tradnl" sz="2400" dirty="0" smtClean="0"/>
          </a:p>
          <a:p>
            <a:pPr marL="342900" indent="-342900" algn="just">
              <a:spcBef>
                <a:spcPct val="20000"/>
              </a:spcBef>
              <a:buAutoNum type="arabicPeriod"/>
            </a:pPr>
            <a:endParaRPr lang="es-ES_tradnl"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linds(horizontal)">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PASO I1: REGLAS </a:t>
            </a:r>
            <a:r>
              <a:rPr lang="es-ES" sz="4000" b="1" cap="all" spc="-150" dirty="0" err="1" smtClean="0">
                <a:ln/>
                <a:effectLst>
                  <a:reflection blurRad="12700" stA="50000" endPos="50000" dir="5400000" sy="-100000" rotWithShape="0"/>
                </a:effectLst>
                <a:latin typeface="+mj-lt"/>
                <a:ea typeface="+mj-ea"/>
                <a:cs typeface="+mj-cs"/>
              </a:rPr>
              <a:t>SEMANTICAS</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3" name="Rectangle 6"/>
          <p:cNvSpPr>
            <a:spLocks noChangeArrowheads="1"/>
          </p:cNvSpPr>
          <p:nvPr/>
        </p:nvSpPr>
        <p:spPr bwMode="auto">
          <a:xfrm>
            <a:off x="395537" y="2911476"/>
            <a:ext cx="8748463" cy="660400"/>
          </a:xfrm>
          <a:prstGeom prst="rect">
            <a:avLst/>
          </a:prstGeom>
          <a:noFill/>
          <a:ln w="9525">
            <a:noFill/>
            <a:miter lim="800000"/>
            <a:headEnd/>
            <a:tailEnd/>
          </a:ln>
          <a:effectLst/>
        </p:spPr>
        <p:txBody>
          <a:bodyPr/>
          <a:lstStyle/>
          <a:p>
            <a:pPr marL="342900" indent="-342900" algn="just">
              <a:spcBef>
                <a:spcPct val="20000"/>
              </a:spcBef>
              <a:buAutoNum type="arabicPeriod"/>
            </a:pPr>
            <a:r>
              <a:rPr lang="es-ES_tradnl" sz="2800" dirty="0" smtClean="0"/>
              <a:t>Donante</a:t>
            </a:r>
            <a:r>
              <a:rPr lang="es-ES_tradnl" sz="2400" dirty="0" smtClean="0"/>
              <a:t>  </a:t>
            </a:r>
            <a:r>
              <a:rPr lang="es-ES_tradnl" sz="2800" dirty="0" smtClean="0"/>
              <a:t>(donación- </a:t>
            </a:r>
            <a:r>
              <a:rPr lang="es-ES_tradnl" sz="2800" dirty="0" err="1" smtClean="0"/>
              <a:t>Laboratorista</a:t>
            </a:r>
            <a:r>
              <a:rPr lang="es-ES_tradnl" sz="2800" dirty="0" smtClean="0"/>
              <a:t> – paciente)</a:t>
            </a:r>
            <a:endParaRPr lang="es-ES_tradnl" sz="2400" dirty="0" smtClean="0"/>
          </a:p>
          <a:p>
            <a:pPr marL="342900" indent="-342900" algn="just">
              <a:spcBef>
                <a:spcPct val="20000"/>
              </a:spcBef>
              <a:buAutoNum type="arabicPeriod"/>
            </a:pPr>
            <a:r>
              <a:rPr lang="es-ES_tradnl" sz="2800" dirty="0" smtClean="0"/>
              <a:t>Donación (</a:t>
            </a:r>
            <a:r>
              <a:rPr lang="es-ES_tradnl" sz="2800" dirty="0" err="1" smtClean="0"/>
              <a:t>Laboratorista</a:t>
            </a:r>
            <a:r>
              <a:rPr lang="es-ES_tradnl" sz="2800" dirty="0" smtClean="0"/>
              <a:t> – Paciente)</a:t>
            </a:r>
          </a:p>
          <a:p>
            <a:pPr marL="342900" indent="-342900" algn="just">
              <a:spcBef>
                <a:spcPct val="20000"/>
              </a:spcBef>
              <a:buAutoNum type="arabicPeriod"/>
            </a:pPr>
            <a:r>
              <a:rPr lang="es-ES_tradnl" sz="2800" dirty="0" err="1" smtClean="0"/>
              <a:t>Laboratorista</a:t>
            </a:r>
            <a:r>
              <a:rPr lang="es-ES_tradnl" sz="2800" dirty="0" smtClean="0"/>
              <a:t> (Paciente)</a:t>
            </a:r>
          </a:p>
          <a:p>
            <a:pPr marL="342900" indent="-342900" algn="just">
              <a:spcBef>
                <a:spcPct val="20000"/>
              </a:spcBef>
              <a:buAutoNum type="arabicPeriod"/>
            </a:pPr>
            <a:r>
              <a:rPr lang="es-ES_tradnl" sz="2800" dirty="0" smtClean="0"/>
              <a:t>Paciente </a:t>
            </a:r>
            <a:endParaRPr lang="es-ES_tradnl" sz="2800" dirty="0" smtClean="0"/>
          </a:p>
          <a:p>
            <a:pPr marL="342900" indent="-342900" algn="just">
              <a:spcBef>
                <a:spcPct val="20000"/>
              </a:spcBef>
            </a:pPr>
            <a:endParaRPr lang="es-ES_tradnl" sz="2800" dirty="0" smtClean="0"/>
          </a:p>
          <a:p>
            <a:pPr marL="342900" indent="-342900" algn="just">
              <a:spcBef>
                <a:spcPct val="20000"/>
              </a:spcBef>
            </a:pPr>
            <a:endParaRPr lang="es-ES_tradnl" sz="2400" dirty="0" smtClean="0"/>
          </a:p>
          <a:p>
            <a:pPr marL="342900" indent="-342900" algn="just">
              <a:spcBef>
                <a:spcPct val="20000"/>
              </a:spcBef>
              <a:buAutoNum type="arabicPeriod"/>
            </a:pPr>
            <a:endParaRPr lang="es-ES_tradnl"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linds(horizontal)">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PASO I1: REGLAS </a:t>
            </a:r>
            <a:r>
              <a:rPr lang="es-ES" sz="4000" b="1" cap="all" spc="-150" dirty="0" err="1" smtClean="0">
                <a:ln/>
                <a:effectLst>
                  <a:reflection blurRad="12700" stA="50000" endPos="50000" dir="5400000" sy="-100000" rotWithShape="0"/>
                </a:effectLst>
                <a:latin typeface="+mj-lt"/>
                <a:ea typeface="+mj-ea"/>
                <a:cs typeface="+mj-cs"/>
              </a:rPr>
              <a:t>SEMANTICAS</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3" name="Rectangle 6"/>
          <p:cNvSpPr>
            <a:spLocks noChangeArrowheads="1"/>
          </p:cNvSpPr>
          <p:nvPr/>
        </p:nvSpPr>
        <p:spPr bwMode="auto">
          <a:xfrm>
            <a:off x="752759" y="2697162"/>
            <a:ext cx="8748463" cy="660400"/>
          </a:xfrm>
          <a:prstGeom prst="rect">
            <a:avLst/>
          </a:prstGeom>
          <a:noFill/>
          <a:ln w="9525">
            <a:noFill/>
            <a:miter lim="800000"/>
            <a:headEnd/>
            <a:tailEnd/>
          </a:ln>
          <a:effectLst/>
        </p:spPr>
        <p:txBody>
          <a:bodyPr/>
          <a:lstStyle/>
          <a:p>
            <a:pPr marL="342900" indent="-342900" algn="just">
              <a:spcBef>
                <a:spcPct val="20000"/>
              </a:spcBef>
            </a:pPr>
            <a:r>
              <a:rPr lang="es-ES_tradnl" dirty="0" smtClean="0"/>
              <a:t>1.A Un </a:t>
            </a:r>
            <a:r>
              <a:rPr lang="es-ES_tradnl" dirty="0" smtClean="0">
                <a:solidFill>
                  <a:srgbClr val="FF0000"/>
                </a:solidFill>
              </a:rPr>
              <a:t>Donante</a:t>
            </a:r>
            <a:r>
              <a:rPr lang="es-ES_tradnl" dirty="0" smtClean="0"/>
              <a:t> </a:t>
            </a:r>
            <a:r>
              <a:rPr lang="es-ES_tradnl" dirty="0" smtClean="0">
                <a:solidFill>
                  <a:srgbClr val="00B0F0"/>
                </a:solidFill>
              </a:rPr>
              <a:t>realiza</a:t>
            </a:r>
            <a:r>
              <a:rPr lang="es-ES_tradnl" dirty="0" smtClean="0"/>
              <a:t> </a:t>
            </a:r>
            <a:r>
              <a:rPr lang="es-ES_tradnl" i="1" dirty="0" smtClean="0"/>
              <a:t>varias</a:t>
            </a:r>
            <a:r>
              <a:rPr lang="es-ES_tradnl" dirty="0" smtClean="0"/>
              <a:t> </a:t>
            </a:r>
            <a:r>
              <a:rPr lang="es-ES_tradnl" dirty="0" smtClean="0">
                <a:solidFill>
                  <a:srgbClr val="FF0000"/>
                </a:solidFill>
              </a:rPr>
              <a:t>Donaciones  </a:t>
            </a:r>
          </a:p>
          <a:p>
            <a:pPr marL="342900" indent="-342900" algn="just">
              <a:spcBef>
                <a:spcPct val="20000"/>
              </a:spcBef>
            </a:pPr>
            <a:r>
              <a:rPr lang="es-ES_tradnl" dirty="0" smtClean="0"/>
              <a:t>1.B Una </a:t>
            </a:r>
            <a:r>
              <a:rPr lang="es-ES_tradnl" dirty="0" smtClean="0">
                <a:solidFill>
                  <a:srgbClr val="FF0000"/>
                </a:solidFill>
              </a:rPr>
              <a:t>donación</a:t>
            </a:r>
            <a:r>
              <a:rPr lang="es-ES_tradnl" dirty="0" smtClean="0"/>
              <a:t> es </a:t>
            </a:r>
            <a:r>
              <a:rPr lang="es-ES_tradnl" dirty="0" smtClean="0">
                <a:solidFill>
                  <a:srgbClr val="00B0F0"/>
                </a:solidFill>
              </a:rPr>
              <a:t>realizada</a:t>
            </a:r>
            <a:r>
              <a:rPr lang="es-ES_tradnl" dirty="0" smtClean="0"/>
              <a:t> por </a:t>
            </a:r>
            <a:r>
              <a:rPr lang="es-ES_tradnl" i="1" dirty="0" smtClean="0"/>
              <a:t>un</a:t>
            </a:r>
            <a:r>
              <a:rPr lang="es-ES_tradnl" dirty="0" smtClean="0"/>
              <a:t> </a:t>
            </a:r>
            <a:r>
              <a:rPr lang="es-ES_tradnl" dirty="0" smtClean="0">
                <a:solidFill>
                  <a:srgbClr val="FF0000"/>
                </a:solidFill>
              </a:rPr>
              <a:t>donante</a:t>
            </a:r>
          </a:p>
          <a:p>
            <a:pPr marL="342900" indent="-342900" algn="just">
              <a:spcBef>
                <a:spcPct val="20000"/>
              </a:spcBef>
            </a:pPr>
            <a:endParaRPr lang="es-ES_tradnl" dirty="0" smtClean="0">
              <a:solidFill>
                <a:srgbClr val="FF0000"/>
              </a:solidFill>
            </a:endParaRPr>
          </a:p>
          <a:p>
            <a:pPr marL="342900" indent="-342900" algn="just">
              <a:spcBef>
                <a:spcPct val="20000"/>
              </a:spcBef>
            </a:pPr>
            <a:r>
              <a:rPr lang="es-ES_tradnl" dirty="0" smtClean="0"/>
              <a:t>2.A </a:t>
            </a:r>
            <a:r>
              <a:rPr lang="es-ES_tradnl" dirty="0" smtClean="0"/>
              <a:t>Un </a:t>
            </a:r>
            <a:r>
              <a:rPr lang="es-ES_tradnl" dirty="0" err="1" smtClean="0">
                <a:solidFill>
                  <a:srgbClr val="FF0000"/>
                </a:solidFill>
              </a:rPr>
              <a:t>Laboratorista</a:t>
            </a:r>
            <a:r>
              <a:rPr lang="es-ES_tradnl" dirty="0" smtClean="0"/>
              <a:t> </a:t>
            </a:r>
            <a:r>
              <a:rPr lang="es-ES_tradnl" dirty="0" smtClean="0">
                <a:solidFill>
                  <a:srgbClr val="00B0F0"/>
                </a:solidFill>
              </a:rPr>
              <a:t>atiende</a:t>
            </a:r>
            <a:r>
              <a:rPr lang="es-ES_tradnl" dirty="0" smtClean="0"/>
              <a:t> </a:t>
            </a:r>
            <a:r>
              <a:rPr lang="es-ES_tradnl" i="1" dirty="0" smtClean="0"/>
              <a:t>varias</a:t>
            </a:r>
            <a:r>
              <a:rPr lang="es-ES_tradnl" dirty="0" smtClean="0"/>
              <a:t> </a:t>
            </a:r>
            <a:r>
              <a:rPr lang="es-ES_tradnl" dirty="0" smtClean="0">
                <a:solidFill>
                  <a:srgbClr val="FF0000"/>
                </a:solidFill>
              </a:rPr>
              <a:t>Donaciones  </a:t>
            </a:r>
          </a:p>
          <a:p>
            <a:pPr marL="342900" indent="-342900" algn="just">
              <a:spcBef>
                <a:spcPct val="20000"/>
              </a:spcBef>
            </a:pPr>
            <a:r>
              <a:rPr lang="es-ES_tradnl" dirty="0" smtClean="0"/>
              <a:t>2.B </a:t>
            </a:r>
            <a:r>
              <a:rPr lang="es-ES_tradnl" dirty="0" smtClean="0"/>
              <a:t>Una </a:t>
            </a:r>
            <a:r>
              <a:rPr lang="es-ES_tradnl" dirty="0" smtClean="0">
                <a:solidFill>
                  <a:srgbClr val="FF0000"/>
                </a:solidFill>
              </a:rPr>
              <a:t>donación</a:t>
            </a:r>
            <a:r>
              <a:rPr lang="es-ES_tradnl" dirty="0" smtClean="0"/>
              <a:t> es </a:t>
            </a:r>
            <a:r>
              <a:rPr lang="es-ES_tradnl" dirty="0" smtClean="0">
                <a:solidFill>
                  <a:srgbClr val="00B0F0"/>
                </a:solidFill>
              </a:rPr>
              <a:t>atendida </a:t>
            </a:r>
            <a:r>
              <a:rPr lang="es-ES_tradnl" dirty="0" smtClean="0"/>
              <a:t>por </a:t>
            </a:r>
            <a:r>
              <a:rPr lang="es-ES_tradnl" i="1" dirty="0" smtClean="0"/>
              <a:t>un</a:t>
            </a:r>
            <a:r>
              <a:rPr lang="es-ES_tradnl" dirty="0" smtClean="0"/>
              <a:t> </a:t>
            </a:r>
            <a:r>
              <a:rPr lang="es-ES_tradnl" dirty="0" err="1" smtClean="0">
                <a:solidFill>
                  <a:srgbClr val="FF0000"/>
                </a:solidFill>
              </a:rPr>
              <a:t>Laboratorista</a:t>
            </a:r>
            <a:r>
              <a:rPr lang="es-ES_tradnl" dirty="0" smtClean="0"/>
              <a:t> </a:t>
            </a:r>
            <a:endParaRPr lang="es-ES_tradnl" dirty="0" smtClean="0"/>
          </a:p>
          <a:p>
            <a:pPr marL="342900" indent="-342900" algn="just">
              <a:spcBef>
                <a:spcPct val="20000"/>
              </a:spcBef>
            </a:pPr>
            <a:endParaRPr lang="es-ES_tradnl" dirty="0" smtClean="0">
              <a:solidFill>
                <a:srgbClr val="FF0000"/>
              </a:solidFill>
            </a:endParaRPr>
          </a:p>
          <a:p>
            <a:pPr marL="342900" indent="-342900" algn="just">
              <a:spcBef>
                <a:spcPct val="20000"/>
              </a:spcBef>
            </a:pPr>
            <a:r>
              <a:rPr lang="es-ES_tradnl" dirty="0" smtClean="0"/>
              <a:t>3.A </a:t>
            </a:r>
            <a:r>
              <a:rPr lang="es-ES_tradnl" dirty="0" smtClean="0"/>
              <a:t>Un </a:t>
            </a:r>
            <a:r>
              <a:rPr lang="es-ES_tradnl" dirty="0" smtClean="0">
                <a:solidFill>
                  <a:srgbClr val="FF0000"/>
                </a:solidFill>
              </a:rPr>
              <a:t>Paciente </a:t>
            </a:r>
            <a:r>
              <a:rPr lang="es-ES_tradnl" dirty="0" smtClean="0"/>
              <a:t>puede </a:t>
            </a:r>
            <a:r>
              <a:rPr lang="es-ES_tradnl" dirty="0" smtClean="0">
                <a:solidFill>
                  <a:srgbClr val="00B0F0"/>
                </a:solidFill>
              </a:rPr>
              <a:t>recibir </a:t>
            </a:r>
            <a:r>
              <a:rPr lang="es-ES_tradnl" i="1" dirty="0" smtClean="0"/>
              <a:t>varias</a:t>
            </a:r>
            <a:r>
              <a:rPr lang="es-ES_tradnl" dirty="0" smtClean="0"/>
              <a:t> </a:t>
            </a:r>
            <a:r>
              <a:rPr lang="es-ES_tradnl" dirty="0" smtClean="0">
                <a:solidFill>
                  <a:srgbClr val="FF0000"/>
                </a:solidFill>
              </a:rPr>
              <a:t>Donaciones  </a:t>
            </a:r>
          </a:p>
          <a:p>
            <a:pPr marL="342900" indent="-342900" algn="just">
              <a:spcBef>
                <a:spcPct val="20000"/>
              </a:spcBef>
            </a:pPr>
            <a:r>
              <a:rPr lang="es-ES_tradnl" dirty="0" smtClean="0"/>
              <a:t>3.B </a:t>
            </a:r>
            <a:r>
              <a:rPr lang="es-ES_tradnl" dirty="0" smtClean="0"/>
              <a:t>Una </a:t>
            </a:r>
            <a:r>
              <a:rPr lang="es-ES_tradnl" dirty="0" smtClean="0">
                <a:solidFill>
                  <a:srgbClr val="FF0000"/>
                </a:solidFill>
              </a:rPr>
              <a:t>donación</a:t>
            </a:r>
            <a:r>
              <a:rPr lang="es-ES_tradnl" dirty="0" smtClean="0"/>
              <a:t> es </a:t>
            </a:r>
            <a:r>
              <a:rPr lang="es-ES_tradnl" dirty="0" smtClean="0">
                <a:solidFill>
                  <a:srgbClr val="00B0F0"/>
                </a:solidFill>
              </a:rPr>
              <a:t>recibida </a:t>
            </a:r>
            <a:r>
              <a:rPr lang="es-ES_tradnl" dirty="0" smtClean="0"/>
              <a:t>por </a:t>
            </a:r>
            <a:r>
              <a:rPr lang="es-ES_tradnl" i="1" dirty="0" smtClean="0"/>
              <a:t>un</a:t>
            </a:r>
            <a:r>
              <a:rPr lang="es-ES_tradnl" dirty="0" smtClean="0"/>
              <a:t> </a:t>
            </a:r>
            <a:r>
              <a:rPr lang="es-ES_tradnl" dirty="0" smtClean="0">
                <a:solidFill>
                  <a:srgbClr val="FF0000"/>
                </a:solidFill>
              </a:rPr>
              <a:t>Paciente</a:t>
            </a:r>
            <a:endParaRPr lang="es-ES_tradnl" dirty="0" smtClean="0">
              <a:solidFill>
                <a:srgbClr val="FF0000"/>
              </a:solidFill>
            </a:endParaRPr>
          </a:p>
          <a:p>
            <a:pPr marL="342900" indent="-342900" algn="just">
              <a:spcBef>
                <a:spcPct val="20000"/>
              </a:spcBef>
            </a:pPr>
            <a:endParaRPr lang="es-ES_tradnl" dirty="0" smtClean="0">
              <a:solidFill>
                <a:srgbClr val="FF0000"/>
              </a:solidFill>
            </a:endParaRPr>
          </a:p>
          <a:p>
            <a:pPr marL="342900" indent="-342900" algn="just">
              <a:spcBef>
                <a:spcPct val="20000"/>
              </a:spcBef>
            </a:pPr>
            <a:endParaRPr lang="es-ES_tradnl" dirty="0" smtClean="0">
              <a:solidFill>
                <a:srgbClr val="FF0000"/>
              </a:solidFill>
            </a:endParaRPr>
          </a:p>
          <a:p>
            <a:pPr marL="342900" indent="-342900" algn="just">
              <a:spcBef>
                <a:spcPct val="20000"/>
              </a:spcBef>
            </a:pPr>
            <a:endParaRPr lang="es-ES_tradnl" dirty="0" smtClean="0"/>
          </a:p>
          <a:p>
            <a:pPr marL="342900" indent="-342900" algn="just">
              <a:spcBef>
                <a:spcPct val="20000"/>
              </a:spcBef>
            </a:pPr>
            <a:endParaRPr lang="es-ES_tradnl" dirty="0" smtClean="0"/>
          </a:p>
          <a:p>
            <a:pPr marL="342900" indent="-342900" algn="just">
              <a:spcBef>
                <a:spcPct val="20000"/>
              </a:spcBef>
              <a:buAutoNum type="arabicPeriod"/>
            </a:pP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linds(horizontal)">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PASO II1: creación del </a:t>
            </a:r>
            <a:r>
              <a:rPr lang="es-ES" sz="4000" b="1" cap="all" spc="-150" dirty="0" err="1" smtClean="0">
                <a:ln/>
                <a:effectLst>
                  <a:reflection blurRad="12700" stA="50000" endPos="50000" dir="5400000" sy="-100000" rotWithShape="0"/>
                </a:effectLst>
                <a:latin typeface="+mj-lt"/>
                <a:ea typeface="+mj-ea"/>
                <a:cs typeface="+mj-cs"/>
              </a:rPr>
              <a:t>mer</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7" name="16 Rectángulo"/>
          <p:cNvSpPr/>
          <p:nvPr/>
        </p:nvSpPr>
        <p:spPr>
          <a:xfrm>
            <a:off x="4643438" y="23574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DONACIÓN</a:t>
            </a:r>
            <a:endParaRPr lang="es-VE" dirty="0">
              <a:solidFill>
                <a:schemeClr val="tx1"/>
              </a:solidFill>
            </a:endParaRPr>
          </a:p>
        </p:txBody>
      </p:sp>
      <p:sp>
        <p:nvSpPr>
          <p:cNvPr id="18" name="17 Rectángulo"/>
          <p:cNvSpPr/>
          <p:nvPr/>
        </p:nvSpPr>
        <p:spPr>
          <a:xfrm>
            <a:off x="714348" y="5357826"/>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err="1" smtClean="0">
                <a:solidFill>
                  <a:schemeClr val="tx1"/>
                </a:solidFill>
              </a:rPr>
              <a:t>LABORATORISTA</a:t>
            </a:r>
            <a:endParaRPr lang="es-VE" sz="1400" dirty="0">
              <a:solidFill>
                <a:schemeClr val="tx1"/>
              </a:solidFill>
            </a:endParaRPr>
          </a:p>
        </p:txBody>
      </p:sp>
      <p:sp>
        <p:nvSpPr>
          <p:cNvPr id="19" name="18 Rectángulo"/>
          <p:cNvSpPr/>
          <p:nvPr/>
        </p:nvSpPr>
        <p:spPr>
          <a:xfrm>
            <a:off x="642910" y="23955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DONANTE</a:t>
            </a:r>
            <a:endParaRPr lang="es-VE" dirty="0">
              <a:solidFill>
                <a:schemeClr val="tx1"/>
              </a:solidFill>
            </a:endParaRPr>
          </a:p>
        </p:txBody>
      </p:sp>
      <p:sp>
        <p:nvSpPr>
          <p:cNvPr id="20" name="19 Rectángulo"/>
          <p:cNvSpPr/>
          <p:nvPr/>
        </p:nvSpPr>
        <p:spPr>
          <a:xfrm>
            <a:off x="6634176" y="5343538"/>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PACIENTE</a:t>
            </a:r>
            <a:endParaRPr lang="es-VE" dirty="0">
              <a:solidFill>
                <a:schemeClr val="tx1"/>
              </a:solidFill>
            </a:endParaRPr>
          </a:p>
        </p:txBody>
      </p:sp>
      <p:sp>
        <p:nvSpPr>
          <p:cNvPr id="21" name="20 Rombo"/>
          <p:cNvSpPr/>
          <p:nvPr/>
        </p:nvSpPr>
        <p:spPr>
          <a:xfrm>
            <a:off x="2714612" y="228123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realiza</a:t>
            </a:r>
            <a:endParaRPr lang="es-VE" sz="1200" dirty="0">
              <a:solidFill>
                <a:schemeClr val="tx1"/>
              </a:solidFill>
            </a:endParaRPr>
          </a:p>
        </p:txBody>
      </p:sp>
      <p:sp>
        <p:nvSpPr>
          <p:cNvPr id="22" name="21 Rombo"/>
          <p:cNvSpPr/>
          <p:nvPr/>
        </p:nvSpPr>
        <p:spPr>
          <a:xfrm>
            <a:off x="6786578" y="3500438"/>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recibe</a:t>
            </a:r>
            <a:endParaRPr lang="es-VE" sz="1200" dirty="0">
              <a:solidFill>
                <a:schemeClr val="tx1"/>
              </a:solidFill>
            </a:endParaRPr>
          </a:p>
        </p:txBody>
      </p:sp>
      <p:sp>
        <p:nvSpPr>
          <p:cNvPr id="23" name="22 Rombo"/>
          <p:cNvSpPr/>
          <p:nvPr/>
        </p:nvSpPr>
        <p:spPr>
          <a:xfrm>
            <a:off x="3605206" y="521495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100" dirty="0" smtClean="0">
                <a:solidFill>
                  <a:schemeClr val="tx1"/>
                </a:solidFill>
              </a:rPr>
              <a:t>atiende</a:t>
            </a:r>
            <a:endParaRPr lang="es-VE" sz="1100" dirty="0">
              <a:solidFill>
                <a:schemeClr val="tx1"/>
              </a:solidFill>
            </a:endParaRPr>
          </a:p>
        </p:txBody>
      </p:sp>
      <p:cxnSp>
        <p:nvCxnSpPr>
          <p:cNvPr id="40" name="39 Conector recto"/>
          <p:cNvCxnSpPr>
            <a:stCxn id="19" idx="3"/>
            <a:endCxn id="21" idx="1"/>
          </p:cNvCxnSpPr>
          <p:nvPr/>
        </p:nvCxnSpPr>
        <p:spPr>
          <a:xfrm flipV="1">
            <a:off x="2214546" y="2781296"/>
            <a:ext cx="500066" cy="7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p:cNvCxnSpPr>
            <a:stCxn id="21" idx="3"/>
          </p:cNvCxnSpPr>
          <p:nvPr/>
        </p:nvCxnSpPr>
        <p:spPr>
          <a:xfrm>
            <a:off x="3929058" y="2781296"/>
            <a:ext cx="714380"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a:stCxn id="17" idx="3"/>
          </p:cNvCxnSpPr>
          <p:nvPr/>
        </p:nvCxnSpPr>
        <p:spPr>
          <a:xfrm>
            <a:off x="6215074" y="2750339"/>
            <a:ext cx="114300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55 Conector recto"/>
          <p:cNvCxnSpPr/>
          <p:nvPr/>
        </p:nvCxnSpPr>
        <p:spPr>
          <a:xfrm rot="16200000" flipV="1">
            <a:off x="6992550" y="3134906"/>
            <a:ext cx="719138" cy="11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p:cNvCxnSpPr>
            <a:stCxn id="22" idx="2"/>
          </p:cNvCxnSpPr>
          <p:nvPr/>
        </p:nvCxnSpPr>
        <p:spPr>
          <a:xfrm rot="16200000" flipH="1">
            <a:off x="6983032" y="4911338"/>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rot="10800000" flipV="1">
            <a:off x="4786314" y="5715016"/>
            <a:ext cx="714380"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63 Conector recto"/>
          <p:cNvCxnSpPr>
            <a:stCxn id="18" idx="3"/>
            <a:endCxn id="23" idx="1"/>
          </p:cNvCxnSpPr>
          <p:nvPr/>
        </p:nvCxnSpPr>
        <p:spPr>
          <a:xfrm flipV="1">
            <a:off x="2285984" y="5715016"/>
            <a:ext cx="131922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74 Conector recto"/>
          <p:cNvCxnSpPr/>
          <p:nvPr/>
        </p:nvCxnSpPr>
        <p:spPr>
          <a:xfrm rot="5400000" flipH="1" flipV="1">
            <a:off x="442912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a:off x="4429124" y="2786058"/>
            <a:ext cx="25200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stCxn id="17" idx="2"/>
          </p:cNvCxnSpPr>
          <p:nvPr/>
        </p:nvCxnSpPr>
        <p:spPr>
          <a:xfrm rot="16200000" flipH="1">
            <a:off x="4179091" y="4393413"/>
            <a:ext cx="257176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rot="16200000" flipH="1">
            <a:off x="5107785" y="3178968"/>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84 Conector recto"/>
          <p:cNvCxnSpPr/>
          <p:nvPr/>
        </p:nvCxnSpPr>
        <p:spPr>
          <a:xfrm rot="5400000" flipH="1" flipV="1">
            <a:off x="5393537" y="3178967"/>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86 Conector recto"/>
          <p:cNvCxnSpPr/>
          <p:nvPr/>
        </p:nvCxnSpPr>
        <p:spPr>
          <a:xfrm rot="16200000" flipH="1">
            <a:off x="621507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91 Conector recto"/>
          <p:cNvCxnSpPr/>
          <p:nvPr/>
        </p:nvCxnSpPr>
        <p:spPr>
          <a:xfrm rot="5400000" flipH="1" flipV="1">
            <a:off x="6196024" y="2786058"/>
            <a:ext cx="214314" cy="21431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txBox="1">
            <a:spLocks/>
          </p:cNvSpPr>
          <p:nvPr/>
        </p:nvSpPr>
        <p:spPr>
          <a:xfrm>
            <a:off x="285720" y="1285860"/>
            <a:ext cx="8244408"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b="1" cap="all" spc="-150" dirty="0" smtClean="0">
                <a:ln/>
                <a:effectLst>
                  <a:reflection blurRad="12700" stA="50000" endPos="50000" dir="5400000" sy="-100000" rotWithShape="0"/>
                </a:effectLst>
                <a:latin typeface="+mj-lt"/>
                <a:ea typeface="+mj-ea"/>
                <a:cs typeface="+mj-cs"/>
              </a:rPr>
              <a:t>PASO II1: creación del </a:t>
            </a:r>
            <a:r>
              <a:rPr lang="es-ES" sz="4000" b="1" cap="all" spc="-150" dirty="0" err="1" smtClean="0">
                <a:ln/>
                <a:effectLst>
                  <a:reflection blurRad="12700" stA="50000" endPos="50000" dir="5400000" sy="-100000" rotWithShape="0"/>
                </a:effectLst>
                <a:latin typeface="+mj-lt"/>
                <a:ea typeface="+mj-ea"/>
                <a:cs typeface="+mj-cs"/>
              </a:rPr>
              <a:t>mer</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8" name="Rectangle 4"/>
          <p:cNvSpPr>
            <a:spLocks noChangeArrowheads="1"/>
          </p:cNvSpPr>
          <p:nvPr/>
        </p:nvSpPr>
        <p:spPr bwMode="auto">
          <a:xfrm>
            <a:off x="1228756" y="119061"/>
            <a:ext cx="7772400" cy="380981"/>
          </a:xfrm>
          <a:prstGeom prst="rect">
            <a:avLst/>
          </a:prstGeom>
          <a:noFill/>
          <a:ln w="9525">
            <a:noFill/>
            <a:miter lim="800000"/>
            <a:headEnd/>
            <a:tailEnd/>
          </a:ln>
          <a:effectLst/>
        </p:spPr>
        <p:txBody>
          <a:bodyPr anchor="ctr"/>
          <a:lstStyle/>
          <a:p>
            <a:pPr algn="r"/>
            <a:r>
              <a:rPr lang="es-ES_tradnl" sz="1600" i="1" dirty="0">
                <a:solidFill>
                  <a:schemeClr val="tx2"/>
                </a:solidFill>
              </a:rPr>
              <a:t>UNIVERSIDAD NACIONAL EXPERIMENTAL DE GUAYANA</a:t>
            </a:r>
            <a:br>
              <a:rPr lang="es-ES_tradnl" sz="1600" i="1" dirty="0">
                <a:solidFill>
                  <a:schemeClr val="tx2"/>
                </a:solidFill>
              </a:rPr>
            </a:br>
            <a:endParaRPr lang="es-ES_tradnl" sz="1600" i="1" dirty="0">
              <a:solidFill>
                <a:schemeClr val="tx2"/>
              </a:solidFill>
            </a:endParaRPr>
          </a:p>
        </p:txBody>
      </p:sp>
      <p:pic>
        <p:nvPicPr>
          <p:cNvPr id="9" name="8 Imagen" descr="uneg.jpg"/>
          <p:cNvPicPr>
            <a:picLocks noChangeAspect="1"/>
          </p:cNvPicPr>
          <p:nvPr/>
        </p:nvPicPr>
        <p:blipFill>
          <a:blip r:embed="rId3" cstate="print"/>
          <a:stretch>
            <a:fillRect/>
          </a:stretch>
        </p:blipFill>
        <p:spPr>
          <a:xfrm>
            <a:off x="428596" y="0"/>
            <a:ext cx="711523" cy="711523"/>
          </a:xfrm>
          <a:prstGeom prst="rect">
            <a:avLst/>
          </a:prstGeom>
        </p:spPr>
      </p:pic>
      <p:sp>
        <p:nvSpPr>
          <p:cNvPr id="10" name="Rectangle 4"/>
          <p:cNvSpPr>
            <a:spLocks noChangeArrowheads="1"/>
          </p:cNvSpPr>
          <p:nvPr/>
        </p:nvSpPr>
        <p:spPr bwMode="auto">
          <a:xfrm>
            <a:off x="1371600" y="6477019"/>
            <a:ext cx="7772400" cy="380981"/>
          </a:xfrm>
          <a:prstGeom prst="rect">
            <a:avLst/>
          </a:prstGeom>
          <a:noFill/>
          <a:ln w="9525">
            <a:noFill/>
            <a:miter lim="800000"/>
            <a:headEnd/>
            <a:tailEnd/>
          </a:ln>
          <a:effectLst/>
        </p:spPr>
        <p:txBody>
          <a:bodyPr anchor="ctr"/>
          <a:lstStyle/>
          <a:p>
            <a:pPr algn="r"/>
            <a:r>
              <a:rPr lang="es-ES_tradnl" sz="1200" i="1" dirty="0" smtClean="0">
                <a:solidFill>
                  <a:schemeClr val="tx2"/>
                </a:solidFill>
              </a:rPr>
              <a:t>Sistemas de Base de Datos I. </a:t>
            </a:r>
          </a:p>
          <a:p>
            <a:pPr algn="r"/>
            <a:r>
              <a:rPr lang="es-ES_tradnl" sz="1200" i="1" dirty="0" smtClean="0">
                <a:solidFill>
                  <a:schemeClr val="tx2"/>
                </a:solidFill>
              </a:rPr>
              <a:t>Profesora </a:t>
            </a:r>
            <a:r>
              <a:rPr lang="es-ES_tradnl" sz="1200" i="1" dirty="0" err="1" smtClean="0">
                <a:solidFill>
                  <a:schemeClr val="tx2"/>
                </a:solidFill>
              </a:rPr>
              <a:t>Maria</a:t>
            </a:r>
            <a:r>
              <a:rPr lang="es-ES_tradnl" sz="1200" i="1" dirty="0" smtClean="0">
                <a:solidFill>
                  <a:schemeClr val="tx2"/>
                </a:solidFill>
              </a:rPr>
              <a:t> Raquel Herrera</a:t>
            </a:r>
            <a:endParaRPr lang="es-ES_tradnl" sz="1200" i="1" dirty="0">
              <a:solidFill>
                <a:schemeClr val="tx2"/>
              </a:solidFill>
            </a:endParaRPr>
          </a:p>
        </p:txBody>
      </p:sp>
      <p:sp>
        <p:nvSpPr>
          <p:cNvPr id="11" name="Rectangle 4"/>
          <p:cNvSpPr>
            <a:spLocks noChangeArrowheads="1"/>
          </p:cNvSpPr>
          <p:nvPr/>
        </p:nvSpPr>
        <p:spPr bwMode="auto">
          <a:xfrm>
            <a:off x="0" y="6477019"/>
            <a:ext cx="7772400" cy="380981"/>
          </a:xfrm>
          <a:prstGeom prst="rect">
            <a:avLst/>
          </a:prstGeom>
          <a:noFill/>
          <a:ln w="9525">
            <a:noFill/>
            <a:miter lim="800000"/>
            <a:headEnd/>
            <a:tailEnd/>
          </a:ln>
          <a:effectLst/>
        </p:spPr>
        <p:txBody>
          <a:bodyPr anchor="ctr"/>
          <a:lstStyle/>
          <a:p>
            <a:r>
              <a:rPr lang="es-ES_tradnl" sz="1200" i="1" dirty="0" smtClean="0">
                <a:solidFill>
                  <a:schemeClr val="tx2"/>
                </a:solidFill>
              </a:rPr>
              <a:t>Unidad III: Diseño de </a:t>
            </a:r>
            <a:r>
              <a:rPr lang="es-ES_tradnl" sz="1200" i="1" dirty="0" err="1" smtClean="0">
                <a:solidFill>
                  <a:schemeClr val="tx2"/>
                </a:solidFill>
              </a:rPr>
              <a:t>BD</a:t>
            </a:r>
            <a:endParaRPr lang="es-ES_tradnl" sz="1200" i="1" dirty="0" smtClean="0">
              <a:solidFill>
                <a:schemeClr val="tx2"/>
              </a:solidFill>
            </a:endParaRPr>
          </a:p>
          <a:p>
            <a:endParaRPr lang="es-ES_tradnl" sz="1200" i="1" dirty="0">
              <a:solidFill>
                <a:schemeClr val="tx2"/>
              </a:solidFill>
            </a:endParaRPr>
          </a:p>
        </p:txBody>
      </p:sp>
      <p:sp>
        <p:nvSpPr>
          <p:cNvPr id="17" name="16 Rectángulo"/>
          <p:cNvSpPr/>
          <p:nvPr/>
        </p:nvSpPr>
        <p:spPr>
          <a:xfrm>
            <a:off x="4643438" y="23574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DONACIÓN</a:t>
            </a:r>
            <a:endParaRPr lang="es-VE" dirty="0">
              <a:solidFill>
                <a:schemeClr val="tx1"/>
              </a:solidFill>
            </a:endParaRPr>
          </a:p>
        </p:txBody>
      </p:sp>
      <p:sp>
        <p:nvSpPr>
          <p:cNvPr id="18" name="17 Rectángulo"/>
          <p:cNvSpPr/>
          <p:nvPr/>
        </p:nvSpPr>
        <p:spPr>
          <a:xfrm>
            <a:off x="714348" y="5357826"/>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err="1" smtClean="0">
                <a:solidFill>
                  <a:schemeClr val="tx1"/>
                </a:solidFill>
              </a:rPr>
              <a:t>LABORATORISTA</a:t>
            </a:r>
            <a:endParaRPr lang="es-VE" sz="1400" dirty="0">
              <a:solidFill>
                <a:schemeClr val="tx1"/>
              </a:solidFill>
            </a:endParaRPr>
          </a:p>
        </p:txBody>
      </p:sp>
      <p:sp>
        <p:nvSpPr>
          <p:cNvPr id="19" name="18 Rectángulo"/>
          <p:cNvSpPr/>
          <p:nvPr/>
        </p:nvSpPr>
        <p:spPr>
          <a:xfrm>
            <a:off x="642910" y="2395530"/>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DONANTE</a:t>
            </a:r>
            <a:endParaRPr lang="es-VE" dirty="0">
              <a:solidFill>
                <a:schemeClr val="tx1"/>
              </a:solidFill>
            </a:endParaRPr>
          </a:p>
        </p:txBody>
      </p:sp>
      <p:sp>
        <p:nvSpPr>
          <p:cNvPr id="20" name="19 Rectángulo"/>
          <p:cNvSpPr/>
          <p:nvPr/>
        </p:nvSpPr>
        <p:spPr>
          <a:xfrm>
            <a:off x="6634176" y="5343538"/>
            <a:ext cx="157163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smtClean="0">
                <a:solidFill>
                  <a:schemeClr val="tx1"/>
                </a:solidFill>
              </a:rPr>
              <a:t>PACIENTE</a:t>
            </a:r>
            <a:endParaRPr lang="es-VE" dirty="0">
              <a:solidFill>
                <a:schemeClr val="tx1"/>
              </a:solidFill>
            </a:endParaRPr>
          </a:p>
        </p:txBody>
      </p:sp>
      <p:sp>
        <p:nvSpPr>
          <p:cNvPr id="21" name="20 Rombo"/>
          <p:cNvSpPr/>
          <p:nvPr/>
        </p:nvSpPr>
        <p:spPr>
          <a:xfrm>
            <a:off x="2714612" y="228123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realiza</a:t>
            </a:r>
            <a:endParaRPr lang="es-VE" sz="1200" dirty="0">
              <a:solidFill>
                <a:schemeClr val="tx1"/>
              </a:solidFill>
            </a:endParaRPr>
          </a:p>
        </p:txBody>
      </p:sp>
      <p:sp>
        <p:nvSpPr>
          <p:cNvPr id="22" name="21 Rombo"/>
          <p:cNvSpPr/>
          <p:nvPr/>
        </p:nvSpPr>
        <p:spPr>
          <a:xfrm>
            <a:off x="6786578" y="3500438"/>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smtClean="0">
                <a:solidFill>
                  <a:schemeClr val="tx1"/>
                </a:solidFill>
              </a:rPr>
              <a:t>recibe</a:t>
            </a:r>
            <a:endParaRPr lang="es-VE" sz="1200" dirty="0">
              <a:solidFill>
                <a:schemeClr val="tx1"/>
              </a:solidFill>
            </a:endParaRPr>
          </a:p>
        </p:txBody>
      </p:sp>
      <p:sp>
        <p:nvSpPr>
          <p:cNvPr id="23" name="22 Rombo"/>
          <p:cNvSpPr/>
          <p:nvPr/>
        </p:nvSpPr>
        <p:spPr>
          <a:xfrm>
            <a:off x="3605206" y="5214950"/>
            <a:ext cx="1214446" cy="1000132"/>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100" dirty="0" smtClean="0">
                <a:solidFill>
                  <a:schemeClr val="tx1"/>
                </a:solidFill>
              </a:rPr>
              <a:t>atiende</a:t>
            </a:r>
            <a:endParaRPr lang="es-VE" sz="1100" dirty="0">
              <a:solidFill>
                <a:schemeClr val="tx1"/>
              </a:solidFill>
            </a:endParaRPr>
          </a:p>
        </p:txBody>
      </p:sp>
      <p:cxnSp>
        <p:nvCxnSpPr>
          <p:cNvPr id="40" name="39 Conector recto"/>
          <p:cNvCxnSpPr>
            <a:stCxn id="19" idx="3"/>
            <a:endCxn id="21" idx="1"/>
          </p:cNvCxnSpPr>
          <p:nvPr/>
        </p:nvCxnSpPr>
        <p:spPr>
          <a:xfrm flipV="1">
            <a:off x="2214546" y="2781296"/>
            <a:ext cx="500066" cy="7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p:cNvCxnSpPr>
            <a:stCxn id="21" idx="3"/>
          </p:cNvCxnSpPr>
          <p:nvPr/>
        </p:nvCxnSpPr>
        <p:spPr>
          <a:xfrm>
            <a:off x="3929058" y="2781296"/>
            <a:ext cx="714380"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a:stCxn id="17" idx="3"/>
          </p:cNvCxnSpPr>
          <p:nvPr/>
        </p:nvCxnSpPr>
        <p:spPr>
          <a:xfrm>
            <a:off x="6215074" y="2750339"/>
            <a:ext cx="114300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55 Conector recto"/>
          <p:cNvCxnSpPr/>
          <p:nvPr/>
        </p:nvCxnSpPr>
        <p:spPr>
          <a:xfrm rot="16200000" flipV="1">
            <a:off x="6992550" y="3134906"/>
            <a:ext cx="719138" cy="11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p:cNvCxnSpPr>
            <a:stCxn id="22" idx="2"/>
          </p:cNvCxnSpPr>
          <p:nvPr/>
        </p:nvCxnSpPr>
        <p:spPr>
          <a:xfrm rot="16200000" flipH="1">
            <a:off x="6983032" y="4911338"/>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rot="10800000" flipV="1">
            <a:off x="4786314" y="5715016"/>
            <a:ext cx="714380"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63 Conector recto"/>
          <p:cNvCxnSpPr>
            <a:stCxn id="18" idx="3"/>
            <a:endCxn id="23" idx="1"/>
          </p:cNvCxnSpPr>
          <p:nvPr/>
        </p:nvCxnSpPr>
        <p:spPr>
          <a:xfrm flipV="1">
            <a:off x="2285984" y="5715016"/>
            <a:ext cx="131922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74 Conector recto"/>
          <p:cNvCxnSpPr/>
          <p:nvPr/>
        </p:nvCxnSpPr>
        <p:spPr>
          <a:xfrm rot="5400000" flipH="1" flipV="1">
            <a:off x="442912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a:off x="4429124" y="2786058"/>
            <a:ext cx="25200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stCxn id="17" idx="2"/>
          </p:cNvCxnSpPr>
          <p:nvPr/>
        </p:nvCxnSpPr>
        <p:spPr>
          <a:xfrm rot="16200000" flipH="1">
            <a:off x="4179091" y="4393413"/>
            <a:ext cx="257176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rot="16200000" flipH="1">
            <a:off x="5107785" y="3178968"/>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84 Conector recto"/>
          <p:cNvCxnSpPr/>
          <p:nvPr/>
        </p:nvCxnSpPr>
        <p:spPr>
          <a:xfrm rot="5400000" flipH="1" flipV="1">
            <a:off x="5393537" y="3178967"/>
            <a:ext cx="357190"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86 Conector recto"/>
          <p:cNvCxnSpPr/>
          <p:nvPr/>
        </p:nvCxnSpPr>
        <p:spPr>
          <a:xfrm rot="16200000" flipH="1">
            <a:off x="6215074" y="2571744"/>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91 Conector recto"/>
          <p:cNvCxnSpPr/>
          <p:nvPr/>
        </p:nvCxnSpPr>
        <p:spPr>
          <a:xfrm rot="5400000" flipH="1" flipV="1">
            <a:off x="6196024" y="2786058"/>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Conector recto"/>
          <p:cNvCxnSpPr>
            <a:stCxn id="18" idx="0"/>
          </p:cNvCxnSpPr>
          <p:nvPr/>
        </p:nvCxnSpPr>
        <p:spPr>
          <a:xfrm rot="5400000" flipH="1" flipV="1">
            <a:off x="1428728" y="5000636"/>
            <a:ext cx="428628" cy="285752"/>
          </a:xfrm>
          <a:prstGeom prst="line">
            <a:avLst/>
          </a:prstGeom>
        </p:spPr>
        <p:style>
          <a:lnRef idx="1">
            <a:schemeClr val="accent1"/>
          </a:lnRef>
          <a:fillRef idx="0">
            <a:schemeClr val="accent1"/>
          </a:fillRef>
          <a:effectRef idx="0">
            <a:schemeClr val="accent1"/>
          </a:effectRef>
          <a:fontRef idx="minor">
            <a:schemeClr val="tx1"/>
          </a:fontRef>
        </p:style>
      </p:cxnSp>
      <p:sp>
        <p:nvSpPr>
          <p:cNvPr id="30" name="29 Elipse"/>
          <p:cNvSpPr/>
          <p:nvPr/>
        </p:nvSpPr>
        <p:spPr>
          <a:xfrm rot="18681111">
            <a:off x="1670599" y="4421223"/>
            <a:ext cx="785818" cy="4286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31" name="30 Conector recto"/>
          <p:cNvCxnSpPr/>
          <p:nvPr/>
        </p:nvCxnSpPr>
        <p:spPr>
          <a:xfrm rot="5400000" flipH="1" flipV="1">
            <a:off x="2016556" y="5016454"/>
            <a:ext cx="428628" cy="285752"/>
          </a:xfrm>
          <a:prstGeom prst="line">
            <a:avLst/>
          </a:prstGeom>
        </p:spPr>
        <p:style>
          <a:lnRef idx="1">
            <a:schemeClr val="accent1"/>
          </a:lnRef>
          <a:fillRef idx="0">
            <a:schemeClr val="accent1"/>
          </a:fillRef>
          <a:effectRef idx="0">
            <a:schemeClr val="accent1"/>
          </a:effectRef>
          <a:fontRef idx="minor">
            <a:schemeClr val="tx1"/>
          </a:fontRef>
        </p:style>
      </p:cxnSp>
      <p:sp>
        <p:nvSpPr>
          <p:cNvPr id="32" name="31 Elipse"/>
          <p:cNvSpPr/>
          <p:nvPr/>
        </p:nvSpPr>
        <p:spPr>
          <a:xfrm rot="18681111">
            <a:off x="2258427" y="4437041"/>
            <a:ext cx="785818" cy="4286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33" name="32 Conector recto"/>
          <p:cNvCxnSpPr/>
          <p:nvPr/>
        </p:nvCxnSpPr>
        <p:spPr>
          <a:xfrm rot="5400000" flipH="1" flipV="1">
            <a:off x="857224" y="4945016"/>
            <a:ext cx="428628" cy="285752"/>
          </a:xfrm>
          <a:prstGeom prst="line">
            <a:avLst/>
          </a:prstGeom>
        </p:spPr>
        <p:style>
          <a:lnRef idx="1">
            <a:schemeClr val="accent1"/>
          </a:lnRef>
          <a:fillRef idx="0">
            <a:schemeClr val="accent1"/>
          </a:fillRef>
          <a:effectRef idx="0">
            <a:schemeClr val="accent1"/>
          </a:effectRef>
          <a:fontRef idx="minor">
            <a:schemeClr val="tx1"/>
          </a:fontRef>
        </p:style>
      </p:cxnSp>
      <p:sp>
        <p:nvSpPr>
          <p:cNvPr id="34" name="33 Elipse"/>
          <p:cNvSpPr/>
          <p:nvPr/>
        </p:nvSpPr>
        <p:spPr>
          <a:xfrm rot="18681111">
            <a:off x="1099095" y="4365603"/>
            <a:ext cx="785818" cy="4286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2B63B17-83CB-43E4-BDF9-B353FEEC2F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0</TotalTime>
  <Words>1483</Words>
  <Application>Microsoft Office PowerPoint</Application>
  <PresentationFormat>Presentación en pantalla (4:3)</PresentationFormat>
  <Paragraphs>120</Paragraphs>
  <Slides>8</Slides>
  <Notes>8</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Solsticio</vt:lpstr>
      <vt:lpstr>Diseño de base de datos relacionales</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2017-04-03T22:48:04Z</dcterms:created>
  <dcterms:modified xsi:type="dcterms:W3CDTF">2021-01-25T03:09:41Z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TC101769269990</vt:lpwstr>
  </property>
</Properties>
</file>