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0"/>
  </p:handoutMasterIdLst>
  <p:sldIdLst>
    <p:sldId id="256" r:id="rId2"/>
    <p:sldId id="259" r:id="rId3"/>
    <p:sldId id="260" r:id="rId4"/>
    <p:sldId id="283" r:id="rId5"/>
    <p:sldId id="282" r:id="rId6"/>
    <p:sldId id="281" r:id="rId7"/>
    <p:sldId id="264" r:id="rId8"/>
    <p:sldId id="289" r:id="rId9"/>
    <p:sldId id="288" r:id="rId10"/>
    <p:sldId id="291" r:id="rId11"/>
    <p:sldId id="287" r:id="rId12"/>
    <p:sldId id="290" r:id="rId13"/>
    <p:sldId id="284" r:id="rId14"/>
    <p:sldId id="285" r:id="rId15"/>
    <p:sldId id="262" r:id="rId16"/>
    <p:sldId id="263" r:id="rId17"/>
    <p:sldId id="267" r:id="rId18"/>
    <p:sldId id="286" r:id="rId19"/>
  </p:sldIdLst>
  <p:sldSz cx="9144000" cy="6858000" type="screen4x3"/>
  <p:notesSz cx="9223375" cy="70104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516" y="-9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3997631" cy="351124"/>
          </a:xfrm>
          <a:prstGeom prst="rect">
            <a:avLst/>
          </a:prstGeom>
        </p:spPr>
        <p:txBody>
          <a:bodyPr vert="horz" lIns="91440" tIns="45720" rIns="91440" bIns="45720" rtlCol="0"/>
          <a:lstStyle>
            <a:lvl1pPr algn="l">
              <a:defRPr sz="1200"/>
            </a:lvl1pPr>
          </a:lstStyle>
          <a:p>
            <a:endParaRPr lang="es-VE"/>
          </a:p>
        </p:txBody>
      </p:sp>
      <p:sp>
        <p:nvSpPr>
          <p:cNvPr id="3" name="2 Marcador de fecha"/>
          <p:cNvSpPr>
            <a:spLocks noGrp="1"/>
          </p:cNvSpPr>
          <p:nvPr>
            <p:ph type="dt" sz="quarter" idx="1"/>
          </p:nvPr>
        </p:nvSpPr>
        <p:spPr>
          <a:xfrm>
            <a:off x="5223657" y="0"/>
            <a:ext cx="3997631" cy="351124"/>
          </a:xfrm>
          <a:prstGeom prst="rect">
            <a:avLst/>
          </a:prstGeom>
        </p:spPr>
        <p:txBody>
          <a:bodyPr vert="horz" lIns="91440" tIns="45720" rIns="91440" bIns="45720" rtlCol="0"/>
          <a:lstStyle>
            <a:lvl1pPr algn="r">
              <a:defRPr sz="1200"/>
            </a:lvl1pPr>
          </a:lstStyle>
          <a:p>
            <a:fld id="{C84DB09F-2D2D-4E6A-9FDA-E0B85B6092F0}" type="datetimeFigureOut">
              <a:rPr lang="es-VE" smtClean="0"/>
              <a:pPr/>
              <a:t>17/1/2022</a:t>
            </a:fld>
            <a:endParaRPr lang="es-VE"/>
          </a:p>
        </p:txBody>
      </p:sp>
      <p:sp>
        <p:nvSpPr>
          <p:cNvPr id="4" name="3 Marcador de pie de página"/>
          <p:cNvSpPr>
            <a:spLocks noGrp="1"/>
          </p:cNvSpPr>
          <p:nvPr>
            <p:ph type="ftr" sz="quarter" idx="2"/>
          </p:nvPr>
        </p:nvSpPr>
        <p:spPr>
          <a:xfrm>
            <a:off x="1" y="6658070"/>
            <a:ext cx="3997631" cy="351124"/>
          </a:xfrm>
          <a:prstGeom prst="rect">
            <a:avLst/>
          </a:prstGeom>
        </p:spPr>
        <p:txBody>
          <a:bodyPr vert="horz" lIns="91440" tIns="45720" rIns="91440" bIns="45720" rtlCol="0" anchor="b"/>
          <a:lstStyle>
            <a:lvl1pPr algn="l">
              <a:defRPr sz="1200"/>
            </a:lvl1pPr>
          </a:lstStyle>
          <a:p>
            <a:endParaRPr lang="es-VE"/>
          </a:p>
        </p:txBody>
      </p:sp>
      <p:sp>
        <p:nvSpPr>
          <p:cNvPr id="5" name="4 Marcador de número de diapositiva"/>
          <p:cNvSpPr>
            <a:spLocks noGrp="1"/>
          </p:cNvSpPr>
          <p:nvPr>
            <p:ph type="sldNum" sz="quarter" idx="3"/>
          </p:nvPr>
        </p:nvSpPr>
        <p:spPr>
          <a:xfrm>
            <a:off x="5223657" y="6658070"/>
            <a:ext cx="3997631" cy="351124"/>
          </a:xfrm>
          <a:prstGeom prst="rect">
            <a:avLst/>
          </a:prstGeom>
        </p:spPr>
        <p:txBody>
          <a:bodyPr vert="horz" lIns="91440" tIns="45720" rIns="91440" bIns="45720" rtlCol="0" anchor="b"/>
          <a:lstStyle>
            <a:lvl1pPr algn="r">
              <a:defRPr sz="1200"/>
            </a:lvl1pPr>
          </a:lstStyle>
          <a:p>
            <a:fld id="{F4556435-E106-4694-9150-505043D04A43}" type="slidenum">
              <a:rPr lang="es-VE" smtClean="0"/>
              <a:pPr/>
              <a:t>‹Nº›</a:t>
            </a:fld>
            <a:endParaRPr lang="es-VE"/>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V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VE"/>
          </a:p>
        </p:txBody>
      </p:sp>
      <p:sp>
        <p:nvSpPr>
          <p:cNvPr id="4" name="3 Marcador de fecha"/>
          <p:cNvSpPr>
            <a:spLocks noGrp="1"/>
          </p:cNvSpPr>
          <p:nvPr>
            <p:ph type="dt" sz="half" idx="10"/>
          </p:nvPr>
        </p:nvSpPr>
        <p:spPr/>
        <p:txBody>
          <a:bodyPr/>
          <a:lstStyle/>
          <a:p>
            <a:fld id="{2C51855C-8842-47A7-BE68-0D73CAB9AD20}" type="datetimeFigureOut">
              <a:rPr lang="es-VE" smtClean="0"/>
              <a:pPr/>
              <a:t>17/1/2022</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VE"/>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3 Marcador de fecha"/>
          <p:cNvSpPr>
            <a:spLocks noGrp="1"/>
          </p:cNvSpPr>
          <p:nvPr>
            <p:ph type="dt" sz="half" idx="10"/>
          </p:nvPr>
        </p:nvSpPr>
        <p:spPr/>
        <p:txBody>
          <a:bodyPr/>
          <a:lstStyle/>
          <a:p>
            <a:fld id="{2C51855C-8842-47A7-BE68-0D73CAB9AD20}" type="datetimeFigureOut">
              <a:rPr lang="es-VE" smtClean="0"/>
              <a:pPr/>
              <a:t>17/1/2022</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V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3 Marcador de fecha"/>
          <p:cNvSpPr>
            <a:spLocks noGrp="1"/>
          </p:cNvSpPr>
          <p:nvPr>
            <p:ph type="dt" sz="half" idx="10"/>
          </p:nvPr>
        </p:nvSpPr>
        <p:spPr/>
        <p:txBody>
          <a:bodyPr/>
          <a:lstStyle/>
          <a:p>
            <a:fld id="{2C51855C-8842-47A7-BE68-0D73CAB9AD20}" type="datetimeFigureOut">
              <a:rPr lang="es-VE" smtClean="0"/>
              <a:pPr/>
              <a:t>17/1/2022</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VE"/>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3 Marcador de fecha"/>
          <p:cNvSpPr>
            <a:spLocks noGrp="1"/>
          </p:cNvSpPr>
          <p:nvPr>
            <p:ph type="dt" sz="half" idx="10"/>
          </p:nvPr>
        </p:nvSpPr>
        <p:spPr/>
        <p:txBody>
          <a:bodyPr/>
          <a:lstStyle/>
          <a:p>
            <a:fld id="{2C51855C-8842-47A7-BE68-0D73CAB9AD20}" type="datetimeFigureOut">
              <a:rPr lang="es-VE" smtClean="0"/>
              <a:pPr/>
              <a:t>17/1/2022</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V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2C51855C-8842-47A7-BE68-0D73CAB9AD20}" type="datetimeFigureOut">
              <a:rPr lang="es-VE" smtClean="0"/>
              <a:pPr/>
              <a:t>17/1/2022</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V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5" name="4 Marcador de fecha"/>
          <p:cNvSpPr>
            <a:spLocks noGrp="1"/>
          </p:cNvSpPr>
          <p:nvPr>
            <p:ph type="dt" sz="half" idx="10"/>
          </p:nvPr>
        </p:nvSpPr>
        <p:spPr/>
        <p:txBody>
          <a:bodyPr/>
          <a:lstStyle/>
          <a:p>
            <a:fld id="{2C51855C-8842-47A7-BE68-0D73CAB9AD20}" type="datetimeFigureOut">
              <a:rPr lang="es-VE" smtClean="0"/>
              <a:pPr/>
              <a:t>17/1/2022</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V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7" name="6 Marcador de fecha"/>
          <p:cNvSpPr>
            <a:spLocks noGrp="1"/>
          </p:cNvSpPr>
          <p:nvPr>
            <p:ph type="dt" sz="half" idx="10"/>
          </p:nvPr>
        </p:nvSpPr>
        <p:spPr/>
        <p:txBody>
          <a:bodyPr/>
          <a:lstStyle/>
          <a:p>
            <a:fld id="{2C51855C-8842-47A7-BE68-0D73CAB9AD20}" type="datetimeFigureOut">
              <a:rPr lang="es-VE" smtClean="0"/>
              <a:pPr/>
              <a:t>17/1/2022</a:t>
            </a:fld>
            <a:endParaRPr lang="es-VE"/>
          </a:p>
        </p:txBody>
      </p:sp>
      <p:sp>
        <p:nvSpPr>
          <p:cNvPr id="8" name="7 Marcador de pie de página"/>
          <p:cNvSpPr>
            <a:spLocks noGrp="1"/>
          </p:cNvSpPr>
          <p:nvPr>
            <p:ph type="ftr" sz="quarter" idx="11"/>
          </p:nvPr>
        </p:nvSpPr>
        <p:spPr/>
        <p:txBody>
          <a:bodyPr/>
          <a:lstStyle/>
          <a:p>
            <a:endParaRPr lang="es-VE"/>
          </a:p>
        </p:txBody>
      </p:sp>
      <p:sp>
        <p:nvSpPr>
          <p:cNvPr id="9" name="8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VE"/>
          </a:p>
        </p:txBody>
      </p:sp>
      <p:sp>
        <p:nvSpPr>
          <p:cNvPr id="3" name="2 Marcador de fecha"/>
          <p:cNvSpPr>
            <a:spLocks noGrp="1"/>
          </p:cNvSpPr>
          <p:nvPr>
            <p:ph type="dt" sz="half" idx="10"/>
          </p:nvPr>
        </p:nvSpPr>
        <p:spPr/>
        <p:txBody>
          <a:bodyPr/>
          <a:lstStyle/>
          <a:p>
            <a:fld id="{2C51855C-8842-47A7-BE68-0D73CAB9AD20}" type="datetimeFigureOut">
              <a:rPr lang="es-VE" smtClean="0"/>
              <a:pPr/>
              <a:t>17/1/2022</a:t>
            </a:fld>
            <a:endParaRPr lang="es-VE"/>
          </a:p>
        </p:txBody>
      </p:sp>
      <p:sp>
        <p:nvSpPr>
          <p:cNvPr id="4" name="3 Marcador de pie de página"/>
          <p:cNvSpPr>
            <a:spLocks noGrp="1"/>
          </p:cNvSpPr>
          <p:nvPr>
            <p:ph type="ftr" sz="quarter" idx="11"/>
          </p:nvPr>
        </p:nvSpPr>
        <p:spPr/>
        <p:txBody>
          <a:bodyPr/>
          <a:lstStyle/>
          <a:p>
            <a:endParaRPr lang="es-VE"/>
          </a:p>
        </p:txBody>
      </p:sp>
      <p:sp>
        <p:nvSpPr>
          <p:cNvPr id="5" name="4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C51855C-8842-47A7-BE68-0D73CAB9AD20}" type="datetimeFigureOut">
              <a:rPr lang="es-VE" smtClean="0"/>
              <a:pPr/>
              <a:t>17/1/2022</a:t>
            </a:fld>
            <a:endParaRPr lang="es-VE"/>
          </a:p>
        </p:txBody>
      </p:sp>
      <p:sp>
        <p:nvSpPr>
          <p:cNvPr id="3" name="2 Marcador de pie de página"/>
          <p:cNvSpPr>
            <a:spLocks noGrp="1"/>
          </p:cNvSpPr>
          <p:nvPr>
            <p:ph type="ftr" sz="quarter" idx="11"/>
          </p:nvPr>
        </p:nvSpPr>
        <p:spPr/>
        <p:txBody>
          <a:bodyPr/>
          <a:lstStyle/>
          <a:p>
            <a:endParaRPr lang="es-VE"/>
          </a:p>
        </p:txBody>
      </p:sp>
      <p:sp>
        <p:nvSpPr>
          <p:cNvPr id="4" name="3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V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2C51855C-8842-47A7-BE68-0D73CAB9AD20}" type="datetimeFigureOut">
              <a:rPr lang="es-VE" smtClean="0"/>
              <a:pPr/>
              <a:t>17/1/2022</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V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VE"/>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2C51855C-8842-47A7-BE68-0D73CAB9AD20}" type="datetimeFigureOut">
              <a:rPr lang="es-VE" smtClean="0"/>
              <a:pPr/>
              <a:t>17/1/2022</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V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51855C-8842-47A7-BE68-0D73CAB9AD20}" type="datetimeFigureOut">
              <a:rPr lang="es-VE" smtClean="0"/>
              <a:pPr/>
              <a:t>17/1/2022</a:t>
            </a:fld>
            <a:endParaRPr lang="es-VE"/>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VE"/>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40E7A3-D0E0-4A8D-BA38-1BFB6EF8D814}" type="slidenum">
              <a:rPr lang="es-VE" smtClean="0"/>
              <a:pPr/>
              <a:t>‹Nº›</a:t>
            </a:fld>
            <a:endParaRPr lang="es-V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es.wikipedia.org/wiki/Refr%C3%A1n"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es.wikipedia.org/wiki/Recursi%C3%B3n_(ciencias_de_computaci%C3%B3n)" TargetMode="External"/><Relationship Id="rId5" Type="http://schemas.openxmlformats.org/officeDocument/2006/relationships/hyperlink" Target="https://es.wikipedia.org/wiki/Algoritmo" TargetMode="External"/><Relationship Id="rId4" Type="http://schemas.openxmlformats.org/officeDocument/2006/relationships/hyperlink" Target="https://es.wikipedia.org/wiki/Ciencias_de_la_computaci%C3%B3n"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9" name="8 CuadroTexto"/>
          <p:cNvSpPr txBox="1"/>
          <p:nvPr/>
        </p:nvSpPr>
        <p:spPr>
          <a:xfrm>
            <a:off x="1785918" y="2643182"/>
            <a:ext cx="6575839" cy="923330"/>
          </a:xfrm>
          <a:prstGeom prst="rect">
            <a:avLst/>
          </a:prstGeom>
          <a:noFill/>
        </p:spPr>
        <p:txBody>
          <a:bodyPr wrap="none" rtlCol="0">
            <a:spAutoFit/>
          </a:bodyPr>
          <a:lstStyle/>
          <a:p>
            <a:r>
              <a:rPr lang="es-VE" sz="5400" b="1" dirty="0">
                <a:latin typeface="Georgia" pitchFamily="18" charset="0"/>
              </a:rPr>
              <a:t>COMPUTACION</a:t>
            </a:r>
            <a:r>
              <a:rPr lang="es-VE" sz="5400" dirty="0">
                <a:latin typeface="Georgia" pitchFamily="18" charset="0"/>
              </a:rPr>
              <a:t>  I</a:t>
            </a:r>
          </a:p>
        </p:txBody>
      </p:sp>
      <p:sp>
        <p:nvSpPr>
          <p:cNvPr id="10" name="9 CuadroTexto"/>
          <p:cNvSpPr txBox="1"/>
          <p:nvPr/>
        </p:nvSpPr>
        <p:spPr>
          <a:xfrm>
            <a:off x="1763688" y="3416858"/>
            <a:ext cx="6752169" cy="400110"/>
          </a:xfrm>
          <a:prstGeom prst="rect">
            <a:avLst/>
          </a:prstGeom>
          <a:noFill/>
        </p:spPr>
        <p:txBody>
          <a:bodyPr wrap="none" rtlCol="0">
            <a:spAutoFit/>
          </a:bodyPr>
          <a:lstStyle/>
          <a:p>
            <a:r>
              <a:rPr lang="es-ES" sz="2000" b="1" dirty="0">
                <a:latin typeface="Georgia" pitchFamily="18" charset="0"/>
              </a:rPr>
              <a:t>Tema 2: Técnicas para la resolución de problemas</a:t>
            </a:r>
            <a:endParaRPr lang="es-VE" sz="2000" b="1" dirty="0">
              <a:latin typeface="Georgia" pitchFamily="18" charset="0"/>
            </a:endParaRPr>
          </a:p>
        </p:txBody>
      </p:sp>
      <p:sp>
        <p:nvSpPr>
          <p:cNvPr id="11" name="object 4"/>
          <p:cNvSpPr txBox="1"/>
          <p:nvPr/>
        </p:nvSpPr>
        <p:spPr>
          <a:xfrm>
            <a:off x="6804248" y="5136560"/>
            <a:ext cx="1890936" cy="382156"/>
          </a:xfrm>
          <a:prstGeom prst="rect">
            <a:avLst/>
          </a:prstGeom>
        </p:spPr>
        <p:txBody>
          <a:bodyPr vert="horz" wrap="square" lIns="0" tIns="12700" rIns="0" bIns="0" rtlCol="0">
            <a:spAutoFit/>
          </a:bodyPr>
          <a:lstStyle/>
          <a:p>
            <a:pPr marL="12700" algn="r">
              <a:lnSpc>
                <a:spcPct val="100000"/>
              </a:lnSpc>
              <a:spcBef>
                <a:spcPts val="100"/>
              </a:spcBef>
            </a:pPr>
            <a:r>
              <a:rPr lang="es-VE" sz="2400" b="1" spc="-5" dirty="0">
                <a:latin typeface="Georgia" pitchFamily="18" charset="0"/>
                <a:cs typeface="Carlito"/>
              </a:rPr>
              <a:t>Profesoras:</a:t>
            </a:r>
            <a:endParaRPr sz="2400" b="1" dirty="0">
              <a:latin typeface="Georgia" pitchFamily="18" charset="0"/>
              <a:cs typeface="Carlito"/>
            </a:endParaRPr>
          </a:p>
        </p:txBody>
      </p:sp>
      <p:sp>
        <p:nvSpPr>
          <p:cNvPr id="3" name="CuadroTexto 2">
            <a:extLst>
              <a:ext uri="{FF2B5EF4-FFF2-40B4-BE49-F238E27FC236}">
                <a16:creationId xmlns:a16="http://schemas.microsoft.com/office/drawing/2014/main" id="{832FEB97-9E80-4AD3-9DB0-7835EBBFFA15}"/>
              </a:ext>
            </a:extLst>
          </p:cNvPr>
          <p:cNvSpPr txBox="1"/>
          <p:nvPr/>
        </p:nvSpPr>
        <p:spPr>
          <a:xfrm>
            <a:off x="6827068" y="5540904"/>
            <a:ext cx="1944216" cy="369332"/>
          </a:xfrm>
          <a:prstGeom prst="rect">
            <a:avLst/>
          </a:prstGeom>
          <a:noFill/>
        </p:spPr>
        <p:txBody>
          <a:bodyPr wrap="square" rtlCol="0">
            <a:spAutoFit/>
          </a:bodyPr>
          <a:lstStyle/>
          <a:p>
            <a:r>
              <a:rPr lang="es-VE" dirty="0"/>
              <a:t>Clinia Cordero</a:t>
            </a:r>
            <a:endParaRPr lang="es-ES" dirty="0"/>
          </a:p>
        </p:txBody>
      </p:sp>
      <p:sp>
        <p:nvSpPr>
          <p:cNvPr id="4" name="CuadroTexto 3">
            <a:extLst>
              <a:ext uri="{FF2B5EF4-FFF2-40B4-BE49-F238E27FC236}">
                <a16:creationId xmlns:a16="http://schemas.microsoft.com/office/drawing/2014/main" id="{CB4F5341-E065-45DA-AC36-16F693169EEA}"/>
              </a:ext>
            </a:extLst>
          </p:cNvPr>
          <p:cNvSpPr txBox="1"/>
          <p:nvPr/>
        </p:nvSpPr>
        <p:spPr>
          <a:xfrm>
            <a:off x="6857131" y="5940298"/>
            <a:ext cx="1296144" cy="369332"/>
          </a:xfrm>
          <a:prstGeom prst="rect">
            <a:avLst/>
          </a:prstGeom>
          <a:noFill/>
        </p:spPr>
        <p:txBody>
          <a:bodyPr wrap="square" rtlCol="0">
            <a:spAutoFit/>
          </a:bodyPr>
          <a:lstStyle/>
          <a:p>
            <a:r>
              <a:rPr lang="es-VE" dirty="0"/>
              <a:t>Zulma Diaz</a:t>
            </a:r>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8" name="7 CuadroTexto"/>
          <p:cNvSpPr txBox="1"/>
          <p:nvPr/>
        </p:nvSpPr>
        <p:spPr>
          <a:xfrm>
            <a:off x="4936381" y="1142984"/>
            <a:ext cx="4007827" cy="523220"/>
          </a:xfrm>
          <a:prstGeom prst="rect">
            <a:avLst/>
          </a:prstGeom>
          <a:noFill/>
        </p:spPr>
        <p:txBody>
          <a:bodyPr wrap="none" rtlCol="0">
            <a:spAutoFit/>
          </a:bodyPr>
          <a:lstStyle/>
          <a:p>
            <a:pPr algn="r"/>
            <a:r>
              <a:rPr lang="es-VE" sz="2800" b="1" dirty="0">
                <a:latin typeface="Georgia" pitchFamily="18" charset="0"/>
                <a:ea typeface="Calibri" pitchFamily="34" charset="0"/>
                <a:cs typeface="TimesNewRomanPSMT"/>
              </a:rPr>
              <a:t>DISEÑO TOP DOWN</a:t>
            </a:r>
            <a:endParaRPr lang="es-VE" sz="2800" b="1" dirty="0"/>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472" y="1811471"/>
            <a:ext cx="8358246" cy="44036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52522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9" name="8 CuadroTexto"/>
          <p:cNvSpPr txBox="1"/>
          <p:nvPr/>
        </p:nvSpPr>
        <p:spPr>
          <a:xfrm>
            <a:off x="269223" y="1643050"/>
            <a:ext cx="5660099" cy="4832092"/>
          </a:xfrm>
          <a:prstGeom prst="rect">
            <a:avLst/>
          </a:prstGeom>
          <a:noFill/>
        </p:spPr>
        <p:txBody>
          <a:bodyPr wrap="square" rtlCol="0">
            <a:spAutoFit/>
          </a:bodyPr>
          <a:lstStyle/>
          <a:p>
            <a:pPr algn="just"/>
            <a:r>
              <a:rPr lang="es-VE" sz="2800" dirty="0">
                <a:latin typeface="Georgia" pitchFamily="18" charset="0"/>
              </a:rPr>
              <a:t>TOP – DOWN (Arriba – Abajo)</a:t>
            </a:r>
          </a:p>
          <a:p>
            <a:pPr algn="just"/>
            <a:endParaRPr lang="es-VE" sz="2800" dirty="0">
              <a:latin typeface="Georgia" pitchFamily="18" charset="0"/>
            </a:endParaRPr>
          </a:p>
          <a:p>
            <a:pPr algn="just"/>
            <a:r>
              <a:rPr lang="es-VE" sz="2800" dirty="0">
                <a:latin typeface="Georgia" pitchFamily="18" charset="0"/>
              </a:rPr>
              <a:t>Conocida como metodología descendente o también conocida como Arriba . Abajo.</a:t>
            </a:r>
          </a:p>
          <a:p>
            <a:pPr algn="just"/>
            <a:endParaRPr lang="es-VE" sz="2800" dirty="0">
              <a:latin typeface="Georgia" pitchFamily="18" charset="0"/>
            </a:endParaRPr>
          </a:p>
          <a:p>
            <a:pPr algn="just"/>
            <a:r>
              <a:rPr lang="es-VE" sz="2800" dirty="0">
                <a:latin typeface="Georgia" pitchFamily="18" charset="0"/>
              </a:rPr>
              <a:t>Esta técnica busca establecer una serie de niveles de mayor a menor complejidad (arriba – abajo), que de solución al problema planteado.</a:t>
            </a:r>
            <a:endParaRPr lang="es-VE" dirty="0"/>
          </a:p>
        </p:txBody>
      </p:sp>
      <p:grpSp>
        <p:nvGrpSpPr>
          <p:cNvPr id="16" name="15 Grupo"/>
          <p:cNvGrpSpPr/>
          <p:nvPr/>
        </p:nvGrpSpPr>
        <p:grpSpPr>
          <a:xfrm>
            <a:off x="6012160" y="2276872"/>
            <a:ext cx="2736304" cy="3600400"/>
            <a:chOff x="6012160" y="2276872"/>
            <a:chExt cx="2736304" cy="3600400"/>
          </a:xfrm>
        </p:grpSpPr>
        <p:sp>
          <p:nvSpPr>
            <p:cNvPr id="2" name="1 Triángulo isósceles"/>
            <p:cNvSpPr/>
            <p:nvPr/>
          </p:nvSpPr>
          <p:spPr>
            <a:xfrm>
              <a:off x="6012160" y="2276872"/>
              <a:ext cx="2736304" cy="3600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cxnSp>
          <p:nvCxnSpPr>
            <p:cNvPr id="4" name="3 Conector recto"/>
            <p:cNvCxnSpPr/>
            <p:nvPr/>
          </p:nvCxnSpPr>
          <p:spPr>
            <a:xfrm flipV="1">
              <a:off x="6808016" y="3753036"/>
              <a:ext cx="1120010" cy="360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13 Conector recto"/>
            <p:cNvCxnSpPr/>
            <p:nvPr/>
          </p:nvCxnSpPr>
          <p:spPr>
            <a:xfrm flipV="1">
              <a:off x="6457856" y="4617132"/>
              <a:ext cx="1786552" cy="360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12 Flecha abajo"/>
            <p:cNvSpPr/>
            <p:nvPr/>
          </p:nvSpPr>
          <p:spPr>
            <a:xfrm>
              <a:off x="7092280" y="3933056"/>
              <a:ext cx="576064" cy="538321"/>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15" name="14 CuadroTexto"/>
            <p:cNvSpPr txBox="1"/>
            <p:nvPr/>
          </p:nvSpPr>
          <p:spPr>
            <a:xfrm>
              <a:off x="7013635" y="2998693"/>
              <a:ext cx="748475" cy="646331"/>
            </a:xfrm>
            <a:prstGeom prst="rect">
              <a:avLst/>
            </a:prstGeom>
            <a:noFill/>
          </p:spPr>
          <p:txBody>
            <a:bodyPr wrap="none" rtlCol="0">
              <a:spAutoFit/>
            </a:bodyPr>
            <a:lstStyle/>
            <a:p>
              <a:pPr algn="ctr"/>
              <a:r>
                <a:rPr lang="es-VE" b="1" dirty="0"/>
                <a:t>Top-</a:t>
              </a:r>
            </a:p>
            <a:p>
              <a:pPr algn="ctr"/>
              <a:r>
                <a:rPr lang="es-VE" b="1" dirty="0"/>
                <a:t>Down</a:t>
              </a:r>
            </a:p>
          </p:txBody>
        </p:sp>
      </p:grpSp>
      <p:sp>
        <p:nvSpPr>
          <p:cNvPr id="12" name="11 CuadroTexto"/>
          <p:cNvSpPr txBox="1"/>
          <p:nvPr/>
        </p:nvSpPr>
        <p:spPr>
          <a:xfrm>
            <a:off x="4936381" y="1142984"/>
            <a:ext cx="4007827" cy="523220"/>
          </a:xfrm>
          <a:prstGeom prst="rect">
            <a:avLst/>
          </a:prstGeom>
          <a:noFill/>
        </p:spPr>
        <p:txBody>
          <a:bodyPr wrap="none" rtlCol="0">
            <a:spAutoFit/>
          </a:bodyPr>
          <a:lstStyle/>
          <a:p>
            <a:pPr algn="r"/>
            <a:r>
              <a:rPr lang="es-VE" sz="2800" b="1" dirty="0">
                <a:latin typeface="Georgia" pitchFamily="18" charset="0"/>
                <a:ea typeface="Calibri" pitchFamily="34" charset="0"/>
                <a:cs typeface="TimesNewRomanPSMT"/>
              </a:rPr>
              <a:t>DISEÑO TOP DOWN</a:t>
            </a:r>
            <a:endParaRPr lang="es-VE" sz="2800" b="1" dirty="0"/>
          </a:p>
        </p:txBody>
      </p:sp>
    </p:spTree>
    <p:extLst>
      <p:ext uri="{BB962C8B-B14F-4D97-AF65-F5344CB8AC3E}">
        <p14:creationId xmlns:p14="http://schemas.microsoft.com/office/powerpoint/2010/main" val="3037612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9" name="8 CuadroTexto"/>
          <p:cNvSpPr txBox="1"/>
          <p:nvPr/>
        </p:nvSpPr>
        <p:spPr>
          <a:xfrm>
            <a:off x="269223" y="1988840"/>
            <a:ext cx="8407233" cy="3108543"/>
          </a:xfrm>
          <a:prstGeom prst="rect">
            <a:avLst/>
          </a:prstGeom>
          <a:noFill/>
        </p:spPr>
        <p:txBody>
          <a:bodyPr wrap="square" rtlCol="0">
            <a:spAutoFit/>
          </a:bodyPr>
          <a:lstStyle/>
          <a:p>
            <a:pPr algn="just"/>
            <a:r>
              <a:rPr lang="es-VE" sz="2800" dirty="0"/>
              <a:t>El diseño Top-Down,  consiste en capturar una idea con un alto nivel de abstracción, implementarla partiendo de la misma, e incrementar el nivel de detalle según sea necesario. El sistema inicial, se va subdividiendo en módulos, estableciendo una jerarquía. Cada módulo se subdivide cuantas veces sea necesario hasta llegar a los componentes primarios del diseño</a:t>
            </a:r>
            <a:endParaRPr lang="es-VE" dirty="0"/>
          </a:p>
        </p:txBody>
      </p:sp>
      <p:sp>
        <p:nvSpPr>
          <p:cNvPr id="12" name="11 CuadroTexto"/>
          <p:cNvSpPr txBox="1"/>
          <p:nvPr/>
        </p:nvSpPr>
        <p:spPr>
          <a:xfrm>
            <a:off x="4936381" y="1142984"/>
            <a:ext cx="4007827" cy="523220"/>
          </a:xfrm>
          <a:prstGeom prst="rect">
            <a:avLst/>
          </a:prstGeom>
          <a:noFill/>
        </p:spPr>
        <p:txBody>
          <a:bodyPr wrap="none" rtlCol="0">
            <a:spAutoFit/>
          </a:bodyPr>
          <a:lstStyle/>
          <a:p>
            <a:pPr algn="r"/>
            <a:r>
              <a:rPr lang="es-VE" sz="2800" b="1" dirty="0">
                <a:latin typeface="Georgia" pitchFamily="18" charset="0"/>
                <a:ea typeface="Calibri" pitchFamily="34" charset="0"/>
                <a:cs typeface="TimesNewRomanPSMT"/>
              </a:rPr>
              <a:t>DISEÑO TOP DOWN</a:t>
            </a:r>
            <a:endParaRPr lang="es-VE" sz="2800" b="1" dirty="0"/>
          </a:p>
        </p:txBody>
      </p:sp>
    </p:spTree>
    <p:extLst>
      <p:ext uri="{BB962C8B-B14F-4D97-AF65-F5344CB8AC3E}">
        <p14:creationId xmlns:p14="http://schemas.microsoft.com/office/powerpoint/2010/main" val="1010600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9" name="8 CuadroTexto"/>
          <p:cNvSpPr txBox="1"/>
          <p:nvPr/>
        </p:nvSpPr>
        <p:spPr>
          <a:xfrm>
            <a:off x="269223" y="1988840"/>
            <a:ext cx="5310889" cy="3385542"/>
          </a:xfrm>
          <a:prstGeom prst="rect">
            <a:avLst/>
          </a:prstGeom>
          <a:noFill/>
        </p:spPr>
        <p:txBody>
          <a:bodyPr wrap="square" rtlCol="0">
            <a:spAutoFit/>
          </a:bodyPr>
          <a:lstStyle/>
          <a:p>
            <a:pPr algn="just"/>
            <a:r>
              <a:rPr lang="es-VE" sz="2800" dirty="0">
                <a:latin typeface="Georgia" pitchFamily="18" charset="0"/>
              </a:rPr>
              <a:t>TOP – DOWN (Arriba – Abajo)</a:t>
            </a:r>
          </a:p>
          <a:p>
            <a:pPr algn="just"/>
            <a:endParaRPr lang="es-VE" sz="2800" dirty="0">
              <a:latin typeface="Georgia" pitchFamily="18" charset="0"/>
            </a:endParaRPr>
          </a:p>
          <a:p>
            <a:pPr algn="just"/>
            <a:r>
              <a:rPr lang="es-VE" sz="2800" dirty="0">
                <a:latin typeface="Georgia" pitchFamily="18" charset="0"/>
              </a:rPr>
              <a:t>Cada nivel se va relacionando con el otro, de acuerdo a su  nivel jerárquico inferior, a través de entrada/salida de información.</a:t>
            </a:r>
            <a:endParaRPr lang="es-VE" dirty="0"/>
          </a:p>
          <a:p>
            <a:pPr algn="just"/>
            <a:endParaRPr lang="es-VE" dirty="0"/>
          </a:p>
        </p:txBody>
      </p:sp>
      <p:grpSp>
        <p:nvGrpSpPr>
          <p:cNvPr id="16" name="15 Grupo"/>
          <p:cNvGrpSpPr/>
          <p:nvPr/>
        </p:nvGrpSpPr>
        <p:grpSpPr>
          <a:xfrm>
            <a:off x="6012160" y="2276872"/>
            <a:ext cx="2736304" cy="3600400"/>
            <a:chOff x="6012160" y="2276872"/>
            <a:chExt cx="2736304" cy="3600400"/>
          </a:xfrm>
        </p:grpSpPr>
        <p:sp>
          <p:nvSpPr>
            <p:cNvPr id="2" name="1 Triángulo isósceles"/>
            <p:cNvSpPr/>
            <p:nvPr/>
          </p:nvSpPr>
          <p:spPr>
            <a:xfrm>
              <a:off x="6012160" y="2276872"/>
              <a:ext cx="2736304" cy="3600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cxnSp>
          <p:nvCxnSpPr>
            <p:cNvPr id="4" name="3 Conector recto"/>
            <p:cNvCxnSpPr/>
            <p:nvPr/>
          </p:nvCxnSpPr>
          <p:spPr>
            <a:xfrm flipV="1">
              <a:off x="6808016" y="3753036"/>
              <a:ext cx="1120010" cy="360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13 Conector recto"/>
            <p:cNvCxnSpPr/>
            <p:nvPr/>
          </p:nvCxnSpPr>
          <p:spPr>
            <a:xfrm flipV="1">
              <a:off x="6457856" y="4617132"/>
              <a:ext cx="1786552" cy="360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12 Flecha abajo"/>
            <p:cNvSpPr/>
            <p:nvPr/>
          </p:nvSpPr>
          <p:spPr>
            <a:xfrm>
              <a:off x="7092280" y="3933056"/>
              <a:ext cx="576064" cy="538321"/>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15" name="14 CuadroTexto"/>
            <p:cNvSpPr txBox="1"/>
            <p:nvPr/>
          </p:nvSpPr>
          <p:spPr>
            <a:xfrm>
              <a:off x="7013635" y="2998693"/>
              <a:ext cx="748475" cy="646331"/>
            </a:xfrm>
            <a:prstGeom prst="rect">
              <a:avLst/>
            </a:prstGeom>
            <a:noFill/>
          </p:spPr>
          <p:txBody>
            <a:bodyPr wrap="none" rtlCol="0">
              <a:spAutoFit/>
            </a:bodyPr>
            <a:lstStyle/>
            <a:p>
              <a:pPr algn="ctr"/>
              <a:r>
                <a:rPr lang="es-VE" b="1" dirty="0"/>
                <a:t>Top-</a:t>
              </a:r>
            </a:p>
            <a:p>
              <a:pPr algn="ctr"/>
              <a:r>
                <a:rPr lang="es-VE" b="1" dirty="0"/>
                <a:t>Down</a:t>
              </a:r>
            </a:p>
          </p:txBody>
        </p:sp>
      </p:grpSp>
      <p:sp>
        <p:nvSpPr>
          <p:cNvPr id="12" name="11 CuadroTexto"/>
          <p:cNvSpPr txBox="1"/>
          <p:nvPr/>
        </p:nvSpPr>
        <p:spPr>
          <a:xfrm>
            <a:off x="4936381" y="1142984"/>
            <a:ext cx="4007827" cy="523220"/>
          </a:xfrm>
          <a:prstGeom prst="rect">
            <a:avLst/>
          </a:prstGeom>
          <a:noFill/>
        </p:spPr>
        <p:txBody>
          <a:bodyPr wrap="none" rtlCol="0">
            <a:spAutoFit/>
          </a:bodyPr>
          <a:lstStyle/>
          <a:p>
            <a:pPr algn="r"/>
            <a:r>
              <a:rPr lang="es-VE" sz="2800" b="1" dirty="0">
                <a:latin typeface="Georgia" pitchFamily="18" charset="0"/>
                <a:ea typeface="Calibri" pitchFamily="34" charset="0"/>
                <a:cs typeface="TimesNewRomanPSMT"/>
              </a:rPr>
              <a:t>DISEÑO TOP DOWN</a:t>
            </a:r>
            <a:endParaRPr lang="es-VE" sz="2800" b="1" dirty="0"/>
          </a:p>
        </p:txBody>
      </p:sp>
    </p:spTree>
    <p:extLst>
      <p:ext uri="{BB962C8B-B14F-4D97-AF65-F5344CB8AC3E}">
        <p14:creationId xmlns:p14="http://schemas.microsoft.com/office/powerpoint/2010/main" val="2724577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9" name="8 CuadroTexto"/>
          <p:cNvSpPr txBox="1"/>
          <p:nvPr/>
        </p:nvSpPr>
        <p:spPr>
          <a:xfrm>
            <a:off x="269223" y="1988840"/>
            <a:ext cx="5310889" cy="3385542"/>
          </a:xfrm>
          <a:prstGeom prst="rect">
            <a:avLst/>
          </a:prstGeom>
          <a:noFill/>
        </p:spPr>
        <p:txBody>
          <a:bodyPr wrap="square" rtlCol="0">
            <a:spAutoFit/>
          </a:bodyPr>
          <a:lstStyle/>
          <a:p>
            <a:pPr algn="just"/>
            <a:r>
              <a:rPr lang="es-VE" sz="2800" dirty="0">
                <a:latin typeface="Georgia" pitchFamily="18" charset="0"/>
              </a:rPr>
              <a:t>TOP – DOWN (Arriba – Abajo): Utilización</a:t>
            </a:r>
          </a:p>
          <a:p>
            <a:pPr algn="just"/>
            <a:endParaRPr lang="es-VE" sz="2800" dirty="0">
              <a:latin typeface="Georgia" pitchFamily="18" charset="0"/>
            </a:endParaRPr>
          </a:p>
          <a:p>
            <a:pPr algn="just"/>
            <a:r>
              <a:rPr lang="es-VE" sz="2800" dirty="0">
                <a:latin typeface="Georgia" pitchFamily="18" charset="0"/>
              </a:rPr>
              <a:t>En general, siempre que exista un problema, puede aplicarse esta técnica de resolución de problemas.</a:t>
            </a:r>
            <a:endParaRPr lang="es-VE" dirty="0"/>
          </a:p>
          <a:p>
            <a:pPr algn="just"/>
            <a:endParaRPr lang="es-VE" dirty="0"/>
          </a:p>
        </p:txBody>
      </p:sp>
      <p:grpSp>
        <p:nvGrpSpPr>
          <p:cNvPr id="22" name="21 Grupo"/>
          <p:cNvGrpSpPr/>
          <p:nvPr/>
        </p:nvGrpSpPr>
        <p:grpSpPr>
          <a:xfrm>
            <a:off x="6289314" y="1772816"/>
            <a:ext cx="2184556" cy="4536504"/>
            <a:chOff x="6289314" y="1772816"/>
            <a:chExt cx="2184556" cy="4536504"/>
          </a:xfrm>
        </p:grpSpPr>
        <p:sp>
          <p:nvSpPr>
            <p:cNvPr id="10" name="9 CuadroTexto"/>
            <p:cNvSpPr txBox="1"/>
            <p:nvPr/>
          </p:nvSpPr>
          <p:spPr>
            <a:xfrm>
              <a:off x="6503932" y="1772816"/>
              <a:ext cx="1812484" cy="830997"/>
            </a:xfrm>
            <a:prstGeom prst="rect">
              <a:avLst/>
            </a:prstGeom>
            <a:noFill/>
          </p:spPr>
          <p:txBody>
            <a:bodyPr wrap="none" rtlCol="0">
              <a:spAutoFit/>
            </a:bodyPr>
            <a:lstStyle/>
            <a:p>
              <a:pPr algn="ctr"/>
              <a:r>
                <a:rPr lang="es-VE" sz="2400" b="1" dirty="0"/>
                <a:t>TECNICA</a:t>
              </a:r>
            </a:p>
            <a:p>
              <a:pPr algn="ctr"/>
              <a:r>
                <a:rPr lang="es-VE" sz="2400" b="1" dirty="0"/>
                <a:t>TOP - DOWN</a:t>
              </a:r>
            </a:p>
          </p:txBody>
        </p:sp>
        <p:grpSp>
          <p:nvGrpSpPr>
            <p:cNvPr id="21" name="20 Grupo"/>
            <p:cNvGrpSpPr/>
            <p:nvPr/>
          </p:nvGrpSpPr>
          <p:grpSpPr>
            <a:xfrm>
              <a:off x="6289314" y="2636912"/>
              <a:ext cx="2184556" cy="3672408"/>
              <a:chOff x="6289314" y="2636912"/>
              <a:chExt cx="2184556" cy="3672408"/>
            </a:xfrm>
          </p:grpSpPr>
          <p:sp>
            <p:nvSpPr>
              <p:cNvPr id="3" name="2 Rectángulo redondeado"/>
              <p:cNvSpPr/>
              <p:nvPr/>
            </p:nvSpPr>
            <p:spPr>
              <a:xfrm>
                <a:off x="6289314" y="2636912"/>
                <a:ext cx="2173678"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16" name="15 Rectángulo redondeado"/>
              <p:cNvSpPr/>
              <p:nvPr/>
            </p:nvSpPr>
            <p:spPr>
              <a:xfrm>
                <a:off x="6300192" y="4149080"/>
                <a:ext cx="2173678"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17" name="16 Rectángulo redondeado"/>
              <p:cNvSpPr/>
              <p:nvPr/>
            </p:nvSpPr>
            <p:spPr>
              <a:xfrm>
                <a:off x="6300192" y="5661248"/>
                <a:ext cx="2173678"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11" name="10 Flecha abajo"/>
              <p:cNvSpPr/>
              <p:nvPr/>
            </p:nvSpPr>
            <p:spPr>
              <a:xfrm>
                <a:off x="7236296" y="3356992"/>
                <a:ext cx="380465" cy="64807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18" name="17 Flecha abajo"/>
              <p:cNvSpPr/>
              <p:nvPr/>
            </p:nvSpPr>
            <p:spPr>
              <a:xfrm>
                <a:off x="7236296" y="4869160"/>
                <a:ext cx="380465" cy="64807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12" name="11 CuadroTexto"/>
              <p:cNvSpPr txBox="1"/>
              <p:nvPr/>
            </p:nvSpPr>
            <p:spPr>
              <a:xfrm>
                <a:off x="6876256" y="2708920"/>
                <a:ext cx="1056700" cy="461665"/>
              </a:xfrm>
              <a:prstGeom prst="rect">
                <a:avLst/>
              </a:prstGeom>
              <a:noFill/>
            </p:spPr>
            <p:txBody>
              <a:bodyPr wrap="none" rtlCol="0">
                <a:spAutoFit/>
              </a:bodyPr>
              <a:lstStyle/>
              <a:p>
                <a:r>
                  <a:rPr lang="es-VE" sz="2400" dirty="0"/>
                  <a:t>VISIÓN</a:t>
                </a:r>
              </a:p>
            </p:txBody>
          </p:sp>
          <p:sp>
            <p:nvSpPr>
              <p:cNvPr id="19" name="18 CuadroTexto"/>
              <p:cNvSpPr txBox="1"/>
              <p:nvPr/>
            </p:nvSpPr>
            <p:spPr>
              <a:xfrm>
                <a:off x="6948264" y="4263479"/>
                <a:ext cx="1144865" cy="461665"/>
              </a:xfrm>
              <a:prstGeom prst="rect">
                <a:avLst/>
              </a:prstGeom>
              <a:noFill/>
            </p:spPr>
            <p:txBody>
              <a:bodyPr wrap="none" rtlCol="0">
                <a:spAutoFit/>
              </a:bodyPr>
              <a:lstStyle/>
              <a:p>
                <a:r>
                  <a:rPr lang="es-VE" sz="2400" dirty="0"/>
                  <a:t>DISEÑO</a:t>
                </a:r>
              </a:p>
            </p:txBody>
          </p:sp>
          <p:sp>
            <p:nvSpPr>
              <p:cNvPr id="20" name="19 CuadroTexto"/>
              <p:cNvSpPr txBox="1"/>
              <p:nvPr/>
            </p:nvSpPr>
            <p:spPr>
              <a:xfrm>
                <a:off x="6516216" y="5775647"/>
                <a:ext cx="1828770" cy="461665"/>
              </a:xfrm>
              <a:prstGeom prst="rect">
                <a:avLst/>
              </a:prstGeom>
              <a:noFill/>
            </p:spPr>
            <p:txBody>
              <a:bodyPr wrap="none" rtlCol="0">
                <a:spAutoFit/>
              </a:bodyPr>
              <a:lstStyle/>
              <a:p>
                <a:r>
                  <a:rPr lang="es-VE" sz="2400" dirty="0"/>
                  <a:t>DESARROLLO</a:t>
                </a:r>
              </a:p>
            </p:txBody>
          </p:sp>
        </p:grpSp>
      </p:grpSp>
      <p:sp>
        <p:nvSpPr>
          <p:cNvPr id="23" name="22 CuadroTexto"/>
          <p:cNvSpPr txBox="1"/>
          <p:nvPr/>
        </p:nvSpPr>
        <p:spPr>
          <a:xfrm>
            <a:off x="4936381" y="1142984"/>
            <a:ext cx="4007827" cy="523220"/>
          </a:xfrm>
          <a:prstGeom prst="rect">
            <a:avLst/>
          </a:prstGeom>
          <a:noFill/>
        </p:spPr>
        <p:txBody>
          <a:bodyPr wrap="none" rtlCol="0">
            <a:spAutoFit/>
          </a:bodyPr>
          <a:lstStyle/>
          <a:p>
            <a:pPr algn="r"/>
            <a:r>
              <a:rPr lang="es-VE" sz="2800" b="1" dirty="0">
                <a:latin typeface="Georgia" pitchFamily="18" charset="0"/>
                <a:ea typeface="Calibri" pitchFamily="34" charset="0"/>
                <a:cs typeface="TimesNewRomanPSMT"/>
              </a:rPr>
              <a:t>DISEÑO TOP DOWN</a:t>
            </a:r>
            <a:endParaRPr lang="es-VE" sz="2800" b="1" dirty="0"/>
          </a:p>
        </p:txBody>
      </p:sp>
    </p:spTree>
    <p:extLst>
      <p:ext uri="{BB962C8B-B14F-4D97-AF65-F5344CB8AC3E}">
        <p14:creationId xmlns:p14="http://schemas.microsoft.com/office/powerpoint/2010/main" val="4262110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8" name="7 CuadroTexto"/>
          <p:cNvSpPr txBox="1"/>
          <p:nvPr/>
        </p:nvSpPr>
        <p:spPr>
          <a:xfrm>
            <a:off x="2301043" y="1142984"/>
            <a:ext cx="6643165" cy="523220"/>
          </a:xfrm>
          <a:prstGeom prst="rect">
            <a:avLst/>
          </a:prstGeom>
          <a:noFill/>
        </p:spPr>
        <p:txBody>
          <a:bodyPr wrap="none" rtlCol="0">
            <a:spAutoFit/>
          </a:bodyPr>
          <a:lstStyle/>
          <a:p>
            <a:pPr algn="r"/>
            <a:r>
              <a:rPr lang="es-VE" sz="2800" b="1" dirty="0">
                <a:latin typeface="Georgia" pitchFamily="18" charset="0"/>
              </a:rPr>
              <a:t>EJEMPLO DE DISEÑO TOP DOWN</a:t>
            </a:r>
            <a:endParaRPr lang="es-VE" sz="2800" b="1" dirty="0"/>
          </a:p>
        </p:txBody>
      </p:sp>
      <p:grpSp>
        <p:nvGrpSpPr>
          <p:cNvPr id="26" name="25 Grupo"/>
          <p:cNvGrpSpPr/>
          <p:nvPr/>
        </p:nvGrpSpPr>
        <p:grpSpPr>
          <a:xfrm>
            <a:off x="1000125" y="1843088"/>
            <a:ext cx="7143750" cy="4682256"/>
            <a:chOff x="1000125" y="1843088"/>
            <a:chExt cx="7143750" cy="4682256"/>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0125" y="1843088"/>
              <a:ext cx="7143750" cy="3171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4" name="3 Grupo"/>
            <p:cNvGrpSpPr/>
            <p:nvPr/>
          </p:nvGrpSpPr>
          <p:grpSpPr>
            <a:xfrm>
              <a:off x="3923928" y="5229200"/>
              <a:ext cx="936104" cy="288032"/>
              <a:chOff x="3923928" y="5229200"/>
              <a:chExt cx="936104" cy="288032"/>
            </a:xfrm>
          </p:grpSpPr>
          <p:sp>
            <p:nvSpPr>
              <p:cNvPr id="2" name="1 Rectángulo"/>
              <p:cNvSpPr/>
              <p:nvPr/>
            </p:nvSpPr>
            <p:spPr>
              <a:xfrm>
                <a:off x="3923928" y="5229200"/>
                <a:ext cx="936104" cy="28803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3" name="2 CuadroTexto"/>
              <p:cNvSpPr txBox="1"/>
              <p:nvPr/>
            </p:nvSpPr>
            <p:spPr>
              <a:xfrm>
                <a:off x="4167761" y="5229200"/>
                <a:ext cx="484428" cy="261610"/>
              </a:xfrm>
              <a:prstGeom prst="rect">
                <a:avLst/>
              </a:prstGeom>
              <a:noFill/>
            </p:spPr>
            <p:txBody>
              <a:bodyPr wrap="none" rtlCol="0">
                <a:spAutoFit/>
              </a:bodyPr>
              <a:lstStyle/>
              <a:p>
                <a:r>
                  <a:rPr lang="es-VE" sz="1100" dirty="0"/>
                  <a:t>D&gt;=0</a:t>
                </a:r>
              </a:p>
            </p:txBody>
          </p:sp>
        </p:grpSp>
        <p:grpSp>
          <p:nvGrpSpPr>
            <p:cNvPr id="13" name="12 Grupo"/>
            <p:cNvGrpSpPr/>
            <p:nvPr/>
          </p:nvGrpSpPr>
          <p:grpSpPr>
            <a:xfrm>
              <a:off x="6084168" y="5229200"/>
              <a:ext cx="936104" cy="288032"/>
              <a:chOff x="3923928" y="5229200"/>
              <a:chExt cx="936104" cy="288032"/>
            </a:xfrm>
          </p:grpSpPr>
          <p:sp>
            <p:nvSpPr>
              <p:cNvPr id="14" name="13 Rectángulo"/>
              <p:cNvSpPr/>
              <p:nvPr/>
            </p:nvSpPr>
            <p:spPr>
              <a:xfrm>
                <a:off x="3923928" y="5229200"/>
                <a:ext cx="936104" cy="28803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15" name="14 CuadroTexto"/>
              <p:cNvSpPr txBox="1"/>
              <p:nvPr/>
            </p:nvSpPr>
            <p:spPr>
              <a:xfrm>
                <a:off x="4167761" y="5229200"/>
                <a:ext cx="478016" cy="261610"/>
              </a:xfrm>
              <a:prstGeom prst="rect">
                <a:avLst/>
              </a:prstGeom>
              <a:noFill/>
            </p:spPr>
            <p:txBody>
              <a:bodyPr wrap="none" rtlCol="0">
                <a:spAutoFit/>
              </a:bodyPr>
              <a:lstStyle/>
              <a:p>
                <a:r>
                  <a:rPr lang="es-VE" sz="1100" dirty="0"/>
                  <a:t>D &lt; 0</a:t>
                </a:r>
              </a:p>
            </p:txBody>
          </p:sp>
        </p:grpSp>
        <p:cxnSp>
          <p:nvCxnSpPr>
            <p:cNvPr id="11" name="10 Conector recto"/>
            <p:cNvCxnSpPr/>
            <p:nvPr/>
          </p:nvCxnSpPr>
          <p:spPr>
            <a:xfrm>
              <a:off x="4139952" y="5014913"/>
              <a:ext cx="0" cy="2142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a:off x="6637930" y="5013176"/>
              <a:ext cx="0" cy="2142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11 Rectángulo"/>
            <p:cNvSpPr/>
            <p:nvPr/>
          </p:nvSpPr>
          <p:spPr>
            <a:xfrm>
              <a:off x="3635896" y="6021288"/>
              <a:ext cx="1512168" cy="43204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200" dirty="0">
                  <a:solidFill>
                    <a:schemeClr val="tx1"/>
                  </a:solidFill>
                </a:rPr>
                <a:t>Asignar valores a x1, x2</a:t>
              </a:r>
            </a:p>
          </p:txBody>
        </p:sp>
        <p:sp>
          <p:nvSpPr>
            <p:cNvPr id="21" name="20 Rectángulo"/>
            <p:cNvSpPr/>
            <p:nvPr/>
          </p:nvSpPr>
          <p:spPr>
            <a:xfrm>
              <a:off x="5940152" y="6021288"/>
              <a:ext cx="1512168" cy="50405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200" dirty="0">
                  <a:solidFill>
                    <a:schemeClr val="tx1"/>
                  </a:solidFill>
                </a:rPr>
                <a:t>Asignar valores a raíces imaginarias  x1, x2</a:t>
              </a:r>
            </a:p>
          </p:txBody>
        </p:sp>
        <p:cxnSp>
          <p:nvCxnSpPr>
            <p:cNvPr id="22" name="21 Conector recto"/>
            <p:cNvCxnSpPr>
              <a:stCxn id="2" idx="2"/>
              <a:endCxn id="12" idx="0"/>
            </p:cNvCxnSpPr>
            <p:nvPr/>
          </p:nvCxnSpPr>
          <p:spPr>
            <a:xfrm>
              <a:off x="4391980" y="5517232"/>
              <a:ext cx="0" cy="50405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27 Conector recto"/>
            <p:cNvCxnSpPr/>
            <p:nvPr/>
          </p:nvCxnSpPr>
          <p:spPr>
            <a:xfrm>
              <a:off x="6588224" y="5517232"/>
              <a:ext cx="0" cy="50405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24 CuadroTexto"/>
            <p:cNvSpPr txBox="1"/>
            <p:nvPr/>
          </p:nvSpPr>
          <p:spPr>
            <a:xfrm>
              <a:off x="3707904" y="5229200"/>
              <a:ext cx="2424062" cy="253916"/>
            </a:xfrm>
            <a:prstGeom prst="rect">
              <a:avLst/>
            </a:prstGeom>
            <a:noFill/>
          </p:spPr>
          <p:txBody>
            <a:bodyPr wrap="none" rtlCol="0">
              <a:spAutoFit/>
            </a:bodyPr>
            <a:lstStyle/>
            <a:p>
              <a:r>
                <a:rPr lang="es-VE" sz="1050" b="1" dirty="0"/>
                <a:t>8                                                                     9</a:t>
              </a:r>
            </a:p>
          </p:txBody>
        </p:sp>
        <p:sp>
          <p:nvSpPr>
            <p:cNvPr id="30" name="29 CuadroTexto"/>
            <p:cNvSpPr txBox="1"/>
            <p:nvPr/>
          </p:nvSpPr>
          <p:spPr>
            <a:xfrm>
              <a:off x="3303146" y="6093296"/>
              <a:ext cx="2714205" cy="253916"/>
            </a:xfrm>
            <a:prstGeom prst="rect">
              <a:avLst/>
            </a:prstGeom>
            <a:noFill/>
          </p:spPr>
          <p:txBody>
            <a:bodyPr wrap="none" rtlCol="0">
              <a:spAutoFit/>
            </a:bodyPr>
            <a:lstStyle/>
            <a:p>
              <a:r>
                <a:rPr lang="es-VE" sz="1050" b="1" dirty="0"/>
                <a:t>10                                                                          11</a:t>
              </a: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8" name="7 CuadroTexto"/>
          <p:cNvSpPr txBox="1"/>
          <p:nvPr/>
        </p:nvSpPr>
        <p:spPr>
          <a:xfrm>
            <a:off x="1845790" y="1142984"/>
            <a:ext cx="7098418" cy="523220"/>
          </a:xfrm>
          <a:prstGeom prst="rect">
            <a:avLst/>
          </a:prstGeom>
          <a:noFill/>
        </p:spPr>
        <p:txBody>
          <a:bodyPr wrap="none" rtlCol="0">
            <a:spAutoFit/>
          </a:bodyPr>
          <a:lstStyle/>
          <a:p>
            <a:pPr algn="r"/>
            <a:r>
              <a:rPr lang="es-VE" sz="2800" b="1" dirty="0">
                <a:latin typeface="Georgia" pitchFamily="18" charset="0"/>
                <a:ea typeface="Calibri" pitchFamily="34" charset="0"/>
                <a:cs typeface="TimesNewRomanPSMT"/>
              </a:rPr>
              <a:t>ETAPAS DE LA TÉCNICA TOP DOWN</a:t>
            </a:r>
            <a:endParaRPr lang="es-VE" sz="2800" b="1" dirty="0"/>
          </a:p>
        </p:txBody>
      </p:sp>
      <p:grpSp>
        <p:nvGrpSpPr>
          <p:cNvPr id="10" name="9 Grupo"/>
          <p:cNvGrpSpPr/>
          <p:nvPr/>
        </p:nvGrpSpPr>
        <p:grpSpPr>
          <a:xfrm>
            <a:off x="611560" y="1772816"/>
            <a:ext cx="2184556" cy="4536504"/>
            <a:chOff x="6289314" y="1772816"/>
            <a:chExt cx="2184556" cy="4536504"/>
          </a:xfrm>
        </p:grpSpPr>
        <p:sp>
          <p:nvSpPr>
            <p:cNvPr id="11" name="10 CuadroTexto"/>
            <p:cNvSpPr txBox="1"/>
            <p:nvPr/>
          </p:nvSpPr>
          <p:spPr>
            <a:xfrm>
              <a:off x="6503932" y="1772816"/>
              <a:ext cx="1812484" cy="830997"/>
            </a:xfrm>
            <a:prstGeom prst="rect">
              <a:avLst/>
            </a:prstGeom>
            <a:noFill/>
          </p:spPr>
          <p:txBody>
            <a:bodyPr wrap="none" rtlCol="0">
              <a:spAutoFit/>
            </a:bodyPr>
            <a:lstStyle/>
            <a:p>
              <a:pPr algn="ctr"/>
              <a:r>
                <a:rPr lang="es-VE" sz="2400" b="1" dirty="0"/>
                <a:t>TECNICA</a:t>
              </a:r>
            </a:p>
            <a:p>
              <a:pPr algn="ctr"/>
              <a:r>
                <a:rPr lang="es-VE" sz="2400" b="1" dirty="0"/>
                <a:t>TOP - DOWN</a:t>
              </a:r>
            </a:p>
          </p:txBody>
        </p:sp>
        <p:grpSp>
          <p:nvGrpSpPr>
            <p:cNvPr id="12" name="11 Grupo"/>
            <p:cNvGrpSpPr/>
            <p:nvPr/>
          </p:nvGrpSpPr>
          <p:grpSpPr>
            <a:xfrm>
              <a:off x="6289314" y="2636912"/>
              <a:ext cx="2184556" cy="3672408"/>
              <a:chOff x="6289314" y="2636912"/>
              <a:chExt cx="2184556" cy="3672408"/>
            </a:xfrm>
          </p:grpSpPr>
          <p:sp>
            <p:nvSpPr>
              <p:cNvPr id="13" name="12 Rectángulo redondeado"/>
              <p:cNvSpPr/>
              <p:nvPr/>
            </p:nvSpPr>
            <p:spPr>
              <a:xfrm>
                <a:off x="6289314" y="2636912"/>
                <a:ext cx="2173678"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14" name="13 Rectángulo redondeado"/>
              <p:cNvSpPr/>
              <p:nvPr/>
            </p:nvSpPr>
            <p:spPr>
              <a:xfrm>
                <a:off x="6300192" y="4149080"/>
                <a:ext cx="2173678"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15" name="14 Rectángulo redondeado"/>
              <p:cNvSpPr/>
              <p:nvPr/>
            </p:nvSpPr>
            <p:spPr>
              <a:xfrm>
                <a:off x="6300192" y="5661248"/>
                <a:ext cx="2173678"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16" name="15 Flecha abajo"/>
              <p:cNvSpPr/>
              <p:nvPr/>
            </p:nvSpPr>
            <p:spPr>
              <a:xfrm>
                <a:off x="7236296" y="3356992"/>
                <a:ext cx="380465" cy="64807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17" name="16 Flecha abajo"/>
              <p:cNvSpPr/>
              <p:nvPr/>
            </p:nvSpPr>
            <p:spPr>
              <a:xfrm>
                <a:off x="7236296" y="4869160"/>
                <a:ext cx="380465" cy="64807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18" name="17 CuadroTexto"/>
              <p:cNvSpPr txBox="1"/>
              <p:nvPr/>
            </p:nvSpPr>
            <p:spPr>
              <a:xfrm>
                <a:off x="6876256" y="2708920"/>
                <a:ext cx="1056700" cy="461665"/>
              </a:xfrm>
              <a:prstGeom prst="rect">
                <a:avLst/>
              </a:prstGeom>
              <a:noFill/>
            </p:spPr>
            <p:txBody>
              <a:bodyPr wrap="none" rtlCol="0">
                <a:spAutoFit/>
              </a:bodyPr>
              <a:lstStyle/>
              <a:p>
                <a:r>
                  <a:rPr lang="es-VE" sz="2400" dirty="0"/>
                  <a:t>VISIÓN</a:t>
                </a:r>
              </a:p>
            </p:txBody>
          </p:sp>
          <p:sp>
            <p:nvSpPr>
              <p:cNvPr id="19" name="18 CuadroTexto"/>
              <p:cNvSpPr txBox="1"/>
              <p:nvPr/>
            </p:nvSpPr>
            <p:spPr>
              <a:xfrm>
                <a:off x="6948264" y="4263479"/>
                <a:ext cx="1144865" cy="461665"/>
              </a:xfrm>
              <a:prstGeom prst="rect">
                <a:avLst/>
              </a:prstGeom>
              <a:noFill/>
            </p:spPr>
            <p:txBody>
              <a:bodyPr wrap="none" rtlCol="0">
                <a:spAutoFit/>
              </a:bodyPr>
              <a:lstStyle/>
              <a:p>
                <a:r>
                  <a:rPr lang="es-VE" sz="2400" dirty="0"/>
                  <a:t>DISEÑO</a:t>
                </a:r>
              </a:p>
            </p:txBody>
          </p:sp>
          <p:sp>
            <p:nvSpPr>
              <p:cNvPr id="20" name="19 CuadroTexto"/>
              <p:cNvSpPr txBox="1"/>
              <p:nvPr/>
            </p:nvSpPr>
            <p:spPr>
              <a:xfrm>
                <a:off x="6516216" y="5775647"/>
                <a:ext cx="1828770" cy="461665"/>
              </a:xfrm>
              <a:prstGeom prst="rect">
                <a:avLst/>
              </a:prstGeom>
              <a:noFill/>
            </p:spPr>
            <p:txBody>
              <a:bodyPr wrap="none" rtlCol="0">
                <a:spAutoFit/>
              </a:bodyPr>
              <a:lstStyle/>
              <a:p>
                <a:r>
                  <a:rPr lang="es-VE" sz="2400" dirty="0"/>
                  <a:t>DESARROLLO</a:t>
                </a:r>
              </a:p>
            </p:txBody>
          </p:sp>
        </p:grpSp>
      </p:grpSp>
      <p:sp>
        <p:nvSpPr>
          <p:cNvPr id="2" name="1 CuadroTexto"/>
          <p:cNvSpPr txBox="1"/>
          <p:nvPr/>
        </p:nvSpPr>
        <p:spPr>
          <a:xfrm>
            <a:off x="3166610" y="2545740"/>
            <a:ext cx="5797878" cy="523220"/>
          </a:xfrm>
          <a:prstGeom prst="rect">
            <a:avLst/>
          </a:prstGeom>
          <a:solidFill>
            <a:schemeClr val="accent2">
              <a:lumMod val="20000"/>
              <a:lumOff val="80000"/>
            </a:schemeClr>
          </a:solidFill>
        </p:spPr>
        <p:txBody>
          <a:bodyPr wrap="square" rtlCol="0">
            <a:spAutoFit/>
          </a:bodyPr>
          <a:lstStyle/>
          <a:p>
            <a:pPr algn="just"/>
            <a:r>
              <a:rPr lang="es-VE" sz="2800" dirty="0"/>
              <a:t>Vista general del problema a resolver</a:t>
            </a:r>
          </a:p>
        </p:txBody>
      </p:sp>
      <p:sp>
        <p:nvSpPr>
          <p:cNvPr id="21" name="20 CuadroTexto"/>
          <p:cNvSpPr txBox="1"/>
          <p:nvPr/>
        </p:nvSpPr>
        <p:spPr>
          <a:xfrm>
            <a:off x="3180426" y="3546842"/>
            <a:ext cx="5797878" cy="1938992"/>
          </a:xfrm>
          <a:prstGeom prst="rect">
            <a:avLst/>
          </a:prstGeom>
          <a:solidFill>
            <a:schemeClr val="accent1">
              <a:lumMod val="20000"/>
              <a:lumOff val="80000"/>
            </a:schemeClr>
          </a:solidFill>
        </p:spPr>
        <p:txBody>
          <a:bodyPr wrap="square" rtlCol="0">
            <a:spAutoFit/>
          </a:bodyPr>
          <a:lstStyle/>
          <a:p>
            <a:pPr algn="just"/>
            <a:r>
              <a:rPr lang="es-VE" sz="2400" dirty="0"/>
              <a:t>Descripción profunda del problema y se procede a esquematizar el mismo, en base a las dificultades de sus partes y se plantea posibles soluciones a cada nivel, para luego ser integrada a una gran solución</a:t>
            </a:r>
          </a:p>
        </p:txBody>
      </p:sp>
      <p:sp>
        <p:nvSpPr>
          <p:cNvPr id="3" name="2 CuadroTexto"/>
          <p:cNvSpPr txBox="1"/>
          <p:nvPr/>
        </p:nvSpPr>
        <p:spPr>
          <a:xfrm>
            <a:off x="3180426" y="5748426"/>
            <a:ext cx="5749292" cy="830997"/>
          </a:xfrm>
          <a:prstGeom prst="rect">
            <a:avLst/>
          </a:prstGeom>
          <a:solidFill>
            <a:schemeClr val="accent3">
              <a:lumMod val="60000"/>
              <a:lumOff val="40000"/>
            </a:schemeClr>
          </a:solidFill>
        </p:spPr>
        <p:txBody>
          <a:bodyPr wrap="square" rtlCol="0">
            <a:spAutoFit/>
          </a:bodyPr>
          <a:lstStyle/>
          <a:p>
            <a:pPr algn="just"/>
            <a:r>
              <a:rPr lang="es-VE" sz="2400" dirty="0"/>
              <a:t>La solución planteada en la etapa de diseño es llevada a cabo</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10" name="9 CuadroTexto"/>
          <p:cNvSpPr txBox="1"/>
          <p:nvPr/>
        </p:nvSpPr>
        <p:spPr>
          <a:xfrm>
            <a:off x="539552" y="1988840"/>
            <a:ext cx="8229881" cy="4031873"/>
          </a:xfrm>
          <a:prstGeom prst="rect">
            <a:avLst/>
          </a:prstGeom>
          <a:noFill/>
        </p:spPr>
        <p:txBody>
          <a:bodyPr wrap="square" rtlCol="0">
            <a:spAutoFit/>
          </a:bodyPr>
          <a:lstStyle/>
          <a:p>
            <a:pPr algn="just"/>
            <a:r>
              <a:rPr lang="es-VE" sz="3200" b="1" dirty="0">
                <a:latin typeface="Georgia" pitchFamily="18" charset="0"/>
              </a:rPr>
              <a:t>Ventajas:</a:t>
            </a:r>
          </a:p>
          <a:p>
            <a:pPr marL="457200" indent="-457200" algn="just">
              <a:buFont typeface="Arial" panose="020B0604020202020204" pitchFamily="34" charset="0"/>
              <a:buChar char="•"/>
            </a:pPr>
            <a:endParaRPr lang="es-VE" sz="3200" dirty="0">
              <a:latin typeface="Georgia" pitchFamily="18" charset="0"/>
            </a:endParaRPr>
          </a:p>
          <a:p>
            <a:pPr marL="457200" indent="-457200" algn="just">
              <a:buFont typeface="Arial" panose="020B0604020202020204" pitchFamily="34" charset="0"/>
              <a:buChar char="•"/>
            </a:pPr>
            <a:r>
              <a:rPr lang="es-VE" sz="3200" dirty="0">
                <a:latin typeface="Georgia" pitchFamily="18" charset="0"/>
              </a:rPr>
              <a:t>Cuando la solución del software es diseñada desde cero y los detalles específicos son desconocidos.</a:t>
            </a:r>
          </a:p>
          <a:p>
            <a:pPr marL="457200" indent="-457200" algn="just">
              <a:buFont typeface="Arial" panose="020B0604020202020204" pitchFamily="34" charset="0"/>
              <a:buChar char="•"/>
            </a:pPr>
            <a:r>
              <a:rPr lang="es-VE" sz="3200" dirty="0">
                <a:latin typeface="Georgia" pitchFamily="18" charset="0"/>
              </a:rPr>
              <a:t>Separa el problema, en problemas más pequeños, los cuales se abordan por separado.</a:t>
            </a:r>
          </a:p>
        </p:txBody>
      </p:sp>
      <p:sp>
        <p:nvSpPr>
          <p:cNvPr id="2" name="1 Rectángulo"/>
          <p:cNvSpPr/>
          <p:nvPr/>
        </p:nvSpPr>
        <p:spPr>
          <a:xfrm>
            <a:off x="1896527" y="1196752"/>
            <a:ext cx="7067961" cy="523220"/>
          </a:xfrm>
          <a:prstGeom prst="rect">
            <a:avLst/>
          </a:prstGeom>
        </p:spPr>
        <p:txBody>
          <a:bodyPr wrap="none">
            <a:spAutoFit/>
          </a:bodyPr>
          <a:lstStyle/>
          <a:p>
            <a:pPr algn="r"/>
            <a:r>
              <a:rPr lang="es-VE" sz="2800" b="1" dirty="0">
                <a:latin typeface="Georgia" pitchFamily="18" charset="0"/>
                <a:ea typeface="Calibri" pitchFamily="34" charset="0"/>
                <a:cs typeface="TimesNewRomanPSMT"/>
              </a:rPr>
              <a:t>VENTAJAS DEL DISEÑO TOP DOWN</a:t>
            </a:r>
            <a:endParaRPr lang="es-VE" sz="28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10" name="9 CuadroTexto"/>
          <p:cNvSpPr txBox="1"/>
          <p:nvPr/>
        </p:nvSpPr>
        <p:spPr>
          <a:xfrm>
            <a:off x="539552" y="1988840"/>
            <a:ext cx="8229881" cy="3539430"/>
          </a:xfrm>
          <a:prstGeom prst="rect">
            <a:avLst/>
          </a:prstGeom>
          <a:noFill/>
        </p:spPr>
        <p:txBody>
          <a:bodyPr wrap="square" rtlCol="0">
            <a:spAutoFit/>
          </a:bodyPr>
          <a:lstStyle/>
          <a:p>
            <a:pPr algn="just"/>
            <a:r>
              <a:rPr lang="es-VE" sz="3200" b="1" dirty="0">
                <a:latin typeface="Georgia" pitchFamily="18" charset="0"/>
              </a:rPr>
              <a:t>Desventajas:</a:t>
            </a:r>
          </a:p>
          <a:p>
            <a:pPr marL="457200" indent="-457200" algn="just">
              <a:buFont typeface="Arial" panose="020B0604020202020204" pitchFamily="34" charset="0"/>
              <a:buChar char="•"/>
            </a:pPr>
            <a:endParaRPr lang="es-VE" sz="3200" dirty="0">
              <a:latin typeface="Georgia" pitchFamily="18" charset="0"/>
            </a:endParaRPr>
          </a:p>
          <a:p>
            <a:pPr marL="457200" indent="-457200" algn="just">
              <a:buFont typeface="Arial" panose="020B0604020202020204" pitchFamily="34" charset="0"/>
              <a:buChar char="•"/>
            </a:pPr>
            <a:r>
              <a:rPr lang="es-VE" sz="3200" dirty="0">
                <a:latin typeface="Georgia" pitchFamily="18" charset="0"/>
              </a:rPr>
              <a:t>Cuando el problema es pequeño, la solución puede retrasarse.</a:t>
            </a:r>
          </a:p>
          <a:p>
            <a:pPr marL="457200" indent="-457200" algn="just">
              <a:buFont typeface="Arial" panose="020B0604020202020204" pitchFamily="34" charset="0"/>
              <a:buChar char="•"/>
            </a:pPr>
            <a:r>
              <a:rPr lang="es-VE" sz="3200" dirty="0">
                <a:latin typeface="Georgia" pitchFamily="18" charset="0"/>
              </a:rPr>
              <a:t>Cuando se conocen los detalles especificos, se pierde tiempo realizando una reestructuración.</a:t>
            </a:r>
          </a:p>
        </p:txBody>
      </p:sp>
      <p:sp>
        <p:nvSpPr>
          <p:cNvPr id="11" name="10 Rectángulo"/>
          <p:cNvSpPr/>
          <p:nvPr/>
        </p:nvSpPr>
        <p:spPr>
          <a:xfrm>
            <a:off x="1104644" y="1196752"/>
            <a:ext cx="7859844" cy="523220"/>
          </a:xfrm>
          <a:prstGeom prst="rect">
            <a:avLst/>
          </a:prstGeom>
        </p:spPr>
        <p:txBody>
          <a:bodyPr wrap="none">
            <a:spAutoFit/>
          </a:bodyPr>
          <a:lstStyle/>
          <a:p>
            <a:pPr algn="r"/>
            <a:r>
              <a:rPr lang="es-VE" sz="2800" b="1" dirty="0">
                <a:latin typeface="Georgia" pitchFamily="18" charset="0"/>
                <a:ea typeface="Calibri" pitchFamily="34" charset="0"/>
                <a:cs typeface="TimesNewRomanPSMT"/>
              </a:rPr>
              <a:t>DESVENTAJAS DEL DISEÑO TOP DOWN</a:t>
            </a:r>
            <a:endParaRPr lang="es-VE" sz="2800" b="1" dirty="0"/>
          </a:p>
        </p:txBody>
      </p:sp>
    </p:spTree>
    <p:extLst>
      <p:ext uri="{BB962C8B-B14F-4D97-AF65-F5344CB8AC3E}">
        <p14:creationId xmlns:p14="http://schemas.microsoft.com/office/powerpoint/2010/main" val="2221894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8" name="7 CuadroTexto"/>
          <p:cNvSpPr txBox="1"/>
          <p:nvPr/>
        </p:nvSpPr>
        <p:spPr>
          <a:xfrm>
            <a:off x="3357554" y="1214422"/>
            <a:ext cx="2620461" cy="923330"/>
          </a:xfrm>
          <a:prstGeom prst="rect">
            <a:avLst/>
          </a:prstGeom>
          <a:noFill/>
        </p:spPr>
        <p:txBody>
          <a:bodyPr wrap="none" rtlCol="0">
            <a:spAutoFit/>
          </a:bodyPr>
          <a:lstStyle/>
          <a:p>
            <a:r>
              <a:rPr lang="es-VE" sz="5400" dirty="0"/>
              <a:t>AGENDA</a:t>
            </a:r>
          </a:p>
        </p:txBody>
      </p:sp>
      <p:sp>
        <p:nvSpPr>
          <p:cNvPr id="1025" name="Rectangle 1"/>
          <p:cNvSpPr>
            <a:spLocks noChangeArrowheads="1"/>
          </p:cNvSpPr>
          <p:nvPr/>
        </p:nvSpPr>
        <p:spPr bwMode="auto">
          <a:xfrm>
            <a:off x="857224" y="2609157"/>
            <a:ext cx="7929618"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50000"/>
              </a:lnSpc>
              <a:spcBef>
                <a:spcPct val="0"/>
              </a:spcBef>
              <a:spcAft>
                <a:spcPct val="0"/>
              </a:spcAft>
              <a:buClrTx/>
              <a:buSzTx/>
              <a:buFont typeface="Wingdings" pitchFamily="2" charset="2"/>
              <a:buChar char="q"/>
              <a:tabLst/>
            </a:pPr>
            <a:r>
              <a:rPr kumimoji="0" lang="es-VE" sz="2800" b="0" i="0" u="none" strike="noStrike" cap="none" normalizeH="0" baseline="0" dirty="0">
                <a:ln>
                  <a:noFill/>
                </a:ln>
                <a:solidFill>
                  <a:schemeClr val="tx1"/>
                </a:solidFill>
                <a:effectLst/>
                <a:latin typeface="Georgia" pitchFamily="18" charset="0"/>
                <a:ea typeface="Calibri" pitchFamily="34" charset="0"/>
                <a:cs typeface="TimesNewRomanPSMT"/>
              </a:rPr>
              <a:t> CONCEPTO BASICOS.</a:t>
            </a:r>
            <a:endParaRPr kumimoji="0" lang="es-VE" sz="2400" b="0" i="0" u="none" strike="noStrike" cap="none" normalizeH="0" baseline="0" dirty="0">
              <a:ln>
                <a:noFill/>
              </a:ln>
              <a:solidFill>
                <a:schemeClr val="tx1"/>
              </a:solidFill>
              <a:effectLst/>
              <a:latin typeface="Georgia" pitchFamily="18" charset="0"/>
              <a:cs typeface="Arial" pitchFamily="34" charset="0"/>
            </a:endParaRPr>
          </a:p>
          <a:p>
            <a:pPr lvl="0" eaLnBrk="0" fontAlgn="base" hangingPunct="0">
              <a:lnSpc>
                <a:spcPct val="150000"/>
              </a:lnSpc>
              <a:spcBef>
                <a:spcPct val="0"/>
              </a:spcBef>
              <a:spcAft>
                <a:spcPct val="0"/>
              </a:spcAft>
              <a:buFont typeface="Wingdings" pitchFamily="2" charset="2"/>
              <a:buChar char="q"/>
            </a:pPr>
            <a:r>
              <a:rPr kumimoji="0" lang="es-VE" sz="2800" b="0" i="0" u="none" strike="noStrike" cap="none" normalizeH="0" baseline="0" dirty="0">
                <a:ln>
                  <a:noFill/>
                </a:ln>
                <a:solidFill>
                  <a:schemeClr val="tx1"/>
                </a:solidFill>
                <a:effectLst/>
                <a:latin typeface="Georgia" pitchFamily="18" charset="0"/>
                <a:ea typeface="Calibri" pitchFamily="34" charset="0"/>
                <a:cs typeface="TimesNewRomanPSMT"/>
              </a:rPr>
              <a:t> </a:t>
            </a:r>
            <a:r>
              <a:rPr lang="es-ES" sz="2800" dirty="0">
                <a:latin typeface="Georgia" pitchFamily="18" charset="0"/>
                <a:ea typeface="Calibri" pitchFamily="34" charset="0"/>
                <a:cs typeface="TimesNewRomanPSMT"/>
              </a:rPr>
              <a:t>TOP DOWN o DIVIDE Y VENCERAS.</a:t>
            </a:r>
          </a:p>
          <a:p>
            <a:pPr lvl="0" eaLnBrk="0" fontAlgn="base" hangingPunct="0">
              <a:lnSpc>
                <a:spcPct val="150000"/>
              </a:lnSpc>
              <a:spcBef>
                <a:spcPct val="0"/>
              </a:spcBef>
              <a:spcAft>
                <a:spcPct val="0"/>
              </a:spcAft>
              <a:buFont typeface="Wingdings" pitchFamily="2" charset="2"/>
              <a:buChar char="q"/>
            </a:pPr>
            <a:r>
              <a:rPr lang="es-ES" sz="2800" dirty="0">
                <a:latin typeface="Georgia" pitchFamily="18" charset="0"/>
                <a:ea typeface="Calibri" pitchFamily="34" charset="0"/>
                <a:cs typeface="TimesNewRomanPSMT"/>
              </a:rPr>
              <a:t> BOTTOM UP</a:t>
            </a:r>
            <a:r>
              <a:rPr lang="es-VE" sz="2800" dirty="0">
                <a:latin typeface="Georgia" pitchFamily="18" charset="0"/>
                <a:ea typeface="Calibri" pitchFamily="34" charset="0"/>
                <a:cs typeface="TimesNewRomanPSMT"/>
              </a:rPr>
              <a:t>.</a:t>
            </a:r>
            <a:r>
              <a:rPr kumimoji="0" lang="es-VE" sz="2800" b="0" i="0" u="none" strike="noStrike" cap="none" normalizeH="0" baseline="0" dirty="0">
                <a:ln>
                  <a:noFill/>
                </a:ln>
                <a:solidFill>
                  <a:schemeClr val="tx1"/>
                </a:solidFill>
                <a:effectLst/>
                <a:latin typeface="Georgia" pitchFamily="18" charset="0"/>
                <a:ea typeface="Calibri" pitchFamily="34" charset="0"/>
                <a:cs typeface="TimesNewRomanPSMT"/>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8" name="7 CuadroTexto"/>
          <p:cNvSpPr txBox="1"/>
          <p:nvPr/>
        </p:nvSpPr>
        <p:spPr>
          <a:xfrm>
            <a:off x="4553262" y="1142984"/>
            <a:ext cx="4390946" cy="523220"/>
          </a:xfrm>
          <a:prstGeom prst="rect">
            <a:avLst/>
          </a:prstGeom>
          <a:noFill/>
        </p:spPr>
        <p:txBody>
          <a:bodyPr wrap="none" rtlCol="0">
            <a:spAutoFit/>
          </a:bodyPr>
          <a:lstStyle/>
          <a:p>
            <a:pPr algn="r"/>
            <a:r>
              <a:rPr lang="es-VE" sz="2800" b="1" dirty="0">
                <a:latin typeface="Georgia" pitchFamily="18" charset="0"/>
                <a:ea typeface="Calibri" pitchFamily="34" charset="0"/>
                <a:cs typeface="TimesNewRomanPSMT"/>
              </a:rPr>
              <a:t>CONCEPTOS BASICOS</a:t>
            </a:r>
            <a:endParaRPr lang="es-VE" sz="2800" b="1" dirty="0"/>
          </a:p>
        </p:txBody>
      </p:sp>
      <p:sp>
        <p:nvSpPr>
          <p:cNvPr id="9" name="8 CuadroTexto"/>
          <p:cNvSpPr txBox="1"/>
          <p:nvPr/>
        </p:nvSpPr>
        <p:spPr>
          <a:xfrm>
            <a:off x="428596" y="2214554"/>
            <a:ext cx="8286808" cy="3662541"/>
          </a:xfrm>
          <a:prstGeom prst="rect">
            <a:avLst/>
          </a:prstGeom>
          <a:noFill/>
        </p:spPr>
        <p:txBody>
          <a:bodyPr wrap="square" rtlCol="0">
            <a:spAutoFit/>
          </a:bodyPr>
          <a:lstStyle/>
          <a:p>
            <a:pPr algn="just"/>
            <a:r>
              <a:rPr lang="es-VE" sz="3200" b="1" dirty="0"/>
              <a:t>METODOLOGIAS</a:t>
            </a:r>
            <a:r>
              <a:rPr lang="es-VE" sz="3200" dirty="0"/>
              <a:t>: Es el enfoque teórico practico que hace posible encontrar soluciones a problemas complejos partiendo del análisis  y apoyándose  en todas las </a:t>
            </a:r>
            <a:r>
              <a:rPr lang="es-VE" sz="3200" b="1" dirty="0"/>
              <a:t>Técnicas</a:t>
            </a:r>
            <a:r>
              <a:rPr lang="es-VE" sz="3200" dirty="0"/>
              <a:t> y conocimientos necesarios para dar una solución a problemas planteados.</a:t>
            </a:r>
          </a:p>
          <a:p>
            <a:pPr algn="just"/>
            <a:endParaRPr lang="es-VE" sz="2000" dirty="0"/>
          </a:p>
          <a:p>
            <a:pPr algn="just"/>
            <a:endParaRPr lang="es-VE"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9" name="8 CuadroTexto"/>
          <p:cNvSpPr txBox="1"/>
          <p:nvPr/>
        </p:nvSpPr>
        <p:spPr>
          <a:xfrm>
            <a:off x="571472" y="2626238"/>
            <a:ext cx="8143932" cy="2308324"/>
          </a:xfrm>
          <a:prstGeom prst="rect">
            <a:avLst/>
          </a:prstGeom>
          <a:noFill/>
        </p:spPr>
        <p:txBody>
          <a:bodyPr wrap="square" rtlCol="0">
            <a:spAutoFit/>
          </a:bodyPr>
          <a:lstStyle/>
          <a:p>
            <a:pPr algn="just"/>
            <a:r>
              <a:rPr lang="es-VE" sz="3600" b="1" dirty="0"/>
              <a:t>TECNICAS</a:t>
            </a:r>
            <a:r>
              <a:rPr lang="es-VE" sz="3600" dirty="0"/>
              <a:t>: Son métodos generales estructurados en una serie de pasos,  con el fin de dar una respuesta o solución adecuada a cierto problema presentado.</a:t>
            </a:r>
            <a:endParaRPr lang="es-VE" sz="2400" dirty="0"/>
          </a:p>
        </p:txBody>
      </p:sp>
      <p:sp>
        <p:nvSpPr>
          <p:cNvPr id="10" name="9 CuadroTexto"/>
          <p:cNvSpPr txBox="1"/>
          <p:nvPr/>
        </p:nvSpPr>
        <p:spPr>
          <a:xfrm>
            <a:off x="4553262" y="1142984"/>
            <a:ext cx="4390946" cy="523220"/>
          </a:xfrm>
          <a:prstGeom prst="rect">
            <a:avLst/>
          </a:prstGeom>
          <a:noFill/>
        </p:spPr>
        <p:txBody>
          <a:bodyPr wrap="none" rtlCol="0">
            <a:spAutoFit/>
          </a:bodyPr>
          <a:lstStyle/>
          <a:p>
            <a:pPr algn="r"/>
            <a:r>
              <a:rPr lang="es-VE" sz="2800" b="1" dirty="0">
                <a:latin typeface="Georgia" pitchFamily="18" charset="0"/>
                <a:ea typeface="Calibri" pitchFamily="34" charset="0"/>
                <a:cs typeface="TimesNewRomanPSMT"/>
              </a:rPr>
              <a:t>CONCEPTOS BASICOS</a:t>
            </a:r>
            <a:endParaRPr lang="es-VE" sz="2800" b="1" dirty="0"/>
          </a:p>
        </p:txBody>
      </p:sp>
    </p:spTree>
    <p:extLst>
      <p:ext uri="{BB962C8B-B14F-4D97-AF65-F5344CB8AC3E}">
        <p14:creationId xmlns:p14="http://schemas.microsoft.com/office/powerpoint/2010/main" val="83026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9" name="8 CuadroTexto"/>
          <p:cNvSpPr txBox="1"/>
          <p:nvPr/>
        </p:nvSpPr>
        <p:spPr>
          <a:xfrm>
            <a:off x="676250" y="3071810"/>
            <a:ext cx="7786742" cy="3416320"/>
          </a:xfrm>
          <a:prstGeom prst="rect">
            <a:avLst/>
          </a:prstGeom>
          <a:noFill/>
        </p:spPr>
        <p:txBody>
          <a:bodyPr wrap="square" rtlCol="0">
            <a:spAutoFit/>
          </a:bodyPr>
          <a:lstStyle/>
          <a:p>
            <a:pPr algn="just"/>
            <a:r>
              <a:rPr lang="es-VE" sz="3600" b="1" dirty="0"/>
              <a:t>PROBLEMA</a:t>
            </a:r>
            <a:r>
              <a:rPr lang="es-VE" sz="3600" dirty="0"/>
              <a:t>: Asunto o cuestión que se debe solucionar o aclarar, una contradicción o un conflicto entre lo que es y lo que debe ser, una dificultad o un inconveniente para la consecución de un fin o objetivo. </a:t>
            </a:r>
            <a:endParaRPr lang="es-VE" sz="24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1340769"/>
            <a:ext cx="1801539" cy="16596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10 CuadroTexto"/>
          <p:cNvSpPr txBox="1"/>
          <p:nvPr/>
        </p:nvSpPr>
        <p:spPr>
          <a:xfrm>
            <a:off x="4553262" y="1142984"/>
            <a:ext cx="4390946" cy="523220"/>
          </a:xfrm>
          <a:prstGeom prst="rect">
            <a:avLst/>
          </a:prstGeom>
          <a:noFill/>
        </p:spPr>
        <p:txBody>
          <a:bodyPr wrap="none" rtlCol="0">
            <a:spAutoFit/>
          </a:bodyPr>
          <a:lstStyle/>
          <a:p>
            <a:pPr algn="r"/>
            <a:r>
              <a:rPr lang="es-VE" sz="2800" b="1" dirty="0">
                <a:latin typeface="Georgia" pitchFamily="18" charset="0"/>
                <a:ea typeface="Calibri" pitchFamily="34" charset="0"/>
                <a:cs typeface="TimesNewRomanPSMT"/>
              </a:rPr>
              <a:t>CONCEPTOS BASICOS</a:t>
            </a:r>
            <a:endParaRPr lang="es-VE" sz="2800" b="1" dirty="0"/>
          </a:p>
        </p:txBody>
      </p:sp>
    </p:spTree>
    <p:extLst>
      <p:ext uri="{BB962C8B-B14F-4D97-AF65-F5344CB8AC3E}">
        <p14:creationId xmlns:p14="http://schemas.microsoft.com/office/powerpoint/2010/main" val="4014907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3557632"/>
            <a:ext cx="8400621" cy="25860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2 Rectángulo"/>
          <p:cNvSpPr/>
          <p:nvPr/>
        </p:nvSpPr>
        <p:spPr>
          <a:xfrm>
            <a:off x="785786" y="1714488"/>
            <a:ext cx="1865062" cy="523220"/>
          </a:xfrm>
          <a:prstGeom prst="rect">
            <a:avLst/>
          </a:prstGeom>
        </p:spPr>
        <p:txBody>
          <a:bodyPr wrap="none">
            <a:spAutoFit/>
          </a:bodyPr>
          <a:lstStyle/>
          <a:p>
            <a:r>
              <a:rPr lang="es-VE" sz="2800" b="1" dirty="0"/>
              <a:t>Problemas:</a:t>
            </a:r>
            <a:endParaRPr lang="es-VE" sz="2800" dirty="0"/>
          </a:p>
        </p:txBody>
      </p:sp>
      <p:pic>
        <p:nvPicPr>
          <p:cNvPr id="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6778" y="2143116"/>
            <a:ext cx="7704312" cy="1285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11 CuadroTexto"/>
          <p:cNvSpPr txBox="1"/>
          <p:nvPr/>
        </p:nvSpPr>
        <p:spPr>
          <a:xfrm>
            <a:off x="4553262" y="1142984"/>
            <a:ext cx="4390946" cy="523220"/>
          </a:xfrm>
          <a:prstGeom prst="rect">
            <a:avLst/>
          </a:prstGeom>
          <a:noFill/>
        </p:spPr>
        <p:txBody>
          <a:bodyPr wrap="none" rtlCol="0">
            <a:spAutoFit/>
          </a:bodyPr>
          <a:lstStyle/>
          <a:p>
            <a:pPr algn="r"/>
            <a:r>
              <a:rPr lang="es-VE" sz="2800" b="1" dirty="0">
                <a:latin typeface="Georgia" pitchFamily="18" charset="0"/>
                <a:ea typeface="Calibri" pitchFamily="34" charset="0"/>
                <a:cs typeface="TimesNewRomanPSMT"/>
              </a:rPr>
              <a:t>CONCEPTOS BASICOS</a:t>
            </a:r>
            <a:endParaRPr lang="es-VE" sz="2800" b="1" dirty="0"/>
          </a:p>
        </p:txBody>
      </p:sp>
    </p:spTree>
    <p:extLst>
      <p:ext uri="{BB962C8B-B14F-4D97-AF65-F5344CB8AC3E}">
        <p14:creationId xmlns:p14="http://schemas.microsoft.com/office/powerpoint/2010/main" val="4236339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9" name="8 CuadroTexto"/>
          <p:cNvSpPr txBox="1"/>
          <p:nvPr/>
        </p:nvSpPr>
        <p:spPr>
          <a:xfrm>
            <a:off x="269223" y="1988840"/>
            <a:ext cx="8660495" cy="3170099"/>
          </a:xfrm>
          <a:prstGeom prst="rect">
            <a:avLst/>
          </a:prstGeom>
          <a:noFill/>
        </p:spPr>
        <p:txBody>
          <a:bodyPr wrap="square" rtlCol="0">
            <a:spAutoFit/>
          </a:bodyPr>
          <a:lstStyle/>
          <a:p>
            <a:pPr algn="just"/>
            <a:r>
              <a:rPr lang="es-VE" sz="3200" b="1" dirty="0"/>
              <a:t>Descomposición de problemas en partes </a:t>
            </a:r>
          </a:p>
          <a:p>
            <a:pPr algn="just"/>
            <a:endParaRPr lang="es-VE" sz="2800" b="1" dirty="0"/>
          </a:p>
          <a:p>
            <a:pPr algn="just"/>
            <a:r>
              <a:rPr lang="es-VE" sz="2800" dirty="0"/>
              <a:t>Una de las herramientas más útiles en la resolución de problemas con computadora es la descomposición de los problemas a resolver en </a:t>
            </a:r>
            <a:r>
              <a:rPr lang="es-VE" sz="2800" dirty="0" err="1"/>
              <a:t>subproblemas</a:t>
            </a:r>
            <a:r>
              <a:rPr lang="es-VE" sz="2800" dirty="0"/>
              <a:t> más simples. Esta descomposición, se basa en el paradigma “</a:t>
            </a:r>
            <a:r>
              <a:rPr lang="es-VE" sz="2800" b="1" dirty="0"/>
              <a:t>Divide y Vencerás</a:t>
            </a:r>
            <a:r>
              <a:rPr lang="es-VE" sz="2800" dirty="0"/>
              <a:t>", </a:t>
            </a:r>
            <a:endParaRPr lang="es-VE" dirty="0"/>
          </a:p>
        </p:txBody>
      </p:sp>
      <p:sp>
        <p:nvSpPr>
          <p:cNvPr id="18" name="17 CuadroTexto"/>
          <p:cNvSpPr txBox="1"/>
          <p:nvPr/>
        </p:nvSpPr>
        <p:spPr>
          <a:xfrm>
            <a:off x="4553262" y="1142984"/>
            <a:ext cx="4390946" cy="523220"/>
          </a:xfrm>
          <a:prstGeom prst="rect">
            <a:avLst/>
          </a:prstGeom>
          <a:noFill/>
        </p:spPr>
        <p:txBody>
          <a:bodyPr wrap="none" rtlCol="0">
            <a:spAutoFit/>
          </a:bodyPr>
          <a:lstStyle/>
          <a:p>
            <a:pPr algn="r"/>
            <a:r>
              <a:rPr lang="es-VE" sz="2800" b="1" dirty="0">
                <a:latin typeface="Georgia" pitchFamily="18" charset="0"/>
                <a:ea typeface="Calibri" pitchFamily="34" charset="0"/>
                <a:cs typeface="TimesNewRomanPSMT"/>
              </a:rPr>
              <a:t>CONCEPTOS BASICOS</a:t>
            </a:r>
            <a:endParaRPr lang="es-VE" sz="28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8" name="7 CuadroTexto"/>
          <p:cNvSpPr txBox="1"/>
          <p:nvPr/>
        </p:nvSpPr>
        <p:spPr>
          <a:xfrm>
            <a:off x="5064767" y="1048392"/>
            <a:ext cx="4007827" cy="523220"/>
          </a:xfrm>
          <a:prstGeom prst="rect">
            <a:avLst/>
          </a:prstGeom>
          <a:noFill/>
        </p:spPr>
        <p:txBody>
          <a:bodyPr wrap="none" rtlCol="0">
            <a:spAutoFit/>
          </a:bodyPr>
          <a:lstStyle/>
          <a:p>
            <a:pPr algn="r"/>
            <a:r>
              <a:rPr lang="es-VE" sz="2800" b="1" dirty="0">
                <a:latin typeface="Georgia" pitchFamily="18" charset="0"/>
                <a:ea typeface="Calibri" pitchFamily="34" charset="0"/>
                <a:cs typeface="TimesNewRomanPSMT"/>
              </a:rPr>
              <a:t>DISEÑO TOP DOWN</a:t>
            </a:r>
            <a:endParaRPr lang="es-VE" sz="2800" b="1" dirty="0"/>
          </a:p>
        </p:txBody>
      </p:sp>
      <p:sp>
        <p:nvSpPr>
          <p:cNvPr id="2" name="1 Rectángulo"/>
          <p:cNvSpPr/>
          <p:nvPr/>
        </p:nvSpPr>
        <p:spPr>
          <a:xfrm>
            <a:off x="285720" y="2143116"/>
            <a:ext cx="8429684" cy="4401205"/>
          </a:xfrm>
          <a:prstGeom prst="rect">
            <a:avLst/>
          </a:prstGeom>
        </p:spPr>
        <p:txBody>
          <a:bodyPr wrap="square">
            <a:spAutoFit/>
          </a:bodyPr>
          <a:lstStyle/>
          <a:p>
            <a:pPr marL="457200" indent="-457200" algn="just">
              <a:buFont typeface="+mj-lt"/>
              <a:buAutoNum type="arabicPeriod"/>
            </a:pPr>
            <a:r>
              <a:rPr lang="es-ES" sz="2000" dirty="0"/>
              <a:t>En la cultura popular, </a:t>
            </a:r>
            <a:r>
              <a:rPr lang="es-ES" sz="2000" b="1" dirty="0"/>
              <a:t>divide y vencerás</a:t>
            </a:r>
            <a:r>
              <a:rPr lang="es-ES" sz="2000" dirty="0"/>
              <a:t> hace referencia a un </a:t>
            </a:r>
            <a:r>
              <a:rPr lang="es-ES" sz="2000" dirty="0">
                <a:hlinkClick r:id="rId3" tooltip="Refrán"/>
              </a:rPr>
              <a:t>refrán</a:t>
            </a:r>
            <a:r>
              <a:rPr lang="es-ES" sz="2000" dirty="0"/>
              <a:t> que implica resolver un problema difícil, dividiéndolo en partes más simples tantas veces como sea necesario, hasta que la resolución de las partes se torna obvia. La solución del problema principal, se construye con las soluciones encontradas.</a:t>
            </a:r>
          </a:p>
          <a:p>
            <a:pPr marL="457200" indent="-457200" algn="just">
              <a:buFont typeface="+mj-lt"/>
              <a:buAutoNum type="arabicPeriod"/>
            </a:pPr>
            <a:endParaRPr lang="es-VE" sz="2000" dirty="0"/>
          </a:p>
          <a:p>
            <a:pPr marL="457200" indent="-457200" algn="just">
              <a:buFont typeface="+mj-lt"/>
              <a:buAutoNum type="arabicPeriod"/>
            </a:pPr>
            <a:r>
              <a:rPr lang="es-ES" sz="2000" dirty="0"/>
              <a:t>En las </a:t>
            </a:r>
            <a:r>
              <a:rPr lang="es-ES" sz="2000" dirty="0">
                <a:hlinkClick r:id="rId4" tooltip="Ciencias de la computación"/>
              </a:rPr>
              <a:t>CIENCIAS DE LA COMPUTACIÓN</a:t>
            </a:r>
            <a:r>
              <a:rPr lang="es-ES" sz="2000" dirty="0"/>
              <a:t>, el término </a:t>
            </a:r>
            <a:r>
              <a:rPr lang="es-ES" sz="2000" b="1" dirty="0"/>
              <a:t>divide y vencerás</a:t>
            </a:r>
            <a:r>
              <a:rPr lang="es-ES" sz="2000" dirty="0"/>
              <a:t> (</a:t>
            </a:r>
            <a:r>
              <a:rPr lang="es-ES" sz="2000" b="1" dirty="0"/>
              <a:t>DYV</a:t>
            </a:r>
            <a:r>
              <a:rPr lang="es-ES" sz="2000" dirty="0"/>
              <a:t>) hace referencia a uno de los más importantes paradigmas de diseño </a:t>
            </a:r>
            <a:r>
              <a:rPr lang="es-ES" sz="2000" dirty="0">
                <a:hlinkClick r:id="rId5" tooltip="Algoritmo"/>
              </a:rPr>
              <a:t>algorítmico</a:t>
            </a:r>
            <a:r>
              <a:rPr lang="es-ES" sz="2000" dirty="0"/>
              <a:t>. El método está basado en la resolución </a:t>
            </a:r>
            <a:r>
              <a:rPr lang="es-ES" sz="2000" dirty="0">
                <a:hlinkClick r:id="rId6" tooltip="Recursión (ciencias de computación)"/>
              </a:rPr>
              <a:t>recursiva</a:t>
            </a:r>
            <a:r>
              <a:rPr lang="es-ES" sz="2000" dirty="0"/>
              <a:t> de un problema dividiéndolo en dos o más </a:t>
            </a:r>
            <a:r>
              <a:rPr lang="es-ES" sz="2000" dirty="0" err="1"/>
              <a:t>subproblemas</a:t>
            </a:r>
            <a:r>
              <a:rPr lang="es-ES" sz="2000" dirty="0"/>
              <a:t> de igual tipo o similar. El proceso continúa hasta que éstos llegan a ser lo suficientemente sencillos como para que se resuelvan directamente. Al final, las soluciones a cada uno de los </a:t>
            </a:r>
            <a:r>
              <a:rPr lang="es-ES" sz="2000" dirty="0" err="1"/>
              <a:t>subproblemas</a:t>
            </a:r>
            <a:r>
              <a:rPr lang="es-ES" sz="2000" dirty="0"/>
              <a:t> se combinan para dar una solución al problema original.</a:t>
            </a:r>
            <a:endParaRPr lang="es-VE" sz="2000" dirty="0"/>
          </a:p>
        </p:txBody>
      </p:sp>
      <p:sp>
        <p:nvSpPr>
          <p:cNvPr id="9" name="8 CuadroTexto"/>
          <p:cNvSpPr txBox="1"/>
          <p:nvPr/>
        </p:nvSpPr>
        <p:spPr>
          <a:xfrm>
            <a:off x="324561" y="1428736"/>
            <a:ext cx="3175869" cy="584775"/>
          </a:xfrm>
          <a:prstGeom prst="rect">
            <a:avLst/>
          </a:prstGeom>
          <a:noFill/>
        </p:spPr>
        <p:txBody>
          <a:bodyPr wrap="none" rtlCol="0">
            <a:spAutoFit/>
          </a:bodyPr>
          <a:lstStyle/>
          <a:p>
            <a:r>
              <a:rPr lang="es-VE" sz="3200" b="1" u="sng" dirty="0">
                <a:solidFill>
                  <a:srgbClr val="FF0000"/>
                </a:solidFill>
              </a:rPr>
              <a:t>Importante Saber</a:t>
            </a:r>
          </a:p>
        </p:txBody>
      </p:sp>
    </p:spTree>
    <p:extLst>
      <p:ext uri="{BB962C8B-B14F-4D97-AF65-F5344CB8AC3E}">
        <p14:creationId xmlns:p14="http://schemas.microsoft.com/office/powerpoint/2010/main" val="2425481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9" name="8 CuadroTexto"/>
          <p:cNvSpPr txBox="1"/>
          <p:nvPr/>
        </p:nvSpPr>
        <p:spPr>
          <a:xfrm>
            <a:off x="269223" y="1643050"/>
            <a:ext cx="8660495" cy="4585871"/>
          </a:xfrm>
          <a:prstGeom prst="rect">
            <a:avLst/>
          </a:prstGeom>
          <a:noFill/>
        </p:spPr>
        <p:txBody>
          <a:bodyPr wrap="square" rtlCol="0">
            <a:spAutoFit/>
          </a:bodyPr>
          <a:lstStyle/>
          <a:p>
            <a:pPr algn="just"/>
            <a:r>
              <a:rPr lang="es-VE" sz="3600" b="1" dirty="0"/>
              <a:t>Paradigma “Divide y Vencerás“</a:t>
            </a:r>
          </a:p>
          <a:p>
            <a:pPr algn="just"/>
            <a:endParaRPr lang="es-VE" sz="2800" b="1" dirty="0"/>
          </a:p>
          <a:p>
            <a:pPr algn="just"/>
            <a:r>
              <a:rPr lang="es-VE" sz="2800" dirty="0"/>
              <a:t>Ese paradigma “</a:t>
            </a:r>
            <a:r>
              <a:rPr lang="es-VE" sz="2800" b="1" dirty="0"/>
              <a:t>Divide y Vencerás</a:t>
            </a:r>
            <a:r>
              <a:rPr lang="es-VE" sz="2800" dirty="0"/>
              <a:t>“, consiste, en  dividir el problema en un número de </a:t>
            </a:r>
            <a:r>
              <a:rPr lang="es-VE" sz="2800" dirty="0" err="1"/>
              <a:t>subproblemas</a:t>
            </a:r>
            <a:r>
              <a:rPr lang="es-VE" sz="2800" dirty="0"/>
              <a:t> más pequeños, cada uno de los cuales a su vez, puede dividirse en un conjunto de </a:t>
            </a:r>
            <a:r>
              <a:rPr lang="es-VE" sz="2800" dirty="0" err="1"/>
              <a:t>subproblemas</a:t>
            </a:r>
            <a:r>
              <a:rPr lang="es-VE" sz="2800" dirty="0"/>
              <a:t> más pequeños aún, y así siguiendo. Cada uno de estos </a:t>
            </a:r>
            <a:r>
              <a:rPr lang="es-VE" sz="2800" dirty="0" err="1"/>
              <a:t>subproblemas</a:t>
            </a:r>
            <a:r>
              <a:rPr lang="es-VE" sz="2800" dirty="0"/>
              <a:t> debiera resultar entonces más simple de resolver. Una metodología de resolución con estas características se conoce como </a:t>
            </a:r>
            <a:r>
              <a:rPr lang="es-VE" sz="3200" b="1" u="sng" dirty="0">
                <a:solidFill>
                  <a:srgbClr val="FF0000"/>
                </a:solidFill>
              </a:rPr>
              <a:t>Diseño Top -Down</a:t>
            </a:r>
            <a:r>
              <a:rPr lang="es-VE" sz="2800" dirty="0"/>
              <a:t>.  </a:t>
            </a:r>
            <a:endParaRPr lang="es-VE" dirty="0"/>
          </a:p>
        </p:txBody>
      </p:sp>
      <p:sp>
        <p:nvSpPr>
          <p:cNvPr id="10" name="9 CuadroTexto"/>
          <p:cNvSpPr txBox="1"/>
          <p:nvPr/>
        </p:nvSpPr>
        <p:spPr>
          <a:xfrm>
            <a:off x="4553262" y="1142984"/>
            <a:ext cx="4390946" cy="523220"/>
          </a:xfrm>
          <a:prstGeom prst="rect">
            <a:avLst/>
          </a:prstGeom>
          <a:noFill/>
        </p:spPr>
        <p:txBody>
          <a:bodyPr wrap="none" rtlCol="0">
            <a:spAutoFit/>
          </a:bodyPr>
          <a:lstStyle/>
          <a:p>
            <a:pPr algn="r"/>
            <a:r>
              <a:rPr lang="es-VE" sz="2800" b="1" dirty="0">
                <a:latin typeface="Georgia" pitchFamily="18" charset="0"/>
                <a:ea typeface="Calibri" pitchFamily="34" charset="0"/>
                <a:cs typeface="TimesNewRomanPSMT"/>
              </a:rPr>
              <a:t>CONCEPTOS BASICOS</a:t>
            </a:r>
            <a:endParaRPr lang="es-VE" sz="2800" b="1" dirty="0"/>
          </a:p>
        </p:txBody>
      </p:sp>
    </p:spTree>
    <p:extLst>
      <p:ext uri="{BB962C8B-B14F-4D97-AF65-F5344CB8AC3E}">
        <p14:creationId xmlns:p14="http://schemas.microsoft.com/office/powerpoint/2010/main" val="12743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515</TotalTime>
  <Words>877</Words>
  <Application>Microsoft Office PowerPoint</Application>
  <PresentationFormat>Presentación en pantalla (4:3)</PresentationFormat>
  <Paragraphs>100</Paragraphs>
  <Slides>18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18</vt:i4>
      </vt:variant>
    </vt:vector>
  </HeadingPairs>
  <TitlesOfParts>
    <vt:vector size="23" baseType="lpstr">
      <vt:lpstr>Arial</vt:lpstr>
      <vt:lpstr>Calibri</vt:lpstr>
      <vt:lpstr>Georgia</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EQUIPO11</dc:creator>
  <cp:lastModifiedBy>clinia</cp:lastModifiedBy>
  <cp:revision>82</cp:revision>
  <dcterms:created xsi:type="dcterms:W3CDTF">2021-12-03T15:37:06Z</dcterms:created>
  <dcterms:modified xsi:type="dcterms:W3CDTF">2022-01-17T14:28:49Z</dcterms:modified>
</cp:coreProperties>
</file>