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57" r:id="rId4"/>
    <p:sldId id="262" r:id="rId5"/>
    <p:sldId id="267" r:id="rId6"/>
    <p:sldId id="270" r:id="rId7"/>
    <p:sldId id="271" r:id="rId8"/>
    <p:sldId id="272" r:id="rId9"/>
    <p:sldId id="273" r:id="rId10"/>
    <p:sldId id="274" r:id="rId11"/>
    <p:sldId id="275" r:id="rId12"/>
    <p:sldId id="276" r:id="rId13"/>
    <p:sldId id="268" r:id="rId14"/>
    <p:sldId id="269" r:id="rId15"/>
    <p:sldId id="283" r:id="rId16"/>
    <p:sldId id="282" r:id="rId17"/>
  </p:sldIdLst>
  <p:sldSz cx="12192000" cy="6858000"/>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9" autoAdjust="0"/>
    <p:restoredTop sz="94660"/>
  </p:normalViewPr>
  <p:slideViewPr>
    <p:cSldViewPr snapToGrid="0">
      <p:cViewPr>
        <p:scale>
          <a:sx n="51" d="100"/>
          <a:sy n="51" d="100"/>
        </p:scale>
        <p:origin x="50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V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VE"/>
          </a:p>
        </p:txBody>
      </p:sp>
      <p:sp>
        <p:nvSpPr>
          <p:cNvPr id="4" name="Marcador de fecha 3"/>
          <p:cNvSpPr>
            <a:spLocks noGrp="1"/>
          </p:cNvSpPr>
          <p:nvPr>
            <p:ph type="dt" sz="half" idx="10"/>
          </p:nvPr>
        </p:nvSpPr>
        <p:spPr/>
        <p:txBody>
          <a:bodyPr/>
          <a:lstStyle/>
          <a:p>
            <a:fld id="{60655B1E-4E37-4D8D-928C-D4D1D7765DF8}" type="datetimeFigureOut">
              <a:rPr lang="es-VE" smtClean="0"/>
              <a:t>12/07/2020</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8D97DB89-FEBD-4EFB-B801-93FB11AB94B5}" type="slidenum">
              <a:rPr lang="es-VE" smtClean="0"/>
              <a:t>‹Nº›</a:t>
            </a:fld>
            <a:endParaRPr lang="es-VE"/>
          </a:p>
        </p:txBody>
      </p:sp>
    </p:spTree>
    <p:extLst>
      <p:ext uri="{BB962C8B-B14F-4D97-AF65-F5344CB8AC3E}">
        <p14:creationId xmlns:p14="http://schemas.microsoft.com/office/powerpoint/2010/main" val="223663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10"/>
          </p:nvPr>
        </p:nvSpPr>
        <p:spPr/>
        <p:txBody>
          <a:bodyPr/>
          <a:lstStyle/>
          <a:p>
            <a:fld id="{60655B1E-4E37-4D8D-928C-D4D1D7765DF8}" type="datetimeFigureOut">
              <a:rPr lang="es-VE" smtClean="0"/>
              <a:t>12/07/2020</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8D97DB89-FEBD-4EFB-B801-93FB11AB94B5}" type="slidenum">
              <a:rPr lang="es-VE" smtClean="0"/>
              <a:t>‹Nº›</a:t>
            </a:fld>
            <a:endParaRPr lang="es-VE"/>
          </a:p>
        </p:txBody>
      </p:sp>
    </p:spTree>
    <p:extLst>
      <p:ext uri="{BB962C8B-B14F-4D97-AF65-F5344CB8AC3E}">
        <p14:creationId xmlns:p14="http://schemas.microsoft.com/office/powerpoint/2010/main" val="2350672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V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10"/>
          </p:nvPr>
        </p:nvSpPr>
        <p:spPr/>
        <p:txBody>
          <a:bodyPr/>
          <a:lstStyle/>
          <a:p>
            <a:fld id="{60655B1E-4E37-4D8D-928C-D4D1D7765DF8}" type="datetimeFigureOut">
              <a:rPr lang="es-VE" smtClean="0"/>
              <a:t>12/07/2020</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8D97DB89-FEBD-4EFB-B801-93FB11AB94B5}" type="slidenum">
              <a:rPr lang="es-VE" smtClean="0"/>
              <a:t>‹Nº›</a:t>
            </a:fld>
            <a:endParaRPr lang="es-VE"/>
          </a:p>
        </p:txBody>
      </p:sp>
    </p:spTree>
    <p:extLst>
      <p:ext uri="{BB962C8B-B14F-4D97-AF65-F5344CB8AC3E}">
        <p14:creationId xmlns:p14="http://schemas.microsoft.com/office/powerpoint/2010/main" val="3390787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10"/>
          </p:nvPr>
        </p:nvSpPr>
        <p:spPr/>
        <p:txBody>
          <a:bodyPr/>
          <a:lstStyle/>
          <a:p>
            <a:fld id="{60655B1E-4E37-4D8D-928C-D4D1D7765DF8}" type="datetimeFigureOut">
              <a:rPr lang="es-VE" smtClean="0"/>
              <a:t>12/07/2020</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8D97DB89-FEBD-4EFB-B801-93FB11AB94B5}" type="slidenum">
              <a:rPr lang="es-VE" smtClean="0"/>
              <a:t>‹Nº›</a:t>
            </a:fld>
            <a:endParaRPr lang="es-VE"/>
          </a:p>
        </p:txBody>
      </p:sp>
    </p:spTree>
    <p:extLst>
      <p:ext uri="{BB962C8B-B14F-4D97-AF65-F5344CB8AC3E}">
        <p14:creationId xmlns:p14="http://schemas.microsoft.com/office/powerpoint/2010/main" val="977807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V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60655B1E-4E37-4D8D-928C-D4D1D7765DF8}" type="datetimeFigureOut">
              <a:rPr lang="es-VE" smtClean="0"/>
              <a:t>12/07/2020</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8D97DB89-FEBD-4EFB-B801-93FB11AB94B5}" type="slidenum">
              <a:rPr lang="es-VE" smtClean="0"/>
              <a:t>‹Nº›</a:t>
            </a:fld>
            <a:endParaRPr lang="es-VE"/>
          </a:p>
        </p:txBody>
      </p:sp>
    </p:spTree>
    <p:extLst>
      <p:ext uri="{BB962C8B-B14F-4D97-AF65-F5344CB8AC3E}">
        <p14:creationId xmlns:p14="http://schemas.microsoft.com/office/powerpoint/2010/main" val="741121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Marcador de fecha 4"/>
          <p:cNvSpPr>
            <a:spLocks noGrp="1"/>
          </p:cNvSpPr>
          <p:nvPr>
            <p:ph type="dt" sz="half" idx="10"/>
          </p:nvPr>
        </p:nvSpPr>
        <p:spPr/>
        <p:txBody>
          <a:bodyPr/>
          <a:lstStyle/>
          <a:p>
            <a:fld id="{60655B1E-4E37-4D8D-928C-D4D1D7765DF8}" type="datetimeFigureOut">
              <a:rPr lang="es-VE" smtClean="0"/>
              <a:t>12/07/2020</a:t>
            </a:fld>
            <a:endParaRPr lang="es-VE"/>
          </a:p>
        </p:txBody>
      </p:sp>
      <p:sp>
        <p:nvSpPr>
          <p:cNvPr id="6" name="Marcador de pie de página 5"/>
          <p:cNvSpPr>
            <a:spLocks noGrp="1"/>
          </p:cNvSpPr>
          <p:nvPr>
            <p:ph type="ftr" sz="quarter" idx="11"/>
          </p:nvPr>
        </p:nvSpPr>
        <p:spPr/>
        <p:txBody>
          <a:bodyPr/>
          <a:lstStyle/>
          <a:p>
            <a:endParaRPr lang="es-VE"/>
          </a:p>
        </p:txBody>
      </p:sp>
      <p:sp>
        <p:nvSpPr>
          <p:cNvPr id="7" name="Marcador de número de diapositiva 6"/>
          <p:cNvSpPr>
            <a:spLocks noGrp="1"/>
          </p:cNvSpPr>
          <p:nvPr>
            <p:ph type="sldNum" sz="quarter" idx="12"/>
          </p:nvPr>
        </p:nvSpPr>
        <p:spPr/>
        <p:txBody>
          <a:bodyPr/>
          <a:lstStyle/>
          <a:p>
            <a:fld id="{8D97DB89-FEBD-4EFB-B801-93FB11AB94B5}" type="slidenum">
              <a:rPr lang="es-VE" smtClean="0"/>
              <a:t>‹Nº›</a:t>
            </a:fld>
            <a:endParaRPr lang="es-VE"/>
          </a:p>
        </p:txBody>
      </p:sp>
    </p:spTree>
    <p:extLst>
      <p:ext uri="{BB962C8B-B14F-4D97-AF65-F5344CB8AC3E}">
        <p14:creationId xmlns:p14="http://schemas.microsoft.com/office/powerpoint/2010/main" val="2086631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V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7" name="Marcador de fecha 6"/>
          <p:cNvSpPr>
            <a:spLocks noGrp="1"/>
          </p:cNvSpPr>
          <p:nvPr>
            <p:ph type="dt" sz="half" idx="10"/>
          </p:nvPr>
        </p:nvSpPr>
        <p:spPr/>
        <p:txBody>
          <a:bodyPr/>
          <a:lstStyle/>
          <a:p>
            <a:fld id="{60655B1E-4E37-4D8D-928C-D4D1D7765DF8}" type="datetimeFigureOut">
              <a:rPr lang="es-VE" smtClean="0"/>
              <a:t>12/07/2020</a:t>
            </a:fld>
            <a:endParaRPr lang="es-VE"/>
          </a:p>
        </p:txBody>
      </p:sp>
      <p:sp>
        <p:nvSpPr>
          <p:cNvPr id="8" name="Marcador de pie de página 7"/>
          <p:cNvSpPr>
            <a:spLocks noGrp="1"/>
          </p:cNvSpPr>
          <p:nvPr>
            <p:ph type="ftr" sz="quarter" idx="11"/>
          </p:nvPr>
        </p:nvSpPr>
        <p:spPr/>
        <p:txBody>
          <a:bodyPr/>
          <a:lstStyle/>
          <a:p>
            <a:endParaRPr lang="es-VE"/>
          </a:p>
        </p:txBody>
      </p:sp>
      <p:sp>
        <p:nvSpPr>
          <p:cNvPr id="9" name="Marcador de número de diapositiva 8"/>
          <p:cNvSpPr>
            <a:spLocks noGrp="1"/>
          </p:cNvSpPr>
          <p:nvPr>
            <p:ph type="sldNum" sz="quarter" idx="12"/>
          </p:nvPr>
        </p:nvSpPr>
        <p:spPr/>
        <p:txBody>
          <a:bodyPr/>
          <a:lstStyle/>
          <a:p>
            <a:fld id="{8D97DB89-FEBD-4EFB-B801-93FB11AB94B5}" type="slidenum">
              <a:rPr lang="es-VE" smtClean="0"/>
              <a:t>‹Nº›</a:t>
            </a:fld>
            <a:endParaRPr lang="es-VE"/>
          </a:p>
        </p:txBody>
      </p:sp>
    </p:spTree>
    <p:extLst>
      <p:ext uri="{BB962C8B-B14F-4D97-AF65-F5344CB8AC3E}">
        <p14:creationId xmlns:p14="http://schemas.microsoft.com/office/powerpoint/2010/main" val="1912722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fecha 2"/>
          <p:cNvSpPr>
            <a:spLocks noGrp="1"/>
          </p:cNvSpPr>
          <p:nvPr>
            <p:ph type="dt" sz="half" idx="10"/>
          </p:nvPr>
        </p:nvSpPr>
        <p:spPr/>
        <p:txBody>
          <a:bodyPr/>
          <a:lstStyle/>
          <a:p>
            <a:fld id="{60655B1E-4E37-4D8D-928C-D4D1D7765DF8}" type="datetimeFigureOut">
              <a:rPr lang="es-VE" smtClean="0"/>
              <a:t>12/07/2020</a:t>
            </a:fld>
            <a:endParaRPr lang="es-VE"/>
          </a:p>
        </p:txBody>
      </p:sp>
      <p:sp>
        <p:nvSpPr>
          <p:cNvPr id="4" name="Marcador de pie de página 3"/>
          <p:cNvSpPr>
            <a:spLocks noGrp="1"/>
          </p:cNvSpPr>
          <p:nvPr>
            <p:ph type="ftr" sz="quarter" idx="11"/>
          </p:nvPr>
        </p:nvSpPr>
        <p:spPr/>
        <p:txBody>
          <a:bodyPr/>
          <a:lstStyle/>
          <a:p>
            <a:endParaRPr lang="es-VE"/>
          </a:p>
        </p:txBody>
      </p:sp>
      <p:sp>
        <p:nvSpPr>
          <p:cNvPr id="5" name="Marcador de número de diapositiva 4"/>
          <p:cNvSpPr>
            <a:spLocks noGrp="1"/>
          </p:cNvSpPr>
          <p:nvPr>
            <p:ph type="sldNum" sz="quarter" idx="12"/>
          </p:nvPr>
        </p:nvSpPr>
        <p:spPr/>
        <p:txBody>
          <a:bodyPr/>
          <a:lstStyle/>
          <a:p>
            <a:fld id="{8D97DB89-FEBD-4EFB-B801-93FB11AB94B5}" type="slidenum">
              <a:rPr lang="es-VE" smtClean="0"/>
              <a:t>‹Nº›</a:t>
            </a:fld>
            <a:endParaRPr lang="es-VE"/>
          </a:p>
        </p:txBody>
      </p:sp>
    </p:spTree>
    <p:extLst>
      <p:ext uri="{BB962C8B-B14F-4D97-AF65-F5344CB8AC3E}">
        <p14:creationId xmlns:p14="http://schemas.microsoft.com/office/powerpoint/2010/main" val="2422478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0655B1E-4E37-4D8D-928C-D4D1D7765DF8}" type="datetimeFigureOut">
              <a:rPr lang="es-VE" smtClean="0"/>
              <a:t>12/07/2020</a:t>
            </a:fld>
            <a:endParaRPr lang="es-VE"/>
          </a:p>
        </p:txBody>
      </p:sp>
      <p:sp>
        <p:nvSpPr>
          <p:cNvPr id="3" name="Marcador de pie de página 2"/>
          <p:cNvSpPr>
            <a:spLocks noGrp="1"/>
          </p:cNvSpPr>
          <p:nvPr>
            <p:ph type="ftr" sz="quarter" idx="11"/>
          </p:nvPr>
        </p:nvSpPr>
        <p:spPr/>
        <p:txBody>
          <a:bodyPr/>
          <a:lstStyle/>
          <a:p>
            <a:endParaRPr lang="es-VE"/>
          </a:p>
        </p:txBody>
      </p:sp>
      <p:sp>
        <p:nvSpPr>
          <p:cNvPr id="4" name="Marcador de número de diapositiva 3"/>
          <p:cNvSpPr>
            <a:spLocks noGrp="1"/>
          </p:cNvSpPr>
          <p:nvPr>
            <p:ph type="sldNum" sz="quarter" idx="12"/>
          </p:nvPr>
        </p:nvSpPr>
        <p:spPr/>
        <p:txBody>
          <a:bodyPr/>
          <a:lstStyle/>
          <a:p>
            <a:fld id="{8D97DB89-FEBD-4EFB-B801-93FB11AB94B5}" type="slidenum">
              <a:rPr lang="es-VE" smtClean="0"/>
              <a:t>‹Nº›</a:t>
            </a:fld>
            <a:endParaRPr lang="es-VE"/>
          </a:p>
        </p:txBody>
      </p:sp>
    </p:spTree>
    <p:extLst>
      <p:ext uri="{BB962C8B-B14F-4D97-AF65-F5344CB8AC3E}">
        <p14:creationId xmlns:p14="http://schemas.microsoft.com/office/powerpoint/2010/main" val="1164497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V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0655B1E-4E37-4D8D-928C-D4D1D7765DF8}" type="datetimeFigureOut">
              <a:rPr lang="es-VE" smtClean="0"/>
              <a:t>12/07/2020</a:t>
            </a:fld>
            <a:endParaRPr lang="es-VE"/>
          </a:p>
        </p:txBody>
      </p:sp>
      <p:sp>
        <p:nvSpPr>
          <p:cNvPr id="6" name="Marcador de pie de página 5"/>
          <p:cNvSpPr>
            <a:spLocks noGrp="1"/>
          </p:cNvSpPr>
          <p:nvPr>
            <p:ph type="ftr" sz="quarter" idx="11"/>
          </p:nvPr>
        </p:nvSpPr>
        <p:spPr/>
        <p:txBody>
          <a:bodyPr/>
          <a:lstStyle/>
          <a:p>
            <a:endParaRPr lang="es-VE"/>
          </a:p>
        </p:txBody>
      </p:sp>
      <p:sp>
        <p:nvSpPr>
          <p:cNvPr id="7" name="Marcador de número de diapositiva 6"/>
          <p:cNvSpPr>
            <a:spLocks noGrp="1"/>
          </p:cNvSpPr>
          <p:nvPr>
            <p:ph type="sldNum" sz="quarter" idx="12"/>
          </p:nvPr>
        </p:nvSpPr>
        <p:spPr/>
        <p:txBody>
          <a:bodyPr/>
          <a:lstStyle/>
          <a:p>
            <a:fld id="{8D97DB89-FEBD-4EFB-B801-93FB11AB94B5}" type="slidenum">
              <a:rPr lang="es-VE" smtClean="0"/>
              <a:t>‹Nº›</a:t>
            </a:fld>
            <a:endParaRPr lang="es-VE"/>
          </a:p>
        </p:txBody>
      </p:sp>
    </p:spTree>
    <p:extLst>
      <p:ext uri="{BB962C8B-B14F-4D97-AF65-F5344CB8AC3E}">
        <p14:creationId xmlns:p14="http://schemas.microsoft.com/office/powerpoint/2010/main" val="2653175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V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0655B1E-4E37-4D8D-928C-D4D1D7765DF8}" type="datetimeFigureOut">
              <a:rPr lang="es-VE" smtClean="0"/>
              <a:t>12/07/2020</a:t>
            </a:fld>
            <a:endParaRPr lang="es-VE"/>
          </a:p>
        </p:txBody>
      </p:sp>
      <p:sp>
        <p:nvSpPr>
          <p:cNvPr id="6" name="Marcador de pie de página 5"/>
          <p:cNvSpPr>
            <a:spLocks noGrp="1"/>
          </p:cNvSpPr>
          <p:nvPr>
            <p:ph type="ftr" sz="quarter" idx="11"/>
          </p:nvPr>
        </p:nvSpPr>
        <p:spPr/>
        <p:txBody>
          <a:bodyPr/>
          <a:lstStyle/>
          <a:p>
            <a:endParaRPr lang="es-VE"/>
          </a:p>
        </p:txBody>
      </p:sp>
      <p:sp>
        <p:nvSpPr>
          <p:cNvPr id="7" name="Marcador de número de diapositiva 6"/>
          <p:cNvSpPr>
            <a:spLocks noGrp="1"/>
          </p:cNvSpPr>
          <p:nvPr>
            <p:ph type="sldNum" sz="quarter" idx="12"/>
          </p:nvPr>
        </p:nvSpPr>
        <p:spPr/>
        <p:txBody>
          <a:bodyPr/>
          <a:lstStyle/>
          <a:p>
            <a:fld id="{8D97DB89-FEBD-4EFB-B801-93FB11AB94B5}" type="slidenum">
              <a:rPr lang="es-VE" smtClean="0"/>
              <a:t>‹Nº›</a:t>
            </a:fld>
            <a:endParaRPr lang="es-VE"/>
          </a:p>
        </p:txBody>
      </p:sp>
    </p:spTree>
    <p:extLst>
      <p:ext uri="{BB962C8B-B14F-4D97-AF65-F5344CB8AC3E}">
        <p14:creationId xmlns:p14="http://schemas.microsoft.com/office/powerpoint/2010/main" val="2555816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V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655B1E-4E37-4D8D-928C-D4D1D7765DF8}" type="datetimeFigureOut">
              <a:rPr lang="es-VE" smtClean="0"/>
              <a:t>12/07/2020</a:t>
            </a:fld>
            <a:endParaRPr lang="es-V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97DB89-FEBD-4EFB-B801-93FB11AB94B5}" type="slidenum">
              <a:rPr lang="es-VE" smtClean="0"/>
              <a:t>‹Nº›</a:t>
            </a:fld>
            <a:endParaRPr lang="es-VE"/>
          </a:p>
        </p:txBody>
      </p:sp>
    </p:spTree>
    <p:extLst>
      <p:ext uri="{BB962C8B-B14F-4D97-AF65-F5344CB8AC3E}">
        <p14:creationId xmlns:p14="http://schemas.microsoft.com/office/powerpoint/2010/main" val="1409205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VE" dirty="0" smtClean="0"/>
              <a:t>Cinemática en dos dimensiones</a:t>
            </a:r>
            <a:endParaRPr lang="es-VE" dirty="0"/>
          </a:p>
        </p:txBody>
      </p:sp>
      <p:sp>
        <p:nvSpPr>
          <p:cNvPr id="3" name="Subtítulo 2"/>
          <p:cNvSpPr>
            <a:spLocks noGrp="1"/>
          </p:cNvSpPr>
          <p:nvPr>
            <p:ph type="subTitle" idx="1"/>
          </p:nvPr>
        </p:nvSpPr>
        <p:spPr/>
        <p:txBody>
          <a:bodyPr/>
          <a:lstStyle/>
          <a:p>
            <a:r>
              <a:rPr lang="es-VE" dirty="0" smtClean="0"/>
              <a:t>Movimiento curvilíneo</a:t>
            </a:r>
            <a:endParaRPr lang="es-VE" dirty="0"/>
          </a:p>
        </p:txBody>
      </p:sp>
    </p:spTree>
    <p:extLst>
      <p:ext uri="{BB962C8B-B14F-4D97-AF65-F5344CB8AC3E}">
        <p14:creationId xmlns:p14="http://schemas.microsoft.com/office/powerpoint/2010/main" val="22928299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1158241" y="1386222"/>
                <a:ext cx="4617720" cy="2681632"/>
              </a:xfrm>
              <a:prstGeom prst="rect">
                <a:avLst/>
              </a:prstGeom>
            </p:spPr>
            <p:txBody>
              <a:bodyPr wrap="square">
                <a:spAutoFit/>
              </a:bodyPr>
              <a:lstStyle/>
              <a:p>
                <a:pPr algn="just">
                  <a:lnSpc>
                    <a:spcPct val="107000"/>
                  </a:lnSpc>
                  <a:spcBef>
                    <a:spcPts val="600"/>
                  </a:spcBef>
                  <a:spcAft>
                    <a:spcPts val="600"/>
                  </a:spcAft>
                </a:pPr>
                <a:r>
                  <a:rPr lang="es-ES" i="1" dirty="0">
                    <a:latin typeface="Times New Roman" panose="02020603050405020304" pitchFamily="18" charset="0"/>
                    <a:ea typeface="Times New Roman" panose="02020603050405020304" pitchFamily="18" charset="0"/>
                    <a:cs typeface="Times New Roman" panose="02020603050405020304" pitchFamily="18" charset="0"/>
                  </a:rPr>
                  <a:t>Movimiento circular uniforme</a:t>
                </a:r>
                <a:r>
                  <a:rPr lang="es-ES"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VE" sz="16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s-ES" dirty="0">
                    <a:effectLst/>
                    <a:latin typeface="Times New Roman" panose="02020603050405020304" pitchFamily="18" charset="0"/>
                    <a:ea typeface="Times New Roman" panose="02020603050405020304" pitchFamily="18" charset="0"/>
                    <a:cs typeface="Times New Roman" panose="02020603050405020304" pitchFamily="18" charset="0"/>
                  </a:rPr>
                  <a:t>Una partícula que se mueve alrededor de un círculo con rapidez constante</a:t>
                </a:r>
                <a14:m>
                  <m:oMath xmlns:m="http://schemas.openxmlformats.org/officeDocument/2006/math">
                    <m:r>
                      <a:rPr lang="es-ES"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dPr>
                      <m:e>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𝑣</m:t>
                            </m:r>
                          </m:e>
                        </m:acc>
                      </m:e>
                    </m:d>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s-VE">
                        <a:effectLst/>
                        <a:latin typeface="Cambria Math" panose="02040503050406030204" pitchFamily="18" charset="0"/>
                        <a:ea typeface="Times New Roman" panose="02020603050405020304" pitchFamily="18" charset="0"/>
                        <a:cs typeface="Times New Roman" panose="02020603050405020304" pitchFamily="18" charset="0"/>
                      </a:rPr>
                      <m:t>constante</m:t>
                    </m:r>
                  </m:oMath>
                </a14:m>
                <a:r>
                  <a:rPr lang="es-ES" dirty="0">
                    <a:effectLst/>
                    <a:latin typeface="Times New Roman" panose="02020603050405020304" pitchFamily="18" charset="0"/>
                    <a:ea typeface="Times New Roman" panose="02020603050405020304" pitchFamily="18" charset="0"/>
                    <a:cs typeface="Times New Roman" panose="02020603050405020304" pitchFamily="18" charset="0"/>
                  </a:rPr>
                  <a:t>, se dice que experimenta un movimiento circular </a:t>
                </a:r>
                <a:r>
                  <a:rPr lang="es-ES" dirty="0" smtClean="0">
                    <a:effectLst/>
                    <a:latin typeface="Times New Roman" panose="02020603050405020304" pitchFamily="18" charset="0"/>
                    <a:ea typeface="Times New Roman" panose="02020603050405020304" pitchFamily="18" charset="0"/>
                    <a:cs typeface="Times New Roman" panose="02020603050405020304" pitchFamily="18" charset="0"/>
                  </a:rPr>
                  <a:t>uniforme, </a:t>
                </a:r>
                <a:r>
                  <a:rPr lang="es-VE" dirty="0" smtClean="0">
                    <a:latin typeface="Times New Roman" panose="02020603050405020304" pitchFamily="18" charset="0"/>
                    <a:cs typeface="Times New Roman" panose="02020603050405020304" pitchFamily="18" charset="0"/>
                  </a:rPr>
                  <a:t>no </a:t>
                </a:r>
                <a:r>
                  <a:rPr lang="es-VE" dirty="0">
                    <a:latin typeface="Times New Roman" panose="02020603050405020304" pitchFamily="18" charset="0"/>
                    <a:cs typeface="Times New Roman" panose="02020603050405020304" pitchFamily="18" charset="0"/>
                  </a:rPr>
                  <a:t>hay componente de aceleración tangente a la trayectoria; si la hubiera, la rapidez cambiaría</a:t>
                </a:r>
                <a:r>
                  <a:rPr lang="es-ES" dirty="0">
                    <a:latin typeface="Times New Roman" panose="02020603050405020304" pitchFamily="18" charset="0"/>
                    <a:cs typeface="Times New Roman" panose="02020603050405020304" pitchFamily="18" charset="0"/>
                  </a:rPr>
                  <a:t>. El vector aceleración es perpendicular a la trayectoria y, por lo tanto, se dirige hacia al centro de la trayectoria </a:t>
                </a:r>
                <a:r>
                  <a:rPr lang="es-ES" dirty="0" smtClean="0">
                    <a:latin typeface="Times New Roman" panose="02020603050405020304" pitchFamily="18" charset="0"/>
                    <a:cs typeface="Times New Roman" panose="02020603050405020304" pitchFamily="18" charset="0"/>
                  </a:rPr>
                  <a:t>circular</a:t>
                </a:r>
                <a:endParaRPr lang="es-ES"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1158241" y="1386222"/>
                <a:ext cx="4617720" cy="2681632"/>
              </a:xfrm>
              <a:prstGeom prst="rect">
                <a:avLst/>
              </a:prstGeom>
              <a:blipFill rotWithShape="0">
                <a:blip r:embed="rId2"/>
                <a:stretch>
                  <a:fillRect l="-1055" t="-1136" r="-1583" b="-2727"/>
                </a:stretch>
              </a:blipFill>
            </p:spPr>
            <p:txBody>
              <a:bodyPr/>
              <a:lstStyle/>
              <a:p>
                <a:r>
                  <a:rPr lang="es-VE">
                    <a:noFill/>
                  </a:rPr>
                  <a:t> </a:t>
                </a:r>
              </a:p>
            </p:txBody>
          </p:sp>
        </mc:Fallback>
      </mc:AlternateContent>
      <p:pic>
        <p:nvPicPr>
          <p:cNvPr id="3" name="Imagen 2"/>
          <p:cNvPicPr>
            <a:picLocks noChangeAspect="1"/>
          </p:cNvPicPr>
          <p:nvPr/>
        </p:nvPicPr>
        <p:blipFill>
          <a:blip r:embed="rId3"/>
          <a:stretch>
            <a:fillRect/>
          </a:stretch>
        </p:blipFill>
        <p:spPr>
          <a:xfrm>
            <a:off x="5775961" y="1588306"/>
            <a:ext cx="5566953" cy="2277463"/>
          </a:xfrm>
          <a:prstGeom prst="rect">
            <a:avLst/>
          </a:prstGeom>
        </p:spPr>
      </p:pic>
    </p:spTree>
    <p:extLst>
      <p:ext uri="{BB962C8B-B14F-4D97-AF65-F5344CB8AC3E}">
        <p14:creationId xmlns:p14="http://schemas.microsoft.com/office/powerpoint/2010/main" val="26717533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ángulo 1"/>
              <p:cNvSpPr/>
              <p:nvPr/>
            </p:nvSpPr>
            <p:spPr>
              <a:xfrm>
                <a:off x="1132114" y="1522467"/>
                <a:ext cx="4288972" cy="5072479"/>
              </a:xfrm>
              <a:prstGeom prst="rect">
                <a:avLst/>
              </a:prstGeom>
            </p:spPr>
            <p:txBody>
              <a:bodyPr wrap="square">
                <a:spAutoFit/>
              </a:bodyPr>
              <a:lstStyle/>
              <a:p>
                <a:pPr algn="just">
                  <a:lnSpc>
                    <a:spcPct val="107000"/>
                  </a:lnSpc>
                  <a:spcBef>
                    <a:spcPts val="600"/>
                  </a:spcBef>
                  <a:spcAft>
                    <a:spcPts val="600"/>
                  </a:spcAft>
                </a:pPr>
                <a:r>
                  <a:rPr lang="es-ES" dirty="0" smtClean="0">
                    <a:latin typeface="Times New Roman" panose="02020603050405020304" pitchFamily="18" charset="0"/>
                    <a:ea typeface="Times New Roman" panose="02020603050405020304" pitchFamily="18" charset="0"/>
                    <a:cs typeface="Times New Roman" panose="02020603050405020304" pitchFamily="18" charset="0"/>
                  </a:rPr>
                  <a:t>Podemos obtener una relación sencilla para la magnitud de la aceleración en un movimiento circular. En </a:t>
                </a:r>
                <a:r>
                  <a:rPr lang="es-ES" dirty="0">
                    <a:latin typeface="Times New Roman" panose="02020603050405020304" pitchFamily="18" charset="0"/>
                    <a:ea typeface="Times New Roman" panose="02020603050405020304" pitchFamily="18" charset="0"/>
                    <a:cs typeface="Times New Roman" panose="02020603050405020304" pitchFamily="18" charset="0"/>
                  </a:rPr>
                  <a:t>la figura </a:t>
                </a:r>
                <a:r>
                  <a:rPr lang="es-ES" dirty="0" smtClean="0">
                    <a:latin typeface="Times New Roman" panose="02020603050405020304" pitchFamily="18" charset="0"/>
                    <a:ea typeface="Times New Roman" panose="02020603050405020304" pitchFamily="18" charset="0"/>
                    <a:cs typeface="Times New Roman" panose="02020603050405020304" pitchFamily="18" charset="0"/>
                  </a:rPr>
                  <a:t>se </a:t>
                </a:r>
                <a:r>
                  <a:rPr lang="es-ES" dirty="0">
                    <a:latin typeface="Times New Roman" panose="02020603050405020304" pitchFamily="18" charset="0"/>
                    <a:ea typeface="Times New Roman" panose="02020603050405020304" pitchFamily="18" charset="0"/>
                    <a:cs typeface="Times New Roman" panose="02020603050405020304" pitchFamily="18" charset="0"/>
                  </a:rPr>
                  <a:t>muestra una partícula</a:t>
                </a:r>
                <a:r>
                  <a:rPr lang="es-E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dirty="0">
                    <a:effectLst/>
                    <a:latin typeface="Times New Roman" panose="02020603050405020304" pitchFamily="18" charset="0"/>
                    <a:ea typeface="Times New Roman" panose="02020603050405020304" pitchFamily="18" charset="0"/>
                    <a:cs typeface="Times New Roman" panose="02020603050405020304" pitchFamily="18" charset="0"/>
                  </a:rPr>
                  <a:t>que se mueve con rapidez constante en una trayectoria circular de radio R con centro en O, la partícula se mueve de P a Q en un tiempo </a:t>
                </a:r>
                <a:r>
                  <a:rPr lang="es-ES"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s-ES" dirty="0">
                    <a:effectLst/>
                    <a:latin typeface="Times New Roman" panose="02020603050405020304" pitchFamily="18" charset="0"/>
                    <a:ea typeface="Times New Roman" panose="02020603050405020304" pitchFamily="18" charset="0"/>
                    <a:cs typeface="Times New Roman" panose="02020603050405020304" pitchFamily="18" charset="0"/>
                  </a:rPr>
                  <a:t>t. </a:t>
                </a:r>
                <a:endParaRPr lang="es-ES"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Bef>
                    <a:spcPts val="600"/>
                  </a:spcBef>
                  <a:spcAft>
                    <a:spcPts val="600"/>
                  </a:spcAft>
                </a:pPr>
                <a:r>
                  <a:rPr lang="es-ES" dirty="0" smtClean="0">
                    <a:effectLst/>
                    <a:latin typeface="Times New Roman" panose="02020603050405020304" pitchFamily="18" charset="0"/>
                    <a:ea typeface="Times New Roman" panose="02020603050405020304" pitchFamily="18" charset="0"/>
                    <a:cs typeface="Times New Roman" panose="02020603050405020304" pitchFamily="18" charset="0"/>
                  </a:rPr>
                  <a:t>Se </a:t>
                </a:r>
                <a:r>
                  <a:rPr lang="es-ES" dirty="0">
                    <a:effectLst/>
                    <a:latin typeface="Times New Roman" panose="02020603050405020304" pitchFamily="18" charset="0"/>
                    <a:ea typeface="Times New Roman" panose="02020603050405020304" pitchFamily="18" charset="0"/>
                    <a:cs typeface="Times New Roman" panose="02020603050405020304" pitchFamily="18" charset="0"/>
                  </a:rPr>
                  <a:t>detalla en la figura el cambio de dirección de la velocidad </a:t>
                </a:r>
                <a14:m>
                  <m:oMath xmlns:m="http://schemas.openxmlformats.org/officeDocument/2006/math">
                    <m:r>
                      <a:rPr lang="es-ES"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ES" b="1" i="1">
                            <a:effectLst/>
                            <a:latin typeface="Cambria Math" panose="02040503050406030204" pitchFamily="18" charset="0"/>
                            <a:ea typeface="Times New Roman" panose="02020603050405020304" pitchFamily="18" charset="0"/>
                            <a:cs typeface="Times New Roman" panose="02020603050405020304" pitchFamily="18" charset="0"/>
                          </a:rPr>
                          <m:t>𝒗</m:t>
                        </m:r>
                      </m:e>
                    </m:acc>
                  </m:oMath>
                </a14:m>
                <a:r>
                  <a:rPr lang="es-ES" dirty="0">
                    <a:effectLst/>
                    <a:latin typeface="Times New Roman" panose="02020603050405020304" pitchFamily="18" charset="0"/>
                    <a:ea typeface="Times New Roman" panose="02020603050405020304" pitchFamily="18" charset="0"/>
                    <a:cs typeface="Times New Roman" panose="02020603050405020304" pitchFamily="18" charset="0"/>
                  </a:rPr>
                  <a:t>,  y que la variación angular en ambas figuras es idéntica, ya que la velocidad siempre es perpendicular al radio, así que ambos triángulos son semejantes, esto nos permite escribir la siguiente relación: </a:t>
                </a:r>
                <a:endParaRPr lang="es-ES"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s-VE" sz="1600" i="1" smtClean="0">
                              <a:solidFill>
                                <a:schemeClr val="tx1"/>
                              </a:solidFill>
                              <a:latin typeface="Cambria Math" panose="02040503050406030204" pitchFamily="18" charset="0"/>
                            </a:rPr>
                          </m:ctrlPr>
                        </m:fPr>
                        <m:num>
                          <m:r>
                            <a:rPr lang="es-ES" sz="1600" i="1" smtClean="0">
                              <a:solidFill>
                                <a:schemeClr val="tx1"/>
                              </a:solidFill>
                              <a:latin typeface="Cambria Math" panose="02040503050406030204" pitchFamily="18" charset="0"/>
                            </a:rPr>
                            <m:t>∆</m:t>
                          </m:r>
                          <m:acc>
                            <m:accPr>
                              <m:chr m:val="⃗"/>
                              <m:ctrlPr>
                                <a:rPr lang="es-VE" sz="1600" i="1">
                                  <a:solidFill>
                                    <a:schemeClr val="tx1"/>
                                  </a:solidFill>
                                  <a:latin typeface="Cambria Math" panose="02040503050406030204" pitchFamily="18" charset="0"/>
                                </a:rPr>
                              </m:ctrlPr>
                            </m:accPr>
                            <m:e>
                              <m:r>
                                <a:rPr lang="es-ES" sz="1600" b="1" i="1">
                                  <a:solidFill>
                                    <a:schemeClr val="tx1"/>
                                  </a:solidFill>
                                  <a:latin typeface="Cambria Math" panose="02040503050406030204" pitchFamily="18" charset="0"/>
                                </a:rPr>
                                <m:t>𝒗</m:t>
                              </m:r>
                            </m:e>
                          </m:acc>
                        </m:num>
                        <m:den>
                          <m:r>
                            <a:rPr lang="es-ES" sz="1600" i="1">
                              <a:solidFill>
                                <a:schemeClr val="tx1"/>
                              </a:solidFill>
                              <a:latin typeface="Cambria Math" panose="02040503050406030204" pitchFamily="18" charset="0"/>
                            </a:rPr>
                            <m:t>𝑣</m:t>
                          </m:r>
                        </m:den>
                      </m:f>
                      <m:r>
                        <a:rPr lang="es-ES" sz="1600" i="1">
                          <a:latin typeface="Cambria Math" panose="02040503050406030204" pitchFamily="18" charset="0"/>
                        </a:rPr>
                        <m:t>=</m:t>
                      </m:r>
                      <m:f>
                        <m:fPr>
                          <m:ctrlPr>
                            <a:rPr lang="es-VE" sz="1600" i="1">
                              <a:latin typeface="Cambria Math" panose="02040503050406030204" pitchFamily="18" charset="0"/>
                            </a:rPr>
                          </m:ctrlPr>
                        </m:fPr>
                        <m:num>
                          <m:r>
                            <a:rPr lang="es-ES" sz="1600" i="1">
                              <a:latin typeface="Cambria Math" panose="02040503050406030204" pitchFamily="18" charset="0"/>
                            </a:rPr>
                            <m:t>∆</m:t>
                          </m:r>
                          <m:r>
                            <a:rPr lang="es-ES" sz="1600" i="1">
                              <a:latin typeface="Cambria Math" panose="02040503050406030204" pitchFamily="18" charset="0"/>
                            </a:rPr>
                            <m:t>𝑠</m:t>
                          </m:r>
                        </m:num>
                        <m:den>
                          <m:r>
                            <a:rPr lang="es-ES" sz="1600" i="1">
                              <a:latin typeface="Cambria Math" panose="02040503050406030204" pitchFamily="18" charset="0"/>
                            </a:rPr>
                            <m:t>𝑟</m:t>
                          </m:r>
                        </m:den>
                      </m:f>
                    </m:oMath>
                  </m:oMathPara>
                </a14:m>
                <a:endParaRPr lang="es-ES" sz="16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2" name="Rectángulo 1"/>
              <p:cNvSpPr>
                <a:spLocks noRot="1" noChangeAspect="1" noMove="1" noResize="1" noEditPoints="1" noAdjustHandles="1" noChangeArrowheads="1" noChangeShapeType="1" noTextEdit="1"/>
              </p:cNvSpPr>
              <p:nvPr/>
            </p:nvSpPr>
            <p:spPr>
              <a:xfrm>
                <a:off x="1132114" y="1522467"/>
                <a:ext cx="4288972" cy="5072479"/>
              </a:xfrm>
              <a:prstGeom prst="rect">
                <a:avLst/>
              </a:prstGeom>
              <a:blipFill rotWithShape="0">
                <a:blip r:embed="rId2"/>
                <a:stretch>
                  <a:fillRect l="-1280" t="-721" r="-1138"/>
                </a:stretch>
              </a:blipFill>
            </p:spPr>
            <p:txBody>
              <a:bodyPr/>
              <a:lstStyle/>
              <a:p>
                <a:r>
                  <a:rPr lang="es-VE">
                    <a:noFill/>
                  </a:rPr>
                  <a:t> </a:t>
                </a:r>
              </a:p>
            </p:txBody>
          </p:sp>
        </mc:Fallback>
      </mc:AlternateContent>
      <p:pic>
        <p:nvPicPr>
          <p:cNvPr id="3" name="Imagen 2"/>
          <p:cNvPicPr>
            <a:picLocks noChangeAspect="1"/>
          </p:cNvPicPr>
          <p:nvPr/>
        </p:nvPicPr>
        <p:blipFill>
          <a:blip r:embed="rId3"/>
          <a:stretch>
            <a:fillRect/>
          </a:stretch>
        </p:blipFill>
        <p:spPr>
          <a:xfrm>
            <a:off x="6186028" y="1522467"/>
            <a:ext cx="4646166" cy="2934420"/>
          </a:xfrm>
          <a:prstGeom prst="rect">
            <a:avLst/>
          </a:prstGeom>
        </p:spPr>
      </p:pic>
    </p:spTree>
    <p:extLst>
      <p:ext uri="{BB962C8B-B14F-4D97-AF65-F5344CB8AC3E}">
        <p14:creationId xmlns:p14="http://schemas.microsoft.com/office/powerpoint/2010/main" val="2578228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1110342" y="1208330"/>
                <a:ext cx="10080172" cy="4883003"/>
              </a:xfrm>
              <a:prstGeom prst="rect">
                <a:avLst/>
              </a:prstGeom>
            </p:spPr>
            <p:txBody>
              <a:bodyPr wrap="square">
                <a:spAutoFit/>
              </a:bodyPr>
              <a:lstStyle/>
              <a:p>
                <a:pPr algn="just">
                  <a:lnSpc>
                    <a:spcPct val="107000"/>
                  </a:lnSpc>
                  <a:spcBef>
                    <a:spcPts val="600"/>
                  </a:spcBef>
                  <a:spcAft>
                    <a:spcPts val="600"/>
                  </a:spcAft>
                </a:pPr>
                <a:r>
                  <a:rPr lang="es-ES" dirty="0" smtClean="0">
                    <a:latin typeface="Times New Roman" panose="02020603050405020304" pitchFamily="18" charset="0"/>
                    <a:ea typeface="Times New Roman" panose="02020603050405020304" pitchFamily="18" charset="0"/>
                    <a:cs typeface="Times New Roman" panose="02020603050405020304" pitchFamily="18" charset="0"/>
                  </a:rPr>
                  <a:t>Con esta </a:t>
                </a:r>
                <a:r>
                  <a:rPr lang="es-ES" dirty="0">
                    <a:latin typeface="Times New Roman" panose="02020603050405020304" pitchFamily="18" charset="0"/>
                    <a:ea typeface="Times New Roman" panose="02020603050405020304" pitchFamily="18" charset="0"/>
                    <a:cs typeface="Times New Roman" panose="02020603050405020304" pitchFamily="18" charset="0"/>
                  </a:rPr>
                  <a:t>relación </a:t>
                </a:r>
                <a:r>
                  <a:rPr lang="es-ES" dirty="0" smtClean="0">
                    <a:latin typeface="Times New Roman" panose="02020603050405020304" pitchFamily="18" charset="0"/>
                    <a:ea typeface="Times New Roman" panose="02020603050405020304" pitchFamily="18" charset="0"/>
                    <a:cs typeface="Times New Roman" panose="02020603050405020304" pitchFamily="18" charset="0"/>
                  </a:rPr>
                  <a:t>podemos </a:t>
                </a:r>
                <a:r>
                  <a:rPr lang="es-ES" dirty="0">
                    <a:latin typeface="Times New Roman" panose="02020603050405020304" pitchFamily="18" charset="0"/>
                    <a:ea typeface="Times New Roman" panose="02020603050405020304" pitchFamily="18" charset="0"/>
                    <a:cs typeface="Times New Roman" panose="02020603050405020304" pitchFamily="18" charset="0"/>
                  </a:rPr>
                  <a:t>determinar la magnitud de la aceleración en un movimiento circular uniforme, al sustituir </a:t>
                </a:r>
                <a14:m>
                  <m:oMath xmlns:m="http://schemas.openxmlformats.org/officeDocument/2006/math">
                    <m:r>
                      <a:rPr lang="es-ES"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ES" b="1" i="1">
                            <a:effectLst/>
                            <a:latin typeface="Cambria Math" panose="02040503050406030204" pitchFamily="18" charset="0"/>
                            <a:ea typeface="Times New Roman" panose="02020603050405020304" pitchFamily="18" charset="0"/>
                            <a:cs typeface="Times New Roman" panose="02020603050405020304" pitchFamily="18" charset="0"/>
                          </a:rPr>
                          <m:t>𝒗</m:t>
                        </m:r>
                      </m:e>
                    </m:acc>
                  </m:oMath>
                </a14:m>
                <a:r>
                  <a:rPr lang="es-ES" dirty="0">
                    <a:effectLst/>
                    <a:latin typeface="Times New Roman" panose="02020603050405020304" pitchFamily="18" charset="0"/>
                    <a:ea typeface="Times New Roman" panose="02020603050405020304" pitchFamily="18" charset="0"/>
                    <a:cs typeface="Times New Roman" panose="02020603050405020304" pitchFamily="18" charset="0"/>
                  </a:rPr>
                  <a:t> en la ecuación para velocidad media, así tenemos que, </a:t>
                </a:r>
                <a:endParaRPr lang="es-VE"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14:m>
                  <m:oMathPara xmlns:m="http://schemas.openxmlformats.org/officeDocument/2006/math">
                    <m:oMathParaPr>
                      <m:jc m:val="centerGroup"/>
                    </m:oMathParaPr>
                    <m:oMath xmlns:m="http://schemas.openxmlformats.org/officeDocument/2006/math">
                      <m:acc>
                        <m:accPr>
                          <m:chr m:val="̅"/>
                          <m:ctrlPr>
                            <a:rPr lang="es-VE" b="1"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b="1" i="1">
                              <a:effectLst/>
                              <a:latin typeface="Cambria Math" panose="02040503050406030204" pitchFamily="18" charset="0"/>
                              <a:ea typeface="Times New Roman" panose="02020603050405020304" pitchFamily="18" charset="0"/>
                              <a:cs typeface="Times New Roman" panose="02020603050405020304" pitchFamily="18" charset="0"/>
                            </a:rPr>
                            <m:t>𝒂</m:t>
                          </m:r>
                        </m:e>
                      </m:acc>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fPr>
                        <m:num>
                          <m:d>
                            <m:dPr>
                              <m:begChr m:val="|"/>
                              <m:end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s-VE" b="1"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b="1" i="1">
                                      <a:effectLst/>
                                      <a:latin typeface="Cambria Math" panose="02040503050406030204" pitchFamily="18" charset="0"/>
                                      <a:ea typeface="Times New Roman" panose="02020603050405020304" pitchFamily="18" charset="0"/>
                                      <a:cs typeface="Times New Roman" panose="02020603050405020304" pitchFamily="18" charset="0"/>
                                    </a:rPr>
                                    <m:t>𝒗</m:t>
                                  </m:r>
                                </m:e>
                              </m:acc>
                            </m:e>
                          </m:d>
                        </m:num>
                        <m:den>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r>
                            <a:rPr lang="es-VE" i="1">
                              <a:effectLst/>
                              <a:latin typeface="Cambria Math" panose="02040503050406030204" pitchFamily="18" charset="0"/>
                              <a:ea typeface="Times New Roman" panose="02020603050405020304" pitchFamily="18" charset="0"/>
                              <a:cs typeface="Times New Roman" panose="02020603050405020304" pitchFamily="18" charset="0"/>
                            </a:rPr>
                            <m:t>𝑡</m:t>
                          </m:r>
                        </m:den>
                      </m:f>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VE" i="1">
                              <a:effectLst/>
                              <a:latin typeface="Cambria Math" panose="02040503050406030204" pitchFamily="18" charset="0"/>
                              <a:ea typeface="Times New Roman" panose="02020603050405020304" pitchFamily="18" charset="0"/>
                              <a:cs typeface="Times New Roman" panose="02020603050405020304" pitchFamily="18" charset="0"/>
                            </a:rPr>
                            <m:t>𝑣</m:t>
                          </m:r>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r>
                            <a:rPr lang="es-VE" i="1">
                              <a:effectLst/>
                              <a:latin typeface="Cambria Math" panose="02040503050406030204" pitchFamily="18" charset="0"/>
                              <a:ea typeface="Times New Roman" panose="02020603050405020304" pitchFamily="18" charset="0"/>
                              <a:cs typeface="Times New Roman" panose="02020603050405020304" pitchFamily="18" charset="0"/>
                            </a:rPr>
                            <m:t>𝑠</m:t>
                          </m:r>
                        </m:num>
                        <m:den>
                          <m:r>
                            <a:rPr lang="es-VE" i="1">
                              <a:effectLst/>
                              <a:latin typeface="Cambria Math" panose="02040503050406030204" pitchFamily="18" charset="0"/>
                              <a:ea typeface="Times New Roman" panose="02020603050405020304" pitchFamily="18" charset="0"/>
                              <a:cs typeface="Times New Roman" panose="02020603050405020304" pitchFamily="18" charset="0"/>
                            </a:rPr>
                            <m:t>𝑟</m:t>
                          </m:r>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r>
                            <a:rPr lang="es-VE" i="1">
                              <a:effectLst/>
                              <a:latin typeface="Cambria Math" panose="02040503050406030204" pitchFamily="18" charset="0"/>
                              <a:ea typeface="Times New Roman" panose="02020603050405020304" pitchFamily="18" charset="0"/>
                              <a:cs typeface="Times New Roman" panose="02020603050405020304" pitchFamily="18" charset="0"/>
                            </a:rPr>
                            <m:t>𝑡</m:t>
                          </m:r>
                        </m:den>
                      </m:f>
                    </m:oMath>
                  </m:oMathPara>
                </a14:m>
                <a:endParaRPr lang="es-VE" sz="1600" dirty="0">
                  <a:effectLst/>
                  <a:latin typeface="Calibri" panose="020F0502020204030204" pitchFamily="34" charset="0"/>
                  <a:ea typeface="Calibri" panose="020F0502020204030204" pitchFamily="34" charset="0"/>
                  <a:cs typeface="Times New Roman" panose="02020603050405020304" pitchFamily="18" charset="0"/>
                </a:endParaRPr>
              </a:p>
              <a:p>
                <a:r>
                  <a:rPr lang="es-ES" dirty="0" smtClean="0">
                    <a:effectLst/>
                    <a:latin typeface="Times New Roman" panose="02020603050405020304" pitchFamily="18" charset="0"/>
                    <a:ea typeface="Times New Roman" panose="02020603050405020304" pitchFamily="18" charset="0"/>
                    <a:cs typeface="Times New Roman" panose="02020603050405020304" pitchFamily="18" charset="0"/>
                  </a:rPr>
                  <a:t>Cuando el intervalo de tiempo se hace muy pequeño, es decir, </a:t>
                </a:r>
                <a:r>
                  <a:rPr lang="es-ES"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s-ES" dirty="0">
                    <a:effectLst/>
                    <a:latin typeface="Times New Roman" panose="02020603050405020304" pitchFamily="18" charset="0"/>
                    <a:ea typeface="Times New Roman" panose="02020603050405020304" pitchFamily="18" charset="0"/>
                    <a:cs typeface="Times New Roman" panose="02020603050405020304" pitchFamily="18" charset="0"/>
                  </a:rPr>
                  <a:t>t tiende a cero, en ese límite </a:t>
                </a:r>
                <a14:m>
                  <m:oMath xmlns:m="http://schemas.openxmlformats.org/officeDocument/2006/math">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s-VE" b="1"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b="1" i="1">
                            <a:effectLst/>
                            <a:latin typeface="Cambria Math" panose="02040503050406030204" pitchFamily="18" charset="0"/>
                            <a:ea typeface="Times New Roman" panose="02020603050405020304" pitchFamily="18" charset="0"/>
                            <a:cs typeface="Times New Roman" panose="02020603050405020304" pitchFamily="18" charset="0"/>
                          </a:rPr>
                          <m:t>𝒗</m:t>
                        </m:r>
                      </m:e>
                    </m:acc>
                  </m:oMath>
                </a14:m>
                <a:r>
                  <a:rPr lang="es-VE"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apunta hacia el centro de la trayectoria circular, y por lo tanto la aceleración apuntará en la misma </a:t>
                </a:r>
                <a:r>
                  <a:rPr lang="es-VE" dirty="0" smtClean="0">
                    <a:effectLst/>
                    <a:latin typeface="Times New Roman" panose="02020603050405020304" pitchFamily="18" charset="0"/>
                    <a:ea typeface="Times New Roman" panose="02020603050405020304" pitchFamily="18" charset="0"/>
                    <a:cs typeface="Times New Roman" panose="02020603050405020304" pitchFamily="18" charset="0"/>
                  </a:rPr>
                  <a:t>dirección. </a:t>
                </a: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En consecuencia, en este límite el arco PQ = r</a:t>
                </a:r>
                <a:r>
                  <a:rPr lang="es-VE"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θ será igual a </a:t>
                </a:r>
                <a:r>
                  <a:rPr lang="es-VE"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s y la relación </a:t>
                </a:r>
                <a:r>
                  <a:rPr lang="es-VE"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s /</a:t>
                </a:r>
                <a:r>
                  <a:rPr lang="es-VE"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t se aproxima al módulo de la velocidad v. </a:t>
                </a:r>
                <a:r>
                  <a:rPr lang="es-VE" dirty="0" smtClean="0">
                    <a:effectLst/>
                    <a:latin typeface="Times New Roman" panose="02020603050405020304" pitchFamily="18" charset="0"/>
                    <a:ea typeface="Times New Roman" panose="02020603050405020304" pitchFamily="18" charset="0"/>
                    <a:cs typeface="Times New Roman" panose="02020603050405020304" pitchFamily="18" charset="0"/>
                  </a:rPr>
                  <a:t> Por </a:t>
                </a: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lo tanto, cuando t → 0</a:t>
                </a:r>
                <a:r>
                  <a:rPr lang="es-VE"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s-VE" dirty="0" smtClean="0">
                    <a:latin typeface="Times New Roman" panose="02020603050405020304" pitchFamily="18" charset="0"/>
                    <a:cs typeface="Times New Roman" panose="02020603050405020304" pitchFamily="18" charset="0"/>
                  </a:rPr>
                  <a:t>la </a:t>
                </a:r>
                <a:r>
                  <a:rPr lang="es-VE" dirty="0">
                    <a:latin typeface="Times New Roman" panose="02020603050405020304" pitchFamily="18" charset="0"/>
                    <a:cs typeface="Times New Roman" panose="02020603050405020304" pitchFamily="18" charset="0"/>
                  </a:rPr>
                  <a:t>magnitud de la aceleración radial será</a:t>
                </a:r>
                <a:r>
                  <a:rPr lang="es-VE" dirty="0" smtClean="0">
                    <a:latin typeface="Times New Roman" panose="02020603050405020304" pitchFamily="18" charset="0"/>
                    <a:cs typeface="Times New Roman" panose="02020603050405020304" pitchFamily="18" charset="0"/>
                  </a:rPr>
                  <a:t>:</a:t>
                </a:r>
              </a:p>
              <a:p>
                <a:endParaRPr lang="es-VE"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s-VE" i="1">
                          <a:latin typeface="Cambria Math" panose="02040503050406030204" pitchFamily="18" charset="0"/>
                        </a:rPr>
                        <m:t>𝑎</m:t>
                      </m:r>
                      <m:r>
                        <a:rPr lang="es-VE" i="1">
                          <a:latin typeface="Cambria Math" panose="02040503050406030204" pitchFamily="18" charset="0"/>
                        </a:rPr>
                        <m:t>=</m:t>
                      </m:r>
                      <m:func>
                        <m:funcPr>
                          <m:ctrlPr>
                            <a:rPr lang="es-VE" i="1">
                              <a:latin typeface="Cambria Math" panose="02040503050406030204" pitchFamily="18" charset="0"/>
                            </a:rPr>
                          </m:ctrlPr>
                        </m:funcPr>
                        <m:fName>
                          <m:limLow>
                            <m:limLowPr>
                              <m:ctrlPr>
                                <a:rPr lang="es-VE" i="1">
                                  <a:latin typeface="Cambria Math" panose="02040503050406030204" pitchFamily="18" charset="0"/>
                                </a:rPr>
                              </m:ctrlPr>
                            </m:limLowPr>
                            <m:e>
                              <m:r>
                                <m:rPr>
                                  <m:sty m:val="p"/>
                                </m:rPr>
                                <a:rPr lang="es-VE">
                                  <a:latin typeface="Cambria Math" panose="02040503050406030204" pitchFamily="18" charset="0"/>
                                </a:rPr>
                                <m:t>lim</m:t>
                              </m:r>
                            </m:e>
                            <m:lim>
                              <m:r>
                                <a:rPr lang="es-VE" i="1">
                                  <a:latin typeface="Cambria Math" panose="02040503050406030204" pitchFamily="18" charset="0"/>
                                </a:rPr>
                                <m:t>∆</m:t>
                              </m:r>
                              <m:r>
                                <a:rPr lang="es-VE" i="1">
                                  <a:latin typeface="Cambria Math" panose="02040503050406030204" pitchFamily="18" charset="0"/>
                                </a:rPr>
                                <m:t>𝑡</m:t>
                              </m:r>
                              <m:r>
                                <a:rPr lang="es-VE" i="1">
                                  <a:latin typeface="Cambria Math" panose="02040503050406030204" pitchFamily="18" charset="0"/>
                                </a:rPr>
                                <m:t>→0</m:t>
                              </m:r>
                            </m:lim>
                          </m:limLow>
                        </m:fName>
                        <m:e>
                          <m:f>
                            <m:fPr>
                              <m:ctrlPr>
                                <a:rPr lang="es-VE" i="1">
                                  <a:latin typeface="Cambria Math" panose="02040503050406030204" pitchFamily="18" charset="0"/>
                                </a:rPr>
                              </m:ctrlPr>
                            </m:fPr>
                            <m:num>
                              <m:r>
                                <a:rPr lang="es-VE" i="1">
                                  <a:latin typeface="Cambria Math" panose="02040503050406030204" pitchFamily="18" charset="0"/>
                                </a:rPr>
                                <m:t>𝑣</m:t>
                              </m:r>
                              <m:r>
                                <a:rPr lang="es-VE" i="1">
                                  <a:latin typeface="Cambria Math" panose="02040503050406030204" pitchFamily="18" charset="0"/>
                                </a:rPr>
                                <m:t>∆</m:t>
                              </m:r>
                              <m:r>
                                <a:rPr lang="es-VE" i="1">
                                  <a:latin typeface="Cambria Math" panose="02040503050406030204" pitchFamily="18" charset="0"/>
                                </a:rPr>
                                <m:t>𝑠</m:t>
                              </m:r>
                            </m:num>
                            <m:den>
                              <m:r>
                                <a:rPr lang="es-VE" i="1">
                                  <a:latin typeface="Cambria Math" panose="02040503050406030204" pitchFamily="18" charset="0"/>
                                </a:rPr>
                                <m:t>𝑟</m:t>
                              </m:r>
                              <m:r>
                                <a:rPr lang="es-VE" i="1">
                                  <a:latin typeface="Cambria Math" panose="02040503050406030204" pitchFamily="18" charset="0"/>
                                </a:rPr>
                                <m:t>∆</m:t>
                              </m:r>
                              <m:r>
                                <a:rPr lang="es-VE" i="1">
                                  <a:latin typeface="Cambria Math" panose="02040503050406030204" pitchFamily="18" charset="0"/>
                                </a:rPr>
                                <m:t>𝑡</m:t>
                              </m:r>
                            </m:den>
                          </m:f>
                        </m:e>
                      </m:func>
                      <m:r>
                        <a:rPr lang="es-VE" i="1">
                          <a:latin typeface="Cambria Math" panose="02040503050406030204" pitchFamily="18" charset="0"/>
                        </a:rPr>
                        <m:t>=</m:t>
                      </m:r>
                      <m:f>
                        <m:fPr>
                          <m:ctrlPr>
                            <a:rPr lang="es-VE" i="1">
                              <a:latin typeface="Cambria Math" panose="02040503050406030204" pitchFamily="18" charset="0"/>
                            </a:rPr>
                          </m:ctrlPr>
                        </m:fPr>
                        <m:num>
                          <m:r>
                            <a:rPr lang="es-VE" i="1">
                              <a:latin typeface="Cambria Math" panose="02040503050406030204" pitchFamily="18" charset="0"/>
                            </a:rPr>
                            <m:t>𝑣</m:t>
                          </m:r>
                        </m:num>
                        <m:den>
                          <m:r>
                            <a:rPr lang="es-VE" i="1">
                              <a:latin typeface="Cambria Math" panose="02040503050406030204" pitchFamily="18" charset="0"/>
                            </a:rPr>
                            <m:t>𝑟</m:t>
                          </m:r>
                        </m:den>
                      </m:f>
                      <m:func>
                        <m:funcPr>
                          <m:ctrlPr>
                            <a:rPr lang="es-VE" i="1">
                              <a:latin typeface="Cambria Math" panose="02040503050406030204" pitchFamily="18" charset="0"/>
                            </a:rPr>
                          </m:ctrlPr>
                        </m:funcPr>
                        <m:fName>
                          <m:limLow>
                            <m:limLowPr>
                              <m:ctrlPr>
                                <a:rPr lang="es-VE" i="1">
                                  <a:latin typeface="Cambria Math" panose="02040503050406030204" pitchFamily="18" charset="0"/>
                                </a:rPr>
                              </m:ctrlPr>
                            </m:limLowPr>
                            <m:e>
                              <m:r>
                                <a:rPr lang="es-VE" i="1">
                                  <a:latin typeface="Cambria Math" panose="02040503050406030204" pitchFamily="18" charset="0"/>
                                </a:rPr>
                                <m:t>𝑙𝑖𝑚</m:t>
                              </m:r>
                            </m:e>
                            <m:lim>
                              <m:r>
                                <a:rPr lang="es-VE" i="1">
                                  <a:latin typeface="Cambria Math" panose="02040503050406030204" pitchFamily="18" charset="0"/>
                                </a:rPr>
                                <m:t>∆</m:t>
                              </m:r>
                              <m:r>
                                <a:rPr lang="es-VE" i="1">
                                  <a:latin typeface="Cambria Math" panose="02040503050406030204" pitchFamily="18" charset="0"/>
                                </a:rPr>
                                <m:t>𝑡</m:t>
                              </m:r>
                              <m:r>
                                <a:rPr lang="es-VE" i="1">
                                  <a:latin typeface="Cambria Math" panose="02040503050406030204" pitchFamily="18" charset="0"/>
                                </a:rPr>
                                <m:t>→0</m:t>
                              </m:r>
                            </m:lim>
                          </m:limLow>
                        </m:fName>
                        <m:e>
                          <m:f>
                            <m:fPr>
                              <m:ctrlPr>
                                <a:rPr lang="es-VE" i="1">
                                  <a:latin typeface="Cambria Math" panose="02040503050406030204" pitchFamily="18" charset="0"/>
                                </a:rPr>
                              </m:ctrlPr>
                            </m:fPr>
                            <m:num>
                              <m:r>
                                <a:rPr lang="es-VE" i="1">
                                  <a:latin typeface="Cambria Math" panose="02040503050406030204" pitchFamily="18" charset="0"/>
                                </a:rPr>
                                <m:t>∆</m:t>
                              </m:r>
                              <m:r>
                                <a:rPr lang="es-VE" i="1">
                                  <a:latin typeface="Cambria Math" panose="02040503050406030204" pitchFamily="18" charset="0"/>
                                </a:rPr>
                                <m:t>𝑠</m:t>
                              </m:r>
                            </m:num>
                            <m:den>
                              <m:r>
                                <a:rPr lang="es-VE" i="1">
                                  <a:latin typeface="Cambria Math" panose="02040503050406030204" pitchFamily="18" charset="0"/>
                                </a:rPr>
                                <m:t>∆</m:t>
                              </m:r>
                              <m:r>
                                <a:rPr lang="es-VE" i="1">
                                  <a:latin typeface="Cambria Math" panose="02040503050406030204" pitchFamily="18" charset="0"/>
                                </a:rPr>
                                <m:t>𝑡</m:t>
                              </m:r>
                            </m:den>
                          </m:f>
                        </m:e>
                      </m:func>
                      <m:r>
                        <a:rPr lang="es-VE" i="1">
                          <a:latin typeface="Cambria Math" panose="02040503050406030204" pitchFamily="18" charset="0"/>
                        </a:rPr>
                        <m:t>=</m:t>
                      </m:r>
                      <m:f>
                        <m:fPr>
                          <m:ctrlPr>
                            <a:rPr lang="es-VE" i="1">
                              <a:latin typeface="Cambria Math" panose="02040503050406030204" pitchFamily="18" charset="0"/>
                            </a:rPr>
                          </m:ctrlPr>
                        </m:fPr>
                        <m:num>
                          <m:sSup>
                            <m:sSupPr>
                              <m:ctrlPr>
                                <a:rPr lang="es-VE" i="1">
                                  <a:latin typeface="Cambria Math" panose="02040503050406030204" pitchFamily="18" charset="0"/>
                                </a:rPr>
                              </m:ctrlPr>
                            </m:sSupPr>
                            <m:e>
                              <m:r>
                                <a:rPr lang="es-VE" i="1">
                                  <a:latin typeface="Cambria Math" panose="02040503050406030204" pitchFamily="18" charset="0"/>
                                </a:rPr>
                                <m:t>𝑣</m:t>
                              </m:r>
                            </m:e>
                            <m:sup>
                              <m:r>
                                <a:rPr lang="es-VE" i="1">
                                  <a:latin typeface="Cambria Math" panose="02040503050406030204" pitchFamily="18" charset="0"/>
                                </a:rPr>
                                <m:t>2</m:t>
                              </m:r>
                            </m:sup>
                          </m:sSup>
                        </m:num>
                        <m:den>
                          <m:r>
                            <a:rPr lang="es-VE" i="1">
                              <a:latin typeface="Cambria Math" panose="02040503050406030204" pitchFamily="18" charset="0"/>
                            </a:rPr>
                            <m:t>𝑟</m:t>
                          </m:r>
                        </m:den>
                      </m:f>
                    </m:oMath>
                  </m:oMathPara>
                </a14:m>
                <a:endParaRPr lang="es-VE" dirty="0" smtClean="0"/>
              </a:p>
              <a:p>
                <a:endParaRPr lang="es-VE" dirty="0"/>
              </a:p>
              <a:p>
                <a:pPr algn="ctr"/>
                <a:r>
                  <a:rPr lang="es-VE" dirty="0"/>
                  <a:t>                         </a:t>
                </a:r>
                <a:r>
                  <a:rPr lang="es-VE" dirty="0" smtClean="0"/>
                  <a:t>   </a:t>
                </a:r>
                <a14:m>
                  <m:oMath xmlns:m="http://schemas.openxmlformats.org/officeDocument/2006/math">
                    <m:sSub>
                      <m:sSubPr>
                        <m:ctrlPr>
                          <a:rPr lang="es-VE" i="1">
                            <a:latin typeface="Cambria Math" panose="02040503050406030204" pitchFamily="18" charset="0"/>
                          </a:rPr>
                        </m:ctrlPr>
                      </m:sSubPr>
                      <m:e>
                        <m:r>
                          <a:rPr lang="es-VE" i="1">
                            <a:latin typeface="Cambria Math" panose="02040503050406030204" pitchFamily="18" charset="0"/>
                          </a:rPr>
                          <m:t>𝑎</m:t>
                        </m:r>
                      </m:e>
                      <m:sub>
                        <m:r>
                          <a:rPr lang="es-VE" i="1">
                            <a:latin typeface="Cambria Math" panose="02040503050406030204" pitchFamily="18" charset="0"/>
                          </a:rPr>
                          <m:t>𝑟</m:t>
                        </m:r>
                      </m:sub>
                    </m:sSub>
                    <m:r>
                      <a:rPr lang="es-VE" i="1">
                        <a:latin typeface="Cambria Math" panose="02040503050406030204" pitchFamily="18" charset="0"/>
                      </a:rPr>
                      <m:t>=</m:t>
                    </m:r>
                    <m:f>
                      <m:fPr>
                        <m:ctrlPr>
                          <a:rPr lang="es-VE" i="1">
                            <a:latin typeface="Cambria Math" panose="02040503050406030204" pitchFamily="18" charset="0"/>
                          </a:rPr>
                        </m:ctrlPr>
                      </m:fPr>
                      <m:num>
                        <m:sSup>
                          <m:sSupPr>
                            <m:ctrlPr>
                              <a:rPr lang="es-VE" i="1">
                                <a:latin typeface="Cambria Math" panose="02040503050406030204" pitchFamily="18" charset="0"/>
                              </a:rPr>
                            </m:ctrlPr>
                          </m:sSupPr>
                          <m:e>
                            <m:r>
                              <a:rPr lang="es-VE" i="1">
                                <a:latin typeface="Cambria Math" panose="02040503050406030204" pitchFamily="18" charset="0"/>
                              </a:rPr>
                              <m:t>𝑣</m:t>
                            </m:r>
                          </m:e>
                          <m:sup>
                            <m:r>
                              <a:rPr lang="es-VE" i="1">
                                <a:latin typeface="Cambria Math" panose="02040503050406030204" pitchFamily="18" charset="0"/>
                              </a:rPr>
                              <m:t>2</m:t>
                            </m:r>
                          </m:sup>
                        </m:sSup>
                      </m:num>
                      <m:den>
                        <m:r>
                          <a:rPr lang="es-VE" i="1">
                            <a:latin typeface="Cambria Math" panose="02040503050406030204" pitchFamily="18" charset="0"/>
                          </a:rPr>
                          <m:t>𝑟</m:t>
                        </m:r>
                      </m:den>
                    </m:f>
                  </m:oMath>
                </a14:m>
                <a:r>
                  <a:rPr lang="es-VE" dirty="0"/>
                  <a:t>  (Aceleración radial o centrípeta)       (11)</a:t>
                </a:r>
              </a:p>
              <a:p>
                <a:pPr algn="just">
                  <a:lnSpc>
                    <a:spcPct val="107000"/>
                  </a:lnSpc>
                  <a:spcBef>
                    <a:spcPts val="600"/>
                  </a:spcBef>
                  <a:spcAft>
                    <a:spcPts val="600"/>
                  </a:spcAft>
                </a:pPr>
                <a:endParaRPr lang="es-VE"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Bef>
                    <a:spcPts val="600"/>
                  </a:spcBef>
                  <a:spcAft>
                    <a:spcPts val="600"/>
                  </a:spcAft>
                </a:pPr>
                <a:endParaRPr lang="es-VE"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1110342" y="1208330"/>
                <a:ext cx="10080172" cy="4883003"/>
              </a:xfrm>
              <a:prstGeom prst="rect">
                <a:avLst/>
              </a:prstGeom>
              <a:blipFill rotWithShape="0">
                <a:blip r:embed="rId2"/>
                <a:stretch>
                  <a:fillRect l="-484" t="-624" r="-726"/>
                </a:stretch>
              </a:blipFill>
            </p:spPr>
            <p:txBody>
              <a:bodyPr/>
              <a:lstStyle/>
              <a:p>
                <a:r>
                  <a:rPr lang="es-VE">
                    <a:noFill/>
                  </a:rPr>
                  <a:t> </a:t>
                </a:r>
              </a:p>
            </p:txBody>
          </p:sp>
        </mc:Fallback>
      </mc:AlternateContent>
    </p:spTree>
    <p:extLst>
      <p:ext uri="{BB962C8B-B14F-4D97-AF65-F5344CB8AC3E}">
        <p14:creationId xmlns:p14="http://schemas.microsoft.com/office/powerpoint/2010/main" val="3898505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1298712" y="874045"/>
                <a:ext cx="9992139" cy="2841996"/>
              </a:xfrm>
              <a:prstGeom prst="rect">
                <a:avLst/>
              </a:prstGeom>
            </p:spPr>
            <p:txBody>
              <a:bodyPr wrap="square">
                <a:spAutoFit/>
              </a:bodyPr>
              <a:lstStyle/>
              <a:p>
                <a:pPr algn="just">
                  <a:lnSpc>
                    <a:spcPct val="107000"/>
                  </a:lnSpc>
                  <a:spcAft>
                    <a:spcPts val="600"/>
                  </a:spcAft>
                </a:pPr>
                <a:r>
                  <a:rPr lang="es-VE" dirty="0" smtClean="0">
                    <a:latin typeface="Times New Roman" panose="02020603050405020304" pitchFamily="18" charset="0"/>
                    <a:ea typeface="Times New Roman" panose="02020603050405020304" pitchFamily="18" charset="0"/>
                    <a:cs typeface="Times New Roman" panose="02020603050405020304" pitchFamily="18" charset="0"/>
                  </a:rPr>
                  <a:t>Ejercicio: La posición de un objeto en función del tiempo viene dada por:</a:t>
                </a:r>
              </a:p>
              <a:p>
                <a:pPr algn="ctr">
                  <a:lnSpc>
                    <a:spcPct val="107000"/>
                  </a:lnSpc>
                  <a:spcAft>
                    <a:spcPts val="600"/>
                  </a:spcAft>
                </a:pPr>
                <a14:m>
                  <m:oMath xmlns:m="http://schemas.openxmlformats.org/officeDocument/2006/math">
                    <m:acc>
                      <m:accPr>
                        <m:chr m:val="⃗"/>
                        <m:ctrlPr>
                          <a:rPr lang="es-VE" sz="1600" i="1">
                            <a:latin typeface="Cambria Math" panose="02040503050406030204" pitchFamily="18" charset="0"/>
                          </a:rPr>
                        </m:ctrlPr>
                      </m:accPr>
                      <m:e>
                        <m:r>
                          <a:rPr lang="es-VE" sz="1600" i="1">
                            <a:latin typeface="Cambria Math" panose="02040503050406030204" pitchFamily="18" charset="0"/>
                          </a:rPr>
                          <m:t>𝑟</m:t>
                        </m:r>
                      </m:e>
                    </m:acc>
                    <m:r>
                      <a:rPr lang="es-VE" sz="1600" i="1">
                        <a:latin typeface="Cambria Math" panose="02040503050406030204" pitchFamily="18" charset="0"/>
                      </a:rPr>
                      <m:t>=</m:t>
                    </m:r>
                    <m:d>
                      <m:dPr>
                        <m:ctrlPr>
                          <a:rPr lang="es-VE" sz="1600" i="1">
                            <a:latin typeface="Cambria Math" panose="02040503050406030204" pitchFamily="18" charset="0"/>
                          </a:rPr>
                        </m:ctrlPr>
                      </m:dPr>
                      <m:e>
                        <m:r>
                          <a:rPr lang="es-VE" sz="1600" i="1">
                            <a:latin typeface="Cambria Math" panose="02040503050406030204" pitchFamily="18" charset="0"/>
                          </a:rPr>
                          <m:t>3,2</m:t>
                        </m:r>
                        <m:r>
                          <a:rPr lang="es-VE" sz="1600" i="1">
                            <a:latin typeface="Cambria Math" panose="02040503050406030204" pitchFamily="18" charset="0"/>
                          </a:rPr>
                          <m:t>𝑡</m:t>
                        </m:r>
                        <m:r>
                          <a:rPr lang="es-VE" sz="1600" i="1">
                            <a:latin typeface="Cambria Math" panose="02040503050406030204" pitchFamily="18" charset="0"/>
                          </a:rPr>
                          <m:t>+1,8</m:t>
                        </m:r>
                        <m:sSup>
                          <m:sSupPr>
                            <m:ctrlPr>
                              <a:rPr lang="es-VE" sz="1600" i="1">
                                <a:latin typeface="Cambria Math" panose="02040503050406030204" pitchFamily="18" charset="0"/>
                              </a:rPr>
                            </m:ctrlPr>
                          </m:sSupPr>
                          <m:e>
                            <m:r>
                              <a:rPr lang="es-VE" sz="1600" i="1">
                                <a:latin typeface="Cambria Math" panose="02040503050406030204" pitchFamily="18" charset="0"/>
                              </a:rPr>
                              <m:t>𝑡</m:t>
                            </m:r>
                          </m:e>
                          <m:sup>
                            <m:r>
                              <a:rPr lang="es-VE" sz="1600" i="1">
                                <a:latin typeface="Cambria Math" panose="02040503050406030204" pitchFamily="18" charset="0"/>
                              </a:rPr>
                              <m:t>2</m:t>
                            </m:r>
                          </m:sup>
                        </m:sSup>
                      </m:e>
                    </m:d>
                    <m:acc>
                      <m:accPr>
                        <m:chr m:val="̂"/>
                        <m:ctrlPr>
                          <a:rPr lang="es-VE" sz="1600" b="1" i="1">
                            <a:latin typeface="Cambria Math" panose="02040503050406030204" pitchFamily="18" charset="0"/>
                          </a:rPr>
                        </m:ctrlPr>
                      </m:accPr>
                      <m:e>
                        <m:r>
                          <a:rPr lang="es-VE" sz="1600" b="1" i="1">
                            <a:latin typeface="Cambria Math" panose="02040503050406030204" pitchFamily="18" charset="0"/>
                          </a:rPr>
                          <m:t>𝒊</m:t>
                        </m:r>
                      </m:e>
                    </m:acc>
                    <m:r>
                      <a:rPr lang="es-VE" sz="1600" b="1" i="1">
                        <a:latin typeface="Cambria Math" panose="02040503050406030204" pitchFamily="18" charset="0"/>
                      </a:rPr>
                      <m:t>+</m:t>
                    </m:r>
                    <m:d>
                      <m:dPr>
                        <m:ctrlPr>
                          <a:rPr lang="es-VE" sz="1600" b="1" i="1">
                            <a:latin typeface="Cambria Math" panose="02040503050406030204" pitchFamily="18" charset="0"/>
                          </a:rPr>
                        </m:ctrlPr>
                      </m:dPr>
                      <m:e>
                        <m:r>
                          <a:rPr lang="es-VE" sz="1600" i="1">
                            <a:latin typeface="Cambria Math" panose="02040503050406030204" pitchFamily="18" charset="0"/>
                          </a:rPr>
                          <m:t>1,7</m:t>
                        </m:r>
                        <m:r>
                          <a:rPr lang="es-VE" sz="1600" i="1">
                            <a:latin typeface="Cambria Math" panose="02040503050406030204" pitchFamily="18" charset="0"/>
                          </a:rPr>
                          <m:t>𝑡</m:t>
                        </m:r>
                        <m:r>
                          <a:rPr lang="es-VE" sz="1600" b="1" i="1">
                            <a:latin typeface="Cambria Math" panose="02040503050406030204" pitchFamily="18" charset="0"/>
                          </a:rPr>
                          <m:t>−</m:t>
                        </m:r>
                        <m:r>
                          <a:rPr lang="es-VE" sz="1600" i="1">
                            <a:latin typeface="Cambria Math" panose="02040503050406030204" pitchFamily="18" charset="0"/>
                          </a:rPr>
                          <m:t>2,4</m:t>
                        </m:r>
                        <m:sSup>
                          <m:sSupPr>
                            <m:ctrlPr>
                              <a:rPr lang="es-VE" sz="1600" i="1">
                                <a:latin typeface="Cambria Math" panose="02040503050406030204" pitchFamily="18" charset="0"/>
                              </a:rPr>
                            </m:ctrlPr>
                          </m:sSupPr>
                          <m:e>
                            <m:r>
                              <a:rPr lang="es-VE" sz="1600" i="1">
                                <a:latin typeface="Cambria Math" panose="02040503050406030204" pitchFamily="18" charset="0"/>
                              </a:rPr>
                              <m:t>𝑡</m:t>
                            </m:r>
                          </m:e>
                          <m:sup>
                            <m:r>
                              <a:rPr lang="es-VE" sz="1600" i="1">
                                <a:latin typeface="Cambria Math" panose="02040503050406030204" pitchFamily="18" charset="0"/>
                              </a:rPr>
                              <m:t>2</m:t>
                            </m:r>
                          </m:sup>
                        </m:sSup>
                      </m:e>
                    </m:d>
                    <m:acc>
                      <m:accPr>
                        <m:chr m:val="̂"/>
                        <m:ctrlPr>
                          <a:rPr lang="es-VE" sz="1600" b="1" i="1">
                            <a:latin typeface="Cambria Math" panose="02040503050406030204" pitchFamily="18" charset="0"/>
                          </a:rPr>
                        </m:ctrlPr>
                      </m:accPr>
                      <m:e>
                        <m:r>
                          <a:rPr lang="es-VE" sz="1600" b="1" i="1">
                            <a:latin typeface="Cambria Math" panose="02040503050406030204" pitchFamily="18" charset="0"/>
                          </a:rPr>
                          <m:t>𝒋</m:t>
                        </m:r>
                      </m:e>
                    </m:acc>
                  </m:oMath>
                </a14:m>
                <a:r>
                  <a:rPr lang="es-VE" sz="1600" dirty="0" smtClean="0"/>
                  <a:t> m</a:t>
                </a:r>
              </a:p>
              <a:p>
                <a:pPr algn="just">
                  <a:lnSpc>
                    <a:spcPct val="107000"/>
                  </a:lnSpc>
                  <a:spcAft>
                    <a:spcPts val="600"/>
                  </a:spcAft>
                </a:pPr>
                <a:r>
                  <a:rPr lang="es-VE" sz="1600" dirty="0" smtClean="0">
                    <a:latin typeface="Times New Roman" panose="02020603050405020304" pitchFamily="18" charset="0"/>
                    <a:cs typeface="Times New Roman" panose="02020603050405020304" pitchFamily="18" charset="0"/>
                  </a:rPr>
                  <a:t>Con t en segundos. Determine la aceleración del objeto.</a:t>
                </a:r>
              </a:p>
              <a:p>
                <a:pPr algn="just">
                  <a:lnSpc>
                    <a:spcPct val="107000"/>
                  </a:lnSpc>
                  <a:spcAft>
                    <a:spcPts val="600"/>
                  </a:spcAft>
                </a:pPr>
                <a:r>
                  <a:rPr lang="es-VE" sz="1600" u="sng" dirty="0" smtClean="0">
                    <a:latin typeface="Times New Roman" panose="02020603050405020304" pitchFamily="18" charset="0"/>
                    <a:ea typeface="Calibri" panose="020F0502020204030204" pitchFamily="34" charset="0"/>
                    <a:cs typeface="Times New Roman" panose="02020603050405020304" pitchFamily="18" charset="0"/>
                  </a:rPr>
                  <a:t>Interpretación</a:t>
                </a:r>
                <a:r>
                  <a:rPr lang="es-VE" sz="1600" dirty="0" smtClean="0">
                    <a:latin typeface="Times New Roman" panose="02020603050405020304" pitchFamily="18" charset="0"/>
                    <a:ea typeface="Calibri" panose="020F0502020204030204" pitchFamily="34" charset="0"/>
                    <a:cs typeface="Times New Roman" panose="02020603050405020304" pitchFamily="18" charset="0"/>
                  </a:rPr>
                  <a:t>: nos están informando sobre la posición de un objeto que se mueve en un plano, entonces debemos usar las ecuaciones cinemáticas para cinemática en dos dimensiones.</a:t>
                </a:r>
              </a:p>
              <a:p>
                <a:pPr algn="just">
                  <a:lnSpc>
                    <a:spcPct val="107000"/>
                  </a:lnSpc>
                  <a:spcAft>
                    <a:spcPts val="600"/>
                  </a:spcAft>
                </a:pPr>
                <a:r>
                  <a:rPr lang="es-VE" sz="1600" u="sng" dirty="0" smtClean="0">
                    <a:latin typeface="Times New Roman" panose="02020603050405020304" pitchFamily="18" charset="0"/>
                    <a:ea typeface="Calibri" panose="020F0502020204030204" pitchFamily="34" charset="0"/>
                    <a:cs typeface="Times New Roman" panose="02020603050405020304" pitchFamily="18" charset="0"/>
                  </a:rPr>
                  <a:t>Desarrollo</a:t>
                </a:r>
                <a:r>
                  <a:rPr lang="es-VE" sz="1600" dirty="0" smtClean="0">
                    <a:latin typeface="Times New Roman" panose="02020603050405020304" pitchFamily="18" charset="0"/>
                    <a:ea typeface="Calibri" panose="020F0502020204030204" pitchFamily="34" charset="0"/>
                    <a:cs typeface="Times New Roman" panose="02020603050405020304" pitchFamily="18" charset="0"/>
                  </a:rPr>
                  <a:t>: Podemos ir paso a paso y obtener primero la velocidad y luego la aceleración usando las ecuaciones (3)          y (4), o utilizar la expresión: </a:t>
                </a:r>
                <a14:m>
                  <m:oMath xmlns:m="http://schemas.openxmlformats.org/officeDocument/2006/math">
                    <m:r>
                      <a:rPr lang="es-VE" sz="1600" b="1" i="1">
                        <a:latin typeface="Cambria Math" panose="02040503050406030204" pitchFamily="18" charset="0"/>
                      </a:rPr>
                      <m:t>𝒂</m:t>
                    </m:r>
                    <m:r>
                      <a:rPr lang="es-VE" sz="1600" i="1">
                        <a:latin typeface="Cambria Math" panose="02040503050406030204" pitchFamily="18" charset="0"/>
                      </a:rPr>
                      <m:t>=</m:t>
                    </m:r>
                    <m:f>
                      <m:fPr>
                        <m:ctrlPr>
                          <a:rPr lang="es-VE" sz="1600" i="1">
                            <a:latin typeface="Cambria Math" panose="02040503050406030204" pitchFamily="18" charset="0"/>
                          </a:rPr>
                        </m:ctrlPr>
                      </m:fPr>
                      <m:num>
                        <m:sSup>
                          <m:sSupPr>
                            <m:ctrlPr>
                              <a:rPr lang="es-VE" sz="1600" i="1">
                                <a:latin typeface="Cambria Math" panose="02040503050406030204" pitchFamily="18" charset="0"/>
                              </a:rPr>
                            </m:ctrlPr>
                          </m:sSupPr>
                          <m:e>
                            <m:r>
                              <a:rPr lang="es-VE" sz="1600" i="1">
                                <a:latin typeface="Cambria Math" panose="02040503050406030204" pitchFamily="18" charset="0"/>
                              </a:rPr>
                              <m:t>𝑑</m:t>
                            </m:r>
                          </m:e>
                          <m:sup>
                            <m:r>
                              <a:rPr lang="es-VE" sz="1600" i="1">
                                <a:latin typeface="Cambria Math" panose="02040503050406030204" pitchFamily="18" charset="0"/>
                              </a:rPr>
                              <m:t>2</m:t>
                            </m:r>
                          </m:sup>
                        </m:sSup>
                        <m:r>
                          <a:rPr lang="es-VE" sz="1600" i="1">
                            <a:latin typeface="Cambria Math" panose="02040503050406030204" pitchFamily="18" charset="0"/>
                          </a:rPr>
                          <m:t>𝑥</m:t>
                        </m:r>
                      </m:num>
                      <m:den>
                        <m:r>
                          <a:rPr lang="es-VE" sz="1600" i="1">
                            <a:latin typeface="Cambria Math" panose="02040503050406030204" pitchFamily="18" charset="0"/>
                          </a:rPr>
                          <m:t>𝑑</m:t>
                        </m:r>
                        <m:sSup>
                          <m:sSupPr>
                            <m:ctrlPr>
                              <a:rPr lang="es-VE" sz="1600" i="1">
                                <a:latin typeface="Cambria Math" panose="02040503050406030204" pitchFamily="18" charset="0"/>
                              </a:rPr>
                            </m:ctrlPr>
                          </m:sSupPr>
                          <m:e>
                            <m:r>
                              <a:rPr lang="es-VE" sz="1600" i="1">
                                <a:latin typeface="Cambria Math" panose="02040503050406030204" pitchFamily="18" charset="0"/>
                              </a:rPr>
                              <m:t>𝑡</m:t>
                            </m:r>
                          </m:e>
                          <m:sup>
                            <m:r>
                              <a:rPr lang="es-VE" sz="1600" i="1">
                                <a:latin typeface="Cambria Math" panose="02040503050406030204" pitchFamily="18" charset="0"/>
                              </a:rPr>
                              <m:t>2</m:t>
                            </m:r>
                          </m:sup>
                        </m:sSup>
                      </m:den>
                    </m:f>
                    <m:acc>
                      <m:accPr>
                        <m:chr m:val="̂"/>
                        <m:ctrlPr>
                          <a:rPr lang="es-VE" sz="1600" b="1" i="1">
                            <a:latin typeface="Cambria Math" panose="02040503050406030204" pitchFamily="18" charset="0"/>
                          </a:rPr>
                        </m:ctrlPr>
                      </m:accPr>
                      <m:e>
                        <m:r>
                          <a:rPr lang="es-VE" sz="1600" b="1" i="1">
                            <a:latin typeface="Cambria Math" panose="02040503050406030204" pitchFamily="18" charset="0"/>
                          </a:rPr>
                          <m:t>𝒊</m:t>
                        </m:r>
                      </m:e>
                    </m:acc>
                    <m:r>
                      <a:rPr lang="es-VE" sz="1600" b="1" i="1">
                        <a:latin typeface="Cambria Math" panose="02040503050406030204" pitchFamily="18" charset="0"/>
                      </a:rPr>
                      <m:t>+</m:t>
                    </m:r>
                    <m:f>
                      <m:fPr>
                        <m:ctrlPr>
                          <a:rPr lang="es-VE" sz="1600" i="1">
                            <a:latin typeface="Cambria Math" panose="02040503050406030204" pitchFamily="18" charset="0"/>
                          </a:rPr>
                        </m:ctrlPr>
                      </m:fPr>
                      <m:num>
                        <m:sSup>
                          <m:sSupPr>
                            <m:ctrlPr>
                              <a:rPr lang="es-VE" sz="1600" i="1">
                                <a:latin typeface="Cambria Math" panose="02040503050406030204" pitchFamily="18" charset="0"/>
                              </a:rPr>
                            </m:ctrlPr>
                          </m:sSupPr>
                          <m:e>
                            <m:r>
                              <a:rPr lang="es-VE" sz="1600" i="1">
                                <a:latin typeface="Cambria Math" panose="02040503050406030204" pitchFamily="18" charset="0"/>
                              </a:rPr>
                              <m:t>𝑑</m:t>
                            </m:r>
                          </m:e>
                          <m:sup>
                            <m:r>
                              <a:rPr lang="es-VE" sz="1600" i="1">
                                <a:latin typeface="Cambria Math" panose="02040503050406030204" pitchFamily="18" charset="0"/>
                              </a:rPr>
                              <m:t>2</m:t>
                            </m:r>
                          </m:sup>
                        </m:sSup>
                        <m:r>
                          <a:rPr lang="es-VE" sz="1600" i="1">
                            <a:latin typeface="Cambria Math" panose="02040503050406030204" pitchFamily="18" charset="0"/>
                          </a:rPr>
                          <m:t>𝑦</m:t>
                        </m:r>
                      </m:num>
                      <m:den>
                        <m:r>
                          <a:rPr lang="es-VE" sz="1600" i="1">
                            <a:latin typeface="Cambria Math" panose="02040503050406030204" pitchFamily="18" charset="0"/>
                          </a:rPr>
                          <m:t>𝑑</m:t>
                        </m:r>
                        <m:sSup>
                          <m:sSupPr>
                            <m:ctrlPr>
                              <a:rPr lang="es-VE" sz="1600" i="1">
                                <a:latin typeface="Cambria Math" panose="02040503050406030204" pitchFamily="18" charset="0"/>
                              </a:rPr>
                            </m:ctrlPr>
                          </m:sSupPr>
                          <m:e>
                            <m:r>
                              <a:rPr lang="es-VE" sz="1600" i="1">
                                <a:latin typeface="Cambria Math" panose="02040503050406030204" pitchFamily="18" charset="0"/>
                              </a:rPr>
                              <m:t>𝑡</m:t>
                            </m:r>
                          </m:e>
                          <m:sup>
                            <m:r>
                              <a:rPr lang="es-VE" sz="1600" i="1">
                                <a:latin typeface="Cambria Math" panose="02040503050406030204" pitchFamily="18" charset="0"/>
                              </a:rPr>
                              <m:t>2</m:t>
                            </m:r>
                          </m:sup>
                        </m:sSup>
                      </m:den>
                    </m:f>
                    <m:acc>
                      <m:accPr>
                        <m:chr m:val="̂"/>
                        <m:ctrlPr>
                          <a:rPr lang="es-VE" sz="1600" b="1" i="1">
                            <a:latin typeface="Cambria Math" panose="02040503050406030204" pitchFamily="18" charset="0"/>
                          </a:rPr>
                        </m:ctrlPr>
                      </m:accPr>
                      <m:e>
                        <m:r>
                          <a:rPr lang="es-VE" sz="1600" b="1" i="1">
                            <a:latin typeface="Cambria Math" panose="02040503050406030204" pitchFamily="18" charset="0"/>
                          </a:rPr>
                          <m:t>𝒋</m:t>
                        </m:r>
                      </m:e>
                    </m:acc>
                  </m:oMath>
                </a14:m>
                <a:r>
                  <a:rPr lang="es-VE" sz="1600" dirty="0" smtClean="0">
                    <a:latin typeface="Times New Roman" panose="02020603050405020304" pitchFamily="18" charset="0"/>
                    <a:ea typeface="Calibri" panose="020F0502020204030204" pitchFamily="34" charset="0"/>
                    <a:cs typeface="Times New Roman" panose="02020603050405020304" pitchFamily="18" charset="0"/>
                  </a:rPr>
                  <a:t> , que no es más que la segunda derivada del vector posición respecto a t.</a:t>
                </a:r>
              </a:p>
              <a:p>
                <a:pPr algn="just">
                  <a:lnSpc>
                    <a:spcPct val="107000"/>
                  </a:lnSpc>
                  <a:spcAft>
                    <a:spcPts val="600"/>
                  </a:spcAft>
                </a:pPr>
                <a:endParaRPr lang="es-VE" sz="1600" dirty="0" smtClean="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1298712" y="874045"/>
                <a:ext cx="9992139" cy="2841996"/>
              </a:xfrm>
              <a:prstGeom prst="rect">
                <a:avLst/>
              </a:prstGeom>
              <a:blipFill rotWithShape="0">
                <a:blip r:embed="rId2"/>
                <a:stretch>
                  <a:fillRect l="-488" t="-1071" r="-366"/>
                </a:stretch>
              </a:blipFill>
            </p:spPr>
            <p:txBody>
              <a:bodyPr/>
              <a:lstStyle/>
              <a:p>
                <a:r>
                  <a:rPr lang="es-VE">
                    <a:noFill/>
                  </a:rPr>
                  <a:t> </a:t>
                </a:r>
              </a:p>
            </p:txBody>
          </p:sp>
        </mc:Fallback>
      </mc:AlternateContent>
    </p:spTree>
    <p:extLst>
      <p:ext uri="{BB962C8B-B14F-4D97-AF65-F5344CB8AC3E}">
        <p14:creationId xmlns:p14="http://schemas.microsoft.com/office/powerpoint/2010/main" val="15766169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1192695" y="1010898"/>
                <a:ext cx="10157791" cy="4760662"/>
              </a:xfrm>
              <a:prstGeom prst="rect">
                <a:avLst/>
              </a:prstGeom>
            </p:spPr>
            <p:txBody>
              <a:bodyPr wrap="square">
                <a:spAutoFit/>
              </a:bodyPr>
              <a:lstStyle/>
              <a:p>
                <a:pPr algn="just">
                  <a:lnSpc>
                    <a:spcPct val="107000"/>
                  </a:lnSpc>
                  <a:spcAft>
                    <a:spcPts val="600"/>
                  </a:spcAft>
                </a:pPr>
                <a:r>
                  <a:rPr lang="es-VE" u="sng" dirty="0" smtClean="0">
                    <a:latin typeface="Times New Roman" panose="02020603050405020304" pitchFamily="18" charset="0"/>
                    <a:ea typeface="Calibri" panose="020F0502020204030204" pitchFamily="34" charset="0"/>
                    <a:cs typeface="Times New Roman" panose="02020603050405020304" pitchFamily="18" charset="0"/>
                  </a:rPr>
                  <a:t>Evaluación</a:t>
                </a:r>
                <a:r>
                  <a:rPr lang="es-VE" dirty="0">
                    <a:latin typeface="Times New Roman" panose="02020603050405020304" pitchFamily="18" charset="0"/>
                    <a:ea typeface="Calibri" panose="020F0502020204030204" pitchFamily="34" charset="0"/>
                    <a:cs typeface="Times New Roman" panose="02020603050405020304" pitchFamily="18" charset="0"/>
                  </a:rPr>
                  <a:t>:</a:t>
                </a:r>
              </a:p>
              <a:p>
                <a:pPr algn="ctr">
                  <a:lnSpc>
                    <a:spcPct val="107000"/>
                  </a:lnSpc>
                  <a:spcAft>
                    <a:spcPts val="600"/>
                  </a:spcAft>
                </a:pPr>
                <a14:m>
                  <m:oMathPara xmlns:m="http://schemas.openxmlformats.org/officeDocument/2006/math">
                    <m:oMathParaPr>
                      <m:jc m:val="centerGroup"/>
                    </m:oMathParaPr>
                    <m:oMath xmlns:m="http://schemas.openxmlformats.org/officeDocument/2006/math">
                      <m:f>
                        <m:fPr>
                          <m:ctrlPr>
                            <a:rPr lang="es-VE" i="1">
                              <a:latin typeface="Cambria Math" panose="02040503050406030204" pitchFamily="18" charset="0"/>
                            </a:rPr>
                          </m:ctrlPr>
                        </m:fPr>
                        <m:num>
                          <m:sSup>
                            <m:sSupPr>
                              <m:ctrlPr>
                                <a:rPr lang="es-VE" i="1">
                                  <a:latin typeface="Cambria Math" panose="02040503050406030204" pitchFamily="18" charset="0"/>
                                </a:rPr>
                              </m:ctrlPr>
                            </m:sSupPr>
                            <m:e>
                              <m:r>
                                <a:rPr lang="es-VE" i="1">
                                  <a:latin typeface="Cambria Math" panose="02040503050406030204" pitchFamily="18" charset="0"/>
                                </a:rPr>
                                <m:t>𝑑</m:t>
                              </m:r>
                            </m:e>
                            <m:sup>
                              <m:r>
                                <a:rPr lang="es-VE" i="1">
                                  <a:latin typeface="Cambria Math" panose="02040503050406030204" pitchFamily="18" charset="0"/>
                                </a:rPr>
                                <m:t>2</m:t>
                              </m:r>
                            </m:sup>
                          </m:sSup>
                          <m:r>
                            <a:rPr lang="es-VE" i="1">
                              <a:latin typeface="Cambria Math" panose="02040503050406030204" pitchFamily="18" charset="0"/>
                            </a:rPr>
                            <m:t>𝑥</m:t>
                          </m:r>
                        </m:num>
                        <m:den>
                          <m:r>
                            <a:rPr lang="es-VE" i="1">
                              <a:latin typeface="Cambria Math" panose="02040503050406030204" pitchFamily="18" charset="0"/>
                            </a:rPr>
                            <m:t>𝑑</m:t>
                          </m:r>
                          <m:sSup>
                            <m:sSupPr>
                              <m:ctrlPr>
                                <a:rPr lang="es-VE" i="1">
                                  <a:latin typeface="Cambria Math" panose="02040503050406030204" pitchFamily="18" charset="0"/>
                                </a:rPr>
                              </m:ctrlPr>
                            </m:sSupPr>
                            <m:e>
                              <m:r>
                                <a:rPr lang="es-VE" i="1">
                                  <a:latin typeface="Cambria Math" panose="02040503050406030204" pitchFamily="18" charset="0"/>
                                </a:rPr>
                                <m:t>𝑡</m:t>
                              </m:r>
                            </m:e>
                            <m:sup>
                              <m:r>
                                <a:rPr lang="es-VE" i="1">
                                  <a:latin typeface="Cambria Math" panose="02040503050406030204" pitchFamily="18" charset="0"/>
                                </a:rPr>
                                <m:t>2</m:t>
                              </m:r>
                            </m:sup>
                          </m:sSup>
                        </m:den>
                      </m:f>
                      <m:r>
                        <a:rPr lang="es-VE" i="1">
                          <a:latin typeface="Cambria Math" panose="02040503050406030204" pitchFamily="18" charset="0"/>
                          <a:ea typeface="Cambria Math" panose="02040503050406030204" pitchFamily="18" charset="0"/>
                        </a:rPr>
                        <m:t>=</m:t>
                      </m:r>
                      <m:f>
                        <m:fPr>
                          <m:ctrlPr>
                            <a:rPr lang="es-VE" i="1">
                              <a:latin typeface="Cambria Math" panose="02040503050406030204" pitchFamily="18" charset="0"/>
                            </a:rPr>
                          </m:ctrlPr>
                        </m:fPr>
                        <m:num>
                          <m:sSup>
                            <m:sSupPr>
                              <m:ctrlPr>
                                <a:rPr lang="es-VE" i="1">
                                  <a:latin typeface="Cambria Math" panose="02040503050406030204" pitchFamily="18" charset="0"/>
                                </a:rPr>
                              </m:ctrlPr>
                            </m:sSupPr>
                            <m:e>
                              <m:r>
                                <a:rPr lang="es-VE" i="1">
                                  <a:latin typeface="Cambria Math" panose="02040503050406030204" pitchFamily="18" charset="0"/>
                                </a:rPr>
                                <m:t>𝑑</m:t>
                              </m:r>
                            </m:e>
                            <m:sup>
                              <m:r>
                                <a:rPr lang="es-VE" i="1">
                                  <a:latin typeface="Cambria Math" panose="02040503050406030204" pitchFamily="18" charset="0"/>
                                </a:rPr>
                                <m:t>2</m:t>
                              </m:r>
                            </m:sup>
                          </m:sSup>
                          <m:d>
                            <m:dPr>
                              <m:ctrlPr>
                                <a:rPr lang="es-VE" i="1">
                                  <a:latin typeface="Cambria Math" panose="02040503050406030204" pitchFamily="18" charset="0"/>
                                </a:rPr>
                              </m:ctrlPr>
                            </m:dPr>
                            <m:e>
                              <m:r>
                                <a:rPr lang="es-VE" i="1">
                                  <a:latin typeface="Cambria Math" panose="02040503050406030204" pitchFamily="18" charset="0"/>
                                </a:rPr>
                                <m:t>3,2</m:t>
                              </m:r>
                              <m:r>
                                <a:rPr lang="es-VE" i="1">
                                  <a:latin typeface="Cambria Math" panose="02040503050406030204" pitchFamily="18" charset="0"/>
                                </a:rPr>
                                <m:t>𝑡</m:t>
                              </m:r>
                              <m:r>
                                <a:rPr lang="es-VE" i="1">
                                  <a:latin typeface="Cambria Math" panose="02040503050406030204" pitchFamily="18" charset="0"/>
                                </a:rPr>
                                <m:t>+1,8</m:t>
                              </m:r>
                              <m:sSup>
                                <m:sSupPr>
                                  <m:ctrlPr>
                                    <a:rPr lang="es-VE" i="1">
                                      <a:latin typeface="Cambria Math" panose="02040503050406030204" pitchFamily="18" charset="0"/>
                                    </a:rPr>
                                  </m:ctrlPr>
                                </m:sSupPr>
                                <m:e>
                                  <m:r>
                                    <a:rPr lang="es-VE" i="1">
                                      <a:latin typeface="Cambria Math" panose="02040503050406030204" pitchFamily="18" charset="0"/>
                                    </a:rPr>
                                    <m:t>𝑡</m:t>
                                  </m:r>
                                </m:e>
                                <m:sup>
                                  <m:r>
                                    <a:rPr lang="es-VE" i="1">
                                      <a:latin typeface="Cambria Math" panose="02040503050406030204" pitchFamily="18" charset="0"/>
                                    </a:rPr>
                                    <m:t>2</m:t>
                                  </m:r>
                                </m:sup>
                              </m:sSup>
                            </m:e>
                          </m:d>
                        </m:num>
                        <m:den>
                          <m:r>
                            <a:rPr lang="es-VE" i="1">
                              <a:latin typeface="Cambria Math" panose="02040503050406030204" pitchFamily="18" charset="0"/>
                            </a:rPr>
                            <m:t>𝑑</m:t>
                          </m:r>
                          <m:sSup>
                            <m:sSupPr>
                              <m:ctrlPr>
                                <a:rPr lang="es-VE" i="1">
                                  <a:latin typeface="Cambria Math" panose="02040503050406030204" pitchFamily="18" charset="0"/>
                                </a:rPr>
                              </m:ctrlPr>
                            </m:sSupPr>
                            <m:e>
                              <m:r>
                                <a:rPr lang="es-VE" i="1">
                                  <a:latin typeface="Cambria Math" panose="02040503050406030204" pitchFamily="18" charset="0"/>
                                </a:rPr>
                                <m:t>𝑡</m:t>
                              </m:r>
                            </m:e>
                            <m:sup>
                              <m:r>
                                <a:rPr lang="es-VE" i="1">
                                  <a:latin typeface="Cambria Math" panose="02040503050406030204" pitchFamily="18" charset="0"/>
                                </a:rPr>
                                <m:t>2</m:t>
                              </m:r>
                            </m:sup>
                          </m:sSup>
                        </m:den>
                      </m:f>
                      <m:r>
                        <a:rPr lang="es-VE" i="1">
                          <a:latin typeface="Cambria Math" panose="02040503050406030204" pitchFamily="18" charset="0"/>
                          <a:ea typeface="Cambria Math" panose="02040503050406030204" pitchFamily="18" charset="0"/>
                        </a:rPr>
                        <m:t>=3,6</m:t>
                      </m:r>
                    </m:oMath>
                  </m:oMathPara>
                </a14:m>
                <a:endParaRPr lang="es-VE" dirty="0" smtClean="0">
                  <a:latin typeface="Calibri" panose="020F0502020204030204" pitchFamily="34" charset="0"/>
                  <a:ea typeface="Cambria Math" panose="02040503050406030204" pitchFamily="18" charset="0"/>
                </a:endParaRPr>
              </a:p>
              <a:p>
                <a:pPr algn="just">
                  <a:lnSpc>
                    <a:spcPct val="107000"/>
                  </a:lnSpc>
                  <a:spcAft>
                    <a:spcPts val="600"/>
                  </a:spcAft>
                </a:pPr>
                <a:endParaRPr lang="es-VE" dirty="0" smtClean="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14:m>
                  <m:oMathPara xmlns:m="http://schemas.openxmlformats.org/officeDocument/2006/math">
                    <m:oMathParaPr>
                      <m:jc m:val="centerGroup"/>
                    </m:oMathParaPr>
                    <m:oMath xmlns:m="http://schemas.openxmlformats.org/officeDocument/2006/math">
                      <m:f>
                        <m:fPr>
                          <m:ctrlPr>
                            <a:rPr lang="es-VE" i="1">
                              <a:latin typeface="Cambria Math" panose="02040503050406030204" pitchFamily="18" charset="0"/>
                            </a:rPr>
                          </m:ctrlPr>
                        </m:fPr>
                        <m:num>
                          <m:sSup>
                            <m:sSupPr>
                              <m:ctrlPr>
                                <a:rPr lang="es-VE" i="1">
                                  <a:latin typeface="Cambria Math" panose="02040503050406030204" pitchFamily="18" charset="0"/>
                                </a:rPr>
                              </m:ctrlPr>
                            </m:sSupPr>
                            <m:e>
                              <m:r>
                                <a:rPr lang="es-VE" i="1">
                                  <a:latin typeface="Cambria Math" panose="02040503050406030204" pitchFamily="18" charset="0"/>
                                </a:rPr>
                                <m:t>𝑑</m:t>
                              </m:r>
                            </m:e>
                            <m:sup>
                              <m:r>
                                <a:rPr lang="es-VE" i="1">
                                  <a:latin typeface="Cambria Math" panose="02040503050406030204" pitchFamily="18" charset="0"/>
                                </a:rPr>
                                <m:t>2</m:t>
                              </m:r>
                            </m:sup>
                          </m:sSup>
                          <m:r>
                            <a:rPr lang="es-VE" b="0" i="1" smtClean="0">
                              <a:latin typeface="Cambria Math" panose="02040503050406030204" pitchFamily="18" charset="0"/>
                            </a:rPr>
                            <m:t>𝑦</m:t>
                          </m:r>
                        </m:num>
                        <m:den>
                          <m:r>
                            <a:rPr lang="es-VE" i="1">
                              <a:latin typeface="Cambria Math" panose="02040503050406030204" pitchFamily="18" charset="0"/>
                            </a:rPr>
                            <m:t>𝑑</m:t>
                          </m:r>
                          <m:sSup>
                            <m:sSupPr>
                              <m:ctrlPr>
                                <a:rPr lang="es-VE" i="1">
                                  <a:latin typeface="Cambria Math" panose="02040503050406030204" pitchFamily="18" charset="0"/>
                                </a:rPr>
                              </m:ctrlPr>
                            </m:sSupPr>
                            <m:e>
                              <m:r>
                                <a:rPr lang="es-VE" i="1">
                                  <a:latin typeface="Cambria Math" panose="02040503050406030204" pitchFamily="18" charset="0"/>
                                </a:rPr>
                                <m:t>𝑡</m:t>
                              </m:r>
                            </m:e>
                            <m:sup>
                              <m:r>
                                <a:rPr lang="es-VE" i="1">
                                  <a:latin typeface="Cambria Math" panose="02040503050406030204" pitchFamily="18" charset="0"/>
                                </a:rPr>
                                <m:t>2</m:t>
                              </m:r>
                            </m:sup>
                          </m:sSup>
                        </m:den>
                      </m:f>
                      <m:r>
                        <a:rPr lang="es-VE" i="1" smtClean="0">
                          <a:latin typeface="Cambria Math" panose="02040503050406030204" pitchFamily="18" charset="0"/>
                          <a:ea typeface="Cambria Math" panose="02040503050406030204" pitchFamily="18" charset="0"/>
                        </a:rPr>
                        <m:t>=</m:t>
                      </m:r>
                      <m:f>
                        <m:fPr>
                          <m:ctrlPr>
                            <a:rPr lang="es-VE" i="1">
                              <a:latin typeface="Cambria Math" panose="02040503050406030204" pitchFamily="18" charset="0"/>
                            </a:rPr>
                          </m:ctrlPr>
                        </m:fPr>
                        <m:num>
                          <m:sSup>
                            <m:sSupPr>
                              <m:ctrlPr>
                                <a:rPr lang="es-VE" i="1">
                                  <a:latin typeface="Cambria Math" panose="02040503050406030204" pitchFamily="18" charset="0"/>
                                </a:rPr>
                              </m:ctrlPr>
                            </m:sSupPr>
                            <m:e>
                              <m:r>
                                <a:rPr lang="es-VE" i="1">
                                  <a:latin typeface="Cambria Math" panose="02040503050406030204" pitchFamily="18" charset="0"/>
                                </a:rPr>
                                <m:t>𝑑</m:t>
                              </m:r>
                            </m:e>
                            <m:sup>
                              <m:r>
                                <a:rPr lang="es-VE" i="1">
                                  <a:latin typeface="Cambria Math" panose="02040503050406030204" pitchFamily="18" charset="0"/>
                                </a:rPr>
                                <m:t>2</m:t>
                              </m:r>
                            </m:sup>
                          </m:sSup>
                          <m:d>
                            <m:dPr>
                              <m:ctrlPr>
                                <a:rPr lang="es-VE" i="1" smtClean="0">
                                  <a:latin typeface="Cambria Math" panose="02040503050406030204" pitchFamily="18" charset="0"/>
                                </a:rPr>
                              </m:ctrlPr>
                            </m:dPr>
                            <m:e>
                              <m:r>
                                <a:rPr lang="es-VE" i="1">
                                  <a:latin typeface="Cambria Math" panose="02040503050406030204" pitchFamily="18" charset="0"/>
                                </a:rPr>
                                <m:t>1,7</m:t>
                              </m:r>
                              <m:r>
                                <a:rPr lang="es-VE" i="1">
                                  <a:latin typeface="Cambria Math" panose="02040503050406030204" pitchFamily="18" charset="0"/>
                                </a:rPr>
                                <m:t>𝑡</m:t>
                              </m:r>
                              <m:r>
                                <a:rPr lang="es-VE" b="1" i="1">
                                  <a:latin typeface="Cambria Math" panose="02040503050406030204" pitchFamily="18" charset="0"/>
                                </a:rPr>
                                <m:t>−</m:t>
                              </m:r>
                              <m:r>
                                <a:rPr lang="es-VE" i="1">
                                  <a:latin typeface="Cambria Math" panose="02040503050406030204" pitchFamily="18" charset="0"/>
                                </a:rPr>
                                <m:t>2,4</m:t>
                              </m:r>
                              <m:sSup>
                                <m:sSupPr>
                                  <m:ctrlPr>
                                    <a:rPr lang="es-VE" i="1">
                                      <a:latin typeface="Cambria Math" panose="02040503050406030204" pitchFamily="18" charset="0"/>
                                    </a:rPr>
                                  </m:ctrlPr>
                                </m:sSupPr>
                                <m:e>
                                  <m:r>
                                    <a:rPr lang="es-VE" i="1">
                                      <a:latin typeface="Cambria Math" panose="02040503050406030204" pitchFamily="18" charset="0"/>
                                    </a:rPr>
                                    <m:t>𝑡</m:t>
                                  </m:r>
                                </m:e>
                                <m:sup>
                                  <m:r>
                                    <a:rPr lang="es-VE" i="1">
                                      <a:latin typeface="Cambria Math" panose="02040503050406030204" pitchFamily="18" charset="0"/>
                                    </a:rPr>
                                    <m:t>2</m:t>
                                  </m:r>
                                </m:sup>
                              </m:sSup>
                            </m:e>
                          </m:d>
                        </m:num>
                        <m:den>
                          <m:r>
                            <a:rPr lang="es-VE" i="1">
                              <a:latin typeface="Cambria Math" panose="02040503050406030204" pitchFamily="18" charset="0"/>
                            </a:rPr>
                            <m:t>𝑑</m:t>
                          </m:r>
                          <m:sSup>
                            <m:sSupPr>
                              <m:ctrlPr>
                                <a:rPr lang="es-VE" i="1">
                                  <a:latin typeface="Cambria Math" panose="02040503050406030204" pitchFamily="18" charset="0"/>
                                </a:rPr>
                              </m:ctrlPr>
                            </m:sSupPr>
                            <m:e>
                              <m:r>
                                <a:rPr lang="es-VE" i="1">
                                  <a:latin typeface="Cambria Math" panose="02040503050406030204" pitchFamily="18" charset="0"/>
                                </a:rPr>
                                <m:t>𝑡</m:t>
                              </m:r>
                            </m:e>
                            <m:sup>
                              <m:r>
                                <a:rPr lang="es-VE" i="1">
                                  <a:latin typeface="Cambria Math" panose="02040503050406030204" pitchFamily="18" charset="0"/>
                                </a:rPr>
                                <m:t>2</m:t>
                              </m:r>
                            </m:sup>
                          </m:sSup>
                        </m:den>
                      </m:f>
                      <m:r>
                        <a:rPr lang="es-VE" i="1" smtClean="0">
                          <a:latin typeface="Cambria Math" panose="02040503050406030204" pitchFamily="18" charset="0"/>
                          <a:ea typeface="Cambria Math" panose="02040503050406030204" pitchFamily="18" charset="0"/>
                        </a:rPr>
                        <m:t>=−</m:t>
                      </m:r>
                      <m:r>
                        <a:rPr lang="es-VE" b="0" i="1" smtClean="0">
                          <a:latin typeface="Cambria Math" panose="02040503050406030204" pitchFamily="18" charset="0"/>
                          <a:ea typeface="Cambria Math" panose="02040503050406030204" pitchFamily="18" charset="0"/>
                        </a:rPr>
                        <m:t>4,8</m:t>
                      </m:r>
                    </m:oMath>
                  </m:oMathPara>
                </a14:m>
                <a:endParaRPr lang="es-VE" b="0" dirty="0" smtClean="0">
                  <a:latin typeface="Calibri" panose="020F0502020204030204" pitchFamily="34" charset="0"/>
                  <a:ea typeface="Cambria Math" panose="02040503050406030204" pitchFamily="18" charset="0"/>
                </a:endParaRPr>
              </a:p>
              <a:p>
                <a:pPr algn="ctr">
                  <a:lnSpc>
                    <a:spcPct val="107000"/>
                  </a:lnSpc>
                  <a:spcAft>
                    <a:spcPts val="600"/>
                  </a:spcAft>
                </a:pPr>
                <a:endParaRPr lang="es-VE"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s-VE" dirty="0" smtClean="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s-VE" b="1" i="1">
                        <a:latin typeface="Cambria Math" panose="02040503050406030204" pitchFamily="18" charset="0"/>
                      </a:rPr>
                      <m:t>𝒂</m:t>
                    </m:r>
                    <m:r>
                      <a:rPr lang="es-VE" i="1">
                        <a:latin typeface="Cambria Math" panose="02040503050406030204" pitchFamily="18" charset="0"/>
                      </a:rPr>
                      <m:t>=</m:t>
                    </m:r>
                    <m:f>
                      <m:fPr>
                        <m:ctrlPr>
                          <a:rPr lang="es-VE" i="1">
                            <a:latin typeface="Cambria Math" panose="02040503050406030204" pitchFamily="18" charset="0"/>
                          </a:rPr>
                        </m:ctrlPr>
                      </m:fPr>
                      <m:num>
                        <m:sSup>
                          <m:sSupPr>
                            <m:ctrlPr>
                              <a:rPr lang="es-VE" i="1">
                                <a:latin typeface="Cambria Math" panose="02040503050406030204" pitchFamily="18" charset="0"/>
                              </a:rPr>
                            </m:ctrlPr>
                          </m:sSupPr>
                          <m:e>
                            <m:r>
                              <a:rPr lang="es-VE" i="1">
                                <a:latin typeface="Cambria Math" panose="02040503050406030204" pitchFamily="18" charset="0"/>
                              </a:rPr>
                              <m:t>𝑑</m:t>
                            </m:r>
                          </m:e>
                          <m:sup>
                            <m:r>
                              <a:rPr lang="es-VE" i="1">
                                <a:latin typeface="Cambria Math" panose="02040503050406030204" pitchFamily="18" charset="0"/>
                              </a:rPr>
                              <m:t>2</m:t>
                            </m:r>
                          </m:sup>
                        </m:sSup>
                        <m:r>
                          <a:rPr lang="es-VE" i="1">
                            <a:latin typeface="Cambria Math" panose="02040503050406030204" pitchFamily="18" charset="0"/>
                          </a:rPr>
                          <m:t>𝑥</m:t>
                        </m:r>
                      </m:num>
                      <m:den>
                        <m:r>
                          <a:rPr lang="es-VE" i="1">
                            <a:latin typeface="Cambria Math" panose="02040503050406030204" pitchFamily="18" charset="0"/>
                          </a:rPr>
                          <m:t>𝑑</m:t>
                        </m:r>
                        <m:sSup>
                          <m:sSupPr>
                            <m:ctrlPr>
                              <a:rPr lang="es-VE" i="1">
                                <a:latin typeface="Cambria Math" panose="02040503050406030204" pitchFamily="18" charset="0"/>
                              </a:rPr>
                            </m:ctrlPr>
                          </m:sSupPr>
                          <m:e>
                            <m:r>
                              <a:rPr lang="es-VE" i="1">
                                <a:latin typeface="Cambria Math" panose="02040503050406030204" pitchFamily="18" charset="0"/>
                              </a:rPr>
                              <m:t>𝑡</m:t>
                            </m:r>
                          </m:e>
                          <m:sup>
                            <m:r>
                              <a:rPr lang="es-VE" i="1">
                                <a:latin typeface="Cambria Math" panose="02040503050406030204" pitchFamily="18" charset="0"/>
                              </a:rPr>
                              <m:t>2</m:t>
                            </m:r>
                          </m:sup>
                        </m:sSup>
                      </m:den>
                    </m:f>
                    <m:acc>
                      <m:accPr>
                        <m:chr m:val="̂"/>
                        <m:ctrlPr>
                          <a:rPr lang="es-VE" b="1" i="1">
                            <a:latin typeface="Cambria Math" panose="02040503050406030204" pitchFamily="18" charset="0"/>
                          </a:rPr>
                        </m:ctrlPr>
                      </m:accPr>
                      <m:e>
                        <m:r>
                          <a:rPr lang="es-VE" b="1" i="1">
                            <a:latin typeface="Cambria Math" panose="02040503050406030204" pitchFamily="18" charset="0"/>
                          </a:rPr>
                          <m:t>𝒊</m:t>
                        </m:r>
                      </m:e>
                    </m:acc>
                    <m:r>
                      <a:rPr lang="es-VE" b="1" i="1">
                        <a:latin typeface="Cambria Math" panose="02040503050406030204" pitchFamily="18" charset="0"/>
                      </a:rPr>
                      <m:t>+</m:t>
                    </m:r>
                    <m:f>
                      <m:fPr>
                        <m:ctrlPr>
                          <a:rPr lang="es-VE" i="1">
                            <a:latin typeface="Cambria Math" panose="02040503050406030204" pitchFamily="18" charset="0"/>
                          </a:rPr>
                        </m:ctrlPr>
                      </m:fPr>
                      <m:num>
                        <m:sSup>
                          <m:sSupPr>
                            <m:ctrlPr>
                              <a:rPr lang="es-VE" i="1">
                                <a:latin typeface="Cambria Math" panose="02040503050406030204" pitchFamily="18" charset="0"/>
                              </a:rPr>
                            </m:ctrlPr>
                          </m:sSupPr>
                          <m:e>
                            <m:r>
                              <a:rPr lang="es-VE" i="1">
                                <a:latin typeface="Cambria Math" panose="02040503050406030204" pitchFamily="18" charset="0"/>
                              </a:rPr>
                              <m:t>𝑑</m:t>
                            </m:r>
                          </m:e>
                          <m:sup>
                            <m:r>
                              <a:rPr lang="es-VE" i="1">
                                <a:latin typeface="Cambria Math" panose="02040503050406030204" pitchFamily="18" charset="0"/>
                              </a:rPr>
                              <m:t>2</m:t>
                            </m:r>
                          </m:sup>
                        </m:sSup>
                        <m:r>
                          <a:rPr lang="es-VE" i="1">
                            <a:latin typeface="Cambria Math" panose="02040503050406030204" pitchFamily="18" charset="0"/>
                          </a:rPr>
                          <m:t>𝑦</m:t>
                        </m:r>
                      </m:num>
                      <m:den>
                        <m:r>
                          <a:rPr lang="es-VE" i="1">
                            <a:latin typeface="Cambria Math" panose="02040503050406030204" pitchFamily="18" charset="0"/>
                          </a:rPr>
                          <m:t>𝑑</m:t>
                        </m:r>
                        <m:sSup>
                          <m:sSupPr>
                            <m:ctrlPr>
                              <a:rPr lang="es-VE" i="1">
                                <a:latin typeface="Cambria Math" panose="02040503050406030204" pitchFamily="18" charset="0"/>
                              </a:rPr>
                            </m:ctrlPr>
                          </m:sSupPr>
                          <m:e>
                            <m:r>
                              <a:rPr lang="es-VE" i="1">
                                <a:latin typeface="Cambria Math" panose="02040503050406030204" pitchFamily="18" charset="0"/>
                              </a:rPr>
                              <m:t>𝑡</m:t>
                            </m:r>
                          </m:e>
                          <m:sup>
                            <m:r>
                              <a:rPr lang="es-VE" i="1">
                                <a:latin typeface="Cambria Math" panose="02040503050406030204" pitchFamily="18" charset="0"/>
                              </a:rPr>
                              <m:t>2</m:t>
                            </m:r>
                          </m:sup>
                        </m:sSup>
                      </m:den>
                    </m:f>
                    <m:acc>
                      <m:accPr>
                        <m:chr m:val="̂"/>
                        <m:ctrlPr>
                          <a:rPr lang="es-VE" b="1" i="1">
                            <a:latin typeface="Cambria Math" panose="02040503050406030204" pitchFamily="18" charset="0"/>
                          </a:rPr>
                        </m:ctrlPr>
                      </m:accPr>
                      <m:e>
                        <m:r>
                          <a:rPr lang="es-VE" b="1" i="1">
                            <a:latin typeface="Cambria Math" panose="02040503050406030204" pitchFamily="18" charset="0"/>
                          </a:rPr>
                          <m:t>𝒋</m:t>
                        </m:r>
                      </m:e>
                    </m:acc>
                    <m:r>
                      <a:rPr lang="es-VE" b="1" i="1" smtClean="0">
                        <a:latin typeface="Cambria Math" panose="02040503050406030204" pitchFamily="18" charset="0"/>
                        <a:ea typeface="Cambria Math" panose="02040503050406030204" pitchFamily="18" charset="0"/>
                      </a:rPr>
                      <m:t>=</m:t>
                    </m:r>
                    <m:d>
                      <m:dPr>
                        <m:ctrlPr>
                          <a:rPr lang="es-VE" b="1" i="1" smtClean="0">
                            <a:latin typeface="Cambria Math" panose="02040503050406030204" pitchFamily="18" charset="0"/>
                            <a:ea typeface="Cambria Math" panose="02040503050406030204" pitchFamily="18" charset="0"/>
                          </a:rPr>
                        </m:ctrlPr>
                      </m:dPr>
                      <m:e>
                        <m:r>
                          <a:rPr lang="es-VE" i="1">
                            <a:latin typeface="Cambria Math" panose="02040503050406030204" pitchFamily="18" charset="0"/>
                            <a:ea typeface="Cambria Math" panose="02040503050406030204" pitchFamily="18" charset="0"/>
                          </a:rPr>
                          <m:t>3,6</m:t>
                        </m:r>
                        <m:acc>
                          <m:accPr>
                            <m:chr m:val="̂"/>
                            <m:ctrlPr>
                              <a:rPr lang="es-VE" b="1" i="1">
                                <a:latin typeface="Cambria Math" panose="02040503050406030204" pitchFamily="18" charset="0"/>
                                <a:ea typeface="Cambria Math" panose="02040503050406030204" pitchFamily="18" charset="0"/>
                              </a:rPr>
                            </m:ctrlPr>
                          </m:accPr>
                          <m:e>
                            <m:r>
                              <a:rPr lang="es-VE" b="1" i="1">
                                <a:latin typeface="Cambria Math" panose="02040503050406030204" pitchFamily="18" charset="0"/>
                                <a:ea typeface="Cambria Math" panose="02040503050406030204" pitchFamily="18" charset="0"/>
                              </a:rPr>
                              <m:t>𝒊</m:t>
                            </m:r>
                          </m:e>
                        </m:acc>
                        <m:r>
                          <a:rPr lang="es-VE" b="1" i="1">
                            <a:latin typeface="Cambria Math" panose="02040503050406030204" pitchFamily="18" charset="0"/>
                            <a:ea typeface="Cambria Math" panose="02040503050406030204" pitchFamily="18" charset="0"/>
                          </a:rPr>
                          <m:t>−</m:t>
                        </m:r>
                        <m:r>
                          <a:rPr lang="es-VE" i="1">
                            <a:latin typeface="Cambria Math" panose="02040503050406030204" pitchFamily="18" charset="0"/>
                            <a:ea typeface="Cambria Math" panose="02040503050406030204" pitchFamily="18" charset="0"/>
                          </a:rPr>
                          <m:t>4,8</m:t>
                        </m:r>
                        <m:acc>
                          <m:accPr>
                            <m:chr m:val="̂"/>
                            <m:ctrlPr>
                              <a:rPr lang="es-VE" b="1" i="1">
                                <a:latin typeface="Cambria Math" panose="02040503050406030204" pitchFamily="18" charset="0"/>
                                <a:ea typeface="Cambria Math" panose="02040503050406030204" pitchFamily="18" charset="0"/>
                              </a:rPr>
                            </m:ctrlPr>
                          </m:accPr>
                          <m:e>
                            <m:r>
                              <a:rPr lang="es-VE" b="1" i="1">
                                <a:latin typeface="Cambria Math" panose="02040503050406030204" pitchFamily="18" charset="0"/>
                                <a:ea typeface="Cambria Math" panose="02040503050406030204" pitchFamily="18" charset="0"/>
                              </a:rPr>
                              <m:t>𝒋</m:t>
                            </m:r>
                          </m:e>
                        </m:acc>
                      </m:e>
                    </m:d>
                    <m:r>
                      <a:rPr lang="es-VE" b="1" i="1" smtClean="0">
                        <a:latin typeface="Cambria Math" panose="02040503050406030204" pitchFamily="18" charset="0"/>
                        <a:ea typeface="Cambria Math" panose="02040503050406030204" pitchFamily="18" charset="0"/>
                      </a:rPr>
                      <m:t>𝒎</m:t>
                    </m:r>
                    <m:r>
                      <a:rPr lang="es-VE" b="1" i="1" smtClean="0">
                        <a:latin typeface="Cambria Math" panose="02040503050406030204" pitchFamily="18" charset="0"/>
                        <a:ea typeface="Cambria Math" panose="02040503050406030204" pitchFamily="18" charset="0"/>
                      </a:rPr>
                      <m:t>/</m:t>
                    </m:r>
                    <m:sSup>
                      <m:sSupPr>
                        <m:ctrlPr>
                          <a:rPr lang="es-VE" b="1" i="1" smtClean="0">
                            <a:latin typeface="Cambria Math" panose="02040503050406030204" pitchFamily="18" charset="0"/>
                            <a:ea typeface="Cambria Math" panose="02040503050406030204" pitchFamily="18" charset="0"/>
                          </a:rPr>
                        </m:ctrlPr>
                      </m:sSupPr>
                      <m:e>
                        <m:r>
                          <a:rPr lang="es-VE" b="1" i="1" smtClean="0">
                            <a:latin typeface="Cambria Math" panose="02040503050406030204" pitchFamily="18" charset="0"/>
                            <a:ea typeface="Cambria Math" panose="02040503050406030204" pitchFamily="18" charset="0"/>
                          </a:rPr>
                          <m:t>𝒔</m:t>
                        </m:r>
                      </m:e>
                      <m:sup>
                        <m:r>
                          <a:rPr lang="es-VE" b="1" i="1" smtClean="0">
                            <a:latin typeface="Cambria Math" panose="02040503050406030204" pitchFamily="18" charset="0"/>
                            <a:ea typeface="Cambria Math" panose="02040503050406030204" pitchFamily="18" charset="0"/>
                          </a:rPr>
                          <m:t>𝟐</m:t>
                        </m:r>
                      </m:sup>
                    </m:sSup>
                  </m:oMath>
                </a14:m>
                <a:endParaRPr lang="es-VE" b="1" dirty="0" smtClean="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14:m>
                  <m:oMathPara xmlns:m="http://schemas.openxmlformats.org/officeDocument/2006/math">
                    <m:oMathParaPr>
                      <m:jc m:val="centerGroup"/>
                    </m:oMathParaPr>
                    <m:oMath xmlns:m="http://schemas.openxmlformats.org/officeDocument/2006/math">
                      <m:func>
                        <m:funcPr>
                          <m:ctrlPr>
                            <a:rPr lang="es-VE" i="1">
                              <a:latin typeface="Cambria Math" panose="02040503050406030204" pitchFamily="18" charset="0"/>
                            </a:rPr>
                          </m:ctrlPr>
                        </m:funcPr>
                        <m:fName>
                          <m:r>
                            <m:rPr>
                              <m:sty m:val="p"/>
                            </m:rPr>
                            <a:rPr lang="es-ES">
                              <a:latin typeface="Cambria Math" panose="02040503050406030204" pitchFamily="18" charset="0"/>
                            </a:rPr>
                            <m:t>θ</m:t>
                          </m:r>
                          <m:r>
                            <a:rPr lang="es-ES">
                              <a:latin typeface="Cambria Math" panose="02040503050406030204" pitchFamily="18" charset="0"/>
                            </a:rPr>
                            <m:t>=360°</m:t>
                          </m:r>
                          <m:r>
                            <a:rPr lang="es-VE" b="0" i="1" smtClean="0">
                              <a:latin typeface="Cambria Math" panose="02040503050406030204" pitchFamily="18" charset="0"/>
                            </a:rPr>
                            <m:t>−</m:t>
                          </m:r>
                        </m:fName>
                        <m:e>
                          <m:func>
                            <m:funcPr>
                              <m:ctrlPr>
                                <a:rPr lang="es-VE" i="1">
                                  <a:latin typeface="Cambria Math" panose="02040503050406030204" pitchFamily="18" charset="0"/>
                                </a:rPr>
                              </m:ctrlPr>
                            </m:funcPr>
                            <m:fName>
                              <m:sSup>
                                <m:sSupPr>
                                  <m:ctrlPr>
                                    <a:rPr lang="es-VE" i="1">
                                      <a:latin typeface="Cambria Math" panose="02040503050406030204" pitchFamily="18" charset="0"/>
                                    </a:rPr>
                                  </m:ctrlPr>
                                </m:sSupPr>
                                <m:e>
                                  <m:r>
                                    <m:rPr>
                                      <m:sty m:val="p"/>
                                    </m:rPr>
                                    <a:rPr lang="es-ES">
                                      <a:latin typeface="Cambria Math" panose="02040503050406030204" pitchFamily="18" charset="0"/>
                                    </a:rPr>
                                    <m:t>tan</m:t>
                                  </m:r>
                                </m:e>
                                <m:sup>
                                  <m:r>
                                    <a:rPr lang="es-ES" i="1">
                                      <a:latin typeface="Cambria Math" panose="02040503050406030204" pitchFamily="18" charset="0"/>
                                    </a:rPr>
                                    <m:t>−1</m:t>
                                  </m:r>
                                </m:sup>
                              </m:sSup>
                            </m:fName>
                            <m:e>
                              <m:f>
                                <m:fPr>
                                  <m:ctrlPr>
                                    <a:rPr lang="es-VE" i="1">
                                      <a:latin typeface="Cambria Math" panose="02040503050406030204" pitchFamily="18" charset="0"/>
                                    </a:rPr>
                                  </m:ctrlPr>
                                </m:fPr>
                                <m:num>
                                  <m:d>
                                    <m:dPr>
                                      <m:begChr m:val="|"/>
                                      <m:endChr m:val="|"/>
                                      <m:ctrlPr>
                                        <a:rPr lang="es-VE" i="1">
                                          <a:latin typeface="Cambria Math" panose="02040503050406030204" pitchFamily="18" charset="0"/>
                                        </a:rPr>
                                      </m:ctrlPr>
                                    </m:dPr>
                                    <m:e>
                                      <m:r>
                                        <a:rPr lang="es-ES" i="1">
                                          <a:latin typeface="Cambria Math" panose="02040503050406030204" pitchFamily="18" charset="0"/>
                                        </a:rPr>
                                        <m:t>−4</m:t>
                                      </m:r>
                                      <m:r>
                                        <a:rPr lang="es-VE" b="0" i="1" smtClean="0">
                                          <a:latin typeface="Cambria Math" panose="02040503050406030204" pitchFamily="18" charset="0"/>
                                        </a:rPr>
                                        <m:t>,8</m:t>
                                      </m:r>
                                    </m:e>
                                  </m:d>
                                </m:num>
                                <m:den>
                                  <m:d>
                                    <m:dPr>
                                      <m:begChr m:val="|"/>
                                      <m:endChr m:val="|"/>
                                      <m:ctrlPr>
                                        <a:rPr lang="es-VE" i="1">
                                          <a:latin typeface="Cambria Math" panose="02040503050406030204" pitchFamily="18" charset="0"/>
                                        </a:rPr>
                                      </m:ctrlPr>
                                    </m:dPr>
                                    <m:e>
                                      <m:r>
                                        <a:rPr lang="es-VE" b="0" i="1" smtClean="0">
                                          <a:latin typeface="Cambria Math" panose="02040503050406030204" pitchFamily="18" charset="0"/>
                                        </a:rPr>
                                        <m:t>3,6</m:t>
                                      </m:r>
                                    </m:e>
                                  </m:d>
                                </m:den>
                              </m:f>
                              <m:r>
                                <a:rPr lang="es-ES" i="1" smtClean="0">
                                  <a:latin typeface="Cambria Math" panose="02040503050406030204" pitchFamily="18" charset="0"/>
                                  <a:ea typeface="Cambria Math" panose="02040503050406030204" pitchFamily="18" charset="0"/>
                                </a:rPr>
                                <m:t>=</m:t>
                              </m:r>
                              <m:r>
                                <a:rPr lang="es-VE" b="0" i="1" smtClean="0">
                                  <a:latin typeface="Cambria Math" panose="02040503050406030204" pitchFamily="18" charset="0"/>
                                  <a:ea typeface="Cambria Math" panose="02040503050406030204" pitchFamily="18" charset="0"/>
                                </a:rPr>
                                <m:t>53°</m:t>
                              </m:r>
                            </m:e>
                          </m:func>
                        </m:e>
                      </m:func>
                    </m:oMath>
                  </m:oMathPara>
                </a14:m>
                <a:endParaRPr lang="es-VE"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14:m>
                  <m:oMathPara xmlns:m="http://schemas.openxmlformats.org/officeDocument/2006/math">
                    <m:oMathParaPr>
                      <m:jc m:val="centerGroup"/>
                    </m:oMathParaPr>
                    <m:oMath xmlns:m="http://schemas.openxmlformats.org/officeDocument/2006/math">
                      <m:d>
                        <m:dPr>
                          <m:begChr m:val="|"/>
                          <m:endChr m:val="|"/>
                          <m:ctrlPr>
                            <a:rPr lang="es-VE" i="1">
                              <a:latin typeface="Cambria Math" panose="02040503050406030204" pitchFamily="18" charset="0"/>
                            </a:rPr>
                          </m:ctrlPr>
                        </m:dPr>
                        <m:e>
                          <m:acc>
                            <m:accPr>
                              <m:chr m:val="⃗"/>
                              <m:ctrlPr>
                                <a:rPr lang="es-VE" i="1">
                                  <a:latin typeface="Cambria Math" panose="02040503050406030204" pitchFamily="18" charset="0"/>
                                </a:rPr>
                              </m:ctrlPr>
                            </m:accPr>
                            <m:e>
                              <m:r>
                                <a:rPr lang="es-VE" b="1" i="1">
                                  <a:latin typeface="Cambria Math" panose="02040503050406030204" pitchFamily="18" charset="0"/>
                                </a:rPr>
                                <m:t>𝒂</m:t>
                              </m:r>
                            </m:e>
                          </m:acc>
                        </m:e>
                      </m:d>
                      <m:r>
                        <a:rPr lang="es-VE" i="1">
                          <a:latin typeface="Cambria Math" panose="02040503050406030204" pitchFamily="18" charset="0"/>
                        </a:rPr>
                        <m:t>=</m:t>
                      </m:r>
                      <m:rad>
                        <m:radPr>
                          <m:degHide m:val="on"/>
                          <m:ctrlPr>
                            <a:rPr lang="es-VE" i="1">
                              <a:latin typeface="Cambria Math" panose="02040503050406030204" pitchFamily="18" charset="0"/>
                            </a:rPr>
                          </m:ctrlPr>
                        </m:radPr>
                        <m:deg/>
                        <m:e>
                          <m:sSubSup>
                            <m:sSubSupPr>
                              <m:ctrlPr>
                                <a:rPr lang="es-VE" i="1">
                                  <a:latin typeface="Cambria Math" panose="02040503050406030204" pitchFamily="18" charset="0"/>
                                </a:rPr>
                              </m:ctrlPr>
                            </m:sSubSupPr>
                            <m:e>
                              <m:r>
                                <a:rPr lang="es-ES" i="1">
                                  <a:latin typeface="Cambria Math" panose="02040503050406030204" pitchFamily="18" charset="0"/>
                                </a:rPr>
                                <m:t>𝑎</m:t>
                              </m:r>
                            </m:e>
                            <m:sub>
                              <m:r>
                                <a:rPr lang="es-ES" i="1">
                                  <a:latin typeface="Cambria Math" panose="02040503050406030204" pitchFamily="18" charset="0"/>
                                </a:rPr>
                                <m:t>𝑥</m:t>
                              </m:r>
                            </m:sub>
                            <m:sup>
                              <m:r>
                                <a:rPr lang="es-ES" i="1">
                                  <a:latin typeface="Cambria Math" panose="02040503050406030204" pitchFamily="18" charset="0"/>
                                </a:rPr>
                                <m:t>2</m:t>
                              </m:r>
                            </m:sup>
                          </m:sSubSup>
                          <m:r>
                            <a:rPr lang="es-VE" i="1">
                              <a:latin typeface="Cambria Math" panose="02040503050406030204" pitchFamily="18" charset="0"/>
                            </a:rPr>
                            <m:t>+</m:t>
                          </m:r>
                          <m:sSubSup>
                            <m:sSubSupPr>
                              <m:ctrlPr>
                                <a:rPr lang="es-VE" i="1">
                                  <a:latin typeface="Cambria Math" panose="02040503050406030204" pitchFamily="18" charset="0"/>
                                </a:rPr>
                              </m:ctrlPr>
                            </m:sSubSupPr>
                            <m:e>
                              <m:r>
                                <a:rPr lang="es-ES" i="1">
                                  <a:latin typeface="Cambria Math" panose="02040503050406030204" pitchFamily="18" charset="0"/>
                                </a:rPr>
                                <m:t>𝑎</m:t>
                              </m:r>
                            </m:e>
                            <m:sub>
                              <m:r>
                                <a:rPr lang="es-ES" i="1">
                                  <a:latin typeface="Cambria Math" panose="02040503050406030204" pitchFamily="18" charset="0"/>
                                </a:rPr>
                                <m:t>𝑦</m:t>
                              </m:r>
                            </m:sub>
                            <m:sup>
                              <m:r>
                                <a:rPr lang="es-ES" i="1">
                                  <a:latin typeface="Cambria Math" panose="02040503050406030204" pitchFamily="18" charset="0"/>
                                </a:rPr>
                                <m:t>2</m:t>
                              </m:r>
                            </m:sup>
                          </m:sSubSup>
                        </m:e>
                      </m:rad>
                      <m:r>
                        <a:rPr lang="es-VE" i="1">
                          <a:latin typeface="Cambria Math" panose="02040503050406030204" pitchFamily="18" charset="0"/>
                        </a:rPr>
                        <m:t>=</m:t>
                      </m:r>
                      <m:rad>
                        <m:radPr>
                          <m:degHide m:val="on"/>
                          <m:ctrlPr>
                            <a:rPr lang="es-VE" i="1">
                              <a:latin typeface="Cambria Math" panose="02040503050406030204" pitchFamily="18" charset="0"/>
                            </a:rPr>
                          </m:ctrlPr>
                        </m:radPr>
                        <m:deg/>
                        <m:e>
                          <m:sSup>
                            <m:sSupPr>
                              <m:ctrlPr>
                                <a:rPr lang="es-VE" i="1">
                                  <a:latin typeface="Cambria Math" panose="02040503050406030204" pitchFamily="18" charset="0"/>
                                </a:rPr>
                              </m:ctrlPr>
                            </m:sSupPr>
                            <m:e>
                              <m:d>
                                <m:dPr>
                                  <m:ctrlPr>
                                    <a:rPr lang="es-VE" i="1">
                                      <a:latin typeface="Cambria Math" panose="02040503050406030204" pitchFamily="18" charset="0"/>
                                    </a:rPr>
                                  </m:ctrlPr>
                                </m:dPr>
                                <m:e>
                                  <m:r>
                                    <a:rPr lang="es-VE" b="0" i="1" smtClean="0">
                                      <a:latin typeface="Cambria Math" panose="02040503050406030204" pitchFamily="18" charset="0"/>
                                    </a:rPr>
                                    <m:t>3,6</m:t>
                                  </m:r>
                                </m:e>
                              </m:d>
                            </m:e>
                            <m:sup>
                              <m:r>
                                <a:rPr lang="es-VE" i="1">
                                  <a:latin typeface="Cambria Math" panose="02040503050406030204" pitchFamily="18" charset="0"/>
                                </a:rPr>
                                <m:t>2</m:t>
                              </m:r>
                            </m:sup>
                          </m:sSup>
                          <m:r>
                            <a:rPr lang="es-VE" i="1">
                              <a:latin typeface="Cambria Math" panose="02040503050406030204" pitchFamily="18" charset="0"/>
                            </a:rPr>
                            <m:t>+</m:t>
                          </m:r>
                          <m:sSup>
                            <m:sSupPr>
                              <m:ctrlPr>
                                <a:rPr lang="es-VE" i="1">
                                  <a:latin typeface="Cambria Math" panose="02040503050406030204" pitchFamily="18" charset="0"/>
                                </a:rPr>
                              </m:ctrlPr>
                            </m:sSupPr>
                            <m:e>
                              <m:d>
                                <m:dPr>
                                  <m:ctrlPr>
                                    <a:rPr lang="es-VE" i="1">
                                      <a:latin typeface="Cambria Math" panose="02040503050406030204" pitchFamily="18" charset="0"/>
                                    </a:rPr>
                                  </m:ctrlPr>
                                </m:dPr>
                                <m:e>
                                  <m:r>
                                    <a:rPr lang="es-VE" i="1">
                                      <a:latin typeface="Cambria Math" panose="02040503050406030204" pitchFamily="18" charset="0"/>
                                    </a:rPr>
                                    <m:t>−4</m:t>
                                  </m:r>
                                  <m:r>
                                    <a:rPr lang="es-VE" b="0" i="1" smtClean="0">
                                      <a:latin typeface="Cambria Math" panose="02040503050406030204" pitchFamily="18" charset="0"/>
                                    </a:rPr>
                                    <m:t>,8</m:t>
                                  </m:r>
                                </m:e>
                              </m:d>
                            </m:e>
                            <m:sup>
                              <m:r>
                                <a:rPr lang="es-VE" i="1">
                                  <a:latin typeface="Cambria Math" panose="02040503050406030204" pitchFamily="18" charset="0"/>
                                </a:rPr>
                                <m:t>2</m:t>
                              </m:r>
                            </m:sup>
                          </m:sSup>
                          <m:r>
                            <a:rPr lang="es-VE" i="1" smtClean="0">
                              <a:latin typeface="Cambria Math" panose="02040503050406030204" pitchFamily="18" charset="0"/>
                              <a:ea typeface="Cambria Math" panose="02040503050406030204" pitchFamily="18" charset="0"/>
                            </a:rPr>
                            <m:t>=</m:t>
                          </m:r>
                        </m:e>
                      </m:rad>
                      <m:r>
                        <a:rPr lang="es-VE" b="0" i="1" smtClean="0">
                          <a:latin typeface="Cambria Math" panose="02040503050406030204" pitchFamily="18" charset="0"/>
                        </a:rPr>
                        <m:t>6</m:t>
                      </m:r>
                      <m:r>
                        <a:rPr lang="es-VE" b="0" i="1" smtClean="0">
                          <a:latin typeface="Cambria Math" panose="02040503050406030204" pitchFamily="18" charset="0"/>
                        </a:rPr>
                        <m:t>𝑚</m:t>
                      </m:r>
                      <m:r>
                        <a:rPr lang="es-VE" b="0" i="1" smtClean="0">
                          <a:latin typeface="Cambria Math" panose="02040503050406030204" pitchFamily="18" charset="0"/>
                        </a:rPr>
                        <m:t>/</m:t>
                      </m:r>
                      <m:sSup>
                        <m:sSupPr>
                          <m:ctrlPr>
                            <a:rPr lang="es-VE" b="0" i="1" smtClean="0">
                              <a:latin typeface="Cambria Math" panose="02040503050406030204" pitchFamily="18" charset="0"/>
                            </a:rPr>
                          </m:ctrlPr>
                        </m:sSupPr>
                        <m:e>
                          <m:r>
                            <a:rPr lang="es-VE" b="0" i="1" smtClean="0">
                              <a:latin typeface="Cambria Math" panose="02040503050406030204" pitchFamily="18" charset="0"/>
                            </a:rPr>
                            <m:t>𝑠</m:t>
                          </m:r>
                        </m:e>
                        <m:sup>
                          <m:r>
                            <a:rPr lang="es-VE" b="0" i="1" smtClean="0">
                              <a:latin typeface="Cambria Math" panose="02040503050406030204" pitchFamily="18" charset="0"/>
                            </a:rPr>
                            <m:t>2</m:t>
                          </m:r>
                        </m:sup>
                      </m:sSup>
                    </m:oMath>
                  </m:oMathPara>
                </a14:m>
                <a:endParaRPr lang="es-VE" dirty="0" smtClean="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s-VE" dirty="0" smtClean="0">
                    <a:latin typeface="Calibri" panose="020F0502020204030204" pitchFamily="34" charset="0"/>
                    <a:ea typeface="Calibri" panose="020F0502020204030204" pitchFamily="34" charset="0"/>
                    <a:cs typeface="Times New Roman" panose="02020603050405020304" pitchFamily="18" charset="0"/>
                  </a:rPr>
                  <a:t> </a:t>
                </a:r>
                <a:endParaRPr lang="es-VE"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1192695" y="1010898"/>
                <a:ext cx="10157791" cy="4760662"/>
              </a:xfrm>
              <a:prstGeom prst="rect">
                <a:avLst/>
              </a:prstGeom>
              <a:blipFill rotWithShape="0">
                <a:blip r:embed="rId2"/>
                <a:stretch>
                  <a:fillRect l="-540" t="-768"/>
                </a:stretch>
              </a:blipFill>
            </p:spPr>
            <p:txBody>
              <a:bodyPr/>
              <a:lstStyle/>
              <a:p>
                <a:r>
                  <a:rPr lang="es-VE">
                    <a:noFill/>
                  </a:rPr>
                  <a:t> </a:t>
                </a:r>
              </a:p>
            </p:txBody>
          </p:sp>
        </mc:Fallback>
      </mc:AlternateContent>
    </p:spTree>
    <p:extLst>
      <p:ext uri="{BB962C8B-B14F-4D97-AF65-F5344CB8AC3E}">
        <p14:creationId xmlns:p14="http://schemas.microsoft.com/office/powerpoint/2010/main" val="42111110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19808" y="939619"/>
            <a:ext cx="10190921" cy="685059"/>
          </a:xfrm>
          <a:prstGeom prst="rect">
            <a:avLst/>
          </a:prstGeom>
        </p:spPr>
        <p:txBody>
          <a:bodyPr wrap="square">
            <a:spAutoFit/>
          </a:bodyPr>
          <a:lstStyle/>
          <a:p>
            <a:pPr algn="just">
              <a:lnSpc>
                <a:spcPct val="107000"/>
              </a:lnSpc>
              <a:spcAft>
                <a:spcPts val="600"/>
              </a:spcAft>
            </a:pPr>
            <a:r>
              <a:rPr lang="es-VE" dirty="0">
                <a:latin typeface="Times New Roman" panose="02020603050405020304" pitchFamily="18" charset="0"/>
                <a:ea typeface="Times New Roman" panose="02020603050405020304" pitchFamily="18" charset="0"/>
                <a:cs typeface="Times New Roman" panose="02020603050405020304" pitchFamily="18" charset="0"/>
              </a:rPr>
              <a:t>Ejercicio: U</a:t>
            </a:r>
            <a:r>
              <a:rPr lang="es-VE" dirty="0" smtClean="0">
                <a:latin typeface="Times New Roman" panose="02020603050405020304" pitchFamily="18" charset="0"/>
                <a:ea typeface="Times New Roman" panose="02020603050405020304" pitchFamily="18" charset="0"/>
                <a:cs typeface="Times New Roman" panose="02020603050405020304" pitchFamily="18" charset="0"/>
              </a:rPr>
              <a:t>n jugador de básquetbol, lanza una pelota con un ángulo </a:t>
            </a:r>
            <a:r>
              <a:rPr lang="es-VE" dirty="0" smtClean="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 60°</a:t>
            </a:r>
            <a:r>
              <a:rPr lang="es-VE" dirty="0" smtClean="0">
                <a:latin typeface="Times New Roman" panose="02020603050405020304" pitchFamily="18" charset="0"/>
                <a:ea typeface="Times New Roman" panose="02020603050405020304" pitchFamily="18" charset="0"/>
                <a:cs typeface="Times New Roman" panose="02020603050405020304" pitchFamily="18" charset="0"/>
              </a:rPr>
              <a:t> respecto a la horizontal, como se muestra en la figura  ¿ A que velocidad debe lanzar la pelota para anotar?</a:t>
            </a:r>
            <a:endParaRPr lang="es-VE"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1119808" y="1722893"/>
            <a:ext cx="4532916" cy="3037521"/>
          </a:xfrm>
          <a:prstGeom prst="rect">
            <a:avLst/>
          </a:prstGeom>
        </p:spPr>
      </p:pic>
      <p:sp>
        <p:nvSpPr>
          <p:cNvPr id="4" name="Rectángulo 3"/>
          <p:cNvSpPr/>
          <p:nvPr/>
        </p:nvSpPr>
        <p:spPr>
          <a:xfrm>
            <a:off x="5822302" y="1722893"/>
            <a:ext cx="5488427" cy="1477328"/>
          </a:xfrm>
          <a:prstGeom prst="rect">
            <a:avLst/>
          </a:prstGeom>
        </p:spPr>
        <p:txBody>
          <a:bodyPr wrap="square">
            <a:spAutoFit/>
          </a:bodyPr>
          <a:lstStyle/>
          <a:p>
            <a:r>
              <a:rPr lang="es-VE" u="sng" dirty="0" smtClean="0">
                <a:latin typeface="Times New Roman" panose="02020603050405020304" pitchFamily="18" charset="0"/>
                <a:ea typeface="Calibri" panose="020F0502020204030204" pitchFamily="34" charset="0"/>
                <a:cs typeface="Times New Roman" panose="02020603050405020304" pitchFamily="18" charset="0"/>
              </a:rPr>
              <a:t>Interpretación</a:t>
            </a:r>
            <a:r>
              <a:rPr lang="es-VE" dirty="0" smtClean="0">
                <a:latin typeface="Times New Roman" panose="02020603050405020304" pitchFamily="18" charset="0"/>
                <a:ea typeface="Calibri" panose="020F0502020204030204" pitchFamily="34" charset="0"/>
                <a:cs typeface="Times New Roman" panose="02020603050405020304" pitchFamily="18" charset="0"/>
              </a:rPr>
              <a:t>:</a:t>
            </a:r>
          </a:p>
          <a:p>
            <a:r>
              <a:rPr lang="es-VE" dirty="0" smtClean="0">
                <a:latin typeface="Times New Roman" panose="02020603050405020304" pitchFamily="18" charset="0"/>
                <a:ea typeface="Calibri" panose="020F0502020204030204" pitchFamily="34" charset="0"/>
                <a:cs typeface="Times New Roman" panose="02020603050405020304" pitchFamily="18" charset="0"/>
              </a:rPr>
              <a:t>Debemos determinar la velocidad para que la pelota esté en la posición (x, y) correspondiente a la cesta, es decir (4,1) m, ya que consideramos que el origen de nuestro sistema parte de las manos del jugador.</a:t>
            </a:r>
          </a:p>
        </p:txBody>
      </p:sp>
      <p:cxnSp>
        <p:nvCxnSpPr>
          <p:cNvPr id="6" name="Conector recto 5"/>
          <p:cNvCxnSpPr/>
          <p:nvPr/>
        </p:nvCxnSpPr>
        <p:spPr>
          <a:xfrm flipV="1">
            <a:off x="1749287" y="2743200"/>
            <a:ext cx="2822713" cy="41744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5883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ángulo 1"/>
              <p:cNvSpPr/>
              <p:nvPr/>
            </p:nvSpPr>
            <p:spPr>
              <a:xfrm>
                <a:off x="1018133" y="1107994"/>
                <a:ext cx="10277396" cy="3888116"/>
              </a:xfrm>
              <a:prstGeom prst="rect">
                <a:avLst/>
              </a:prstGeom>
            </p:spPr>
            <p:txBody>
              <a:bodyPr wrap="square">
                <a:spAutoFit/>
              </a:bodyPr>
              <a:lstStyle/>
              <a:p>
                <a:r>
                  <a:rPr lang="es-VE" u="sng" dirty="0" smtClean="0">
                    <a:latin typeface="Times New Roman" panose="02020603050405020304" pitchFamily="18" charset="0"/>
                    <a:ea typeface="Calibri" panose="020F0502020204030204" pitchFamily="34" charset="0"/>
                    <a:cs typeface="Times New Roman" panose="02020603050405020304" pitchFamily="18" charset="0"/>
                  </a:rPr>
                  <a:t>Desarrollo</a:t>
                </a:r>
                <a:r>
                  <a:rPr lang="es-VE" dirty="0">
                    <a:latin typeface="Times New Roman" panose="02020603050405020304" pitchFamily="18" charset="0"/>
                    <a:ea typeface="Calibri" panose="020F0502020204030204" pitchFamily="34" charset="0"/>
                    <a:cs typeface="Times New Roman" panose="02020603050405020304" pitchFamily="18" charset="0"/>
                  </a:rPr>
                  <a:t> :</a:t>
                </a:r>
              </a:p>
              <a:p>
                <a:r>
                  <a:rPr lang="es-VE" dirty="0">
                    <a:latin typeface="Times New Roman" panose="02020603050405020304" pitchFamily="18" charset="0"/>
                    <a:cs typeface="Times New Roman" panose="02020603050405020304" pitchFamily="18" charset="0"/>
                  </a:rPr>
                  <a:t>Las ecuaciones para la posición son,</a:t>
                </a:r>
              </a:p>
              <a:p>
                <a:r>
                  <a:rPr lang="es-VE"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s-VE" i="1">
                        <a:latin typeface="Cambria Math" panose="02040503050406030204" pitchFamily="18" charset="0"/>
                        <a:ea typeface="Times New Roman" panose="02020603050405020304" pitchFamily="18" charset="0"/>
                        <a:cs typeface="Times New Roman" panose="02020603050405020304" pitchFamily="18" charset="0"/>
                      </a:rPr>
                      <m:t>𝑥</m:t>
                    </m:r>
                    <m:r>
                      <a:rPr lang="es-VE" i="1">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s-VE" i="1">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s-VE" i="1">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s-VE" i="1">
                                    <a:latin typeface="Cambria Math" panose="02040503050406030204" pitchFamily="18" charset="0"/>
                                    <a:ea typeface="Times New Roman" panose="02020603050405020304" pitchFamily="18" charset="0"/>
                                    <a:cs typeface="Times New Roman" panose="02020603050405020304" pitchFamily="18" charset="0"/>
                                  </a:rPr>
                                </m:ctrlPr>
                              </m:accPr>
                              <m:e>
                                <m:r>
                                  <a:rPr lang="es-VE" i="1">
                                    <a:latin typeface="Cambria Math" panose="02040503050406030204" pitchFamily="18" charset="0"/>
                                    <a:ea typeface="Times New Roman" panose="02020603050405020304" pitchFamily="18" charset="0"/>
                                    <a:cs typeface="Times New Roman" panose="02020603050405020304" pitchFamily="18" charset="0"/>
                                  </a:rPr>
                                  <m:t>𝑣</m:t>
                                </m:r>
                              </m:e>
                            </m:acc>
                          </m:e>
                          <m:sub>
                            <m:r>
                              <a:rPr lang="es-VE" i="1">
                                <a:latin typeface="Cambria Math" panose="02040503050406030204" pitchFamily="18" charset="0"/>
                                <a:ea typeface="Times New Roman" panose="02020603050405020304" pitchFamily="18" charset="0"/>
                                <a:cs typeface="Times New Roman" panose="02020603050405020304" pitchFamily="18" charset="0"/>
                              </a:rPr>
                              <m:t>𝑜</m:t>
                            </m:r>
                          </m:sub>
                        </m:sSub>
                      </m:e>
                    </m:d>
                    <m:func>
                      <m:funcPr>
                        <m:ctrlPr>
                          <a:rPr lang="es-VE"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s-VE">
                            <a:latin typeface="Cambria Math" panose="02040503050406030204" pitchFamily="18" charset="0"/>
                            <a:ea typeface="Calibri" panose="020F0502020204030204" pitchFamily="34" charset="0"/>
                            <a:cs typeface="Times New Roman" panose="02020603050405020304" pitchFamily="18" charset="0"/>
                          </a:rPr>
                          <m:t>cos</m:t>
                        </m:r>
                      </m:fName>
                      <m:e>
                        <m:r>
                          <a:rPr lang="es-VE" i="1">
                            <a:latin typeface="Cambria Math" panose="02040503050406030204" pitchFamily="18" charset="0"/>
                            <a:ea typeface="Times New Roman" panose="02020603050405020304" pitchFamily="18" charset="0"/>
                            <a:cs typeface="Times New Roman" panose="02020603050405020304" pitchFamily="18" charset="0"/>
                          </a:rPr>
                          <m:t>𝜃</m:t>
                        </m:r>
                      </m:e>
                    </m:func>
                    <m:r>
                      <a:rPr lang="es-VE" i="1">
                        <a:latin typeface="Cambria Math" panose="02040503050406030204" pitchFamily="18" charset="0"/>
                        <a:ea typeface="Times New Roman" panose="02020603050405020304" pitchFamily="18" charset="0"/>
                        <a:cs typeface="Times New Roman" panose="02020603050405020304" pitchFamily="18" charset="0"/>
                      </a:rPr>
                      <m:t>𝑡</m:t>
                    </m:r>
                  </m:oMath>
                </a14:m>
                <a:r>
                  <a:rPr lang="es-VE" dirty="0">
                    <a:latin typeface="Times New Roman" panose="02020603050405020304" pitchFamily="18" charset="0"/>
                    <a:ea typeface="Times New Roman" panose="02020603050405020304" pitchFamily="18" charset="0"/>
                    <a:cs typeface="Times New Roman" panose="02020603050405020304" pitchFamily="18" charset="0"/>
                  </a:rPr>
                  <a:t> </a:t>
                </a:r>
                <a:r>
                  <a:rPr lang="es-VE" dirty="0">
                    <a:latin typeface="Times New Roman" panose="02020603050405020304" pitchFamily="18" charset="0"/>
                    <a:ea typeface="Times New Roman" panose="02020603050405020304" pitchFamily="18" charset="0"/>
                    <a:cs typeface="Times New Roman" panose="02020603050405020304" pitchFamily="18" charset="0"/>
                  </a:rPr>
                  <a:t>                        (1)</a:t>
                </a:r>
                <a:endParaRPr lang="es-VE" dirty="0">
                  <a:latin typeface="Times New Roman" panose="02020603050405020304" pitchFamily="18" charset="0"/>
                  <a:cs typeface="Times New Roman" panose="02020603050405020304" pitchFamily="18" charset="0"/>
                </a:endParaRPr>
              </a:p>
              <a:p>
                <a:r>
                  <a:rPr lang="es-VE"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s-VE" i="1">
                        <a:latin typeface="Cambria Math" panose="02040503050406030204" pitchFamily="18" charset="0"/>
                        <a:ea typeface="Times New Roman" panose="02020603050405020304" pitchFamily="18" charset="0"/>
                        <a:cs typeface="Times New Roman" panose="02020603050405020304" pitchFamily="18" charset="0"/>
                      </a:rPr>
                      <m:t>𝑦</m:t>
                    </m:r>
                    <m:r>
                      <a:rPr lang="es-VE" i="1">
                        <a:latin typeface="Cambria Math" panose="02040503050406030204" pitchFamily="18" charset="0"/>
                        <a:ea typeface="Times New Roman" panose="02020603050405020304" pitchFamily="18" charset="0"/>
                        <a:cs typeface="Times New Roman" panose="02020603050405020304" pitchFamily="18" charset="0"/>
                      </a:rPr>
                      <m:t>=</m:t>
                    </m:r>
                    <m:d>
                      <m:dPr>
                        <m:ctrlPr>
                          <a:rPr lang="es-VE" i="1">
                            <a:latin typeface="Cambria Math" panose="02040503050406030204" pitchFamily="18" charset="0"/>
                            <a:ea typeface="Times New Roman" panose="02020603050405020304" pitchFamily="18" charset="0"/>
                            <a:cs typeface="Times New Roman" panose="02020603050405020304" pitchFamily="18" charset="0"/>
                          </a:rPr>
                        </m:ctrlPr>
                      </m:dPr>
                      <m:e>
                        <m:d>
                          <m:dPr>
                            <m:begChr m:val="|"/>
                            <m:endChr m:val="|"/>
                            <m:ctrlPr>
                              <a:rPr lang="es-VE" i="1">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s-VE" i="1">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s-VE" i="1">
                                        <a:latin typeface="Cambria Math" panose="02040503050406030204" pitchFamily="18" charset="0"/>
                                        <a:ea typeface="Times New Roman" panose="02020603050405020304" pitchFamily="18" charset="0"/>
                                        <a:cs typeface="Times New Roman" panose="02020603050405020304" pitchFamily="18" charset="0"/>
                                      </a:rPr>
                                    </m:ctrlPr>
                                  </m:accPr>
                                  <m:e>
                                    <m:r>
                                      <a:rPr lang="es-VE" i="1">
                                        <a:latin typeface="Cambria Math" panose="02040503050406030204" pitchFamily="18" charset="0"/>
                                        <a:ea typeface="Times New Roman" panose="02020603050405020304" pitchFamily="18" charset="0"/>
                                        <a:cs typeface="Times New Roman" panose="02020603050405020304" pitchFamily="18" charset="0"/>
                                      </a:rPr>
                                      <m:t>𝑣</m:t>
                                    </m:r>
                                  </m:e>
                                </m:acc>
                              </m:e>
                              <m:sub>
                                <m:r>
                                  <a:rPr lang="es-VE" i="1">
                                    <a:latin typeface="Cambria Math" panose="02040503050406030204" pitchFamily="18" charset="0"/>
                                    <a:ea typeface="Times New Roman" panose="02020603050405020304" pitchFamily="18" charset="0"/>
                                    <a:cs typeface="Times New Roman" panose="02020603050405020304" pitchFamily="18" charset="0"/>
                                  </a:rPr>
                                  <m:t>𝑜</m:t>
                                </m:r>
                              </m:sub>
                            </m:sSub>
                          </m:e>
                        </m:d>
                        <m:func>
                          <m:funcPr>
                            <m:ctrlPr>
                              <a:rPr lang="es-VE" i="1">
                                <a:latin typeface="Cambria Math" panose="02040503050406030204" pitchFamily="18" charset="0"/>
                                <a:ea typeface="Times New Roman" panose="02020603050405020304" pitchFamily="18" charset="0"/>
                                <a:cs typeface="Times New Roman" panose="02020603050405020304" pitchFamily="18" charset="0"/>
                              </a:rPr>
                            </m:ctrlPr>
                          </m:funcPr>
                          <m:fName>
                            <m:r>
                              <a:rPr lang="es-VE" i="1">
                                <a:latin typeface="Cambria Math" panose="02040503050406030204" pitchFamily="18" charset="0"/>
                                <a:ea typeface="Times New Roman" panose="02020603050405020304" pitchFamily="18" charset="0"/>
                                <a:cs typeface="Times New Roman" panose="02020603050405020304" pitchFamily="18" charset="0"/>
                              </a:rPr>
                              <m:t>𝑠𝑖𝑛</m:t>
                            </m:r>
                          </m:fName>
                          <m:e>
                            <m:r>
                              <a:rPr lang="es-VE" i="1">
                                <a:latin typeface="Cambria Math" panose="02040503050406030204" pitchFamily="18" charset="0"/>
                                <a:ea typeface="Times New Roman" panose="02020603050405020304" pitchFamily="18" charset="0"/>
                                <a:cs typeface="Times New Roman" panose="02020603050405020304" pitchFamily="18" charset="0"/>
                              </a:rPr>
                              <m:t>𝜃</m:t>
                            </m:r>
                          </m:e>
                        </m:func>
                      </m:e>
                    </m:d>
                    <m:r>
                      <a:rPr lang="es-VE" i="1">
                        <a:latin typeface="Cambria Math" panose="02040503050406030204" pitchFamily="18" charset="0"/>
                        <a:ea typeface="Times New Roman" panose="02020603050405020304" pitchFamily="18" charset="0"/>
                        <a:cs typeface="Times New Roman" panose="02020603050405020304" pitchFamily="18" charset="0"/>
                      </a:rPr>
                      <m:t>𝑡</m:t>
                    </m:r>
                    <m:r>
                      <a:rPr lang="es-VE" i="1">
                        <a:latin typeface="Cambria Math" panose="02040503050406030204" pitchFamily="18" charset="0"/>
                        <a:ea typeface="Times New Roman" panose="02020603050405020304" pitchFamily="18" charset="0"/>
                        <a:cs typeface="Times New Roman" panose="02020603050405020304" pitchFamily="18" charset="0"/>
                      </a:rPr>
                      <m:t>−</m:t>
                    </m:r>
                    <m:f>
                      <m:fPr>
                        <m:ctrlPr>
                          <a:rPr lang="es-VE" i="1">
                            <a:latin typeface="Cambria Math" panose="02040503050406030204" pitchFamily="18" charset="0"/>
                            <a:ea typeface="Times New Roman" panose="02020603050405020304" pitchFamily="18" charset="0"/>
                            <a:cs typeface="Times New Roman" panose="02020603050405020304" pitchFamily="18" charset="0"/>
                          </a:rPr>
                        </m:ctrlPr>
                      </m:fPr>
                      <m:num>
                        <m:r>
                          <a:rPr lang="es-VE" i="1">
                            <a:latin typeface="Cambria Math" panose="02040503050406030204" pitchFamily="18" charset="0"/>
                            <a:ea typeface="Times New Roman" panose="02020603050405020304" pitchFamily="18" charset="0"/>
                            <a:cs typeface="Times New Roman" panose="02020603050405020304" pitchFamily="18" charset="0"/>
                          </a:rPr>
                          <m:t>1</m:t>
                        </m:r>
                      </m:num>
                      <m:den>
                        <m:r>
                          <a:rPr lang="es-VE" i="1">
                            <a:latin typeface="Cambria Math" panose="02040503050406030204" pitchFamily="18" charset="0"/>
                            <a:ea typeface="Times New Roman" panose="02020603050405020304" pitchFamily="18" charset="0"/>
                            <a:cs typeface="Times New Roman" panose="02020603050405020304" pitchFamily="18" charset="0"/>
                          </a:rPr>
                          <m:t>2</m:t>
                        </m:r>
                      </m:den>
                    </m:f>
                    <m:r>
                      <a:rPr lang="es-VE" i="1">
                        <a:latin typeface="Cambria Math" panose="02040503050406030204" pitchFamily="18" charset="0"/>
                        <a:ea typeface="Times New Roman" panose="02020603050405020304" pitchFamily="18" charset="0"/>
                        <a:cs typeface="Times New Roman" panose="02020603050405020304" pitchFamily="18" charset="0"/>
                      </a:rPr>
                      <m:t>𝑔</m:t>
                    </m:r>
                    <m:sSup>
                      <m:sSupPr>
                        <m:ctrlPr>
                          <a:rPr lang="es-VE" i="1">
                            <a:latin typeface="Cambria Math" panose="02040503050406030204" pitchFamily="18" charset="0"/>
                            <a:ea typeface="Times New Roman" panose="02020603050405020304" pitchFamily="18" charset="0"/>
                            <a:cs typeface="Times New Roman" panose="02020603050405020304" pitchFamily="18" charset="0"/>
                          </a:rPr>
                        </m:ctrlPr>
                      </m:sSupPr>
                      <m:e>
                        <m:r>
                          <a:rPr lang="es-VE" i="1">
                            <a:latin typeface="Cambria Math" panose="02040503050406030204" pitchFamily="18" charset="0"/>
                            <a:ea typeface="Times New Roman" panose="02020603050405020304" pitchFamily="18" charset="0"/>
                            <a:cs typeface="Times New Roman" panose="02020603050405020304" pitchFamily="18" charset="0"/>
                          </a:rPr>
                          <m:t>𝑡</m:t>
                        </m:r>
                      </m:e>
                      <m:sup>
                        <m:r>
                          <a:rPr lang="es-VE" i="1">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es-VE" dirty="0">
                    <a:latin typeface="Times New Roman" panose="02020603050405020304" pitchFamily="18" charset="0"/>
                    <a:cs typeface="Times New Roman" panose="02020603050405020304" pitchFamily="18" charset="0"/>
                  </a:rPr>
                  <a:t>         (2)</a:t>
                </a:r>
              </a:p>
              <a:p>
                <a:r>
                  <a:rPr lang="es-VE" dirty="0">
                    <a:latin typeface="Times New Roman" panose="02020603050405020304" pitchFamily="18" charset="0"/>
                    <a:cs typeface="Times New Roman" panose="02020603050405020304" pitchFamily="18" charset="0"/>
                  </a:rPr>
                  <a:t>Despejando t de (1) y sustituyendo en dos tenemos </a:t>
                </a:r>
              </a:p>
              <a:p>
                <a14:m>
                  <m:oMath xmlns:m="http://schemas.openxmlformats.org/officeDocument/2006/math">
                    <m:r>
                      <a:rPr lang="es-VE" i="1">
                        <a:latin typeface="Cambria Math" panose="02040503050406030204" pitchFamily="18" charset="0"/>
                        <a:ea typeface="Times New Roman" panose="02020603050405020304" pitchFamily="18" charset="0"/>
                        <a:cs typeface="Times New Roman" panose="02020603050405020304" pitchFamily="18" charset="0"/>
                      </a:rPr>
                      <m:t>𝑥</m:t>
                    </m:r>
                    <m:r>
                      <a:rPr lang="es-VE" i="1">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s-VE" i="1">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s-VE" i="1">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s-VE" i="1">
                                    <a:latin typeface="Cambria Math" panose="02040503050406030204" pitchFamily="18" charset="0"/>
                                    <a:ea typeface="Times New Roman" panose="02020603050405020304" pitchFamily="18" charset="0"/>
                                    <a:cs typeface="Times New Roman" panose="02020603050405020304" pitchFamily="18" charset="0"/>
                                  </a:rPr>
                                </m:ctrlPr>
                              </m:accPr>
                              <m:e>
                                <m:r>
                                  <a:rPr lang="es-VE" i="1">
                                    <a:latin typeface="Cambria Math" panose="02040503050406030204" pitchFamily="18" charset="0"/>
                                    <a:ea typeface="Times New Roman" panose="02020603050405020304" pitchFamily="18" charset="0"/>
                                    <a:cs typeface="Times New Roman" panose="02020603050405020304" pitchFamily="18" charset="0"/>
                                  </a:rPr>
                                  <m:t>𝑣</m:t>
                                </m:r>
                              </m:e>
                            </m:acc>
                          </m:e>
                          <m:sub>
                            <m:r>
                              <a:rPr lang="es-VE" i="1">
                                <a:latin typeface="Cambria Math" panose="02040503050406030204" pitchFamily="18" charset="0"/>
                                <a:ea typeface="Times New Roman" panose="02020603050405020304" pitchFamily="18" charset="0"/>
                                <a:cs typeface="Times New Roman" panose="02020603050405020304" pitchFamily="18" charset="0"/>
                              </a:rPr>
                              <m:t>𝑜</m:t>
                            </m:r>
                          </m:sub>
                        </m:sSub>
                      </m:e>
                    </m:d>
                    <m:func>
                      <m:funcPr>
                        <m:ctrlPr>
                          <a:rPr lang="es-VE"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s-VE">
                            <a:latin typeface="Cambria Math" panose="02040503050406030204" pitchFamily="18" charset="0"/>
                            <a:ea typeface="Calibri" panose="020F0502020204030204" pitchFamily="34" charset="0"/>
                            <a:cs typeface="Times New Roman" panose="02020603050405020304" pitchFamily="18" charset="0"/>
                          </a:rPr>
                          <m:t>cos</m:t>
                        </m:r>
                      </m:fName>
                      <m:e>
                        <m:r>
                          <a:rPr lang="es-VE" i="1">
                            <a:latin typeface="Cambria Math" panose="02040503050406030204" pitchFamily="18" charset="0"/>
                            <a:ea typeface="Times New Roman" panose="02020603050405020304" pitchFamily="18" charset="0"/>
                            <a:cs typeface="Times New Roman" panose="02020603050405020304" pitchFamily="18" charset="0"/>
                          </a:rPr>
                          <m:t>𝜃</m:t>
                        </m:r>
                      </m:e>
                    </m:func>
                    <m:r>
                      <a:rPr lang="es-VE" i="1">
                        <a:latin typeface="Cambria Math" panose="02040503050406030204" pitchFamily="18" charset="0"/>
                        <a:ea typeface="Times New Roman" panose="02020603050405020304" pitchFamily="18" charset="0"/>
                        <a:cs typeface="Times New Roman" panose="02020603050405020304" pitchFamily="18" charset="0"/>
                      </a:rPr>
                      <m:t>𝑡</m:t>
                    </m:r>
                    <m:r>
                      <a:rPr lang="es-VE" i="1">
                        <a:latin typeface="Cambria Math" panose="02040503050406030204" pitchFamily="18" charset="0"/>
                        <a:ea typeface="Cambria Math" panose="02040503050406030204" pitchFamily="18" charset="0"/>
                        <a:cs typeface="Times New Roman" panose="02020603050405020304" pitchFamily="18" charset="0"/>
                      </a:rPr>
                      <m:t>→4=</m:t>
                    </m:r>
                    <m:d>
                      <m:dPr>
                        <m:begChr m:val="|"/>
                        <m:endChr m:val="|"/>
                        <m:ctrlPr>
                          <a:rPr lang="es-VE" i="1">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s-VE" i="1">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s-VE" i="1">
                                    <a:latin typeface="Cambria Math" panose="02040503050406030204" pitchFamily="18" charset="0"/>
                                    <a:ea typeface="Times New Roman" panose="02020603050405020304" pitchFamily="18" charset="0"/>
                                    <a:cs typeface="Times New Roman" panose="02020603050405020304" pitchFamily="18" charset="0"/>
                                  </a:rPr>
                                </m:ctrlPr>
                              </m:accPr>
                              <m:e>
                                <m:r>
                                  <a:rPr lang="es-VE" i="1">
                                    <a:latin typeface="Cambria Math" panose="02040503050406030204" pitchFamily="18" charset="0"/>
                                    <a:ea typeface="Times New Roman" panose="02020603050405020304" pitchFamily="18" charset="0"/>
                                    <a:cs typeface="Times New Roman" panose="02020603050405020304" pitchFamily="18" charset="0"/>
                                  </a:rPr>
                                  <m:t>𝑣</m:t>
                                </m:r>
                              </m:e>
                            </m:acc>
                          </m:e>
                          <m:sub>
                            <m:r>
                              <a:rPr lang="es-VE" i="1">
                                <a:latin typeface="Cambria Math" panose="02040503050406030204" pitchFamily="18" charset="0"/>
                                <a:ea typeface="Times New Roman" panose="02020603050405020304" pitchFamily="18" charset="0"/>
                                <a:cs typeface="Times New Roman" panose="02020603050405020304" pitchFamily="18" charset="0"/>
                              </a:rPr>
                              <m:t>𝑜</m:t>
                            </m:r>
                          </m:sub>
                        </m:sSub>
                      </m:e>
                    </m:d>
                    <m:func>
                      <m:funcPr>
                        <m:ctrlPr>
                          <a:rPr lang="es-VE"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s-VE">
                            <a:latin typeface="Cambria Math" panose="02040503050406030204" pitchFamily="18" charset="0"/>
                            <a:ea typeface="Times New Roman" panose="02020603050405020304" pitchFamily="18" charset="0"/>
                            <a:cs typeface="Times New Roman" panose="02020603050405020304" pitchFamily="18" charset="0"/>
                          </a:rPr>
                          <m:t>cos</m:t>
                        </m:r>
                      </m:fName>
                      <m:e>
                        <m:r>
                          <a:rPr lang="es-VE" i="1">
                            <a:latin typeface="Cambria Math" panose="02040503050406030204" pitchFamily="18" charset="0"/>
                            <a:ea typeface="Times New Roman" panose="02020603050405020304" pitchFamily="18" charset="0"/>
                            <a:cs typeface="Times New Roman" panose="02020603050405020304" pitchFamily="18" charset="0"/>
                          </a:rPr>
                          <m:t>60</m:t>
                        </m:r>
                        <m:r>
                          <a:rPr lang="es-VE" i="1">
                            <a:latin typeface="Cambria Math" panose="02040503050406030204" pitchFamily="18" charset="0"/>
                            <a:ea typeface="Cambria Math" panose="02040503050406030204" pitchFamily="18" charset="0"/>
                            <a:cs typeface="Times New Roman" panose="02020603050405020304" pitchFamily="18" charset="0"/>
                          </a:rPr>
                          <m:t>° </m:t>
                        </m:r>
                        <m:r>
                          <a:rPr lang="es-VE" i="1">
                            <a:latin typeface="Cambria Math" panose="02040503050406030204" pitchFamily="18" charset="0"/>
                            <a:ea typeface="Cambria Math" panose="02040503050406030204" pitchFamily="18" charset="0"/>
                            <a:cs typeface="Times New Roman" panose="02020603050405020304" pitchFamily="18" charset="0"/>
                          </a:rPr>
                          <m:t>𝑡</m:t>
                        </m:r>
                        <m:r>
                          <a:rPr lang="es-VE" i="1">
                            <a:latin typeface="Cambria Math" panose="02040503050406030204" pitchFamily="18" charset="0"/>
                            <a:ea typeface="Cambria Math" panose="02040503050406030204" pitchFamily="18" charset="0"/>
                            <a:cs typeface="Times New Roman" panose="02020603050405020304" pitchFamily="18" charset="0"/>
                          </a:rPr>
                          <m:t>→  </m:t>
                        </m:r>
                        <m:r>
                          <a:rPr lang="es-VE" i="1">
                            <a:latin typeface="Cambria Math" panose="02040503050406030204" pitchFamily="18" charset="0"/>
                            <a:ea typeface="Cambria Math" panose="02040503050406030204" pitchFamily="18" charset="0"/>
                            <a:cs typeface="Times New Roman" panose="02020603050405020304" pitchFamily="18" charset="0"/>
                          </a:rPr>
                          <m:t>𝑡</m:t>
                        </m:r>
                        <m:r>
                          <a:rPr lang="es-VE" i="1">
                            <a:latin typeface="Cambria Math" panose="02040503050406030204" pitchFamily="18" charset="0"/>
                            <a:ea typeface="Cambria Math" panose="02040503050406030204" pitchFamily="18" charset="0"/>
                            <a:cs typeface="Times New Roman" panose="02020603050405020304" pitchFamily="18" charset="0"/>
                          </a:rPr>
                          <m:t>=</m:t>
                        </m:r>
                      </m:e>
                    </m:func>
                    <m:f>
                      <m:fPr>
                        <m:ctrlPr>
                          <a:rPr lang="es-VE" i="1">
                            <a:latin typeface="Cambria Math" panose="02040503050406030204" pitchFamily="18" charset="0"/>
                            <a:ea typeface="Cambria Math" panose="02040503050406030204" pitchFamily="18" charset="0"/>
                            <a:cs typeface="Times New Roman" panose="02020603050405020304" pitchFamily="18" charset="0"/>
                          </a:rPr>
                        </m:ctrlPr>
                      </m:fPr>
                      <m:num>
                        <m:r>
                          <a:rPr lang="es-VE" i="1">
                            <a:latin typeface="Cambria Math" panose="02040503050406030204" pitchFamily="18" charset="0"/>
                            <a:ea typeface="Cambria Math" panose="02040503050406030204" pitchFamily="18" charset="0"/>
                            <a:cs typeface="Times New Roman" panose="02020603050405020304" pitchFamily="18" charset="0"/>
                          </a:rPr>
                          <m:t>8</m:t>
                        </m:r>
                      </m:num>
                      <m:den>
                        <m:d>
                          <m:dPr>
                            <m:begChr m:val="|"/>
                            <m:endChr m:val="|"/>
                            <m:ctrlPr>
                              <a:rPr lang="es-VE" i="1">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es-VE" i="1">
                                    <a:latin typeface="Cambria Math" panose="02040503050406030204" pitchFamily="18" charset="0"/>
                                    <a:ea typeface="Cambria Math" panose="02040503050406030204" pitchFamily="18" charset="0"/>
                                    <a:cs typeface="Times New Roman" panose="02020603050405020304" pitchFamily="18" charset="0"/>
                                  </a:rPr>
                                </m:ctrlPr>
                              </m:sSubPr>
                              <m:e>
                                <m:r>
                                  <a:rPr lang="es-VE" i="1">
                                    <a:latin typeface="Cambria Math" panose="02040503050406030204" pitchFamily="18" charset="0"/>
                                    <a:ea typeface="Cambria Math" panose="02040503050406030204" pitchFamily="18" charset="0"/>
                                    <a:cs typeface="Times New Roman" panose="02020603050405020304" pitchFamily="18" charset="0"/>
                                  </a:rPr>
                                  <m:t>𝑣</m:t>
                                </m:r>
                              </m:e>
                              <m:sub>
                                <m:r>
                                  <a:rPr lang="es-VE" i="1">
                                    <a:latin typeface="Cambria Math" panose="02040503050406030204" pitchFamily="18" charset="0"/>
                                    <a:ea typeface="Cambria Math" panose="02040503050406030204" pitchFamily="18" charset="0"/>
                                    <a:cs typeface="Times New Roman" panose="02020603050405020304" pitchFamily="18" charset="0"/>
                                  </a:rPr>
                                  <m:t>0</m:t>
                                </m:r>
                              </m:sub>
                            </m:sSub>
                          </m:e>
                        </m:d>
                      </m:den>
                    </m:f>
                  </m:oMath>
                </a14:m>
                <a:r>
                  <a:rPr lang="es-VE" dirty="0">
                    <a:latin typeface="Times New Roman" panose="02020603050405020304" pitchFamily="18" charset="0"/>
                    <a:cs typeface="Times New Roman" panose="02020603050405020304" pitchFamily="18" charset="0"/>
                  </a:rPr>
                  <a:t> </a:t>
                </a:r>
              </a:p>
              <a:p>
                <a:r>
                  <a:rPr lang="es-VE" dirty="0"/>
                  <a:t>Como y = 1  cuando la bola alcanza la cesta, entonces:</a:t>
                </a:r>
              </a:p>
              <a:p>
                <a:r>
                  <a:rPr lang="es-VE" dirty="0">
                    <a:ea typeface="Times New Roman" panose="02020603050405020304" pitchFamily="18" charset="0"/>
                    <a:cs typeface="Times New Roman" panose="02020603050405020304" pitchFamily="18" charset="0"/>
                  </a:rPr>
                  <a:t>1</a:t>
                </a:r>
                <a14:m>
                  <m:oMath xmlns:m="http://schemas.openxmlformats.org/officeDocument/2006/math">
                    <m:r>
                      <a:rPr lang="es-VE" i="1">
                        <a:latin typeface="Cambria Math" panose="02040503050406030204" pitchFamily="18" charset="0"/>
                        <a:ea typeface="Times New Roman" panose="02020603050405020304" pitchFamily="18" charset="0"/>
                        <a:cs typeface="Times New Roman" panose="02020603050405020304" pitchFamily="18" charset="0"/>
                      </a:rPr>
                      <m:t>=</m:t>
                    </m:r>
                    <m:d>
                      <m:dPr>
                        <m:ctrlPr>
                          <a:rPr lang="es-VE" i="1">
                            <a:latin typeface="Cambria Math" panose="02040503050406030204" pitchFamily="18" charset="0"/>
                            <a:ea typeface="Times New Roman" panose="02020603050405020304" pitchFamily="18" charset="0"/>
                            <a:cs typeface="Times New Roman" panose="02020603050405020304" pitchFamily="18" charset="0"/>
                          </a:rPr>
                        </m:ctrlPr>
                      </m:dPr>
                      <m:e>
                        <m:d>
                          <m:dPr>
                            <m:begChr m:val="|"/>
                            <m:endChr m:val="|"/>
                            <m:ctrlPr>
                              <a:rPr lang="es-VE" i="1">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s-VE" i="1">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s-VE" i="1">
                                        <a:latin typeface="Cambria Math" panose="02040503050406030204" pitchFamily="18" charset="0"/>
                                        <a:ea typeface="Times New Roman" panose="02020603050405020304" pitchFamily="18" charset="0"/>
                                        <a:cs typeface="Times New Roman" panose="02020603050405020304" pitchFamily="18" charset="0"/>
                                      </a:rPr>
                                    </m:ctrlPr>
                                  </m:accPr>
                                  <m:e>
                                    <m:r>
                                      <a:rPr lang="es-VE" i="1">
                                        <a:latin typeface="Cambria Math" panose="02040503050406030204" pitchFamily="18" charset="0"/>
                                        <a:ea typeface="Times New Roman" panose="02020603050405020304" pitchFamily="18" charset="0"/>
                                        <a:cs typeface="Times New Roman" panose="02020603050405020304" pitchFamily="18" charset="0"/>
                                      </a:rPr>
                                      <m:t>𝑣</m:t>
                                    </m:r>
                                  </m:e>
                                </m:acc>
                              </m:e>
                              <m:sub>
                                <m:r>
                                  <a:rPr lang="es-VE" i="1">
                                    <a:latin typeface="Cambria Math" panose="02040503050406030204" pitchFamily="18" charset="0"/>
                                    <a:ea typeface="Times New Roman" panose="02020603050405020304" pitchFamily="18" charset="0"/>
                                    <a:cs typeface="Times New Roman" panose="02020603050405020304" pitchFamily="18" charset="0"/>
                                  </a:rPr>
                                  <m:t>𝑜</m:t>
                                </m:r>
                              </m:sub>
                            </m:sSub>
                          </m:e>
                        </m:d>
                        <m:func>
                          <m:funcPr>
                            <m:ctrlPr>
                              <a:rPr lang="es-VE" i="1">
                                <a:latin typeface="Cambria Math" panose="02040503050406030204" pitchFamily="18" charset="0"/>
                                <a:ea typeface="Times New Roman" panose="02020603050405020304" pitchFamily="18" charset="0"/>
                                <a:cs typeface="Times New Roman" panose="02020603050405020304" pitchFamily="18" charset="0"/>
                              </a:rPr>
                            </m:ctrlPr>
                          </m:funcPr>
                          <m:fName>
                            <m:r>
                              <a:rPr lang="es-VE" i="1">
                                <a:latin typeface="Cambria Math" panose="02040503050406030204" pitchFamily="18" charset="0"/>
                                <a:ea typeface="Times New Roman" panose="02020603050405020304" pitchFamily="18" charset="0"/>
                                <a:cs typeface="Times New Roman" panose="02020603050405020304" pitchFamily="18" charset="0"/>
                              </a:rPr>
                              <m:t>𝑠𝑖𝑛</m:t>
                            </m:r>
                          </m:fName>
                          <m:e>
                            <m:r>
                              <a:rPr lang="es-VE" i="1">
                                <a:latin typeface="Cambria Math" panose="02040503050406030204" pitchFamily="18" charset="0"/>
                                <a:ea typeface="Times New Roman" panose="02020603050405020304" pitchFamily="18" charset="0"/>
                                <a:cs typeface="Times New Roman" panose="02020603050405020304" pitchFamily="18" charset="0"/>
                              </a:rPr>
                              <m:t>60</m:t>
                            </m:r>
                          </m:e>
                        </m:func>
                      </m:e>
                    </m:d>
                    <m:f>
                      <m:fPr>
                        <m:ctrlPr>
                          <a:rPr lang="es-VE" i="1">
                            <a:latin typeface="Cambria Math" panose="02040503050406030204" pitchFamily="18" charset="0"/>
                            <a:cs typeface="Times New Roman" panose="02020603050405020304" pitchFamily="18" charset="0"/>
                          </a:rPr>
                        </m:ctrlPr>
                      </m:fPr>
                      <m:num>
                        <m:r>
                          <a:rPr lang="es-VE" i="1">
                            <a:latin typeface="Cambria Math" panose="02040503050406030204" pitchFamily="18" charset="0"/>
                            <a:cs typeface="Times New Roman" panose="02020603050405020304" pitchFamily="18" charset="0"/>
                          </a:rPr>
                          <m:t>8</m:t>
                        </m:r>
                      </m:num>
                      <m:den>
                        <m:d>
                          <m:dPr>
                            <m:begChr m:val="|"/>
                            <m:endChr m:val="|"/>
                            <m:ctrlPr>
                              <a:rPr lang="es-VE" i="1">
                                <a:latin typeface="Cambria Math" panose="02040503050406030204" pitchFamily="18" charset="0"/>
                                <a:cs typeface="Times New Roman" panose="02020603050405020304" pitchFamily="18" charset="0"/>
                              </a:rPr>
                            </m:ctrlPr>
                          </m:dPr>
                          <m:e>
                            <m:sSub>
                              <m:sSubPr>
                                <m:ctrlPr>
                                  <a:rPr lang="es-VE" i="1">
                                    <a:latin typeface="Cambria Math" panose="02040503050406030204" pitchFamily="18" charset="0"/>
                                    <a:cs typeface="Times New Roman" panose="02020603050405020304" pitchFamily="18" charset="0"/>
                                  </a:rPr>
                                </m:ctrlPr>
                              </m:sSubPr>
                              <m:e>
                                <m:r>
                                  <a:rPr lang="es-VE" i="1">
                                    <a:latin typeface="Cambria Math" panose="02040503050406030204" pitchFamily="18" charset="0"/>
                                    <a:cs typeface="Times New Roman" panose="02020603050405020304" pitchFamily="18" charset="0"/>
                                  </a:rPr>
                                  <m:t>𝑣</m:t>
                                </m:r>
                              </m:e>
                              <m:sub>
                                <m:r>
                                  <a:rPr lang="es-VE" i="1">
                                    <a:latin typeface="Cambria Math" panose="02040503050406030204" pitchFamily="18" charset="0"/>
                                    <a:cs typeface="Times New Roman" panose="02020603050405020304" pitchFamily="18" charset="0"/>
                                  </a:rPr>
                                  <m:t>0</m:t>
                                </m:r>
                              </m:sub>
                            </m:sSub>
                          </m:e>
                        </m:d>
                      </m:den>
                    </m:f>
                    <m:r>
                      <a:rPr lang="es-VE"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s-VE" i="1">
                            <a:latin typeface="Cambria Math" panose="02040503050406030204" pitchFamily="18" charset="0"/>
                            <a:ea typeface="Times New Roman" panose="02020603050405020304" pitchFamily="18" charset="0"/>
                            <a:cs typeface="Times New Roman" panose="02020603050405020304" pitchFamily="18" charset="0"/>
                          </a:rPr>
                        </m:ctrlPr>
                      </m:sSupPr>
                      <m:e>
                        <m:f>
                          <m:fPr>
                            <m:ctrlPr>
                              <a:rPr lang="es-VE" i="1">
                                <a:latin typeface="Cambria Math" panose="02040503050406030204" pitchFamily="18" charset="0"/>
                                <a:ea typeface="Times New Roman" panose="02020603050405020304" pitchFamily="18" charset="0"/>
                                <a:cs typeface="Times New Roman" panose="02020603050405020304" pitchFamily="18" charset="0"/>
                              </a:rPr>
                            </m:ctrlPr>
                          </m:fPr>
                          <m:num>
                            <m:r>
                              <a:rPr lang="es-VE" i="1">
                                <a:latin typeface="Cambria Math" panose="02040503050406030204" pitchFamily="18" charset="0"/>
                                <a:ea typeface="Times New Roman" panose="02020603050405020304" pitchFamily="18" charset="0"/>
                                <a:cs typeface="Times New Roman" panose="02020603050405020304" pitchFamily="18" charset="0"/>
                              </a:rPr>
                              <m:t>1</m:t>
                            </m:r>
                          </m:num>
                          <m:den>
                            <m:r>
                              <a:rPr lang="es-VE" i="1">
                                <a:latin typeface="Cambria Math" panose="02040503050406030204" pitchFamily="18" charset="0"/>
                                <a:ea typeface="Times New Roman" panose="02020603050405020304" pitchFamily="18" charset="0"/>
                                <a:cs typeface="Times New Roman" panose="02020603050405020304" pitchFamily="18" charset="0"/>
                              </a:rPr>
                              <m:t>2</m:t>
                            </m:r>
                          </m:den>
                        </m:f>
                        <m:d>
                          <m:dPr>
                            <m:ctrlPr>
                              <a:rPr lang="es-VE" i="1">
                                <a:latin typeface="Cambria Math" panose="02040503050406030204" pitchFamily="18" charset="0"/>
                                <a:cs typeface="Times New Roman" panose="02020603050405020304" pitchFamily="18" charset="0"/>
                              </a:rPr>
                            </m:ctrlPr>
                          </m:dPr>
                          <m:e>
                            <m:r>
                              <a:rPr lang="es-VE" i="1">
                                <a:latin typeface="Cambria Math" panose="02040503050406030204" pitchFamily="18" charset="0"/>
                                <a:cs typeface="Times New Roman" panose="02020603050405020304" pitchFamily="18" charset="0"/>
                              </a:rPr>
                              <m:t>9,8</m:t>
                            </m:r>
                          </m:e>
                        </m:d>
                        <m:d>
                          <m:dPr>
                            <m:ctrlPr>
                              <a:rPr lang="es-VE" i="1" smtClean="0">
                                <a:latin typeface="Cambria Math" panose="02040503050406030204" pitchFamily="18" charset="0"/>
                                <a:cs typeface="Times New Roman" panose="02020603050405020304" pitchFamily="18" charset="0"/>
                              </a:rPr>
                            </m:ctrlPr>
                          </m:dPr>
                          <m:e>
                            <m:f>
                              <m:fPr>
                                <m:ctrlPr>
                                  <a:rPr lang="es-VE" i="1">
                                    <a:latin typeface="Cambria Math" panose="02040503050406030204" pitchFamily="18" charset="0"/>
                                    <a:ea typeface="Cambria Math" panose="02040503050406030204" pitchFamily="18" charset="0"/>
                                    <a:cs typeface="Times New Roman" panose="02020603050405020304" pitchFamily="18" charset="0"/>
                                  </a:rPr>
                                </m:ctrlPr>
                              </m:fPr>
                              <m:num>
                                <m:r>
                                  <a:rPr lang="es-VE" i="1">
                                    <a:latin typeface="Cambria Math" panose="02040503050406030204" pitchFamily="18" charset="0"/>
                                    <a:ea typeface="Cambria Math" panose="02040503050406030204" pitchFamily="18" charset="0"/>
                                    <a:cs typeface="Times New Roman" panose="02020603050405020304" pitchFamily="18" charset="0"/>
                                  </a:rPr>
                                  <m:t>8</m:t>
                                </m:r>
                              </m:num>
                              <m:den>
                                <m:d>
                                  <m:dPr>
                                    <m:begChr m:val="|"/>
                                    <m:endChr m:val="|"/>
                                    <m:ctrlPr>
                                      <a:rPr lang="es-VE" i="1">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es-VE" i="1">
                                            <a:latin typeface="Cambria Math" panose="02040503050406030204" pitchFamily="18" charset="0"/>
                                            <a:ea typeface="Cambria Math" panose="02040503050406030204" pitchFamily="18" charset="0"/>
                                            <a:cs typeface="Times New Roman" panose="02020603050405020304" pitchFamily="18" charset="0"/>
                                          </a:rPr>
                                        </m:ctrlPr>
                                      </m:sSubPr>
                                      <m:e>
                                        <m:r>
                                          <a:rPr lang="es-VE" i="1">
                                            <a:latin typeface="Cambria Math" panose="02040503050406030204" pitchFamily="18" charset="0"/>
                                            <a:ea typeface="Cambria Math" panose="02040503050406030204" pitchFamily="18" charset="0"/>
                                            <a:cs typeface="Times New Roman" panose="02020603050405020304" pitchFamily="18" charset="0"/>
                                          </a:rPr>
                                          <m:t>𝑣</m:t>
                                        </m:r>
                                      </m:e>
                                      <m:sub>
                                        <m:r>
                                          <a:rPr lang="es-VE" i="1">
                                            <a:latin typeface="Cambria Math" panose="02040503050406030204" pitchFamily="18" charset="0"/>
                                            <a:ea typeface="Cambria Math" panose="02040503050406030204" pitchFamily="18" charset="0"/>
                                            <a:cs typeface="Times New Roman" panose="02020603050405020304" pitchFamily="18" charset="0"/>
                                          </a:rPr>
                                          <m:t>0</m:t>
                                        </m:r>
                                      </m:sub>
                                    </m:sSub>
                                  </m:e>
                                </m:d>
                              </m:den>
                            </m:f>
                          </m:e>
                        </m:d>
                      </m:e>
                      <m:sup>
                        <m:r>
                          <a:rPr lang="es-VE" i="1">
                            <a:latin typeface="Cambria Math" panose="02040503050406030204" pitchFamily="18" charset="0"/>
                            <a:ea typeface="Times New Roman" panose="02020603050405020304" pitchFamily="18" charset="0"/>
                            <a:cs typeface="Times New Roman" panose="02020603050405020304" pitchFamily="18" charset="0"/>
                          </a:rPr>
                          <m:t>2</m:t>
                        </m:r>
                      </m:sup>
                    </m:sSup>
                    <m:r>
                      <a:rPr lang="es-VE" i="1" smtClean="0">
                        <a:latin typeface="Cambria Math" panose="02040503050406030204" pitchFamily="18" charset="0"/>
                        <a:ea typeface="Cambria Math" panose="02040503050406030204" pitchFamily="18" charset="0"/>
                        <a:cs typeface="Times New Roman" panose="02020603050405020304" pitchFamily="18" charset="0"/>
                      </a:rPr>
                      <m:t>=</m:t>
                    </m:r>
                    <m:r>
                      <a:rPr lang="es-VE" b="0" i="1" smtClean="0">
                        <a:latin typeface="Cambria Math" panose="02040503050406030204" pitchFamily="18" charset="0"/>
                        <a:ea typeface="Cambria Math" panose="02040503050406030204" pitchFamily="18" charset="0"/>
                        <a:cs typeface="Times New Roman" panose="02020603050405020304" pitchFamily="18" charset="0"/>
                      </a:rPr>
                      <m:t>6,93−</m:t>
                    </m:r>
                    <m:f>
                      <m:fPr>
                        <m:ctrlPr>
                          <a:rPr lang="es-VE"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s-VE" b="0" i="1" smtClean="0">
                            <a:latin typeface="Cambria Math" panose="02040503050406030204" pitchFamily="18" charset="0"/>
                            <a:ea typeface="Cambria Math" panose="02040503050406030204" pitchFamily="18" charset="0"/>
                            <a:cs typeface="Times New Roman" panose="02020603050405020304" pitchFamily="18" charset="0"/>
                          </a:rPr>
                          <m:t>313,6</m:t>
                        </m:r>
                      </m:num>
                      <m:den>
                        <m:sSup>
                          <m:sSupPr>
                            <m:ctrlPr>
                              <a:rPr lang="es-VE" b="0" i="1" smtClean="0">
                                <a:latin typeface="Cambria Math" panose="02040503050406030204" pitchFamily="18" charset="0"/>
                                <a:ea typeface="Cambria Math" panose="02040503050406030204" pitchFamily="18" charset="0"/>
                                <a:cs typeface="Times New Roman" panose="02020603050405020304" pitchFamily="18" charset="0"/>
                              </a:rPr>
                            </m:ctrlPr>
                          </m:sSupPr>
                          <m:e>
                            <m:d>
                              <m:dPr>
                                <m:begChr m:val="|"/>
                                <m:endChr m:val="|"/>
                                <m:ctrlPr>
                                  <a:rPr lang="es-VE" i="1">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es-VE" i="1">
                                        <a:latin typeface="Cambria Math" panose="02040503050406030204" pitchFamily="18" charset="0"/>
                                        <a:ea typeface="Cambria Math" panose="02040503050406030204" pitchFamily="18" charset="0"/>
                                        <a:cs typeface="Times New Roman" panose="02020603050405020304" pitchFamily="18" charset="0"/>
                                      </a:rPr>
                                    </m:ctrlPr>
                                  </m:sSubPr>
                                  <m:e>
                                    <m:r>
                                      <a:rPr lang="es-VE" i="1">
                                        <a:latin typeface="Cambria Math" panose="02040503050406030204" pitchFamily="18" charset="0"/>
                                        <a:ea typeface="Cambria Math" panose="02040503050406030204" pitchFamily="18" charset="0"/>
                                        <a:cs typeface="Times New Roman" panose="02020603050405020304" pitchFamily="18" charset="0"/>
                                      </a:rPr>
                                      <m:t>𝑣</m:t>
                                    </m:r>
                                  </m:e>
                                  <m:sub>
                                    <m:r>
                                      <a:rPr lang="es-VE" i="1">
                                        <a:latin typeface="Cambria Math" panose="02040503050406030204" pitchFamily="18" charset="0"/>
                                        <a:ea typeface="Cambria Math" panose="02040503050406030204" pitchFamily="18" charset="0"/>
                                        <a:cs typeface="Times New Roman" panose="02020603050405020304" pitchFamily="18" charset="0"/>
                                      </a:rPr>
                                      <m:t>0</m:t>
                                    </m:r>
                                  </m:sub>
                                </m:sSub>
                              </m:e>
                            </m:d>
                          </m:e>
                          <m:sup>
                            <m:r>
                              <a:rPr lang="es-VE" b="0" i="1" smtClean="0">
                                <a:latin typeface="Cambria Math" panose="02040503050406030204" pitchFamily="18" charset="0"/>
                                <a:ea typeface="Cambria Math" panose="02040503050406030204" pitchFamily="18" charset="0"/>
                                <a:cs typeface="Times New Roman" panose="02020603050405020304" pitchFamily="18" charset="0"/>
                              </a:rPr>
                              <m:t>2</m:t>
                            </m:r>
                          </m:sup>
                        </m:sSup>
                      </m:den>
                    </m:f>
                  </m:oMath>
                </a14:m>
                <a:endParaRPr lang="es-VE" dirty="0" smtClean="0"/>
              </a:p>
              <a:p>
                <a:r>
                  <a:rPr lang="es-VE" dirty="0" smtClean="0"/>
                  <a:t>Resolviendo para  </a:t>
                </a:r>
                <a14:m>
                  <m:oMath xmlns:m="http://schemas.openxmlformats.org/officeDocument/2006/math">
                    <m:sSub>
                      <m:sSubPr>
                        <m:ctrlPr>
                          <a:rPr lang="es-VE" i="1">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s-VE" i="1">
                                <a:latin typeface="Cambria Math" panose="02040503050406030204" pitchFamily="18" charset="0"/>
                                <a:ea typeface="Times New Roman" panose="02020603050405020304" pitchFamily="18" charset="0"/>
                                <a:cs typeface="Times New Roman" panose="02020603050405020304" pitchFamily="18" charset="0"/>
                              </a:rPr>
                            </m:ctrlPr>
                          </m:accPr>
                          <m:e>
                            <m:r>
                              <a:rPr lang="es-VE" i="1">
                                <a:latin typeface="Cambria Math" panose="02040503050406030204" pitchFamily="18" charset="0"/>
                                <a:ea typeface="Times New Roman" panose="02020603050405020304" pitchFamily="18" charset="0"/>
                                <a:cs typeface="Times New Roman" panose="02020603050405020304" pitchFamily="18" charset="0"/>
                              </a:rPr>
                              <m:t>𝑣</m:t>
                            </m:r>
                          </m:e>
                        </m:acc>
                      </m:e>
                      <m:sub>
                        <m:r>
                          <a:rPr lang="es-VE" i="1">
                            <a:latin typeface="Cambria Math" panose="02040503050406030204" pitchFamily="18" charset="0"/>
                            <a:ea typeface="Times New Roman" panose="02020603050405020304" pitchFamily="18" charset="0"/>
                            <a:cs typeface="Times New Roman" panose="02020603050405020304" pitchFamily="18" charset="0"/>
                          </a:rPr>
                          <m:t>𝑜</m:t>
                        </m:r>
                      </m:sub>
                    </m:sSub>
                  </m:oMath>
                </a14:m>
                <a:r>
                  <a:rPr lang="es-VE" dirty="0" smtClean="0"/>
                  <a:t>, tenemos que </a:t>
                </a:r>
              </a:p>
              <a:p>
                <a14:m>
                  <m:oMathPara xmlns:m="http://schemas.openxmlformats.org/officeDocument/2006/math">
                    <m:oMathParaPr>
                      <m:jc m:val="centerGroup"/>
                    </m:oMathParaPr>
                    <m:oMath xmlns:m="http://schemas.openxmlformats.org/officeDocument/2006/math">
                      <m:d>
                        <m:dPr>
                          <m:begChr m:val="|"/>
                          <m:endChr m:val="|"/>
                          <m:ctrlPr>
                            <a:rPr lang="es-VE" i="1">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s-VE" i="1">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s-VE" i="1">
                                      <a:latin typeface="Cambria Math" panose="02040503050406030204" pitchFamily="18" charset="0"/>
                                      <a:ea typeface="Times New Roman" panose="02020603050405020304" pitchFamily="18" charset="0"/>
                                      <a:cs typeface="Times New Roman" panose="02020603050405020304" pitchFamily="18" charset="0"/>
                                    </a:rPr>
                                  </m:ctrlPr>
                                </m:accPr>
                                <m:e>
                                  <m:r>
                                    <a:rPr lang="es-VE" i="1">
                                      <a:latin typeface="Cambria Math" panose="02040503050406030204" pitchFamily="18" charset="0"/>
                                      <a:ea typeface="Times New Roman" panose="02020603050405020304" pitchFamily="18" charset="0"/>
                                      <a:cs typeface="Times New Roman" panose="02020603050405020304" pitchFamily="18" charset="0"/>
                                    </a:rPr>
                                    <m:t>𝑣</m:t>
                                  </m:r>
                                </m:e>
                              </m:acc>
                            </m:e>
                            <m:sub>
                              <m:r>
                                <a:rPr lang="es-VE" i="1">
                                  <a:latin typeface="Cambria Math" panose="02040503050406030204" pitchFamily="18" charset="0"/>
                                  <a:ea typeface="Times New Roman" panose="02020603050405020304" pitchFamily="18" charset="0"/>
                                  <a:cs typeface="Times New Roman" panose="02020603050405020304" pitchFamily="18" charset="0"/>
                                </a:rPr>
                                <m:t>𝑜</m:t>
                              </m:r>
                            </m:sub>
                          </m:sSub>
                        </m:e>
                      </m:d>
                      <m:r>
                        <a:rPr lang="es-VE" i="1" smtClean="0">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s-VE" i="1" smtClean="0">
                              <a:latin typeface="Cambria Math" panose="02040503050406030204" pitchFamily="18" charset="0"/>
                              <a:cs typeface="Times New Roman" panose="02020603050405020304" pitchFamily="18" charset="0"/>
                            </a:rPr>
                          </m:ctrlPr>
                        </m:radPr>
                        <m:deg/>
                        <m:e>
                          <m:f>
                            <m:fPr>
                              <m:ctrlPr>
                                <a:rPr lang="es-VE" i="1" smtClean="0">
                                  <a:latin typeface="Cambria Math" panose="02040503050406030204" pitchFamily="18" charset="0"/>
                                  <a:cs typeface="Times New Roman" panose="02020603050405020304" pitchFamily="18" charset="0"/>
                                </a:rPr>
                              </m:ctrlPr>
                            </m:fPr>
                            <m:num>
                              <m:r>
                                <a:rPr lang="es-VE" b="0" i="1" smtClean="0">
                                  <a:latin typeface="Cambria Math" panose="02040503050406030204" pitchFamily="18" charset="0"/>
                                  <a:cs typeface="Times New Roman" panose="02020603050405020304" pitchFamily="18" charset="0"/>
                                </a:rPr>
                                <m:t>313,6</m:t>
                              </m:r>
                            </m:num>
                            <m:den>
                              <m:r>
                                <a:rPr lang="es-VE" b="0" i="1" smtClean="0">
                                  <a:latin typeface="Cambria Math" panose="02040503050406030204" pitchFamily="18" charset="0"/>
                                  <a:cs typeface="Times New Roman" panose="02020603050405020304" pitchFamily="18" charset="0"/>
                                </a:rPr>
                                <m:t>6,93−1</m:t>
                              </m:r>
                            </m:den>
                          </m:f>
                          <m:r>
                            <a:rPr lang="es-VE" i="1" smtClean="0">
                              <a:latin typeface="Cambria Math" panose="02040503050406030204" pitchFamily="18" charset="0"/>
                              <a:ea typeface="Cambria Math" panose="02040503050406030204" pitchFamily="18" charset="0"/>
                              <a:cs typeface="Times New Roman" panose="02020603050405020304" pitchFamily="18" charset="0"/>
                            </a:rPr>
                            <m:t>=</m:t>
                          </m:r>
                          <m:r>
                            <a:rPr lang="es-VE" b="0" i="1" smtClean="0">
                              <a:latin typeface="Cambria Math" panose="02040503050406030204" pitchFamily="18" charset="0"/>
                              <a:ea typeface="Cambria Math" panose="02040503050406030204" pitchFamily="18" charset="0"/>
                              <a:cs typeface="Times New Roman" panose="02020603050405020304" pitchFamily="18" charset="0"/>
                            </a:rPr>
                            <m:t>7,97 </m:t>
                          </m:r>
                          <m:r>
                            <a:rPr lang="es-VE" b="0" i="1" smtClean="0">
                              <a:latin typeface="Cambria Math" panose="02040503050406030204" pitchFamily="18" charset="0"/>
                              <a:ea typeface="Cambria Math" panose="02040503050406030204" pitchFamily="18" charset="0"/>
                              <a:cs typeface="Times New Roman" panose="02020603050405020304" pitchFamily="18" charset="0"/>
                            </a:rPr>
                            <m:t>𝑚</m:t>
                          </m:r>
                          <m:r>
                            <a:rPr lang="es-VE" b="0" i="1" smtClean="0">
                              <a:latin typeface="Cambria Math" panose="02040503050406030204" pitchFamily="18" charset="0"/>
                              <a:ea typeface="Cambria Math" panose="02040503050406030204" pitchFamily="18" charset="0"/>
                              <a:cs typeface="Times New Roman" panose="02020603050405020304" pitchFamily="18" charset="0"/>
                            </a:rPr>
                            <m:t>/</m:t>
                          </m:r>
                          <m:r>
                            <a:rPr lang="es-VE" b="0" i="1" smtClean="0">
                              <a:latin typeface="Cambria Math" panose="02040503050406030204" pitchFamily="18" charset="0"/>
                              <a:ea typeface="Cambria Math" panose="02040503050406030204" pitchFamily="18" charset="0"/>
                              <a:cs typeface="Times New Roman" panose="02020603050405020304" pitchFamily="18" charset="0"/>
                            </a:rPr>
                            <m:t>𝑠</m:t>
                          </m:r>
                        </m:e>
                      </m:rad>
                    </m:oMath>
                  </m:oMathPara>
                </a14:m>
                <a:endParaRPr lang="es-VE" dirty="0"/>
              </a:p>
            </p:txBody>
          </p:sp>
        </mc:Choice>
        <mc:Fallback>
          <p:sp>
            <p:nvSpPr>
              <p:cNvPr id="2" name="Rectángulo 1"/>
              <p:cNvSpPr>
                <a:spLocks noRot="1" noChangeAspect="1" noMove="1" noResize="1" noEditPoints="1" noAdjustHandles="1" noChangeArrowheads="1" noChangeShapeType="1" noTextEdit="1"/>
              </p:cNvSpPr>
              <p:nvPr/>
            </p:nvSpPr>
            <p:spPr>
              <a:xfrm>
                <a:off x="1018133" y="1107994"/>
                <a:ext cx="10277396" cy="3888116"/>
              </a:xfrm>
              <a:prstGeom prst="rect">
                <a:avLst/>
              </a:prstGeom>
              <a:blipFill rotWithShape="0">
                <a:blip r:embed="rId2"/>
                <a:stretch>
                  <a:fillRect l="-474" t="-940"/>
                </a:stretch>
              </a:blipFill>
            </p:spPr>
            <p:txBody>
              <a:bodyPr/>
              <a:lstStyle/>
              <a:p>
                <a:r>
                  <a:rPr lang="es-VE">
                    <a:noFill/>
                  </a:rPr>
                  <a:t> </a:t>
                </a:r>
              </a:p>
            </p:txBody>
          </p:sp>
        </mc:Fallback>
      </mc:AlternateContent>
    </p:spTree>
    <p:extLst>
      <p:ext uri="{BB962C8B-B14F-4D97-AF65-F5344CB8AC3E}">
        <p14:creationId xmlns:p14="http://schemas.microsoft.com/office/powerpoint/2010/main" val="3950096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o 19"/>
          <p:cNvGrpSpPr/>
          <p:nvPr/>
        </p:nvGrpSpPr>
        <p:grpSpPr>
          <a:xfrm>
            <a:off x="1066800" y="1659216"/>
            <a:ext cx="5189617" cy="785810"/>
            <a:chOff x="1066800" y="1659216"/>
            <a:chExt cx="5189617" cy="785810"/>
          </a:xfrm>
        </p:grpSpPr>
        <p:pic>
          <p:nvPicPr>
            <p:cNvPr id="7" name="Imagen 6"/>
            <p:cNvPicPr>
              <a:picLocks noChangeAspect="1"/>
            </p:cNvPicPr>
            <p:nvPr/>
          </p:nvPicPr>
          <p:blipFill>
            <a:blip r:embed="rId2"/>
            <a:stretch>
              <a:fillRect/>
            </a:stretch>
          </p:blipFill>
          <p:spPr>
            <a:xfrm>
              <a:off x="1066800" y="1659216"/>
              <a:ext cx="4373203" cy="785810"/>
            </a:xfrm>
            <a:prstGeom prst="rect">
              <a:avLst/>
            </a:prstGeom>
          </p:spPr>
        </p:pic>
        <p:cxnSp>
          <p:nvCxnSpPr>
            <p:cNvPr id="12" name="Conector recto de flecha 11"/>
            <p:cNvCxnSpPr/>
            <p:nvPr/>
          </p:nvCxnSpPr>
          <p:spPr>
            <a:xfrm flipV="1">
              <a:off x="3377682" y="2090057"/>
              <a:ext cx="2481942" cy="1866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CuadroTexto 12"/>
            <p:cNvSpPr txBox="1"/>
            <p:nvPr/>
          </p:nvSpPr>
          <p:spPr>
            <a:xfrm>
              <a:off x="5939176" y="1739386"/>
              <a:ext cx="317241" cy="369332"/>
            </a:xfrm>
            <a:prstGeom prst="rect">
              <a:avLst/>
            </a:prstGeom>
            <a:noFill/>
          </p:spPr>
          <p:txBody>
            <a:bodyPr wrap="square" rtlCol="0">
              <a:spAutoFit/>
            </a:bodyPr>
            <a:lstStyle/>
            <a:p>
              <a:r>
                <a:rPr lang="es-VE" i="1" dirty="0" smtClean="0"/>
                <a:t>x</a:t>
              </a:r>
              <a:endParaRPr lang="es-VE" i="1" dirty="0"/>
            </a:p>
          </p:txBody>
        </p:sp>
      </p:grpSp>
      <p:grpSp>
        <p:nvGrpSpPr>
          <p:cNvPr id="19" name="Grupo 18"/>
          <p:cNvGrpSpPr/>
          <p:nvPr/>
        </p:nvGrpSpPr>
        <p:grpSpPr>
          <a:xfrm>
            <a:off x="6833906" y="1174029"/>
            <a:ext cx="3679161" cy="2720251"/>
            <a:chOff x="6833906" y="1174029"/>
            <a:chExt cx="3679161" cy="2720251"/>
          </a:xfrm>
        </p:grpSpPr>
        <p:pic>
          <p:nvPicPr>
            <p:cNvPr id="18" name="Imagen 17"/>
            <p:cNvPicPr>
              <a:picLocks noChangeAspect="1"/>
            </p:cNvPicPr>
            <p:nvPr/>
          </p:nvPicPr>
          <p:blipFill>
            <a:blip r:embed="rId3"/>
            <a:stretch>
              <a:fillRect/>
            </a:stretch>
          </p:blipFill>
          <p:spPr>
            <a:xfrm>
              <a:off x="6833906" y="1655560"/>
              <a:ext cx="3134778" cy="2238720"/>
            </a:xfrm>
            <a:prstGeom prst="rect">
              <a:avLst/>
            </a:prstGeom>
          </p:spPr>
        </p:pic>
        <p:cxnSp>
          <p:nvCxnSpPr>
            <p:cNvPr id="5" name="Conector recto de flecha 4"/>
            <p:cNvCxnSpPr/>
            <p:nvPr/>
          </p:nvCxnSpPr>
          <p:spPr>
            <a:xfrm flipV="1">
              <a:off x="8632805" y="2671404"/>
              <a:ext cx="1829646" cy="28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p:nvPr/>
          </p:nvCxnSpPr>
          <p:spPr>
            <a:xfrm flipV="1">
              <a:off x="8647854" y="1232052"/>
              <a:ext cx="10952" cy="14356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CuadroTexto 13"/>
            <p:cNvSpPr txBox="1"/>
            <p:nvPr/>
          </p:nvSpPr>
          <p:spPr>
            <a:xfrm>
              <a:off x="10195826" y="2658103"/>
              <a:ext cx="317241" cy="369332"/>
            </a:xfrm>
            <a:prstGeom prst="rect">
              <a:avLst/>
            </a:prstGeom>
            <a:noFill/>
          </p:spPr>
          <p:txBody>
            <a:bodyPr wrap="square" rtlCol="0">
              <a:spAutoFit/>
            </a:bodyPr>
            <a:lstStyle/>
            <a:p>
              <a:r>
                <a:rPr lang="es-VE" i="1" dirty="0" smtClean="0"/>
                <a:t>x</a:t>
              </a:r>
              <a:endParaRPr lang="es-VE" i="1" dirty="0"/>
            </a:p>
          </p:txBody>
        </p:sp>
        <p:sp>
          <p:nvSpPr>
            <p:cNvPr id="15" name="CuadroTexto 14"/>
            <p:cNvSpPr txBox="1"/>
            <p:nvPr/>
          </p:nvSpPr>
          <p:spPr>
            <a:xfrm>
              <a:off x="8242675" y="1174029"/>
              <a:ext cx="317241" cy="369332"/>
            </a:xfrm>
            <a:prstGeom prst="rect">
              <a:avLst/>
            </a:prstGeom>
            <a:noFill/>
          </p:spPr>
          <p:txBody>
            <a:bodyPr wrap="square" rtlCol="0">
              <a:spAutoFit/>
            </a:bodyPr>
            <a:lstStyle/>
            <a:p>
              <a:r>
                <a:rPr lang="es-VE" i="1" dirty="0" smtClean="0"/>
                <a:t>y</a:t>
              </a:r>
              <a:endParaRPr lang="es-VE" i="1" dirty="0"/>
            </a:p>
          </p:txBody>
        </p:sp>
      </p:grpSp>
    </p:spTree>
    <p:extLst>
      <p:ext uri="{BB962C8B-B14F-4D97-AF65-F5344CB8AC3E}">
        <p14:creationId xmlns:p14="http://schemas.microsoft.com/office/powerpoint/2010/main" val="20412660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239078" y="1317441"/>
            <a:ext cx="10012018" cy="1200329"/>
          </a:xfrm>
          <a:prstGeom prst="rect">
            <a:avLst/>
          </a:prstGeom>
        </p:spPr>
        <p:txBody>
          <a:bodyPr wrap="square">
            <a:spAutoFit/>
          </a:bodyPr>
          <a:lstStyle/>
          <a:p>
            <a:r>
              <a:rPr lang="es-VE" dirty="0" smtClean="0">
                <a:effectLst/>
                <a:latin typeface="Times New Roman" panose="02020603050405020304" pitchFamily="18" charset="0"/>
                <a:ea typeface="Times New Roman" panose="02020603050405020304" pitchFamily="18" charset="0"/>
              </a:rPr>
              <a:t>Estudiaremos ahora el movimiento de cuerpos cuya caracterización cinemática se realiza completamente en  dos dimensiones.</a:t>
            </a:r>
          </a:p>
          <a:p>
            <a:endParaRPr lang="es-VE" dirty="0">
              <a:latin typeface="Times New Roman" panose="02020603050405020304" pitchFamily="18" charset="0"/>
              <a:ea typeface="Times New Roman" panose="02020603050405020304" pitchFamily="18" charset="0"/>
            </a:endParaRPr>
          </a:p>
          <a:p>
            <a:endParaRPr lang="es-VE" dirty="0" smtClean="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ángulo 6"/>
              <p:cNvSpPr/>
              <p:nvPr/>
            </p:nvSpPr>
            <p:spPr>
              <a:xfrm>
                <a:off x="1239079" y="2378623"/>
                <a:ext cx="5115254" cy="3663823"/>
              </a:xfrm>
              <a:prstGeom prst="rect">
                <a:avLst/>
              </a:prstGeom>
            </p:spPr>
            <p:txBody>
              <a:bodyPr wrap="square">
                <a:spAutoFit/>
              </a:bodyPr>
              <a:lstStyle/>
              <a:p>
                <a:pPr lvl="0" algn="just">
                  <a:spcBef>
                    <a:spcPts val="600"/>
                  </a:spcBef>
                  <a:spcAft>
                    <a:spcPts val="600"/>
                  </a:spcAft>
                </a:pPr>
                <a:r>
                  <a:rPr lang="es-ES" dirty="0" smtClean="0">
                    <a:latin typeface="Times New Roman" panose="02020603050405020304" pitchFamily="18" charset="0"/>
                    <a:ea typeface="Times New Roman" panose="02020603050405020304" pitchFamily="18" charset="0"/>
                  </a:rPr>
                  <a:t>Las ecuaciones cinemáticas en dos dimensiones son:</a:t>
                </a:r>
              </a:p>
              <a:p>
                <a:pPr marL="342900" indent="-342900" algn="just">
                  <a:buFont typeface="+mj-lt"/>
                  <a:buAutoNum type="arabicPeriod"/>
                </a:pPr>
                <a:r>
                  <a:rPr lang="es-VE" b="1" dirty="0" smtClean="0"/>
                  <a:t>  </a:t>
                </a:r>
                <a14:m>
                  <m:oMath xmlns:m="http://schemas.openxmlformats.org/officeDocument/2006/math">
                    <m:acc>
                      <m:accPr>
                        <m:chr m:val="⃗"/>
                        <m:ctrlPr>
                          <a:rPr lang="es-VE" b="1" i="1">
                            <a:latin typeface="Cambria Math" panose="02040503050406030204" pitchFamily="18" charset="0"/>
                          </a:rPr>
                        </m:ctrlPr>
                      </m:accPr>
                      <m:e>
                        <m:r>
                          <a:rPr lang="es-VE" b="1" i="1">
                            <a:latin typeface="Cambria Math" panose="02040503050406030204" pitchFamily="18" charset="0"/>
                          </a:rPr>
                          <m:t>𝒓</m:t>
                        </m:r>
                      </m:e>
                    </m:acc>
                    <m:r>
                      <a:rPr lang="es-VE" b="1" i="1">
                        <a:latin typeface="Cambria Math" panose="02040503050406030204" pitchFamily="18" charset="0"/>
                      </a:rPr>
                      <m:t>=</m:t>
                    </m:r>
                    <m:sSub>
                      <m:sSubPr>
                        <m:ctrlPr>
                          <a:rPr lang="es-VE" i="1">
                            <a:latin typeface="Cambria Math" panose="02040503050406030204" pitchFamily="18" charset="0"/>
                          </a:rPr>
                        </m:ctrlPr>
                      </m:sSubPr>
                      <m:e>
                        <m:r>
                          <a:rPr lang="es-VE" i="1">
                            <a:latin typeface="Cambria Math" panose="02040503050406030204" pitchFamily="18" charset="0"/>
                          </a:rPr>
                          <m:t>𝑟</m:t>
                        </m:r>
                      </m:e>
                      <m:sub>
                        <m:r>
                          <a:rPr lang="es-VE" i="1">
                            <a:latin typeface="Cambria Math" panose="02040503050406030204" pitchFamily="18" charset="0"/>
                          </a:rPr>
                          <m:t>𝑥</m:t>
                        </m:r>
                      </m:sub>
                    </m:sSub>
                    <m:acc>
                      <m:accPr>
                        <m:chr m:val="̂"/>
                        <m:ctrlPr>
                          <a:rPr lang="es-VE" b="1" i="1">
                            <a:latin typeface="Cambria Math" panose="02040503050406030204" pitchFamily="18" charset="0"/>
                          </a:rPr>
                        </m:ctrlPr>
                      </m:accPr>
                      <m:e>
                        <m:r>
                          <a:rPr lang="es-VE" b="1" i="1">
                            <a:latin typeface="Cambria Math" panose="02040503050406030204" pitchFamily="18" charset="0"/>
                          </a:rPr>
                          <m:t>𝒊</m:t>
                        </m:r>
                      </m:e>
                    </m:acc>
                    <m:r>
                      <a:rPr lang="es-VE" b="1" i="1">
                        <a:latin typeface="Cambria Math" panose="02040503050406030204" pitchFamily="18" charset="0"/>
                      </a:rPr>
                      <m:t>+</m:t>
                    </m:r>
                    <m:sSub>
                      <m:sSubPr>
                        <m:ctrlPr>
                          <a:rPr lang="es-VE" b="1" i="1">
                            <a:latin typeface="Cambria Math" panose="02040503050406030204" pitchFamily="18" charset="0"/>
                          </a:rPr>
                        </m:ctrlPr>
                      </m:sSubPr>
                      <m:e>
                        <m:r>
                          <a:rPr lang="es-VE" b="1" i="1">
                            <a:latin typeface="Cambria Math" panose="02040503050406030204" pitchFamily="18" charset="0"/>
                          </a:rPr>
                          <m:t>𝒓</m:t>
                        </m:r>
                      </m:e>
                      <m:sub>
                        <m:r>
                          <a:rPr lang="es-VE" b="1" i="1">
                            <a:latin typeface="Cambria Math" panose="02040503050406030204" pitchFamily="18" charset="0"/>
                          </a:rPr>
                          <m:t>𝒚</m:t>
                        </m:r>
                      </m:sub>
                    </m:sSub>
                    <m:acc>
                      <m:accPr>
                        <m:chr m:val="̂"/>
                        <m:ctrlPr>
                          <a:rPr lang="es-VE" b="1" i="1">
                            <a:latin typeface="Cambria Math" panose="02040503050406030204" pitchFamily="18" charset="0"/>
                          </a:rPr>
                        </m:ctrlPr>
                      </m:accPr>
                      <m:e>
                        <m:r>
                          <a:rPr lang="es-VE" b="1" i="1">
                            <a:latin typeface="Cambria Math" panose="02040503050406030204" pitchFamily="18" charset="0"/>
                          </a:rPr>
                          <m:t>𝒋</m:t>
                        </m:r>
                      </m:e>
                    </m:acc>
                    <m:r>
                      <a:rPr lang="es-VE" b="1" i="1">
                        <a:latin typeface="Cambria Math" panose="02040503050406030204" pitchFamily="18" charset="0"/>
                      </a:rPr>
                      <m:t>=</m:t>
                    </m:r>
                    <m:r>
                      <a:rPr lang="es-VE" i="1">
                        <a:latin typeface="Cambria Math" panose="02040503050406030204" pitchFamily="18" charset="0"/>
                      </a:rPr>
                      <m:t>𝑥</m:t>
                    </m:r>
                    <m:acc>
                      <m:accPr>
                        <m:chr m:val="̂"/>
                        <m:ctrlPr>
                          <a:rPr lang="es-VE" b="1" i="1">
                            <a:latin typeface="Cambria Math" panose="02040503050406030204" pitchFamily="18" charset="0"/>
                          </a:rPr>
                        </m:ctrlPr>
                      </m:accPr>
                      <m:e>
                        <m:r>
                          <a:rPr lang="es-VE" b="1" i="1">
                            <a:latin typeface="Cambria Math" panose="02040503050406030204" pitchFamily="18" charset="0"/>
                          </a:rPr>
                          <m:t>𝒊</m:t>
                        </m:r>
                      </m:e>
                    </m:acc>
                    <m:r>
                      <a:rPr lang="es-VE" b="1" i="1">
                        <a:latin typeface="Cambria Math" panose="02040503050406030204" pitchFamily="18" charset="0"/>
                      </a:rPr>
                      <m:t>+</m:t>
                    </m:r>
                    <m:r>
                      <a:rPr lang="es-VE" i="1">
                        <a:latin typeface="Cambria Math" panose="02040503050406030204" pitchFamily="18" charset="0"/>
                      </a:rPr>
                      <m:t>𝑦</m:t>
                    </m:r>
                    <m:acc>
                      <m:accPr>
                        <m:chr m:val="̂"/>
                        <m:ctrlPr>
                          <a:rPr lang="es-VE" b="1" i="1">
                            <a:latin typeface="Cambria Math" panose="02040503050406030204" pitchFamily="18" charset="0"/>
                          </a:rPr>
                        </m:ctrlPr>
                      </m:accPr>
                      <m:e>
                        <m:r>
                          <a:rPr lang="es-VE" b="1" i="1">
                            <a:latin typeface="Cambria Math" panose="02040503050406030204" pitchFamily="18" charset="0"/>
                          </a:rPr>
                          <m:t>𝒋</m:t>
                        </m:r>
                      </m:e>
                    </m:acc>
                  </m:oMath>
                </a14:m>
                <a:endParaRPr lang="es-VE" dirty="0" smtClean="0"/>
              </a:p>
              <a:p>
                <a:pPr marL="342900" indent="-342900" algn="just">
                  <a:buFont typeface="+mj-lt"/>
                  <a:buAutoNum type="arabicPeriod"/>
                </a:pPr>
                <a:endParaRPr lang="es-VE" dirty="0"/>
              </a:p>
              <a:p>
                <a:pPr marL="342900" indent="-342900" algn="just">
                  <a:buFont typeface="+mj-lt"/>
                  <a:buAutoNum type="arabicPeriod"/>
                </a:pPr>
                <a14:m>
                  <m:oMath xmlns:m="http://schemas.openxmlformats.org/officeDocument/2006/math">
                    <m:r>
                      <a:rPr lang="es-VE" b="1" i="1">
                        <a:latin typeface="Cambria Math" panose="02040503050406030204" pitchFamily="18" charset="0"/>
                      </a:rPr>
                      <m:t>∆</m:t>
                    </m:r>
                    <m:acc>
                      <m:accPr>
                        <m:chr m:val="⃗"/>
                        <m:ctrlPr>
                          <a:rPr lang="es-VE" b="1" i="1">
                            <a:latin typeface="Cambria Math" panose="02040503050406030204" pitchFamily="18" charset="0"/>
                          </a:rPr>
                        </m:ctrlPr>
                      </m:accPr>
                      <m:e>
                        <m:r>
                          <a:rPr lang="es-VE" b="1" i="1">
                            <a:latin typeface="Cambria Math" panose="02040503050406030204" pitchFamily="18" charset="0"/>
                          </a:rPr>
                          <m:t>𝒓</m:t>
                        </m:r>
                      </m:e>
                    </m:acc>
                    <m:r>
                      <a:rPr lang="es-VE" b="1" i="1">
                        <a:latin typeface="Cambria Math" panose="02040503050406030204" pitchFamily="18" charset="0"/>
                      </a:rPr>
                      <m:t>=∆</m:t>
                    </m:r>
                    <m:r>
                      <a:rPr lang="es-VE" i="1">
                        <a:latin typeface="Cambria Math" panose="02040503050406030204" pitchFamily="18" charset="0"/>
                      </a:rPr>
                      <m:t>𝑥</m:t>
                    </m:r>
                    <m:acc>
                      <m:accPr>
                        <m:chr m:val="̂"/>
                        <m:ctrlPr>
                          <a:rPr lang="es-VE" i="1">
                            <a:latin typeface="Cambria Math" panose="02040503050406030204" pitchFamily="18" charset="0"/>
                          </a:rPr>
                        </m:ctrlPr>
                      </m:accPr>
                      <m:e>
                        <m:r>
                          <a:rPr lang="es-VE" b="1" i="1">
                            <a:latin typeface="Cambria Math" panose="02040503050406030204" pitchFamily="18" charset="0"/>
                          </a:rPr>
                          <m:t>𝒊</m:t>
                        </m:r>
                      </m:e>
                    </m:acc>
                    <m:r>
                      <a:rPr lang="es-VE" i="1">
                        <a:latin typeface="Cambria Math" panose="02040503050406030204" pitchFamily="18" charset="0"/>
                      </a:rPr>
                      <m:t>+</m:t>
                    </m:r>
                    <m:r>
                      <a:rPr lang="es-VE" b="1" i="1">
                        <a:latin typeface="Cambria Math" panose="02040503050406030204" pitchFamily="18" charset="0"/>
                      </a:rPr>
                      <m:t>∆</m:t>
                    </m:r>
                    <m:r>
                      <a:rPr lang="es-VE" i="1">
                        <a:latin typeface="Cambria Math" panose="02040503050406030204" pitchFamily="18" charset="0"/>
                      </a:rPr>
                      <m:t>𝑦</m:t>
                    </m:r>
                    <m:acc>
                      <m:accPr>
                        <m:chr m:val="̂"/>
                        <m:ctrlPr>
                          <a:rPr lang="es-VE" i="1">
                            <a:latin typeface="Cambria Math" panose="02040503050406030204" pitchFamily="18" charset="0"/>
                          </a:rPr>
                        </m:ctrlPr>
                      </m:accPr>
                      <m:e>
                        <m:r>
                          <a:rPr lang="es-VE" b="1" i="1">
                            <a:latin typeface="Cambria Math" panose="02040503050406030204" pitchFamily="18" charset="0"/>
                          </a:rPr>
                          <m:t>𝒋</m:t>
                        </m:r>
                      </m:e>
                    </m:acc>
                    <m:r>
                      <a:rPr lang="es-VE" i="1">
                        <a:latin typeface="Cambria Math" panose="02040503050406030204" pitchFamily="18" charset="0"/>
                      </a:rPr>
                      <m:t>=</m:t>
                    </m:r>
                    <m:sSub>
                      <m:sSubPr>
                        <m:ctrlPr>
                          <a:rPr lang="es-VE" i="1">
                            <a:latin typeface="Cambria Math" panose="02040503050406030204" pitchFamily="18" charset="0"/>
                          </a:rPr>
                        </m:ctrlPr>
                      </m:sSubPr>
                      <m:e>
                        <m:r>
                          <a:rPr lang="es-VE" i="1">
                            <a:latin typeface="Cambria Math" panose="02040503050406030204" pitchFamily="18" charset="0"/>
                          </a:rPr>
                          <m:t>(</m:t>
                        </m:r>
                        <m:r>
                          <a:rPr lang="es-VE" i="1">
                            <a:latin typeface="Cambria Math" panose="02040503050406030204" pitchFamily="18" charset="0"/>
                          </a:rPr>
                          <m:t>𝑥</m:t>
                        </m:r>
                      </m:e>
                      <m:sub>
                        <m:r>
                          <a:rPr lang="es-VE" i="1">
                            <a:latin typeface="Cambria Math" panose="02040503050406030204" pitchFamily="18" charset="0"/>
                          </a:rPr>
                          <m:t>𝑓</m:t>
                        </m:r>
                      </m:sub>
                    </m:sSub>
                    <m:r>
                      <a:rPr lang="es-VE" i="1">
                        <a:latin typeface="Cambria Math" panose="02040503050406030204" pitchFamily="18" charset="0"/>
                      </a:rPr>
                      <m:t>−</m:t>
                    </m:r>
                    <m:sSub>
                      <m:sSubPr>
                        <m:ctrlPr>
                          <a:rPr lang="es-VE" i="1">
                            <a:latin typeface="Cambria Math" panose="02040503050406030204" pitchFamily="18" charset="0"/>
                          </a:rPr>
                        </m:ctrlPr>
                      </m:sSubPr>
                      <m:e>
                        <m:r>
                          <a:rPr lang="es-VE" i="1">
                            <a:latin typeface="Cambria Math" panose="02040503050406030204" pitchFamily="18" charset="0"/>
                          </a:rPr>
                          <m:t>𝑥</m:t>
                        </m:r>
                      </m:e>
                      <m:sub>
                        <m:r>
                          <a:rPr lang="es-VE" i="1">
                            <a:latin typeface="Cambria Math" panose="02040503050406030204" pitchFamily="18" charset="0"/>
                          </a:rPr>
                          <m:t>𝑖</m:t>
                        </m:r>
                      </m:sub>
                    </m:sSub>
                    <m:r>
                      <a:rPr lang="es-VE" i="1">
                        <a:latin typeface="Cambria Math" panose="02040503050406030204" pitchFamily="18" charset="0"/>
                      </a:rPr>
                      <m:t>)</m:t>
                    </m:r>
                    <m:acc>
                      <m:accPr>
                        <m:chr m:val="̂"/>
                        <m:ctrlPr>
                          <a:rPr lang="es-VE" b="1" i="1">
                            <a:latin typeface="Cambria Math" panose="02040503050406030204" pitchFamily="18" charset="0"/>
                          </a:rPr>
                        </m:ctrlPr>
                      </m:accPr>
                      <m:e>
                        <m:r>
                          <a:rPr lang="es-VE" b="1" i="1">
                            <a:latin typeface="Cambria Math" panose="02040503050406030204" pitchFamily="18" charset="0"/>
                          </a:rPr>
                          <m:t>𝒊</m:t>
                        </m:r>
                      </m:e>
                    </m:acc>
                    <m:r>
                      <a:rPr lang="es-VE" b="1" i="1">
                        <a:latin typeface="Cambria Math" panose="02040503050406030204" pitchFamily="18" charset="0"/>
                      </a:rPr>
                      <m:t>+</m:t>
                    </m:r>
                    <m:sSub>
                      <m:sSubPr>
                        <m:ctrlPr>
                          <a:rPr lang="es-VE" i="1">
                            <a:latin typeface="Cambria Math" panose="02040503050406030204" pitchFamily="18" charset="0"/>
                          </a:rPr>
                        </m:ctrlPr>
                      </m:sSubPr>
                      <m:e>
                        <m:r>
                          <a:rPr lang="es-VE" i="1">
                            <a:latin typeface="Cambria Math" panose="02040503050406030204" pitchFamily="18" charset="0"/>
                          </a:rPr>
                          <m:t>(</m:t>
                        </m:r>
                        <m:r>
                          <a:rPr lang="es-VE" i="1">
                            <a:latin typeface="Cambria Math" panose="02040503050406030204" pitchFamily="18" charset="0"/>
                          </a:rPr>
                          <m:t>𝑦</m:t>
                        </m:r>
                      </m:e>
                      <m:sub>
                        <m:r>
                          <a:rPr lang="es-VE" i="1">
                            <a:latin typeface="Cambria Math" panose="02040503050406030204" pitchFamily="18" charset="0"/>
                          </a:rPr>
                          <m:t>𝑓</m:t>
                        </m:r>
                      </m:sub>
                    </m:sSub>
                    <m:r>
                      <a:rPr lang="es-VE" i="1">
                        <a:latin typeface="Cambria Math" panose="02040503050406030204" pitchFamily="18" charset="0"/>
                      </a:rPr>
                      <m:t>−</m:t>
                    </m:r>
                    <m:sSub>
                      <m:sSubPr>
                        <m:ctrlPr>
                          <a:rPr lang="es-VE" i="1">
                            <a:latin typeface="Cambria Math" panose="02040503050406030204" pitchFamily="18" charset="0"/>
                          </a:rPr>
                        </m:ctrlPr>
                      </m:sSubPr>
                      <m:e>
                        <m:r>
                          <a:rPr lang="es-VE" i="1">
                            <a:latin typeface="Cambria Math" panose="02040503050406030204" pitchFamily="18" charset="0"/>
                          </a:rPr>
                          <m:t>𝑦</m:t>
                        </m:r>
                      </m:e>
                      <m:sub>
                        <m:r>
                          <a:rPr lang="es-VE" i="1">
                            <a:latin typeface="Cambria Math" panose="02040503050406030204" pitchFamily="18" charset="0"/>
                          </a:rPr>
                          <m:t>𝑖</m:t>
                        </m:r>
                      </m:sub>
                    </m:sSub>
                    <m:r>
                      <a:rPr lang="es-VE" i="1">
                        <a:latin typeface="Cambria Math" panose="02040503050406030204" pitchFamily="18" charset="0"/>
                      </a:rPr>
                      <m:t>)</m:t>
                    </m:r>
                    <m:acc>
                      <m:accPr>
                        <m:chr m:val="̂"/>
                        <m:ctrlPr>
                          <a:rPr lang="es-VE" b="1" i="1">
                            <a:latin typeface="Cambria Math" panose="02040503050406030204" pitchFamily="18" charset="0"/>
                          </a:rPr>
                        </m:ctrlPr>
                      </m:accPr>
                      <m:e>
                        <m:r>
                          <a:rPr lang="es-VE" b="1" i="1">
                            <a:latin typeface="Cambria Math" panose="02040503050406030204" pitchFamily="18" charset="0"/>
                          </a:rPr>
                          <m:t>𝒋</m:t>
                        </m:r>
                      </m:e>
                    </m:acc>
                  </m:oMath>
                </a14:m>
                <a:endParaRPr lang="es-VE" dirty="0"/>
              </a:p>
              <a:p>
                <a:pPr marL="342900" indent="-342900" algn="just">
                  <a:buFont typeface="+mj-lt"/>
                  <a:buAutoNum type="arabicPeriod"/>
                </a:pPr>
                <a:endParaRPr lang="es-VE" dirty="0" smtClean="0"/>
              </a:p>
              <a:p>
                <a:pPr marL="342900" indent="-342900" algn="just">
                  <a:buFont typeface="+mj-lt"/>
                  <a:buAutoNum type="arabicPeriod"/>
                </a:pPr>
                <a14:m>
                  <m:oMath xmlns:m="http://schemas.openxmlformats.org/officeDocument/2006/math">
                    <m:acc>
                      <m:accPr>
                        <m:chr m:val="⃗"/>
                        <m:ctrlPr>
                          <a:rPr lang="es-VE" b="1" i="1" smtClean="0">
                            <a:latin typeface="Cambria Math" panose="02040503050406030204" pitchFamily="18" charset="0"/>
                          </a:rPr>
                        </m:ctrlPr>
                      </m:accPr>
                      <m:e>
                        <m:r>
                          <a:rPr lang="es-VE" b="1" i="1" smtClean="0">
                            <a:latin typeface="Cambria Math" panose="02040503050406030204" pitchFamily="18" charset="0"/>
                          </a:rPr>
                          <m:t>𝒗</m:t>
                        </m:r>
                      </m:e>
                    </m:acc>
                    <m:r>
                      <a:rPr lang="es-VE" b="1" i="1" smtClean="0">
                        <a:latin typeface="Cambria Math" panose="02040503050406030204" pitchFamily="18" charset="0"/>
                      </a:rPr>
                      <m:t>=</m:t>
                    </m:r>
                    <m:func>
                      <m:funcPr>
                        <m:ctrlPr>
                          <a:rPr lang="es-VE" i="1">
                            <a:latin typeface="Cambria Math" panose="02040503050406030204" pitchFamily="18" charset="0"/>
                          </a:rPr>
                        </m:ctrlPr>
                      </m:funcPr>
                      <m:fName>
                        <m:limLow>
                          <m:limLowPr>
                            <m:ctrlPr>
                              <a:rPr lang="es-VE" i="1">
                                <a:latin typeface="Cambria Math" panose="02040503050406030204" pitchFamily="18" charset="0"/>
                              </a:rPr>
                            </m:ctrlPr>
                          </m:limLowPr>
                          <m:e>
                            <m:r>
                              <m:rPr>
                                <m:sty m:val="p"/>
                              </m:rPr>
                              <a:rPr lang="es-VE">
                                <a:latin typeface="Cambria Math" panose="02040503050406030204" pitchFamily="18" charset="0"/>
                              </a:rPr>
                              <m:t>lim</m:t>
                            </m:r>
                          </m:e>
                          <m:lim>
                            <m:r>
                              <a:rPr lang="es-VE" i="1">
                                <a:latin typeface="Cambria Math" panose="02040503050406030204" pitchFamily="18" charset="0"/>
                              </a:rPr>
                              <m:t>∆</m:t>
                            </m:r>
                            <m:r>
                              <a:rPr lang="es-VE" i="1">
                                <a:latin typeface="Cambria Math" panose="02040503050406030204" pitchFamily="18" charset="0"/>
                              </a:rPr>
                              <m:t>𝑡</m:t>
                            </m:r>
                            <m:r>
                              <a:rPr lang="es-VE" i="1">
                                <a:latin typeface="Cambria Math" panose="02040503050406030204" pitchFamily="18" charset="0"/>
                              </a:rPr>
                              <m:t>→0</m:t>
                            </m:r>
                          </m:lim>
                        </m:limLow>
                      </m:fName>
                      <m:e>
                        <m:f>
                          <m:fPr>
                            <m:ctrlPr>
                              <a:rPr lang="es-VE" i="1">
                                <a:latin typeface="Cambria Math" panose="02040503050406030204" pitchFamily="18" charset="0"/>
                              </a:rPr>
                            </m:ctrlPr>
                          </m:fPr>
                          <m:num>
                            <m:r>
                              <a:rPr lang="es-VE" i="1">
                                <a:latin typeface="Cambria Math" panose="02040503050406030204" pitchFamily="18" charset="0"/>
                              </a:rPr>
                              <m:t>∆</m:t>
                            </m:r>
                            <m:r>
                              <a:rPr lang="es-VE" i="1">
                                <a:latin typeface="Cambria Math" panose="02040503050406030204" pitchFamily="18" charset="0"/>
                              </a:rPr>
                              <m:t>𝑥</m:t>
                            </m:r>
                          </m:num>
                          <m:den>
                            <m:r>
                              <a:rPr lang="es-VE" i="1">
                                <a:latin typeface="Cambria Math" panose="02040503050406030204" pitchFamily="18" charset="0"/>
                              </a:rPr>
                              <m:t>∆</m:t>
                            </m:r>
                            <m:r>
                              <a:rPr lang="es-VE" i="1">
                                <a:latin typeface="Cambria Math" panose="02040503050406030204" pitchFamily="18" charset="0"/>
                              </a:rPr>
                              <m:t>𝑡</m:t>
                            </m:r>
                          </m:den>
                        </m:f>
                      </m:e>
                    </m:func>
                    <m:acc>
                      <m:accPr>
                        <m:chr m:val="̂"/>
                        <m:ctrlPr>
                          <a:rPr lang="es-VE" b="1" i="1">
                            <a:latin typeface="Cambria Math" panose="02040503050406030204" pitchFamily="18" charset="0"/>
                          </a:rPr>
                        </m:ctrlPr>
                      </m:accPr>
                      <m:e>
                        <m:r>
                          <a:rPr lang="es-VE" b="1" i="1">
                            <a:latin typeface="Cambria Math" panose="02040503050406030204" pitchFamily="18" charset="0"/>
                          </a:rPr>
                          <m:t>𝒊</m:t>
                        </m:r>
                      </m:e>
                    </m:acc>
                    <m:r>
                      <a:rPr lang="es-VE" i="1">
                        <a:latin typeface="Cambria Math" panose="02040503050406030204" pitchFamily="18" charset="0"/>
                      </a:rPr>
                      <m:t>+</m:t>
                    </m:r>
                    <m:func>
                      <m:funcPr>
                        <m:ctrlPr>
                          <a:rPr lang="es-VE" i="1">
                            <a:latin typeface="Cambria Math" panose="02040503050406030204" pitchFamily="18" charset="0"/>
                          </a:rPr>
                        </m:ctrlPr>
                      </m:funcPr>
                      <m:fName>
                        <m:limLow>
                          <m:limLowPr>
                            <m:ctrlPr>
                              <a:rPr lang="es-VE" i="1">
                                <a:latin typeface="Cambria Math" panose="02040503050406030204" pitchFamily="18" charset="0"/>
                              </a:rPr>
                            </m:ctrlPr>
                          </m:limLowPr>
                          <m:e>
                            <m:r>
                              <a:rPr lang="es-VE" i="1">
                                <a:latin typeface="Cambria Math" panose="02040503050406030204" pitchFamily="18" charset="0"/>
                              </a:rPr>
                              <m:t>𝑙𝑖𝑚</m:t>
                            </m:r>
                          </m:e>
                          <m:lim>
                            <m:r>
                              <a:rPr lang="es-VE" i="1">
                                <a:latin typeface="Cambria Math" panose="02040503050406030204" pitchFamily="18" charset="0"/>
                              </a:rPr>
                              <m:t>∆</m:t>
                            </m:r>
                            <m:r>
                              <a:rPr lang="es-VE" i="1">
                                <a:latin typeface="Cambria Math" panose="02040503050406030204" pitchFamily="18" charset="0"/>
                              </a:rPr>
                              <m:t>𝑡</m:t>
                            </m:r>
                            <m:r>
                              <a:rPr lang="es-VE" i="1">
                                <a:latin typeface="Cambria Math" panose="02040503050406030204" pitchFamily="18" charset="0"/>
                              </a:rPr>
                              <m:t>→0</m:t>
                            </m:r>
                          </m:lim>
                        </m:limLow>
                      </m:fName>
                      <m:e>
                        <m:f>
                          <m:fPr>
                            <m:ctrlPr>
                              <a:rPr lang="es-VE" i="1">
                                <a:latin typeface="Cambria Math" panose="02040503050406030204" pitchFamily="18" charset="0"/>
                              </a:rPr>
                            </m:ctrlPr>
                          </m:fPr>
                          <m:num>
                            <m:r>
                              <a:rPr lang="es-VE" i="1">
                                <a:latin typeface="Cambria Math" panose="02040503050406030204" pitchFamily="18" charset="0"/>
                              </a:rPr>
                              <m:t>∆</m:t>
                            </m:r>
                            <m:r>
                              <a:rPr lang="es-VE" i="1">
                                <a:latin typeface="Cambria Math" panose="02040503050406030204" pitchFamily="18" charset="0"/>
                              </a:rPr>
                              <m:t>𝑦</m:t>
                            </m:r>
                          </m:num>
                          <m:den>
                            <m:r>
                              <a:rPr lang="es-VE" i="1">
                                <a:latin typeface="Cambria Math" panose="02040503050406030204" pitchFamily="18" charset="0"/>
                              </a:rPr>
                              <m:t>∆</m:t>
                            </m:r>
                            <m:r>
                              <a:rPr lang="es-VE" i="1">
                                <a:latin typeface="Cambria Math" panose="02040503050406030204" pitchFamily="18" charset="0"/>
                              </a:rPr>
                              <m:t>𝑡</m:t>
                            </m:r>
                          </m:den>
                        </m:f>
                      </m:e>
                    </m:func>
                    <m:acc>
                      <m:accPr>
                        <m:chr m:val="̂"/>
                        <m:ctrlPr>
                          <a:rPr lang="es-VE" i="1">
                            <a:latin typeface="Cambria Math" panose="02040503050406030204" pitchFamily="18" charset="0"/>
                          </a:rPr>
                        </m:ctrlPr>
                      </m:accPr>
                      <m:e>
                        <m:r>
                          <a:rPr lang="es-VE" b="1" i="1">
                            <a:latin typeface="Cambria Math" panose="02040503050406030204" pitchFamily="18" charset="0"/>
                          </a:rPr>
                          <m:t>𝒋</m:t>
                        </m:r>
                      </m:e>
                    </m:acc>
                    <m:r>
                      <a:rPr lang="es-VE" i="1">
                        <a:latin typeface="Cambria Math" panose="02040503050406030204" pitchFamily="18" charset="0"/>
                      </a:rPr>
                      <m:t>=</m:t>
                    </m:r>
                    <m:f>
                      <m:fPr>
                        <m:ctrlPr>
                          <a:rPr lang="es-VE" i="1">
                            <a:latin typeface="Cambria Math" panose="02040503050406030204" pitchFamily="18" charset="0"/>
                          </a:rPr>
                        </m:ctrlPr>
                      </m:fPr>
                      <m:num>
                        <m:r>
                          <a:rPr lang="es-VE" i="1">
                            <a:latin typeface="Cambria Math" panose="02040503050406030204" pitchFamily="18" charset="0"/>
                          </a:rPr>
                          <m:t>𝑑𝑥</m:t>
                        </m:r>
                      </m:num>
                      <m:den>
                        <m:r>
                          <a:rPr lang="es-VE" i="1">
                            <a:latin typeface="Cambria Math" panose="02040503050406030204" pitchFamily="18" charset="0"/>
                          </a:rPr>
                          <m:t>𝑑𝑡</m:t>
                        </m:r>
                      </m:den>
                    </m:f>
                    <m:acc>
                      <m:accPr>
                        <m:chr m:val="̂"/>
                        <m:ctrlPr>
                          <a:rPr lang="es-VE" b="1" i="1">
                            <a:latin typeface="Cambria Math" panose="02040503050406030204" pitchFamily="18" charset="0"/>
                          </a:rPr>
                        </m:ctrlPr>
                      </m:accPr>
                      <m:e>
                        <m:r>
                          <a:rPr lang="es-VE" b="1" i="1">
                            <a:latin typeface="Cambria Math" panose="02040503050406030204" pitchFamily="18" charset="0"/>
                          </a:rPr>
                          <m:t>𝒊</m:t>
                        </m:r>
                      </m:e>
                    </m:acc>
                    <m:r>
                      <a:rPr lang="es-VE" b="1" i="1">
                        <a:latin typeface="Cambria Math" panose="02040503050406030204" pitchFamily="18" charset="0"/>
                      </a:rPr>
                      <m:t>+</m:t>
                    </m:r>
                    <m:f>
                      <m:fPr>
                        <m:ctrlPr>
                          <a:rPr lang="es-VE" i="1">
                            <a:latin typeface="Cambria Math" panose="02040503050406030204" pitchFamily="18" charset="0"/>
                          </a:rPr>
                        </m:ctrlPr>
                      </m:fPr>
                      <m:num>
                        <m:r>
                          <a:rPr lang="es-VE" i="1">
                            <a:latin typeface="Cambria Math" panose="02040503050406030204" pitchFamily="18" charset="0"/>
                          </a:rPr>
                          <m:t>𝑑𝑦</m:t>
                        </m:r>
                      </m:num>
                      <m:den>
                        <m:r>
                          <a:rPr lang="es-VE" i="1">
                            <a:latin typeface="Cambria Math" panose="02040503050406030204" pitchFamily="18" charset="0"/>
                          </a:rPr>
                          <m:t>𝑑𝑡</m:t>
                        </m:r>
                      </m:den>
                    </m:f>
                    <m:acc>
                      <m:accPr>
                        <m:chr m:val="̂"/>
                        <m:ctrlPr>
                          <a:rPr lang="es-VE" b="1" i="1">
                            <a:latin typeface="Cambria Math" panose="02040503050406030204" pitchFamily="18" charset="0"/>
                          </a:rPr>
                        </m:ctrlPr>
                      </m:accPr>
                      <m:e>
                        <m:r>
                          <a:rPr lang="es-VE" b="1" i="1">
                            <a:latin typeface="Cambria Math" panose="02040503050406030204" pitchFamily="18" charset="0"/>
                          </a:rPr>
                          <m:t>𝒋</m:t>
                        </m:r>
                      </m:e>
                    </m:acc>
                  </m:oMath>
                </a14:m>
                <a:endParaRPr lang="es-VE" dirty="0"/>
              </a:p>
              <a:p>
                <a:pPr marL="342900" indent="-342900" algn="just">
                  <a:buFont typeface="+mj-lt"/>
                  <a:buAutoNum type="arabicPeriod"/>
                </a:pPr>
                <a:endParaRPr lang="es-VE" dirty="0" smtClean="0"/>
              </a:p>
              <a:p>
                <a:pPr marL="342900" indent="-342900" algn="just">
                  <a:buFont typeface="+mj-lt"/>
                  <a:buAutoNum type="arabicPeriod"/>
                </a:pPr>
                <a14:m>
                  <m:oMath xmlns:m="http://schemas.openxmlformats.org/officeDocument/2006/math">
                    <m:acc>
                      <m:accPr>
                        <m:chr m:val="⃗"/>
                        <m:ctrlPr>
                          <a:rPr lang="es-VE" b="1" i="1" smtClean="0">
                            <a:latin typeface="Cambria Math" panose="02040503050406030204" pitchFamily="18" charset="0"/>
                          </a:rPr>
                        </m:ctrlPr>
                      </m:accPr>
                      <m:e>
                        <m:r>
                          <a:rPr lang="es-VE" b="1" i="1" smtClean="0">
                            <a:latin typeface="Cambria Math" panose="02040503050406030204" pitchFamily="18" charset="0"/>
                          </a:rPr>
                          <m:t>𝒂</m:t>
                        </m:r>
                      </m:e>
                    </m:acc>
                    <m:r>
                      <a:rPr lang="es-VE" b="1" i="1">
                        <a:latin typeface="Cambria Math" panose="02040503050406030204" pitchFamily="18" charset="0"/>
                      </a:rPr>
                      <m:t>=</m:t>
                    </m:r>
                    <m:func>
                      <m:funcPr>
                        <m:ctrlPr>
                          <a:rPr lang="es-VE" i="1">
                            <a:latin typeface="Cambria Math" panose="02040503050406030204" pitchFamily="18" charset="0"/>
                          </a:rPr>
                        </m:ctrlPr>
                      </m:funcPr>
                      <m:fName>
                        <m:limLow>
                          <m:limLowPr>
                            <m:ctrlPr>
                              <a:rPr lang="es-VE" i="1">
                                <a:latin typeface="Cambria Math" panose="02040503050406030204" pitchFamily="18" charset="0"/>
                              </a:rPr>
                            </m:ctrlPr>
                          </m:limLowPr>
                          <m:e>
                            <m:r>
                              <m:rPr>
                                <m:sty m:val="p"/>
                              </m:rPr>
                              <a:rPr lang="es-VE">
                                <a:latin typeface="Cambria Math" panose="02040503050406030204" pitchFamily="18" charset="0"/>
                              </a:rPr>
                              <m:t>lim</m:t>
                            </m:r>
                          </m:e>
                          <m:lim>
                            <m:r>
                              <a:rPr lang="es-VE" i="1">
                                <a:latin typeface="Cambria Math" panose="02040503050406030204" pitchFamily="18" charset="0"/>
                              </a:rPr>
                              <m:t>∆</m:t>
                            </m:r>
                            <m:r>
                              <a:rPr lang="es-VE" i="1">
                                <a:latin typeface="Cambria Math" panose="02040503050406030204" pitchFamily="18" charset="0"/>
                              </a:rPr>
                              <m:t>𝑡</m:t>
                            </m:r>
                            <m:r>
                              <a:rPr lang="es-VE" i="1">
                                <a:latin typeface="Cambria Math" panose="02040503050406030204" pitchFamily="18" charset="0"/>
                              </a:rPr>
                              <m:t>→0</m:t>
                            </m:r>
                          </m:lim>
                        </m:limLow>
                      </m:fName>
                      <m:e>
                        <m:f>
                          <m:fPr>
                            <m:ctrlPr>
                              <a:rPr lang="es-VE" i="1">
                                <a:latin typeface="Cambria Math" panose="02040503050406030204" pitchFamily="18" charset="0"/>
                              </a:rPr>
                            </m:ctrlPr>
                          </m:fPr>
                          <m:num>
                            <m:r>
                              <a:rPr lang="es-VE" i="1">
                                <a:latin typeface="Cambria Math" panose="02040503050406030204" pitchFamily="18" charset="0"/>
                              </a:rPr>
                              <m:t>∆</m:t>
                            </m:r>
                            <m:sSub>
                              <m:sSubPr>
                                <m:ctrlPr>
                                  <a:rPr lang="es-VE" i="1">
                                    <a:latin typeface="Cambria Math" panose="02040503050406030204" pitchFamily="18" charset="0"/>
                                  </a:rPr>
                                </m:ctrlPr>
                              </m:sSubPr>
                              <m:e>
                                <m:r>
                                  <a:rPr lang="es-VE" i="1">
                                    <a:latin typeface="Cambria Math" panose="02040503050406030204" pitchFamily="18" charset="0"/>
                                  </a:rPr>
                                  <m:t>𝑣</m:t>
                                </m:r>
                              </m:e>
                              <m:sub>
                                <m:r>
                                  <a:rPr lang="es-VE" i="1">
                                    <a:latin typeface="Cambria Math" panose="02040503050406030204" pitchFamily="18" charset="0"/>
                                  </a:rPr>
                                  <m:t>𝑥</m:t>
                                </m:r>
                              </m:sub>
                            </m:sSub>
                          </m:num>
                          <m:den>
                            <m:r>
                              <a:rPr lang="es-VE" i="1">
                                <a:latin typeface="Cambria Math" panose="02040503050406030204" pitchFamily="18" charset="0"/>
                              </a:rPr>
                              <m:t>∆</m:t>
                            </m:r>
                            <m:r>
                              <a:rPr lang="es-VE" i="1">
                                <a:latin typeface="Cambria Math" panose="02040503050406030204" pitchFamily="18" charset="0"/>
                              </a:rPr>
                              <m:t>𝑡</m:t>
                            </m:r>
                          </m:den>
                        </m:f>
                      </m:e>
                    </m:func>
                    <m:acc>
                      <m:accPr>
                        <m:chr m:val="̂"/>
                        <m:ctrlPr>
                          <a:rPr lang="es-VE" b="1" i="1">
                            <a:latin typeface="Cambria Math" panose="02040503050406030204" pitchFamily="18" charset="0"/>
                          </a:rPr>
                        </m:ctrlPr>
                      </m:accPr>
                      <m:e>
                        <m:r>
                          <a:rPr lang="es-VE" b="1" i="1">
                            <a:latin typeface="Cambria Math" panose="02040503050406030204" pitchFamily="18" charset="0"/>
                          </a:rPr>
                          <m:t>𝒊</m:t>
                        </m:r>
                      </m:e>
                    </m:acc>
                    <m:r>
                      <a:rPr lang="es-VE" b="1" i="1">
                        <a:latin typeface="Cambria Math" panose="02040503050406030204" pitchFamily="18" charset="0"/>
                      </a:rPr>
                      <m:t>+</m:t>
                    </m:r>
                    <m:func>
                      <m:funcPr>
                        <m:ctrlPr>
                          <a:rPr lang="es-VE" i="1">
                            <a:latin typeface="Cambria Math" panose="02040503050406030204" pitchFamily="18" charset="0"/>
                          </a:rPr>
                        </m:ctrlPr>
                      </m:funcPr>
                      <m:fName>
                        <m:limLow>
                          <m:limLowPr>
                            <m:ctrlPr>
                              <a:rPr lang="es-VE" i="1">
                                <a:latin typeface="Cambria Math" panose="02040503050406030204" pitchFamily="18" charset="0"/>
                              </a:rPr>
                            </m:ctrlPr>
                          </m:limLowPr>
                          <m:e>
                            <m:r>
                              <a:rPr lang="es-VE" i="1">
                                <a:latin typeface="Cambria Math" panose="02040503050406030204" pitchFamily="18" charset="0"/>
                              </a:rPr>
                              <m:t>𝑙𝑖𝑚</m:t>
                            </m:r>
                          </m:e>
                          <m:lim>
                            <m:r>
                              <a:rPr lang="es-VE" i="1">
                                <a:latin typeface="Cambria Math" panose="02040503050406030204" pitchFamily="18" charset="0"/>
                              </a:rPr>
                              <m:t>∆</m:t>
                            </m:r>
                            <m:r>
                              <a:rPr lang="es-VE" i="1">
                                <a:latin typeface="Cambria Math" panose="02040503050406030204" pitchFamily="18" charset="0"/>
                              </a:rPr>
                              <m:t>𝑡</m:t>
                            </m:r>
                            <m:r>
                              <a:rPr lang="es-VE" i="1">
                                <a:latin typeface="Cambria Math" panose="02040503050406030204" pitchFamily="18" charset="0"/>
                              </a:rPr>
                              <m:t>→0</m:t>
                            </m:r>
                          </m:lim>
                        </m:limLow>
                      </m:fName>
                      <m:e>
                        <m:f>
                          <m:fPr>
                            <m:ctrlPr>
                              <a:rPr lang="es-VE" i="1">
                                <a:latin typeface="Cambria Math" panose="02040503050406030204" pitchFamily="18" charset="0"/>
                              </a:rPr>
                            </m:ctrlPr>
                          </m:fPr>
                          <m:num>
                            <m:r>
                              <a:rPr lang="es-VE" i="1">
                                <a:latin typeface="Cambria Math" panose="02040503050406030204" pitchFamily="18" charset="0"/>
                              </a:rPr>
                              <m:t>∆</m:t>
                            </m:r>
                            <m:sSub>
                              <m:sSubPr>
                                <m:ctrlPr>
                                  <a:rPr lang="es-VE" i="1">
                                    <a:latin typeface="Cambria Math" panose="02040503050406030204" pitchFamily="18" charset="0"/>
                                  </a:rPr>
                                </m:ctrlPr>
                              </m:sSubPr>
                              <m:e>
                                <m:r>
                                  <a:rPr lang="es-VE" i="1">
                                    <a:latin typeface="Cambria Math" panose="02040503050406030204" pitchFamily="18" charset="0"/>
                                  </a:rPr>
                                  <m:t>𝑣</m:t>
                                </m:r>
                              </m:e>
                              <m:sub>
                                <m:r>
                                  <a:rPr lang="es-VE" i="1">
                                    <a:latin typeface="Cambria Math" panose="02040503050406030204" pitchFamily="18" charset="0"/>
                                  </a:rPr>
                                  <m:t>𝑦</m:t>
                                </m:r>
                              </m:sub>
                            </m:sSub>
                          </m:num>
                          <m:den>
                            <m:r>
                              <a:rPr lang="es-VE" i="1">
                                <a:latin typeface="Cambria Math" panose="02040503050406030204" pitchFamily="18" charset="0"/>
                              </a:rPr>
                              <m:t>∆</m:t>
                            </m:r>
                            <m:r>
                              <a:rPr lang="es-VE" i="1">
                                <a:latin typeface="Cambria Math" panose="02040503050406030204" pitchFamily="18" charset="0"/>
                              </a:rPr>
                              <m:t>𝑡</m:t>
                            </m:r>
                          </m:den>
                        </m:f>
                      </m:e>
                    </m:func>
                    <m:acc>
                      <m:accPr>
                        <m:chr m:val="̂"/>
                        <m:ctrlPr>
                          <a:rPr lang="es-VE" b="1" i="1">
                            <a:latin typeface="Cambria Math" panose="02040503050406030204" pitchFamily="18" charset="0"/>
                          </a:rPr>
                        </m:ctrlPr>
                      </m:accPr>
                      <m:e>
                        <m:r>
                          <a:rPr lang="es-VE" b="1" i="1">
                            <a:latin typeface="Cambria Math" panose="02040503050406030204" pitchFamily="18" charset="0"/>
                          </a:rPr>
                          <m:t>𝒋</m:t>
                        </m:r>
                      </m:e>
                    </m:acc>
                    <m:r>
                      <a:rPr lang="es-VE" b="1" i="1">
                        <a:latin typeface="Cambria Math" panose="02040503050406030204" pitchFamily="18" charset="0"/>
                      </a:rPr>
                      <m:t>=</m:t>
                    </m:r>
                    <m:f>
                      <m:fPr>
                        <m:ctrlPr>
                          <a:rPr lang="es-VE" i="1">
                            <a:latin typeface="Cambria Math" panose="02040503050406030204" pitchFamily="18" charset="0"/>
                          </a:rPr>
                        </m:ctrlPr>
                      </m:fPr>
                      <m:num>
                        <m:r>
                          <a:rPr lang="es-VE" i="1">
                            <a:latin typeface="Cambria Math" panose="02040503050406030204" pitchFamily="18" charset="0"/>
                          </a:rPr>
                          <m:t>𝑑</m:t>
                        </m:r>
                        <m:sSub>
                          <m:sSubPr>
                            <m:ctrlPr>
                              <a:rPr lang="es-VE" i="1">
                                <a:latin typeface="Cambria Math" panose="02040503050406030204" pitchFamily="18" charset="0"/>
                              </a:rPr>
                            </m:ctrlPr>
                          </m:sSubPr>
                          <m:e>
                            <m:r>
                              <a:rPr lang="es-VE" i="1">
                                <a:latin typeface="Cambria Math" panose="02040503050406030204" pitchFamily="18" charset="0"/>
                              </a:rPr>
                              <m:t>𝑣</m:t>
                            </m:r>
                          </m:e>
                          <m:sub>
                            <m:r>
                              <a:rPr lang="es-VE" i="1">
                                <a:latin typeface="Cambria Math" panose="02040503050406030204" pitchFamily="18" charset="0"/>
                              </a:rPr>
                              <m:t>𝑥</m:t>
                            </m:r>
                          </m:sub>
                        </m:sSub>
                      </m:num>
                      <m:den>
                        <m:r>
                          <a:rPr lang="es-VE" i="1">
                            <a:latin typeface="Cambria Math" panose="02040503050406030204" pitchFamily="18" charset="0"/>
                          </a:rPr>
                          <m:t>𝑑𝑡</m:t>
                        </m:r>
                      </m:den>
                    </m:f>
                    <m:acc>
                      <m:accPr>
                        <m:chr m:val="̂"/>
                        <m:ctrlPr>
                          <a:rPr lang="es-VE" b="1" i="1">
                            <a:latin typeface="Cambria Math" panose="02040503050406030204" pitchFamily="18" charset="0"/>
                          </a:rPr>
                        </m:ctrlPr>
                      </m:accPr>
                      <m:e>
                        <m:r>
                          <a:rPr lang="es-VE" b="1" i="1">
                            <a:latin typeface="Cambria Math" panose="02040503050406030204" pitchFamily="18" charset="0"/>
                          </a:rPr>
                          <m:t>𝒊</m:t>
                        </m:r>
                      </m:e>
                    </m:acc>
                    <m:r>
                      <a:rPr lang="es-VE" b="1" i="1">
                        <a:latin typeface="Cambria Math" panose="02040503050406030204" pitchFamily="18" charset="0"/>
                      </a:rPr>
                      <m:t>+</m:t>
                    </m:r>
                    <m:f>
                      <m:fPr>
                        <m:ctrlPr>
                          <a:rPr lang="es-VE" i="1">
                            <a:latin typeface="Cambria Math" panose="02040503050406030204" pitchFamily="18" charset="0"/>
                          </a:rPr>
                        </m:ctrlPr>
                      </m:fPr>
                      <m:num>
                        <m:r>
                          <a:rPr lang="es-VE" i="1">
                            <a:latin typeface="Cambria Math" panose="02040503050406030204" pitchFamily="18" charset="0"/>
                          </a:rPr>
                          <m:t>𝑑</m:t>
                        </m:r>
                        <m:sSub>
                          <m:sSubPr>
                            <m:ctrlPr>
                              <a:rPr lang="es-VE" i="1">
                                <a:latin typeface="Cambria Math" panose="02040503050406030204" pitchFamily="18" charset="0"/>
                              </a:rPr>
                            </m:ctrlPr>
                          </m:sSubPr>
                          <m:e>
                            <m:r>
                              <a:rPr lang="es-VE" i="1">
                                <a:latin typeface="Cambria Math" panose="02040503050406030204" pitchFamily="18" charset="0"/>
                              </a:rPr>
                              <m:t>𝑣</m:t>
                            </m:r>
                          </m:e>
                          <m:sub>
                            <m:r>
                              <a:rPr lang="es-VE" i="1">
                                <a:latin typeface="Cambria Math" panose="02040503050406030204" pitchFamily="18" charset="0"/>
                              </a:rPr>
                              <m:t>𝑦</m:t>
                            </m:r>
                          </m:sub>
                        </m:sSub>
                      </m:num>
                      <m:den>
                        <m:r>
                          <a:rPr lang="es-VE" i="1">
                            <a:latin typeface="Cambria Math" panose="02040503050406030204" pitchFamily="18" charset="0"/>
                          </a:rPr>
                          <m:t>𝑑𝑡</m:t>
                        </m:r>
                      </m:den>
                    </m:f>
                    <m:acc>
                      <m:accPr>
                        <m:chr m:val="̂"/>
                        <m:ctrlPr>
                          <a:rPr lang="es-VE" b="1" i="1">
                            <a:latin typeface="Cambria Math" panose="02040503050406030204" pitchFamily="18" charset="0"/>
                          </a:rPr>
                        </m:ctrlPr>
                      </m:accPr>
                      <m:e>
                        <m:r>
                          <a:rPr lang="es-VE" b="1" i="1">
                            <a:latin typeface="Cambria Math" panose="02040503050406030204" pitchFamily="18" charset="0"/>
                          </a:rPr>
                          <m:t>𝒋</m:t>
                        </m:r>
                      </m:e>
                    </m:acc>
                  </m:oMath>
                </a14:m>
                <a:endParaRPr lang="es-VE" dirty="0"/>
              </a:p>
              <a:p>
                <a:pPr marL="342900" indent="-342900" algn="just">
                  <a:buFont typeface="+mj-lt"/>
                  <a:buAutoNum type="arabicPeriod"/>
                </a:pPr>
                <a:endParaRPr lang="es-VE" dirty="0"/>
              </a:p>
              <a:p>
                <a:pPr lvl="0" algn="just">
                  <a:spcAft>
                    <a:spcPts val="0"/>
                  </a:spcAft>
                </a:pPr>
                <a:endParaRPr lang="es-ES" dirty="0">
                  <a:latin typeface="Times New Roman" panose="02020603050405020304" pitchFamily="18" charset="0"/>
                  <a:ea typeface="Times New Roman" panose="02020603050405020304" pitchFamily="18" charset="0"/>
                </a:endParaRPr>
              </a:p>
              <a:p>
                <a:pPr lvl="0" algn="just">
                  <a:spcAft>
                    <a:spcPts val="0"/>
                  </a:spcAft>
                </a:pPr>
                <a:endParaRPr lang="es-ES" dirty="0" smtClean="0">
                  <a:latin typeface="Times New Roman" panose="02020603050405020304" pitchFamily="18" charset="0"/>
                  <a:ea typeface="Times New Roman" panose="02020603050405020304" pitchFamily="18" charset="0"/>
                </a:endParaRPr>
              </a:p>
            </p:txBody>
          </p:sp>
        </mc:Choice>
        <mc:Fallback xmlns="">
          <p:sp>
            <p:nvSpPr>
              <p:cNvPr id="7" name="Rectángulo 6"/>
              <p:cNvSpPr>
                <a:spLocks noRot="1" noChangeAspect="1" noMove="1" noResize="1" noEditPoints="1" noAdjustHandles="1" noChangeArrowheads="1" noChangeShapeType="1" noTextEdit="1"/>
              </p:cNvSpPr>
              <p:nvPr/>
            </p:nvSpPr>
            <p:spPr>
              <a:xfrm>
                <a:off x="1239079" y="2378623"/>
                <a:ext cx="5115254" cy="3663823"/>
              </a:xfrm>
              <a:prstGeom prst="rect">
                <a:avLst/>
              </a:prstGeom>
              <a:blipFill rotWithShape="0">
                <a:blip r:embed="rId2"/>
                <a:stretch>
                  <a:fillRect l="-954" t="-832"/>
                </a:stretch>
              </a:blipFill>
            </p:spPr>
            <p:txBody>
              <a:bodyPr/>
              <a:lstStyle/>
              <a:p>
                <a:r>
                  <a:rPr lang="es-VE">
                    <a:noFill/>
                  </a:rPr>
                  <a:t> </a:t>
                </a:r>
              </a:p>
            </p:txBody>
          </p:sp>
        </mc:Fallback>
      </mc:AlternateContent>
      <p:pic>
        <p:nvPicPr>
          <p:cNvPr id="4" name="Imagen 3"/>
          <p:cNvPicPr>
            <a:picLocks noChangeAspect="1"/>
          </p:cNvPicPr>
          <p:nvPr/>
        </p:nvPicPr>
        <p:blipFill>
          <a:blip r:embed="rId3"/>
          <a:stretch>
            <a:fillRect/>
          </a:stretch>
        </p:blipFill>
        <p:spPr>
          <a:xfrm>
            <a:off x="6572990" y="2378623"/>
            <a:ext cx="4320293" cy="2932326"/>
          </a:xfrm>
          <a:prstGeom prst="rect">
            <a:avLst/>
          </a:prstGeom>
        </p:spPr>
      </p:pic>
    </p:spTree>
    <p:extLst>
      <p:ext uri="{BB962C8B-B14F-4D97-AF65-F5344CB8AC3E}">
        <p14:creationId xmlns:p14="http://schemas.microsoft.com/office/powerpoint/2010/main" val="35544143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764695" y="1476467"/>
            <a:ext cx="5605669" cy="3693319"/>
          </a:xfrm>
          <a:prstGeom prst="rect">
            <a:avLst/>
          </a:prstGeom>
        </p:spPr>
        <p:txBody>
          <a:bodyPr wrap="square">
            <a:spAutoFit/>
          </a:bodyPr>
          <a:lstStyle/>
          <a:p>
            <a:pPr algn="just"/>
            <a:r>
              <a:rPr lang="es-VE" dirty="0" smtClean="0">
                <a:effectLst/>
                <a:latin typeface="Times New Roman" panose="02020603050405020304" pitchFamily="18" charset="0"/>
                <a:ea typeface="Times New Roman" panose="02020603050405020304" pitchFamily="18" charset="0"/>
              </a:rPr>
              <a:t>Las características del vector aceleración </a:t>
            </a:r>
            <a:r>
              <a:rPr lang="es-VE" dirty="0" smtClean="0">
                <a:effectLst/>
                <a:latin typeface="Times New Roman" panose="02020603050405020304" pitchFamily="18" charset="0"/>
                <a:ea typeface="Times New Roman" panose="02020603050405020304" pitchFamily="18" charset="0"/>
              </a:rPr>
              <a:t>definen </a:t>
            </a:r>
            <a:r>
              <a:rPr lang="es-VE" dirty="0" smtClean="0">
                <a:effectLst/>
                <a:latin typeface="Times New Roman" panose="02020603050405020304" pitchFamily="18" charset="0"/>
                <a:ea typeface="Times New Roman" panose="02020603050405020304" pitchFamily="18" charset="0"/>
              </a:rPr>
              <a:t>el movimiento, y </a:t>
            </a:r>
            <a:r>
              <a:rPr lang="es-VE" dirty="0" smtClean="0">
                <a:latin typeface="Times New Roman" panose="02020603050405020304" pitchFamily="18" charset="0"/>
                <a:cs typeface="Times New Roman" panose="02020603050405020304" pitchFamily="18" charset="0"/>
              </a:rPr>
              <a:t>sus </a:t>
            </a:r>
            <a:r>
              <a:rPr lang="es-VE" dirty="0">
                <a:latin typeface="Times New Roman" panose="02020603050405020304" pitchFamily="18" charset="0"/>
                <a:cs typeface="Times New Roman" panose="02020603050405020304" pitchFamily="18" charset="0"/>
              </a:rPr>
              <a:t>componentes </a:t>
            </a:r>
            <a:r>
              <a:rPr lang="es-VE" dirty="0" smtClean="0">
                <a:latin typeface="Times New Roman" panose="02020603050405020304" pitchFamily="18" charset="0"/>
                <a:cs typeface="Times New Roman" panose="02020603050405020304" pitchFamily="18" charset="0"/>
              </a:rPr>
              <a:t>nos </a:t>
            </a:r>
            <a:r>
              <a:rPr lang="es-VE" dirty="0">
                <a:latin typeface="Times New Roman" panose="02020603050405020304" pitchFamily="18" charset="0"/>
                <a:cs typeface="Times New Roman" panose="02020603050405020304" pitchFamily="18" charset="0"/>
              </a:rPr>
              <a:t>permiten describir los cambios de rapidez y dirección de una partícula</a:t>
            </a:r>
            <a:r>
              <a:rPr lang="es-VE" dirty="0" smtClean="0">
                <a:latin typeface="Times New Roman" panose="02020603050405020304" pitchFamily="18" charset="0"/>
                <a:cs typeface="Times New Roman" panose="02020603050405020304" pitchFamily="18" charset="0"/>
              </a:rPr>
              <a:t>, en la gráfica podemos </a:t>
            </a:r>
            <a:r>
              <a:rPr lang="es-VE" dirty="0">
                <a:latin typeface="Times New Roman" panose="02020603050405020304" pitchFamily="18" charset="0"/>
                <a:cs typeface="Times New Roman" panose="02020603050405020304" pitchFamily="18" charset="0"/>
              </a:rPr>
              <a:t>observar que la componente de la aceleración paralela</a:t>
            </a:r>
            <a:r>
              <a:rPr lang="es-VE" i="1" dirty="0">
                <a:latin typeface="Times New Roman" panose="02020603050405020304" pitchFamily="18" charset="0"/>
                <a:cs typeface="Times New Roman" panose="02020603050405020304" pitchFamily="18" charset="0"/>
              </a:rPr>
              <a:t> </a:t>
            </a:r>
            <a:r>
              <a:rPr lang="es-VE" dirty="0">
                <a:latin typeface="Times New Roman" panose="02020603050405020304" pitchFamily="18" charset="0"/>
                <a:cs typeface="Times New Roman" panose="02020603050405020304" pitchFamily="18" charset="0"/>
              </a:rPr>
              <a:t>a la trayectoria de la partícula nos indica </a:t>
            </a:r>
            <a:r>
              <a:rPr lang="es-VE" dirty="0" smtClean="0">
                <a:latin typeface="Times New Roman" panose="02020603050405020304" pitchFamily="18" charset="0"/>
                <a:cs typeface="Times New Roman" panose="02020603050405020304" pitchFamily="18" charset="0"/>
              </a:rPr>
              <a:t>los </a:t>
            </a:r>
            <a:r>
              <a:rPr lang="es-VE" dirty="0">
                <a:latin typeface="Times New Roman" panose="02020603050405020304" pitchFamily="18" charset="0"/>
                <a:cs typeface="Times New Roman" panose="02020603050405020304" pitchFamily="18" charset="0"/>
              </a:rPr>
              <a:t>cambios en el módulo del vector velocidad, la rapidez</a:t>
            </a:r>
            <a:r>
              <a:rPr lang="es-VE" i="1" dirty="0">
                <a:latin typeface="Times New Roman" panose="02020603050405020304" pitchFamily="18" charset="0"/>
                <a:cs typeface="Times New Roman" panose="02020603050405020304" pitchFamily="18" charset="0"/>
              </a:rPr>
              <a:t> </a:t>
            </a:r>
            <a:r>
              <a:rPr lang="es-VE" dirty="0">
                <a:latin typeface="Times New Roman" panose="02020603050405020304" pitchFamily="18" charset="0"/>
                <a:cs typeface="Times New Roman" panose="02020603050405020304" pitchFamily="18" charset="0"/>
              </a:rPr>
              <a:t>de la partícula</a:t>
            </a:r>
            <a:r>
              <a:rPr lang="es-VE" dirty="0" smtClean="0">
                <a:latin typeface="Times New Roman" panose="02020603050405020304" pitchFamily="18" charset="0"/>
                <a:cs typeface="Times New Roman" panose="02020603050405020304" pitchFamily="18" charset="0"/>
              </a:rPr>
              <a:t>.</a:t>
            </a:r>
          </a:p>
          <a:p>
            <a:pPr algn="just"/>
            <a:endParaRPr lang="es-VE" dirty="0" smtClean="0">
              <a:latin typeface="Times New Roman" panose="02020603050405020304" pitchFamily="18" charset="0"/>
              <a:cs typeface="Times New Roman" panose="02020603050405020304" pitchFamily="18" charset="0"/>
            </a:endParaRPr>
          </a:p>
          <a:p>
            <a:pPr algn="just"/>
            <a:r>
              <a:rPr lang="es-VE" dirty="0" smtClean="0">
                <a:latin typeface="Times New Roman" panose="02020603050405020304" pitchFamily="18" charset="0"/>
                <a:cs typeface="Times New Roman" panose="02020603050405020304" pitchFamily="18" charset="0"/>
              </a:rPr>
              <a:t>De </a:t>
            </a:r>
            <a:r>
              <a:rPr lang="es-VE" dirty="0">
                <a:latin typeface="Times New Roman" panose="02020603050405020304" pitchFamily="18" charset="0"/>
                <a:cs typeface="Times New Roman" panose="02020603050405020304" pitchFamily="18" charset="0"/>
              </a:rPr>
              <a:t>igual manera la componente perpendicular</a:t>
            </a:r>
            <a:r>
              <a:rPr lang="es-VE" i="1" dirty="0">
                <a:latin typeface="Times New Roman" panose="02020603050405020304" pitchFamily="18" charset="0"/>
                <a:cs typeface="Times New Roman" panose="02020603050405020304" pitchFamily="18" charset="0"/>
              </a:rPr>
              <a:t> </a:t>
            </a:r>
            <a:r>
              <a:rPr lang="es-VE" dirty="0">
                <a:latin typeface="Times New Roman" panose="02020603050405020304" pitchFamily="18" charset="0"/>
                <a:cs typeface="Times New Roman" panose="02020603050405020304" pitchFamily="18" charset="0"/>
              </a:rPr>
              <a:t>a la trayectoria nos indica los cambios en la dirección del movimiento de la partícula; en la figura se muestran ambas componentes, perpendicular y paralela del vector aceleración. </a:t>
            </a:r>
          </a:p>
        </p:txBody>
      </p:sp>
      <p:pic>
        <p:nvPicPr>
          <p:cNvPr id="4" name="Imagen 3"/>
          <p:cNvPicPr>
            <a:picLocks noChangeAspect="1"/>
          </p:cNvPicPr>
          <p:nvPr/>
        </p:nvPicPr>
        <p:blipFill>
          <a:blip r:embed="rId2"/>
          <a:stretch>
            <a:fillRect/>
          </a:stretch>
        </p:blipFill>
        <p:spPr>
          <a:xfrm>
            <a:off x="1583685" y="1521615"/>
            <a:ext cx="3979399" cy="3229289"/>
          </a:xfrm>
          <a:prstGeom prst="rect">
            <a:avLst/>
          </a:prstGeom>
        </p:spPr>
      </p:pic>
    </p:spTree>
    <p:extLst>
      <p:ext uri="{BB962C8B-B14F-4D97-AF65-F5344CB8AC3E}">
        <p14:creationId xmlns:p14="http://schemas.microsoft.com/office/powerpoint/2010/main" val="31003933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ángulo 3"/>
              <p:cNvSpPr/>
              <p:nvPr/>
            </p:nvSpPr>
            <p:spPr>
              <a:xfrm>
                <a:off x="1649896" y="3498573"/>
                <a:ext cx="8965095" cy="2771015"/>
              </a:xfrm>
              <a:prstGeom prst="rect">
                <a:avLst/>
              </a:prstGeom>
            </p:spPr>
            <p:txBody>
              <a:bodyPr wrap="square">
                <a:spAutoFit/>
              </a:bodyPr>
              <a:lstStyle/>
              <a:p>
                <a:pPr marL="342900" indent="-342900" algn="just">
                  <a:lnSpc>
                    <a:spcPct val="107000"/>
                  </a:lnSpc>
                  <a:spcBef>
                    <a:spcPts val="600"/>
                  </a:spcBef>
                  <a:spcAft>
                    <a:spcPts val="600"/>
                  </a:spcAft>
                  <a:buFont typeface="+mj-lt"/>
                  <a:buAutoNum type="alphaLcParenR"/>
                </a:pPr>
                <a:r>
                  <a:rPr lang="es-VE" dirty="0">
                    <a:latin typeface="Times New Roman" panose="02020603050405020304" pitchFamily="18" charset="0"/>
                    <a:ea typeface="Times New Roman" panose="02020603050405020304" pitchFamily="18" charset="0"/>
                    <a:cs typeface="Times New Roman" panose="02020603050405020304" pitchFamily="18" charset="0"/>
                  </a:rPr>
                  <a:t>Si el módulo de la velocidad es constante, </a:t>
                </a:r>
                <a14:m>
                  <m:oMath xmlns:m="http://schemas.openxmlformats.org/officeDocument/2006/math">
                    <m:r>
                      <a:rPr lang="es-VE" b="1" i="1">
                        <a:effectLst/>
                        <a:latin typeface="Cambria Math" panose="02040503050406030204" pitchFamily="18" charset="0"/>
                        <a:ea typeface="Times New Roman" panose="02020603050405020304" pitchFamily="18" charset="0"/>
                        <a:cs typeface="Times New Roman" panose="02020603050405020304" pitchFamily="18" charset="0"/>
                      </a:rPr>
                      <m:t>𝒂</m:t>
                    </m:r>
                  </m:oMath>
                </a14:m>
                <a:r>
                  <a:rPr lang="es-VE"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es perpendicular, a la trayectoria y al vector velocidad, y apunta hacia el </a:t>
                </a:r>
                <a:r>
                  <a:rPr lang="es-VE" dirty="0" smtClean="0">
                    <a:effectLst/>
                    <a:latin typeface="Times New Roman" panose="02020603050405020304" pitchFamily="18" charset="0"/>
                    <a:ea typeface="Times New Roman" panose="02020603050405020304" pitchFamily="18" charset="0"/>
                    <a:cs typeface="Times New Roman" panose="02020603050405020304" pitchFamily="18" charset="0"/>
                  </a:rPr>
                  <a:t>lado cóncavo</a:t>
                </a:r>
                <a:r>
                  <a:rPr lang="es-VE"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s-VE" dirty="0">
                    <a:latin typeface="Times New Roman" panose="02020603050405020304" pitchFamily="18" charset="0"/>
                    <a:ea typeface="Times New Roman" panose="02020603050405020304" pitchFamily="18" charset="0"/>
                    <a:cs typeface="Times New Roman" panose="02020603050405020304" pitchFamily="18" charset="0"/>
                  </a:rPr>
                  <a:t>de la trayectoria</a:t>
                </a:r>
                <a:endParaRPr lang="es-VE"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lnSpc>
                    <a:spcPct val="107000"/>
                  </a:lnSpc>
                  <a:spcBef>
                    <a:spcPts val="600"/>
                  </a:spcBef>
                  <a:spcAft>
                    <a:spcPts val="600"/>
                  </a:spcAft>
                  <a:buFont typeface="+mj-lt"/>
                  <a:buAutoNum type="alphaLcParenR"/>
                </a:pPr>
                <a:r>
                  <a:rPr lang="es-VE"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Si el módulo de la velocidad aumenta, todavía hay una componente perpendicular de</a:t>
                </a:r>
                <a14:m>
                  <m:oMath xmlns:m="http://schemas.openxmlformats.org/officeDocument/2006/math">
                    <m:r>
                      <a:rPr lang="es-VE" b="1" i="1">
                        <a:effectLst/>
                        <a:latin typeface="Cambria Math" panose="02040503050406030204" pitchFamily="18" charset="0"/>
                        <a:ea typeface="Times New Roman" panose="02020603050405020304" pitchFamily="18" charset="0"/>
                        <a:cs typeface="Times New Roman" panose="02020603050405020304" pitchFamily="18" charset="0"/>
                      </a:rPr>
                      <m:t> </m:t>
                    </m:r>
                    <m:r>
                      <a:rPr lang="es-VE" b="1" i="1">
                        <a:effectLst/>
                        <a:latin typeface="Cambria Math" panose="02040503050406030204" pitchFamily="18" charset="0"/>
                        <a:ea typeface="Times New Roman" panose="02020603050405020304" pitchFamily="18" charset="0"/>
                        <a:cs typeface="Times New Roman" panose="02020603050405020304" pitchFamily="18" charset="0"/>
                      </a:rPr>
                      <m:t>𝒂</m:t>
                    </m:r>
                  </m:oMath>
                </a14:m>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que apunta hacia el lado cóncavo de la trayectoria, a </a:t>
                </a:r>
                <a:r>
                  <a:rPr lang="es-VE" dirty="0" smtClean="0">
                    <a:effectLst/>
                    <a:latin typeface="Times New Roman" panose="02020603050405020304" pitchFamily="18" charset="0"/>
                    <a:ea typeface="Times New Roman" panose="02020603050405020304" pitchFamily="18" charset="0"/>
                    <a:cs typeface="Times New Roman" panose="02020603050405020304" pitchFamily="18" charset="0"/>
                  </a:rPr>
                  <a:t>la derecha </a:t>
                </a: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de la normal, también tiene una componente paralela con la misma dirección que </a:t>
                </a:r>
                <a:r>
                  <a:rPr lang="es-VE" b="1" i="1" dirty="0" smtClean="0">
                    <a:effectLst/>
                    <a:latin typeface="Times New Roman" panose="02020603050405020304" pitchFamily="18" charset="0"/>
                    <a:ea typeface="Times New Roman" panose="02020603050405020304" pitchFamily="18" charset="0"/>
                    <a:cs typeface="Times New Roman" panose="02020603050405020304" pitchFamily="18" charset="0"/>
                  </a:rPr>
                  <a:t>v. </a:t>
                </a:r>
              </a:p>
              <a:p>
                <a:pPr marL="342900" indent="-342900" algn="just">
                  <a:lnSpc>
                    <a:spcPct val="107000"/>
                  </a:lnSpc>
                  <a:spcBef>
                    <a:spcPts val="600"/>
                  </a:spcBef>
                  <a:spcAft>
                    <a:spcPts val="600"/>
                  </a:spcAft>
                  <a:buFont typeface="+mj-lt"/>
                  <a:buAutoNum type="alphaLcParenR"/>
                </a:pPr>
                <a:r>
                  <a:rPr lang="es-VE" dirty="0" smtClean="0">
                    <a:effectLst/>
                    <a:latin typeface="Times New Roman" panose="02020603050405020304" pitchFamily="18" charset="0"/>
                    <a:ea typeface="Times New Roman" panose="02020603050405020304" pitchFamily="18" charset="0"/>
                    <a:cs typeface="Times New Roman" panose="02020603050405020304" pitchFamily="18" charset="0"/>
                  </a:rPr>
                  <a:t>Si </a:t>
                </a: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el módulo de la velocidad disminuye, la componente paralela de la aceleración tiene dirección opuesta a </a:t>
                </a:r>
                <a:r>
                  <a:rPr lang="es-VE" b="1" i="1" dirty="0">
                    <a:effectLst/>
                    <a:latin typeface="Times New Roman" panose="02020603050405020304" pitchFamily="18" charset="0"/>
                    <a:ea typeface="Times New Roman" panose="02020603050405020304" pitchFamily="18" charset="0"/>
                    <a:cs typeface="Times New Roman" panose="02020603050405020304" pitchFamily="18" charset="0"/>
                  </a:rPr>
                  <a:t>v </a:t>
                </a: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y el vector aceleración,</a:t>
                </a:r>
                <a:r>
                  <a:rPr lang="es-VE"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apunta hacia atrás, a la izquierda de la normal a la trayectoria </a:t>
                </a:r>
                <a:r>
                  <a:rPr lang="es-VE" dirty="0">
                    <a:latin typeface="Times New Roman" panose="02020603050405020304" pitchFamily="18" charset="0"/>
                    <a:ea typeface="Times New Roman" panose="02020603050405020304" pitchFamily="18" charset="0"/>
                    <a:cs typeface="Times New Roman" panose="02020603050405020304" pitchFamily="18" charset="0"/>
                  </a:rPr>
                  <a:t>.</a:t>
                </a:r>
                <a:r>
                  <a:rPr lang="es-VE"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VE"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1649896" y="3498573"/>
                <a:ext cx="8965095" cy="2771015"/>
              </a:xfrm>
              <a:prstGeom prst="rect">
                <a:avLst/>
              </a:prstGeom>
              <a:blipFill rotWithShape="0">
                <a:blip r:embed="rId2"/>
                <a:stretch>
                  <a:fillRect l="-476" t="-1322" r="-612" b="-1982"/>
                </a:stretch>
              </a:blipFill>
            </p:spPr>
            <p:txBody>
              <a:bodyPr/>
              <a:lstStyle/>
              <a:p>
                <a:r>
                  <a:rPr lang="es-VE">
                    <a:noFill/>
                  </a:rPr>
                  <a:t> </a:t>
                </a:r>
              </a:p>
            </p:txBody>
          </p:sp>
        </mc:Fallback>
      </mc:AlternateContent>
      <p:pic>
        <p:nvPicPr>
          <p:cNvPr id="5" name="Imagen 4"/>
          <p:cNvPicPr>
            <a:picLocks noChangeAspect="1"/>
          </p:cNvPicPr>
          <p:nvPr/>
        </p:nvPicPr>
        <p:blipFill>
          <a:blip r:embed="rId3"/>
          <a:stretch>
            <a:fillRect/>
          </a:stretch>
        </p:blipFill>
        <p:spPr>
          <a:xfrm>
            <a:off x="1649895" y="844209"/>
            <a:ext cx="8965095" cy="2654363"/>
          </a:xfrm>
          <a:prstGeom prst="rect">
            <a:avLst/>
          </a:prstGeom>
        </p:spPr>
      </p:pic>
      <p:cxnSp>
        <p:nvCxnSpPr>
          <p:cNvPr id="3" name="Conector recto de flecha 2"/>
          <p:cNvCxnSpPr/>
          <p:nvPr/>
        </p:nvCxnSpPr>
        <p:spPr>
          <a:xfrm flipV="1">
            <a:off x="5365194" y="1534516"/>
            <a:ext cx="205296" cy="200700"/>
          </a:xfrm>
          <a:prstGeom prst="straightConnector1">
            <a:avLst/>
          </a:prstGeom>
          <a:ln w="28575">
            <a:solidFill>
              <a:schemeClr val="accent2"/>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flipH="1">
            <a:off x="8408276" y="1724706"/>
            <a:ext cx="178677" cy="193438"/>
          </a:xfrm>
          <a:prstGeom prst="straightConnector1">
            <a:avLst/>
          </a:prstGeom>
          <a:ln w="28575">
            <a:solidFill>
              <a:schemeClr val="accent2"/>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18764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1103587" y="754211"/>
                <a:ext cx="4517284" cy="4181466"/>
              </a:xfrm>
              <a:prstGeom prst="rect">
                <a:avLst/>
              </a:prstGeom>
            </p:spPr>
            <p:txBody>
              <a:bodyPr wrap="square">
                <a:spAutoFit/>
              </a:bodyPr>
              <a:lstStyle/>
              <a:p>
                <a:pPr algn="just">
                  <a:lnSpc>
                    <a:spcPct val="107000"/>
                  </a:lnSpc>
                  <a:spcBef>
                    <a:spcPts val="600"/>
                  </a:spcBef>
                  <a:spcAft>
                    <a:spcPts val="600"/>
                  </a:spcAft>
                </a:pPr>
                <a:r>
                  <a:rPr lang="es-ES" i="1" dirty="0">
                    <a:latin typeface="Times New Roman" panose="02020603050405020304" pitchFamily="18" charset="0"/>
                    <a:ea typeface="Times New Roman" panose="02020603050405020304" pitchFamily="18" charset="0"/>
                    <a:cs typeface="Times New Roman" panose="02020603050405020304" pitchFamily="18" charset="0"/>
                  </a:rPr>
                  <a:t>Movimiento de proyectiles</a:t>
                </a:r>
                <a:r>
                  <a:rPr lang="es-ES" dirty="0" smtClean="0">
                    <a:latin typeface="Times New Roman" panose="02020603050405020304" pitchFamily="18" charset="0"/>
                    <a:ea typeface="Times New Roman" panose="02020603050405020304" pitchFamily="18" charset="0"/>
                    <a:cs typeface="Times New Roman" panose="02020603050405020304" pitchFamily="18" charset="0"/>
                  </a:rPr>
                  <a:t>:</a:t>
                </a:r>
              </a:p>
              <a:p>
                <a:r>
                  <a:rPr lang="es-ES" sz="1600" dirty="0"/>
                  <a:t>Cualquier objeto lanzado al espacio se considera un </a:t>
                </a:r>
                <a:r>
                  <a:rPr lang="es-ES" sz="1600" dirty="0" smtClean="0"/>
                  <a:t>proyectil, haremos dos </a:t>
                </a:r>
                <a:r>
                  <a:rPr lang="es-ES" sz="1600" dirty="0"/>
                  <a:t>suposiciones </a:t>
                </a:r>
                <a:r>
                  <a:rPr lang="es-ES" sz="1600" dirty="0" smtClean="0"/>
                  <a:t>iniciales:</a:t>
                </a:r>
              </a:p>
              <a:p>
                <a:pPr marL="800100" lvl="1" indent="-342900">
                  <a:buFont typeface="+mj-lt"/>
                  <a:buAutoNum type="arabicPeriod"/>
                </a:pPr>
                <a:r>
                  <a:rPr lang="es-VE" sz="1600" dirty="0" smtClean="0"/>
                  <a:t>Cerca </a:t>
                </a:r>
                <a:r>
                  <a:rPr lang="es-VE" sz="1600" dirty="0"/>
                  <a:t>de la superficie </a:t>
                </a:r>
                <a:r>
                  <a:rPr lang="es-VE" sz="1600" dirty="0" smtClean="0"/>
                  <a:t>terrestre l</a:t>
                </a:r>
                <a:r>
                  <a:rPr lang="es-ES" sz="1600" dirty="0" smtClean="0"/>
                  <a:t>a </a:t>
                </a:r>
                <a:r>
                  <a:rPr lang="es-ES" sz="1600" dirty="0"/>
                  <a:t>aceleración de la gravedad es </a:t>
                </a:r>
                <a:r>
                  <a:rPr lang="es-ES" sz="1600" dirty="0" smtClean="0"/>
                  <a:t>constante</a:t>
                </a:r>
              </a:p>
              <a:p>
                <a:pPr marL="800100" lvl="1" indent="-342900">
                  <a:buFont typeface="+mj-lt"/>
                  <a:buAutoNum type="arabicPeriod"/>
                </a:pPr>
                <a:r>
                  <a:rPr lang="es-ES" sz="1600" dirty="0" smtClean="0"/>
                  <a:t>Los </a:t>
                </a:r>
                <a:r>
                  <a:rPr lang="es-ES" sz="1600" dirty="0"/>
                  <a:t>efectos de la resistencia del aire, </a:t>
                </a:r>
                <a:r>
                  <a:rPr lang="es-VE" sz="1600" dirty="0"/>
                  <a:t>la curvatura y de la rotación de la Tierra, son despreciables</a:t>
                </a:r>
              </a:p>
              <a:p>
                <a:pPr lvl="0"/>
                <a:r>
                  <a:rPr lang="es-VE" sz="1600" dirty="0" smtClean="0"/>
                  <a:t>E</a:t>
                </a:r>
                <a:r>
                  <a:rPr lang="es-ES" sz="1600" dirty="0"/>
                  <a:t>l movimiento de un proyectil se puede analizar como si fueran dos movimientos independientes, uno en el eje x, y otro en el eje y. </a:t>
                </a:r>
                <a:endParaRPr lang="es-VE" sz="1600" dirty="0"/>
              </a:p>
              <a:p>
                <a:r>
                  <a:rPr lang="es-VE" sz="1600" dirty="0" smtClean="0"/>
                  <a:t>Escogeremos </a:t>
                </a:r>
                <a:r>
                  <a:rPr lang="es-VE" sz="1600" dirty="0"/>
                  <a:t>los ejes del plano x-y de tal forma que el eje y apunte verticalmente hacia arriba, el vector aceleración tendrá los siguientes valores para sus componentes:</a:t>
                </a:r>
              </a:p>
              <a:p>
                <a:pPr/>
                <a14:m>
                  <m:oMathPara xmlns:m="http://schemas.openxmlformats.org/officeDocument/2006/math">
                    <m:oMathParaPr>
                      <m:jc m:val="centerGroup"/>
                    </m:oMathParaPr>
                    <m:oMath xmlns:m="http://schemas.openxmlformats.org/officeDocument/2006/math">
                      <m:sSub>
                        <m:sSubPr>
                          <m:ctrlPr>
                            <a:rPr lang="es-VE" sz="1600" i="1">
                              <a:latin typeface="Cambria Math" panose="02040503050406030204" pitchFamily="18" charset="0"/>
                            </a:rPr>
                          </m:ctrlPr>
                        </m:sSubPr>
                        <m:e>
                          <m:acc>
                            <m:accPr>
                              <m:chr m:val="⃗"/>
                              <m:ctrlPr>
                                <a:rPr lang="es-VE" sz="1600" i="1">
                                  <a:latin typeface="Cambria Math" panose="02040503050406030204" pitchFamily="18" charset="0"/>
                                </a:rPr>
                              </m:ctrlPr>
                            </m:accPr>
                            <m:e>
                              <m:r>
                                <a:rPr lang="es-VE" sz="1600" i="1">
                                  <a:latin typeface="Cambria Math" panose="02040503050406030204" pitchFamily="18" charset="0"/>
                                </a:rPr>
                                <m:t>𝑎</m:t>
                              </m:r>
                            </m:e>
                          </m:acc>
                        </m:e>
                        <m:sub>
                          <m:r>
                            <a:rPr lang="es-VE" sz="1600" i="1">
                              <a:latin typeface="Cambria Math" panose="02040503050406030204" pitchFamily="18" charset="0"/>
                            </a:rPr>
                            <m:t>𝑥</m:t>
                          </m:r>
                        </m:sub>
                      </m:sSub>
                      <m:r>
                        <a:rPr lang="es-VE" sz="1600" i="1">
                          <a:latin typeface="Cambria Math" panose="02040503050406030204" pitchFamily="18" charset="0"/>
                        </a:rPr>
                        <m:t>=0  </m:t>
                      </m:r>
                      <m:r>
                        <a:rPr lang="es-VE" sz="1600" i="1">
                          <a:latin typeface="Cambria Math" panose="02040503050406030204" pitchFamily="18" charset="0"/>
                        </a:rPr>
                        <m:t>𝑦</m:t>
                      </m:r>
                      <m:r>
                        <a:rPr lang="es-VE" sz="1600" i="1">
                          <a:latin typeface="Cambria Math" panose="02040503050406030204" pitchFamily="18" charset="0"/>
                        </a:rPr>
                        <m:t> </m:t>
                      </m:r>
                      <m:sSub>
                        <m:sSubPr>
                          <m:ctrlPr>
                            <a:rPr lang="es-VE" sz="1600" i="1">
                              <a:latin typeface="Cambria Math" panose="02040503050406030204" pitchFamily="18" charset="0"/>
                            </a:rPr>
                          </m:ctrlPr>
                        </m:sSubPr>
                        <m:e>
                          <m:acc>
                            <m:accPr>
                              <m:chr m:val="⃗"/>
                              <m:ctrlPr>
                                <a:rPr lang="es-VE" sz="1600" i="1">
                                  <a:latin typeface="Cambria Math" panose="02040503050406030204" pitchFamily="18" charset="0"/>
                                </a:rPr>
                              </m:ctrlPr>
                            </m:accPr>
                            <m:e>
                              <m:r>
                                <a:rPr lang="es-VE" sz="1600" i="1">
                                  <a:latin typeface="Cambria Math" panose="02040503050406030204" pitchFamily="18" charset="0"/>
                                </a:rPr>
                                <m:t>𝑎</m:t>
                              </m:r>
                            </m:e>
                          </m:acc>
                        </m:e>
                        <m:sub>
                          <m:r>
                            <a:rPr lang="es-VE" sz="1600" i="1">
                              <a:latin typeface="Cambria Math" panose="02040503050406030204" pitchFamily="18" charset="0"/>
                            </a:rPr>
                            <m:t>𝑦</m:t>
                          </m:r>
                        </m:sub>
                      </m:sSub>
                      <m:r>
                        <a:rPr lang="es-VE" sz="1600" i="1">
                          <a:latin typeface="Cambria Math" panose="02040503050406030204" pitchFamily="18" charset="0"/>
                        </a:rPr>
                        <m:t>=−</m:t>
                      </m:r>
                      <m:r>
                        <a:rPr lang="es-VE" sz="1600" i="1">
                          <a:latin typeface="Cambria Math" panose="02040503050406030204" pitchFamily="18" charset="0"/>
                        </a:rPr>
                        <m:t>𝑔</m:t>
                      </m:r>
                    </m:oMath>
                  </m:oMathPara>
                </a14:m>
                <a:endParaRPr lang="es-VE"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1103587" y="754211"/>
                <a:ext cx="4517284" cy="4181466"/>
              </a:xfrm>
              <a:prstGeom prst="rect">
                <a:avLst/>
              </a:prstGeom>
              <a:blipFill rotWithShape="0">
                <a:blip r:embed="rId2"/>
                <a:stretch>
                  <a:fillRect l="-1080" t="-875" r="-135"/>
                </a:stretch>
              </a:blipFill>
            </p:spPr>
            <p:txBody>
              <a:bodyPr/>
              <a:lstStyle/>
              <a:p>
                <a:r>
                  <a:rPr lang="es-VE">
                    <a:noFill/>
                  </a:rPr>
                  <a:t> </a:t>
                </a:r>
              </a:p>
            </p:txBody>
          </p:sp>
        </mc:Fallback>
      </mc:AlternateContent>
      <p:pic>
        <p:nvPicPr>
          <p:cNvPr id="3" name="Imagen 2"/>
          <p:cNvPicPr>
            <a:picLocks noChangeAspect="1"/>
          </p:cNvPicPr>
          <p:nvPr/>
        </p:nvPicPr>
        <p:blipFill>
          <a:blip r:embed="rId3"/>
          <a:stretch>
            <a:fillRect/>
          </a:stretch>
        </p:blipFill>
        <p:spPr>
          <a:xfrm>
            <a:off x="5795683" y="1385047"/>
            <a:ext cx="5433000" cy="2472197"/>
          </a:xfrm>
          <a:prstGeom prst="rect">
            <a:avLst/>
          </a:prstGeom>
        </p:spPr>
      </p:pic>
    </p:spTree>
    <p:extLst>
      <p:ext uri="{BB962C8B-B14F-4D97-AF65-F5344CB8AC3E}">
        <p14:creationId xmlns:p14="http://schemas.microsoft.com/office/powerpoint/2010/main" val="2468476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ángulo 3"/>
              <p:cNvSpPr/>
              <p:nvPr/>
            </p:nvSpPr>
            <p:spPr>
              <a:xfrm>
                <a:off x="1129553" y="3087889"/>
                <a:ext cx="10013064" cy="2693879"/>
              </a:xfrm>
              <a:prstGeom prst="rect">
                <a:avLst/>
              </a:prstGeom>
            </p:spPr>
            <p:txBody>
              <a:bodyPr wrap="square">
                <a:spAutoFit/>
              </a:bodyPr>
              <a:lstStyle/>
              <a:p>
                <a:pPr algn="just">
                  <a:lnSpc>
                    <a:spcPct val="107000"/>
                  </a:lnSpc>
                  <a:spcBef>
                    <a:spcPts val="600"/>
                  </a:spcBef>
                  <a:spcAft>
                    <a:spcPts val="600"/>
                  </a:spcAft>
                </a:pPr>
                <a:r>
                  <a:rPr lang="es-VE" i="1" dirty="0">
                    <a:latin typeface="Times New Roman" panose="02020603050405020304" pitchFamily="18" charset="0"/>
                    <a:ea typeface="Times New Roman" panose="02020603050405020304" pitchFamily="18" charset="0"/>
                    <a:cs typeface="Times New Roman" panose="02020603050405020304" pitchFamily="18" charset="0"/>
                  </a:rPr>
                  <a:t>Movimiento de proyectil en el eje y</a:t>
                </a:r>
                <a:endParaRPr lang="es-VE"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En el eje y </a:t>
                </a:r>
                <a14:m>
                  <m:oMath xmlns:m="http://schemas.openxmlformats.org/officeDocument/2006/math">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𝑎</m:t>
                            </m:r>
                          </m:e>
                        </m:acc>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𝑦</m:t>
                        </m:r>
                      </m:sub>
                    </m:sSub>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r>
                      <a:rPr lang="es-VE" i="1">
                        <a:effectLst/>
                        <a:latin typeface="Cambria Math" panose="02040503050406030204" pitchFamily="18" charset="0"/>
                        <a:ea typeface="Times New Roman" panose="02020603050405020304" pitchFamily="18" charset="0"/>
                        <a:cs typeface="Times New Roman" panose="02020603050405020304" pitchFamily="18" charset="0"/>
                      </a:rPr>
                      <m:t>𝑔</m:t>
                    </m:r>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tenemos entonces un movimiento uniformemente variado, así que las ecuaciones a utilizar serán:</a:t>
                </a:r>
                <a:endParaRPr lang="es-VE"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𝑣</m:t>
                        </m:r>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𝑦</m:t>
                        </m:r>
                      </m:sub>
                    </m:sSub>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𝑣</m:t>
                        </m:r>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𝑦</m:t>
                        </m:r>
                        <m:r>
                          <a:rPr lang="es-VE" i="1">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r>
                      <a:rPr lang="es-VE" i="1">
                        <a:effectLst/>
                        <a:latin typeface="Cambria Math" panose="02040503050406030204" pitchFamily="18" charset="0"/>
                        <a:ea typeface="Times New Roman" panose="02020603050405020304" pitchFamily="18" charset="0"/>
                        <a:cs typeface="Times New Roman" panose="02020603050405020304" pitchFamily="18" charset="0"/>
                      </a:rPr>
                      <m:t>𝑔𝑡</m:t>
                    </m:r>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𝑣</m:t>
                                </m:r>
                              </m:e>
                            </m:acc>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𝑜</m:t>
                            </m:r>
                          </m:sub>
                        </m:sSub>
                      </m:e>
                    </m:d>
                    <m:func>
                      <m:func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s-VE">
                            <a:effectLst/>
                            <a:latin typeface="Cambria Math" panose="02040503050406030204" pitchFamily="18" charset="0"/>
                            <a:ea typeface="Calibri" panose="020F0502020204030204" pitchFamily="34" charset="0"/>
                            <a:cs typeface="Times New Roman" panose="02020603050405020304" pitchFamily="18" charset="0"/>
                          </a:rPr>
                          <m:t>sin</m:t>
                        </m:r>
                      </m:fName>
                      <m:e>
                        <m:r>
                          <a:rPr lang="es-VE" i="1">
                            <a:effectLst/>
                            <a:latin typeface="Cambria Math" panose="02040503050406030204" pitchFamily="18" charset="0"/>
                            <a:ea typeface="Times New Roman" panose="02020603050405020304" pitchFamily="18" charset="0"/>
                            <a:cs typeface="Times New Roman" panose="02020603050405020304" pitchFamily="18" charset="0"/>
                          </a:rPr>
                          <m:t>𝜃</m:t>
                        </m:r>
                      </m:e>
                    </m:func>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r>
                      <a:rPr lang="es-VE" i="1">
                        <a:effectLst/>
                        <a:latin typeface="Cambria Math" panose="02040503050406030204" pitchFamily="18" charset="0"/>
                        <a:ea typeface="Times New Roman" panose="02020603050405020304" pitchFamily="18" charset="0"/>
                        <a:cs typeface="Times New Roman" panose="02020603050405020304" pitchFamily="18" charset="0"/>
                      </a:rPr>
                      <m:t>𝑔𝑡</m:t>
                    </m:r>
                  </m:oMath>
                </a14:m>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(8)</a:t>
                </a:r>
                <a:endParaRPr lang="es-VE"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s-VE" i="1">
                        <a:effectLst/>
                        <a:latin typeface="Cambria Math" panose="02040503050406030204" pitchFamily="18" charset="0"/>
                        <a:ea typeface="Times New Roman" panose="02020603050405020304" pitchFamily="18" charset="0"/>
                        <a:cs typeface="Times New Roman" panose="02020603050405020304" pitchFamily="18" charset="0"/>
                      </a:rPr>
                      <m:t>𝑦</m:t>
                    </m:r>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𝑣</m:t>
                        </m:r>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𝑦</m:t>
                        </m:r>
                        <m:r>
                          <a:rPr lang="es-VE" i="1">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es-VE" i="1">
                        <a:effectLst/>
                        <a:latin typeface="Cambria Math" panose="02040503050406030204" pitchFamily="18" charset="0"/>
                        <a:ea typeface="Times New Roman" panose="02020603050405020304" pitchFamily="18" charset="0"/>
                        <a:cs typeface="Times New Roman" panose="02020603050405020304" pitchFamily="18" charset="0"/>
                      </a:rPr>
                      <m:t>𝑡</m:t>
                    </m:r>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VE"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s-VE"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es-VE" i="1">
                        <a:effectLst/>
                        <a:latin typeface="Cambria Math" panose="02040503050406030204" pitchFamily="18" charset="0"/>
                        <a:ea typeface="Times New Roman" panose="02020603050405020304" pitchFamily="18" charset="0"/>
                        <a:cs typeface="Times New Roman" panose="02020603050405020304" pitchFamily="18" charset="0"/>
                      </a:rPr>
                      <m:t>𝑔</m:t>
                    </m:r>
                    <m:sSup>
                      <m:sSup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𝑡</m:t>
                        </m:r>
                      </m:e>
                      <m:sup>
                        <m:r>
                          <a:rPr lang="es-VE"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dPr>
                      <m:e>
                        <m:d>
                          <m:dPr>
                            <m:begChr m:val="|"/>
                            <m:end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𝑣</m:t>
                                    </m:r>
                                  </m:e>
                                </m:acc>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𝑜</m:t>
                                </m:r>
                              </m:sub>
                            </m:sSub>
                          </m:e>
                        </m:d>
                        <m:func>
                          <m:func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a:rPr lang="es-VE" i="1">
                                <a:effectLst/>
                                <a:latin typeface="Cambria Math" panose="02040503050406030204" pitchFamily="18" charset="0"/>
                                <a:ea typeface="Times New Roman" panose="02020603050405020304" pitchFamily="18" charset="0"/>
                                <a:cs typeface="Times New Roman" panose="02020603050405020304" pitchFamily="18" charset="0"/>
                              </a:rPr>
                              <m:t>𝑠𝑖𝑛</m:t>
                            </m:r>
                          </m:fName>
                          <m:e>
                            <m:r>
                              <a:rPr lang="es-VE" i="1">
                                <a:effectLst/>
                                <a:latin typeface="Cambria Math" panose="02040503050406030204" pitchFamily="18" charset="0"/>
                                <a:ea typeface="Times New Roman" panose="02020603050405020304" pitchFamily="18" charset="0"/>
                                <a:cs typeface="Times New Roman" panose="02020603050405020304" pitchFamily="18" charset="0"/>
                              </a:rPr>
                              <m:t>𝜃</m:t>
                            </m:r>
                          </m:e>
                        </m:func>
                      </m:e>
                    </m:d>
                    <m:r>
                      <a:rPr lang="es-VE" i="1">
                        <a:effectLst/>
                        <a:latin typeface="Cambria Math" panose="02040503050406030204" pitchFamily="18" charset="0"/>
                        <a:ea typeface="Times New Roman" panose="02020603050405020304" pitchFamily="18" charset="0"/>
                        <a:cs typeface="Times New Roman" panose="02020603050405020304" pitchFamily="18" charset="0"/>
                      </a:rPr>
                      <m:t>𝑡</m:t>
                    </m:r>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VE"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s-VE"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es-VE" i="1">
                        <a:effectLst/>
                        <a:latin typeface="Cambria Math" panose="02040503050406030204" pitchFamily="18" charset="0"/>
                        <a:ea typeface="Times New Roman" panose="02020603050405020304" pitchFamily="18" charset="0"/>
                        <a:cs typeface="Times New Roman" panose="02020603050405020304" pitchFamily="18" charset="0"/>
                      </a:rPr>
                      <m:t>𝑔</m:t>
                    </m:r>
                    <m:sSup>
                      <m:sSup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𝑡</m:t>
                        </m:r>
                      </m:e>
                      <m:sup>
                        <m:r>
                          <a:rPr lang="es-VE"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(9)</a:t>
                </a:r>
                <a:endParaRPr lang="es-VE"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Sup>
                      <m:sSubSup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𝑣</m:t>
                        </m:r>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𝑦</m:t>
                        </m:r>
                      </m:sub>
                      <m:sup>
                        <m:r>
                          <a:rPr lang="es-VE" i="1">
                            <a:effectLst/>
                            <a:latin typeface="Cambria Math" panose="02040503050406030204" pitchFamily="18" charset="0"/>
                            <a:ea typeface="Times New Roman" panose="02020603050405020304" pitchFamily="18" charset="0"/>
                            <a:cs typeface="Times New Roman" panose="02020603050405020304" pitchFamily="18" charset="0"/>
                          </a:rPr>
                          <m:t>2</m:t>
                        </m:r>
                      </m:sup>
                    </m:sSubSup>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𝑣</m:t>
                        </m:r>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𝑦</m:t>
                        </m:r>
                        <m:r>
                          <a:rPr lang="es-VE" i="1">
                            <a:effectLst/>
                            <a:latin typeface="Cambria Math" panose="02040503050406030204" pitchFamily="18" charset="0"/>
                            <a:ea typeface="Times New Roman" panose="02020603050405020304" pitchFamily="18" charset="0"/>
                            <a:cs typeface="Times New Roman" panose="02020603050405020304" pitchFamily="18" charset="0"/>
                          </a:rPr>
                          <m:t>0</m:t>
                        </m:r>
                      </m:sub>
                      <m:sup>
                        <m:r>
                          <a:rPr lang="es-VE" i="1">
                            <a:effectLst/>
                            <a:latin typeface="Cambria Math" panose="02040503050406030204" pitchFamily="18" charset="0"/>
                            <a:ea typeface="Times New Roman" panose="02020603050405020304" pitchFamily="18" charset="0"/>
                            <a:cs typeface="Times New Roman" panose="02020603050405020304" pitchFamily="18" charset="0"/>
                          </a:rPr>
                          <m:t>2</m:t>
                        </m:r>
                      </m:sup>
                    </m:sSubSup>
                    <m:r>
                      <a:rPr lang="es-VE" i="1">
                        <a:effectLst/>
                        <a:latin typeface="Cambria Math" panose="02040503050406030204" pitchFamily="18" charset="0"/>
                        <a:ea typeface="Times New Roman" panose="02020603050405020304" pitchFamily="18" charset="0"/>
                        <a:cs typeface="Times New Roman" panose="02020603050405020304" pitchFamily="18" charset="0"/>
                      </a:rPr>
                      <m:t>−2</m:t>
                    </m:r>
                    <m:r>
                      <a:rPr lang="es-VE" i="1">
                        <a:effectLst/>
                        <a:latin typeface="Cambria Math" panose="02040503050406030204" pitchFamily="18" charset="0"/>
                        <a:ea typeface="Times New Roman" panose="02020603050405020304" pitchFamily="18" charset="0"/>
                        <a:cs typeface="Times New Roman" panose="02020603050405020304" pitchFamily="18" charset="0"/>
                      </a:rPr>
                      <m:t>𝑔𝑦</m:t>
                    </m:r>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dPr>
                          <m:e>
                            <m:d>
                              <m:dPr>
                                <m:begChr m:val="|"/>
                                <m:end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𝑣</m:t>
                                        </m:r>
                                      </m:e>
                                    </m:acc>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𝑜</m:t>
                                    </m:r>
                                  </m:sub>
                                </m:sSub>
                              </m:e>
                            </m:d>
                            <m:func>
                              <m:func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a:rPr lang="es-VE" i="1">
                                    <a:effectLst/>
                                    <a:latin typeface="Cambria Math" panose="02040503050406030204" pitchFamily="18" charset="0"/>
                                    <a:ea typeface="Times New Roman" panose="02020603050405020304" pitchFamily="18" charset="0"/>
                                    <a:cs typeface="Times New Roman" panose="02020603050405020304" pitchFamily="18" charset="0"/>
                                  </a:rPr>
                                  <m:t>𝑠𝑖𝑛</m:t>
                                </m:r>
                              </m:fName>
                              <m:e>
                                <m:r>
                                  <a:rPr lang="es-VE" i="1">
                                    <a:effectLst/>
                                    <a:latin typeface="Cambria Math" panose="02040503050406030204" pitchFamily="18" charset="0"/>
                                    <a:ea typeface="Times New Roman" panose="02020603050405020304" pitchFamily="18" charset="0"/>
                                    <a:cs typeface="Times New Roman" panose="02020603050405020304" pitchFamily="18" charset="0"/>
                                  </a:rPr>
                                  <m:t>𝜃</m:t>
                                </m:r>
                              </m:e>
                            </m:func>
                          </m:e>
                        </m:d>
                      </m:e>
                      <m:sup>
                        <m:r>
                          <a:rPr lang="es-VE"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s-VE" i="1">
                        <a:effectLst/>
                        <a:latin typeface="Cambria Math" panose="02040503050406030204" pitchFamily="18" charset="0"/>
                        <a:ea typeface="Times New Roman" panose="02020603050405020304" pitchFamily="18" charset="0"/>
                        <a:cs typeface="Times New Roman" panose="02020603050405020304" pitchFamily="18" charset="0"/>
                      </a:rPr>
                      <m:t>−2</m:t>
                    </m:r>
                    <m:r>
                      <a:rPr lang="es-VE" i="1">
                        <a:effectLst/>
                        <a:latin typeface="Cambria Math" panose="02040503050406030204" pitchFamily="18" charset="0"/>
                        <a:ea typeface="Times New Roman" panose="02020603050405020304" pitchFamily="18" charset="0"/>
                        <a:cs typeface="Times New Roman" panose="02020603050405020304" pitchFamily="18" charset="0"/>
                      </a:rPr>
                      <m:t>𝑔𝑦</m:t>
                    </m:r>
                  </m:oMath>
                </a14:m>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(10)</a:t>
                </a:r>
                <a:endParaRPr lang="es-VE"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1129553" y="3087889"/>
                <a:ext cx="10013064" cy="2693879"/>
              </a:xfrm>
              <a:prstGeom prst="rect">
                <a:avLst/>
              </a:prstGeom>
              <a:blipFill rotWithShape="0">
                <a:blip r:embed="rId2"/>
                <a:stretch>
                  <a:fillRect l="-487" t="-1361" r="-548" b="-1814"/>
                </a:stretch>
              </a:blipFill>
            </p:spPr>
            <p:txBody>
              <a:bodyPr/>
              <a:lstStyle/>
              <a:p>
                <a:r>
                  <a:rPr lang="es-VE">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1129553" y="1005612"/>
                <a:ext cx="10013064" cy="2035814"/>
              </a:xfrm>
              <a:prstGeom prst="rect">
                <a:avLst/>
              </a:prstGeom>
            </p:spPr>
            <p:txBody>
              <a:bodyPr wrap="square">
                <a:spAutoFit/>
              </a:bodyPr>
              <a:lstStyle/>
              <a:p>
                <a:pPr algn="just">
                  <a:lnSpc>
                    <a:spcPct val="107000"/>
                  </a:lnSpc>
                  <a:spcBef>
                    <a:spcPts val="600"/>
                  </a:spcBef>
                  <a:spcAft>
                    <a:spcPts val="600"/>
                  </a:spcAft>
                </a:pPr>
                <a:r>
                  <a:rPr lang="es-VE" i="1" dirty="0">
                    <a:latin typeface="Times New Roman" panose="02020603050405020304" pitchFamily="18" charset="0"/>
                    <a:ea typeface="Times New Roman" panose="02020603050405020304" pitchFamily="18" charset="0"/>
                    <a:cs typeface="Times New Roman" panose="02020603050405020304" pitchFamily="18" charset="0"/>
                  </a:rPr>
                  <a:t>Movimiento de proyectil en el eje x</a:t>
                </a:r>
                <a:endParaRPr lang="es-VE"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En el eje x </a:t>
                </a:r>
                <a14:m>
                  <m:oMath xmlns:m="http://schemas.openxmlformats.org/officeDocument/2006/math">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𝑎</m:t>
                            </m:r>
                          </m:e>
                        </m:acc>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𝑥</m:t>
                        </m:r>
                      </m:sub>
                    </m:sSub>
                    <m:r>
                      <a:rPr lang="es-VE" i="1">
                        <a:effectLst/>
                        <a:latin typeface="Cambria Math" panose="02040503050406030204" pitchFamily="18" charset="0"/>
                        <a:ea typeface="Times New Roman" panose="02020603050405020304" pitchFamily="18" charset="0"/>
                        <a:cs typeface="Times New Roman" panose="02020603050405020304" pitchFamily="18" charset="0"/>
                      </a:rPr>
                      <m:t>=0  </m:t>
                    </m:r>
                    <m:r>
                      <a:rPr lang="es-VE" i="1">
                        <a:effectLst/>
                        <a:latin typeface="Cambria Math" panose="02040503050406030204" pitchFamily="18" charset="0"/>
                        <a:ea typeface="Times New Roman" panose="02020603050405020304" pitchFamily="18" charset="0"/>
                        <a:cs typeface="Times New Roman" panose="02020603050405020304" pitchFamily="18" charset="0"/>
                      </a:rPr>
                      <m:t>𝑦</m:t>
                    </m:r>
                    <m:r>
                      <a:rPr lang="es-VE" i="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𝑣</m:t>
                            </m:r>
                          </m:e>
                        </m:acc>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𝑥</m:t>
                        </m:r>
                      </m:sub>
                    </m:sSub>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r>
                      <a:rPr lang="es-VE" i="1">
                        <a:effectLst/>
                        <a:latin typeface="Cambria Math" panose="02040503050406030204" pitchFamily="18" charset="0"/>
                        <a:ea typeface="Times New Roman" panose="02020603050405020304" pitchFamily="18" charset="0"/>
                        <a:cs typeface="Times New Roman" panose="02020603050405020304" pitchFamily="18" charset="0"/>
                      </a:rPr>
                      <m:t>𝑐𝑜𝑛𝑠𝑡𝑎𝑛𝑡𝑒</m:t>
                    </m:r>
                  </m:oMath>
                </a14:m>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tenemos entonces un movimiento rectilíneo uniforme, así que, las ecuaciones a utilizar serán:</a:t>
                </a:r>
                <a:endParaRPr lang="es-V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600"/>
                  </a:spcBef>
                  <a:spcAft>
                    <a:spcPts val="600"/>
                  </a:spcAft>
                </a:pP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𝑣</m:t>
                        </m:r>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𝑥</m:t>
                        </m:r>
                      </m:sub>
                    </m:sSub>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𝑣</m:t>
                                </m:r>
                              </m:e>
                            </m:acc>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𝑜</m:t>
                            </m:r>
                          </m:sub>
                        </m:sSub>
                      </m:e>
                    </m:d>
                    <m:func>
                      <m:func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s-VE">
                            <a:effectLst/>
                            <a:latin typeface="Cambria Math" panose="02040503050406030204" pitchFamily="18" charset="0"/>
                            <a:ea typeface="Calibri" panose="020F0502020204030204" pitchFamily="34" charset="0"/>
                            <a:cs typeface="Times New Roman" panose="02020603050405020304" pitchFamily="18" charset="0"/>
                          </a:rPr>
                          <m:t>cos</m:t>
                        </m:r>
                      </m:fName>
                      <m:e>
                        <m:r>
                          <a:rPr lang="es-VE" i="1">
                            <a:effectLst/>
                            <a:latin typeface="Cambria Math" panose="02040503050406030204" pitchFamily="18" charset="0"/>
                            <a:ea typeface="Times New Roman" panose="02020603050405020304" pitchFamily="18" charset="0"/>
                            <a:cs typeface="Times New Roman" panose="02020603050405020304" pitchFamily="18" charset="0"/>
                          </a:rPr>
                          <m:t>𝜃</m:t>
                        </m:r>
                      </m:e>
                    </m:func>
                  </m:oMath>
                </a14:m>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(6)</a:t>
                </a:r>
                <a:endParaRPr lang="es-V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600"/>
                  </a:spcBef>
                  <a:spcAft>
                    <a:spcPts val="600"/>
                  </a:spcAft>
                </a:pP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s-VE" i="1">
                        <a:effectLst/>
                        <a:latin typeface="Cambria Math" panose="02040503050406030204" pitchFamily="18" charset="0"/>
                        <a:ea typeface="Times New Roman" panose="02020603050405020304" pitchFamily="18" charset="0"/>
                        <a:cs typeface="Times New Roman" panose="02020603050405020304" pitchFamily="18" charset="0"/>
                      </a:rPr>
                      <m:t>𝑥</m:t>
                    </m:r>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𝑣</m:t>
                        </m:r>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𝑥</m:t>
                        </m:r>
                      </m:sub>
                    </m:sSub>
                    <m:r>
                      <a:rPr lang="es-VE" i="1">
                        <a:effectLst/>
                        <a:latin typeface="Cambria Math" panose="02040503050406030204" pitchFamily="18" charset="0"/>
                        <a:ea typeface="Times New Roman" panose="02020603050405020304" pitchFamily="18" charset="0"/>
                        <a:cs typeface="Times New Roman" panose="02020603050405020304" pitchFamily="18" charset="0"/>
                      </a:rPr>
                      <m:t>𝑡</m:t>
                    </m:r>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𝑣</m:t>
                                </m:r>
                              </m:e>
                            </m:acc>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𝑜</m:t>
                            </m:r>
                          </m:sub>
                        </m:sSub>
                      </m:e>
                    </m:d>
                    <m:func>
                      <m:func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s-VE">
                            <a:effectLst/>
                            <a:latin typeface="Cambria Math" panose="02040503050406030204" pitchFamily="18" charset="0"/>
                            <a:ea typeface="Calibri" panose="020F0502020204030204" pitchFamily="34" charset="0"/>
                            <a:cs typeface="Times New Roman" panose="02020603050405020304" pitchFamily="18" charset="0"/>
                          </a:rPr>
                          <m:t>cos</m:t>
                        </m:r>
                      </m:fName>
                      <m:e>
                        <m:r>
                          <a:rPr lang="es-VE" i="1">
                            <a:effectLst/>
                            <a:latin typeface="Cambria Math" panose="02040503050406030204" pitchFamily="18" charset="0"/>
                            <a:ea typeface="Times New Roman" panose="02020603050405020304" pitchFamily="18" charset="0"/>
                            <a:cs typeface="Times New Roman" panose="02020603050405020304" pitchFamily="18" charset="0"/>
                          </a:rPr>
                          <m:t>𝜃</m:t>
                        </m:r>
                      </m:e>
                    </m:func>
                    <m:r>
                      <a:rPr lang="es-VE" i="1">
                        <a:effectLst/>
                        <a:latin typeface="Cambria Math" panose="02040503050406030204" pitchFamily="18" charset="0"/>
                        <a:ea typeface="Times New Roman" panose="02020603050405020304" pitchFamily="18" charset="0"/>
                        <a:cs typeface="Times New Roman" panose="02020603050405020304" pitchFamily="18" charset="0"/>
                      </a:rPr>
                      <m:t>𝑡</m:t>
                    </m:r>
                  </m:oMath>
                </a14:m>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(7)</a:t>
                </a:r>
                <a:endParaRPr lang="es-VE"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ángulo 4"/>
              <p:cNvSpPr>
                <a:spLocks noRot="1" noChangeAspect="1" noMove="1" noResize="1" noEditPoints="1" noAdjustHandles="1" noChangeArrowheads="1" noChangeShapeType="1" noTextEdit="1"/>
              </p:cNvSpPr>
              <p:nvPr/>
            </p:nvSpPr>
            <p:spPr>
              <a:xfrm>
                <a:off x="1129553" y="1005612"/>
                <a:ext cx="10013064" cy="2035814"/>
              </a:xfrm>
              <a:prstGeom prst="rect">
                <a:avLst/>
              </a:prstGeom>
              <a:blipFill rotWithShape="0">
                <a:blip r:embed="rId3"/>
                <a:stretch>
                  <a:fillRect l="-487" t="-1796" r="-548" b="-2994"/>
                </a:stretch>
              </a:blipFill>
            </p:spPr>
            <p:txBody>
              <a:bodyPr/>
              <a:lstStyle/>
              <a:p>
                <a:r>
                  <a:rPr lang="es-VE">
                    <a:noFill/>
                  </a:rPr>
                  <a:t> </a:t>
                </a:r>
              </a:p>
            </p:txBody>
          </p:sp>
        </mc:Fallback>
      </mc:AlternateContent>
    </p:spTree>
    <p:extLst>
      <p:ext uri="{BB962C8B-B14F-4D97-AF65-F5344CB8AC3E}">
        <p14:creationId xmlns:p14="http://schemas.microsoft.com/office/powerpoint/2010/main" val="3345161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1117600" y="922074"/>
                <a:ext cx="10007600" cy="4751237"/>
              </a:xfrm>
              <a:prstGeom prst="rect">
                <a:avLst/>
              </a:prstGeom>
            </p:spPr>
            <p:txBody>
              <a:bodyPr wrap="square">
                <a:spAutoFit/>
              </a:bodyPr>
              <a:lstStyle/>
              <a:p>
                <a:pPr algn="just">
                  <a:lnSpc>
                    <a:spcPct val="107000"/>
                  </a:lnSpc>
                  <a:spcBef>
                    <a:spcPts val="600"/>
                  </a:spcBef>
                  <a:spcAft>
                    <a:spcPts val="600"/>
                  </a:spcAft>
                </a:pPr>
                <a:r>
                  <a:rPr lang="es-VE" i="1" dirty="0">
                    <a:latin typeface="Times New Roman" panose="02020603050405020304" pitchFamily="18" charset="0"/>
                    <a:ea typeface="Times New Roman" panose="02020603050405020304" pitchFamily="18" charset="0"/>
                    <a:cs typeface="Times New Roman" panose="02020603050405020304" pitchFamily="18" charset="0"/>
                  </a:rPr>
                  <a:t>Alcance horizontal de un proyectil</a:t>
                </a: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VE"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El alcance R, es la distancia horizontal que recorre el proyectil después de transcurrido el tiempo para retornar a la altura y</a:t>
                </a:r>
                <a:r>
                  <a:rPr lang="es-VE" baseline="-25000" dirty="0">
                    <a:effectLst/>
                    <a:latin typeface="Times New Roman" panose="02020603050405020304" pitchFamily="18" charset="0"/>
                    <a:ea typeface="Times New Roman" panose="02020603050405020304" pitchFamily="18" charset="0"/>
                    <a:cs typeface="Times New Roman" panose="02020603050405020304" pitchFamily="18" charset="0"/>
                  </a:rPr>
                  <a:t>0</a:t>
                </a: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del cual partió, a este tiempo se le conoce como tiempo de vuelo, y lo denotaremos como T. entonces </a:t>
                </a:r>
                <a:endParaRPr lang="es-VE"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14:m>
                  <m:oMathPara xmlns:m="http://schemas.openxmlformats.org/officeDocument/2006/math">
                    <m:oMathParaPr>
                      <m:jc m:val="centerGroup"/>
                    </m:oMathParaPr>
                    <m:oMath xmlns:m="http://schemas.openxmlformats.org/officeDocument/2006/math">
                      <m:r>
                        <a:rPr lang="es-VE" i="1">
                          <a:effectLst/>
                          <a:latin typeface="Cambria Math" panose="02040503050406030204" pitchFamily="18" charset="0"/>
                          <a:ea typeface="Times New Roman" panose="02020603050405020304" pitchFamily="18" charset="0"/>
                          <a:cs typeface="Times New Roman" panose="02020603050405020304" pitchFamily="18" charset="0"/>
                        </a:rPr>
                        <m:t>𝑥</m:t>
                      </m:r>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r>
                        <a:rPr lang="es-VE" i="1">
                          <a:effectLst/>
                          <a:latin typeface="Cambria Math" panose="02040503050406030204" pitchFamily="18" charset="0"/>
                          <a:ea typeface="Times New Roman" panose="02020603050405020304" pitchFamily="18" charset="0"/>
                          <a:cs typeface="Times New Roman" panose="02020603050405020304" pitchFamily="18" charset="0"/>
                        </a:rPr>
                        <m:t>𝑅</m:t>
                      </m:r>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𝑣</m:t>
                                  </m:r>
                                </m:e>
                              </m:acc>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𝑜</m:t>
                              </m:r>
                            </m:sub>
                          </m:sSub>
                        </m:e>
                      </m:d>
                      <m:func>
                        <m:func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a:rPr lang="es-VE" i="1">
                              <a:effectLst/>
                              <a:latin typeface="Cambria Math" panose="02040503050406030204" pitchFamily="18" charset="0"/>
                              <a:ea typeface="Times New Roman" panose="02020603050405020304" pitchFamily="18" charset="0"/>
                              <a:cs typeface="Times New Roman" panose="02020603050405020304" pitchFamily="18" charset="0"/>
                            </a:rPr>
                            <m:t>𝑐𝑜𝑠</m:t>
                          </m:r>
                        </m:fName>
                        <m:e>
                          <m:r>
                            <a:rPr lang="es-VE" i="1">
                              <a:effectLst/>
                              <a:latin typeface="Cambria Math" panose="02040503050406030204" pitchFamily="18" charset="0"/>
                              <a:ea typeface="Times New Roman" panose="02020603050405020304" pitchFamily="18" charset="0"/>
                              <a:cs typeface="Times New Roman" panose="02020603050405020304" pitchFamily="18" charset="0"/>
                            </a:rPr>
                            <m:t>𝜃</m:t>
                          </m:r>
                        </m:e>
                      </m:func>
                      <m:r>
                        <a:rPr lang="es-VE" i="1">
                          <a:effectLst/>
                          <a:latin typeface="Cambria Math" panose="02040503050406030204" pitchFamily="18" charset="0"/>
                          <a:ea typeface="Times New Roman" panose="02020603050405020304" pitchFamily="18" charset="0"/>
                          <a:cs typeface="Times New Roman" panose="02020603050405020304" pitchFamily="18" charset="0"/>
                        </a:rPr>
                        <m:t>𝑇</m:t>
                      </m:r>
                    </m:oMath>
                  </m:oMathPara>
                </a14:m>
                <a:endParaRPr lang="es-VE"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s-VE" i="1">
                        <a:effectLst/>
                        <a:latin typeface="Cambria Math" panose="02040503050406030204" pitchFamily="18" charset="0"/>
                        <a:ea typeface="Times New Roman" panose="02020603050405020304" pitchFamily="18" charset="0"/>
                        <a:cs typeface="Times New Roman" panose="02020603050405020304" pitchFamily="18" charset="0"/>
                      </a:rPr>
                      <m:t>𝑦</m:t>
                    </m:r>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dPr>
                      <m:e>
                        <m:d>
                          <m:dPr>
                            <m:begChr m:val="|"/>
                            <m:end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𝑣</m:t>
                                    </m:r>
                                  </m:e>
                                </m:acc>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𝑜</m:t>
                                </m:r>
                              </m:sub>
                            </m:sSub>
                          </m:e>
                        </m:d>
                        <m:func>
                          <m:func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a:rPr lang="es-VE" i="1">
                                <a:effectLst/>
                                <a:latin typeface="Cambria Math" panose="02040503050406030204" pitchFamily="18" charset="0"/>
                                <a:ea typeface="Times New Roman" panose="02020603050405020304" pitchFamily="18" charset="0"/>
                                <a:cs typeface="Times New Roman" panose="02020603050405020304" pitchFamily="18" charset="0"/>
                              </a:rPr>
                              <m:t>𝑠𝑖𝑛</m:t>
                            </m:r>
                          </m:fName>
                          <m:e>
                            <m:r>
                              <a:rPr lang="es-VE" i="1">
                                <a:effectLst/>
                                <a:latin typeface="Cambria Math" panose="02040503050406030204" pitchFamily="18" charset="0"/>
                                <a:ea typeface="Times New Roman" panose="02020603050405020304" pitchFamily="18" charset="0"/>
                                <a:cs typeface="Times New Roman" panose="02020603050405020304" pitchFamily="18" charset="0"/>
                              </a:rPr>
                              <m:t>𝜃</m:t>
                            </m:r>
                          </m:e>
                        </m:func>
                      </m:e>
                    </m:d>
                    <m:r>
                      <a:rPr lang="es-VE" i="1">
                        <a:effectLst/>
                        <a:latin typeface="Cambria Math" panose="02040503050406030204" pitchFamily="18" charset="0"/>
                        <a:ea typeface="Times New Roman" panose="02020603050405020304" pitchFamily="18" charset="0"/>
                        <a:cs typeface="Times New Roman" panose="02020603050405020304" pitchFamily="18" charset="0"/>
                      </a:rPr>
                      <m:t>𝑇</m:t>
                    </m:r>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VE"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s-VE"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es-VE" i="1">
                        <a:effectLst/>
                        <a:latin typeface="Cambria Math" panose="02040503050406030204" pitchFamily="18" charset="0"/>
                        <a:ea typeface="Times New Roman" panose="02020603050405020304" pitchFamily="18" charset="0"/>
                        <a:cs typeface="Times New Roman" panose="02020603050405020304" pitchFamily="18" charset="0"/>
                      </a:rPr>
                      <m:t>𝑔</m:t>
                    </m:r>
                    <m:sSup>
                      <m:sSup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𝑇</m:t>
                        </m:r>
                      </m:e>
                      <m:sup>
                        <m:r>
                          <a:rPr lang="es-VE"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s-VE" i="1">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VE"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Resolvemos esta última ecuación para T, y sustituimos en la ecuación para el alcance y obtenemos que, </a:t>
                </a:r>
                <a:endParaRPr lang="es-VE"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14:m>
                  <m:oMathPara xmlns:m="http://schemas.openxmlformats.org/officeDocument/2006/math">
                    <m:oMathParaPr>
                      <m:jc m:val="centerGroup"/>
                    </m:oMathParaPr>
                    <m:oMath xmlns:m="http://schemas.openxmlformats.org/officeDocument/2006/math">
                      <m:r>
                        <a:rPr lang="es-VE" i="1">
                          <a:effectLst/>
                          <a:latin typeface="Cambria Math" panose="02040503050406030204" pitchFamily="18" charset="0"/>
                          <a:ea typeface="Times New Roman" panose="02020603050405020304" pitchFamily="18" charset="0"/>
                          <a:cs typeface="Times New Roman" panose="02020603050405020304" pitchFamily="18" charset="0"/>
                        </a:rPr>
                        <m:t>𝑇</m:t>
                      </m:r>
                      <m:r>
                        <a:rPr lang="es-VE" i="1">
                          <a:effectLst/>
                          <a:latin typeface="Cambria Math" panose="02040503050406030204" pitchFamily="18" charset="0"/>
                          <a:ea typeface="Times New Roman" panose="02020603050405020304" pitchFamily="18" charset="0"/>
                          <a:cs typeface="Times New Roman" panose="02020603050405020304" pitchFamily="18" charset="0"/>
                        </a:rPr>
                        <m:t>=2</m:t>
                      </m:r>
                      <m:d>
                        <m:d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dPr>
                        <m:e>
                          <m:d>
                            <m:dPr>
                              <m:begChr m:val="|"/>
                              <m:end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𝑣</m:t>
                                      </m:r>
                                    </m:e>
                                  </m:acc>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𝑜</m:t>
                                  </m:r>
                                </m:sub>
                              </m:sSub>
                            </m:e>
                          </m:d>
                          <m:func>
                            <m:func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a:rPr lang="es-VE" i="1">
                                  <a:effectLst/>
                                  <a:latin typeface="Cambria Math" panose="02040503050406030204" pitchFamily="18" charset="0"/>
                                  <a:ea typeface="Times New Roman" panose="02020603050405020304" pitchFamily="18" charset="0"/>
                                  <a:cs typeface="Times New Roman" panose="02020603050405020304" pitchFamily="18" charset="0"/>
                                </a:rPr>
                                <m:t>𝑠𝑖𝑛</m:t>
                              </m:r>
                            </m:fName>
                            <m:e>
                              <m:r>
                                <a:rPr lang="es-VE" i="1">
                                  <a:effectLst/>
                                  <a:latin typeface="Cambria Math" panose="02040503050406030204" pitchFamily="18" charset="0"/>
                                  <a:ea typeface="Times New Roman" panose="02020603050405020304" pitchFamily="18" charset="0"/>
                                  <a:cs typeface="Times New Roman" panose="02020603050405020304" pitchFamily="18" charset="0"/>
                                </a:rPr>
                                <m:t>𝜃</m:t>
                              </m:r>
                            </m:e>
                          </m:func>
                        </m:e>
                      </m:d>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r>
                        <a:rPr lang="es-VE" i="1">
                          <a:effectLst/>
                          <a:latin typeface="Cambria Math" panose="02040503050406030204" pitchFamily="18" charset="0"/>
                          <a:ea typeface="Times New Roman" panose="02020603050405020304" pitchFamily="18" charset="0"/>
                          <a:cs typeface="Times New Roman" panose="02020603050405020304" pitchFamily="18" charset="0"/>
                        </a:rPr>
                        <m:t>𝑔</m:t>
                      </m:r>
                    </m:oMath>
                  </m:oMathPara>
                </a14:m>
                <a:endParaRPr lang="es-VE"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s-VE" i="1">
                        <a:effectLst/>
                        <a:latin typeface="Cambria Math" panose="02040503050406030204" pitchFamily="18" charset="0"/>
                        <a:ea typeface="Times New Roman" panose="02020603050405020304" pitchFamily="18" charset="0"/>
                        <a:cs typeface="Times New Roman" panose="02020603050405020304" pitchFamily="18" charset="0"/>
                      </a:rPr>
                      <m:t>𝑅</m:t>
                    </m:r>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𝑣</m:t>
                                </m:r>
                              </m:e>
                            </m:acc>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𝑜</m:t>
                            </m:r>
                          </m:sub>
                        </m:sSub>
                      </m:e>
                    </m:d>
                    <m:func>
                      <m:func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a:rPr lang="es-VE" i="1">
                            <a:effectLst/>
                            <a:latin typeface="Cambria Math" panose="02040503050406030204" pitchFamily="18" charset="0"/>
                            <a:ea typeface="Times New Roman" panose="02020603050405020304" pitchFamily="18" charset="0"/>
                            <a:cs typeface="Times New Roman" panose="02020603050405020304" pitchFamily="18" charset="0"/>
                          </a:rPr>
                          <m:t>𝑐𝑜𝑠</m:t>
                        </m:r>
                      </m:fName>
                      <m:e>
                        <m:r>
                          <a:rPr lang="es-VE" i="1">
                            <a:effectLst/>
                            <a:latin typeface="Cambria Math" panose="02040503050406030204" pitchFamily="18" charset="0"/>
                            <a:ea typeface="Times New Roman" panose="02020603050405020304" pitchFamily="18" charset="0"/>
                            <a:cs typeface="Times New Roman" panose="02020603050405020304" pitchFamily="18" charset="0"/>
                          </a:rPr>
                          <m:t>𝜃</m:t>
                        </m:r>
                      </m:e>
                    </m:func>
                    <m:r>
                      <a:rPr lang="es-VE" i="1">
                        <a:effectLst/>
                        <a:latin typeface="Cambria Math" panose="02040503050406030204" pitchFamily="18" charset="0"/>
                        <a:ea typeface="Times New Roman" panose="02020603050405020304" pitchFamily="18" charset="0"/>
                        <a:cs typeface="Times New Roman" panose="02020603050405020304" pitchFamily="18" charset="0"/>
                      </a:rPr>
                      <m:t>𝑇</m:t>
                    </m:r>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𝑣</m:t>
                                </m:r>
                              </m:e>
                            </m:acc>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𝑜</m:t>
                            </m:r>
                          </m:sub>
                        </m:sSub>
                      </m:e>
                    </m:d>
                    <m:func>
                      <m:func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a:rPr lang="es-VE" i="1">
                            <a:effectLst/>
                            <a:latin typeface="Cambria Math" panose="02040503050406030204" pitchFamily="18" charset="0"/>
                            <a:ea typeface="Times New Roman" panose="02020603050405020304" pitchFamily="18" charset="0"/>
                            <a:cs typeface="Times New Roman" panose="02020603050405020304" pitchFamily="18" charset="0"/>
                          </a:rPr>
                          <m:t>𝑐𝑜𝑠</m:t>
                        </m:r>
                      </m:fName>
                      <m:e>
                        <m:r>
                          <a:rPr lang="es-VE" i="1">
                            <a:effectLst/>
                            <a:latin typeface="Cambria Math" panose="02040503050406030204" pitchFamily="18" charset="0"/>
                            <a:ea typeface="Times New Roman" panose="02020603050405020304" pitchFamily="18" charset="0"/>
                            <a:cs typeface="Times New Roman" panose="02020603050405020304" pitchFamily="18" charset="0"/>
                          </a:rPr>
                          <m:t>𝜃</m:t>
                        </m:r>
                      </m:e>
                    </m:func>
                    <m:r>
                      <a:rPr lang="es-VE" i="1">
                        <a:effectLst/>
                        <a:latin typeface="Cambria Math" panose="02040503050406030204" pitchFamily="18" charset="0"/>
                        <a:ea typeface="Times New Roman" panose="02020603050405020304" pitchFamily="18" charset="0"/>
                        <a:cs typeface="Times New Roman" panose="02020603050405020304" pitchFamily="18" charset="0"/>
                      </a:rPr>
                      <m:t>∙ 2</m:t>
                    </m:r>
                    <m:d>
                      <m:d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dPr>
                      <m:e>
                        <m:d>
                          <m:dPr>
                            <m:begChr m:val="|"/>
                            <m:end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𝑣</m:t>
                                    </m:r>
                                  </m:e>
                                </m:acc>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𝑜</m:t>
                                </m:r>
                              </m:sub>
                            </m:sSub>
                          </m:e>
                        </m:d>
                        <m:func>
                          <m:func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a:rPr lang="es-VE" i="1">
                                <a:effectLst/>
                                <a:latin typeface="Cambria Math" panose="02040503050406030204" pitchFamily="18" charset="0"/>
                                <a:ea typeface="Times New Roman" panose="02020603050405020304" pitchFamily="18" charset="0"/>
                                <a:cs typeface="Times New Roman" panose="02020603050405020304" pitchFamily="18" charset="0"/>
                              </a:rPr>
                              <m:t>𝑠𝑖𝑛</m:t>
                            </m:r>
                          </m:fName>
                          <m:e>
                            <m:r>
                              <a:rPr lang="es-VE" i="1">
                                <a:effectLst/>
                                <a:latin typeface="Cambria Math" panose="02040503050406030204" pitchFamily="18" charset="0"/>
                                <a:ea typeface="Times New Roman" panose="02020603050405020304" pitchFamily="18" charset="0"/>
                                <a:cs typeface="Times New Roman" panose="02020603050405020304" pitchFamily="18" charset="0"/>
                              </a:rPr>
                              <m:t>𝜃</m:t>
                            </m:r>
                          </m:e>
                        </m:func>
                      </m:e>
                    </m:d>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r>
                      <a:rPr lang="es-VE" i="1">
                        <a:effectLst/>
                        <a:latin typeface="Cambria Math" panose="02040503050406030204" pitchFamily="18" charset="0"/>
                        <a:ea typeface="Times New Roman" panose="02020603050405020304" pitchFamily="18" charset="0"/>
                        <a:cs typeface="Times New Roman" panose="02020603050405020304" pitchFamily="18" charset="0"/>
                      </a:rPr>
                      <m:t>𝑔</m:t>
                    </m:r>
                  </m:oMath>
                </a14:m>
                <a:endParaRPr lang="es-VE"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s-VE" i="1">
                        <a:effectLst/>
                        <a:latin typeface="Cambria Math" panose="02040503050406030204" pitchFamily="18" charset="0"/>
                        <a:ea typeface="Times New Roman" panose="02020603050405020304" pitchFamily="18" charset="0"/>
                        <a:cs typeface="Times New Roman" panose="02020603050405020304" pitchFamily="18" charset="0"/>
                      </a:rPr>
                      <m:t>𝑅</m:t>
                    </m:r>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begChr m:val="|"/>
                                <m:end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𝑣</m:t>
                                        </m:r>
                                      </m:e>
                                    </m:acc>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𝑜</m:t>
                                    </m:r>
                                  </m:sub>
                                </m:sSub>
                              </m:e>
                            </m:d>
                          </m:e>
                          <m:sup>
                            <m:r>
                              <a:rPr lang="es-VE" i="1">
                                <a:effectLst/>
                                <a:latin typeface="Cambria Math" panose="02040503050406030204" pitchFamily="18" charset="0"/>
                                <a:ea typeface="Times New Roman" panose="02020603050405020304" pitchFamily="18" charset="0"/>
                                <a:cs typeface="Times New Roman" panose="02020603050405020304" pitchFamily="18" charset="0"/>
                              </a:rPr>
                              <m:t>2</m:t>
                            </m:r>
                          </m:sup>
                        </m:sSup>
                        <m:d>
                          <m:d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VE" i="1">
                                <a:effectLst/>
                                <a:latin typeface="Cambria Math" panose="02040503050406030204" pitchFamily="18" charset="0"/>
                                <a:ea typeface="Times New Roman" panose="02020603050405020304" pitchFamily="18" charset="0"/>
                                <a:cs typeface="Times New Roman" panose="02020603050405020304" pitchFamily="18" charset="0"/>
                              </a:rPr>
                              <m:t>2</m:t>
                            </m:r>
                            <m:func>
                              <m:func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s-VE">
                                    <a:effectLst/>
                                    <a:latin typeface="Cambria Math" panose="02040503050406030204" pitchFamily="18" charset="0"/>
                                    <a:ea typeface="Times New Roman" panose="02020603050405020304" pitchFamily="18" charset="0"/>
                                    <a:cs typeface="Times New Roman" panose="02020603050405020304" pitchFamily="18" charset="0"/>
                                  </a:rPr>
                                  <m:t>cos</m:t>
                                </m:r>
                              </m:fName>
                              <m:e>
                                <m:r>
                                  <a:rPr lang="es-VE" i="1">
                                    <a:effectLst/>
                                    <a:latin typeface="Cambria Math" panose="02040503050406030204" pitchFamily="18" charset="0"/>
                                    <a:ea typeface="Times New Roman" panose="02020603050405020304" pitchFamily="18" charset="0"/>
                                    <a:cs typeface="Times New Roman" panose="02020603050405020304" pitchFamily="18" charset="0"/>
                                  </a:rPr>
                                  <m:t>𝜃</m:t>
                                </m:r>
                              </m:e>
                            </m:func>
                            <m:func>
                              <m:func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s-VE">
                                    <a:effectLst/>
                                    <a:latin typeface="Cambria Math" panose="02040503050406030204" pitchFamily="18" charset="0"/>
                                    <a:ea typeface="Times New Roman" panose="02020603050405020304" pitchFamily="18" charset="0"/>
                                    <a:cs typeface="Times New Roman" panose="02020603050405020304" pitchFamily="18" charset="0"/>
                                  </a:rPr>
                                  <m:t>sin</m:t>
                                </m:r>
                              </m:fName>
                              <m:e>
                                <m:r>
                                  <a:rPr lang="es-VE" i="1">
                                    <a:effectLst/>
                                    <a:latin typeface="Cambria Math" panose="02040503050406030204" pitchFamily="18" charset="0"/>
                                    <a:ea typeface="Times New Roman" panose="02020603050405020304" pitchFamily="18" charset="0"/>
                                    <a:cs typeface="Times New Roman" panose="02020603050405020304" pitchFamily="18" charset="0"/>
                                  </a:rPr>
                                  <m:t>𝜃</m:t>
                                </m:r>
                              </m:e>
                            </m:func>
                          </m:e>
                        </m:d>
                      </m:num>
                      <m:den>
                        <m:r>
                          <a:rPr lang="es-VE" i="1">
                            <a:effectLst/>
                            <a:latin typeface="Cambria Math" panose="02040503050406030204" pitchFamily="18" charset="0"/>
                            <a:ea typeface="Times New Roman" panose="02020603050405020304" pitchFamily="18" charset="0"/>
                            <a:cs typeface="Times New Roman" panose="02020603050405020304" pitchFamily="18" charset="0"/>
                          </a:rPr>
                          <m:t>𝑔</m:t>
                        </m:r>
                      </m:den>
                    </m:f>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begChr m:val="|"/>
                                <m:end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𝑣</m:t>
                                        </m:r>
                                      </m:e>
                                    </m:acc>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𝑜</m:t>
                                    </m:r>
                                  </m:sub>
                                </m:sSub>
                              </m:e>
                            </m:d>
                          </m:e>
                          <m:sup>
                            <m:r>
                              <a:rPr lang="es-VE" i="1">
                                <a:effectLst/>
                                <a:latin typeface="Cambria Math" panose="02040503050406030204" pitchFamily="18" charset="0"/>
                                <a:ea typeface="Times New Roman" panose="02020603050405020304" pitchFamily="18" charset="0"/>
                                <a:cs typeface="Times New Roman" panose="02020603050405020304" pitchFamily="18" charset="0"/>
                              </a:rPr>
                              <m:t>2</m:t>
                            </m:r>
                          </m:sup>
                        </m:sSup>
                      </m:num>
                      <m:den>
                        <m:r>
                          <a:rPr lang="es-VE" i="1">
                            <a:effectLst/>
                            <a:latin typeface="Cambria Math" panose="02040503050406030204" pitchFamily="18" charset="0"/>
                            <a:ea typeface="Times New Roman" panose="02020603050405020304" pitchFamily="18" charset="0"/>
                            <a:cs typeface="Times New Roman" panose="02020603050405020304" pitchFamily="18" charset="0"/>
                          </a:rPr>
                          <m:t>𝑔</m:t>
                        </m:r>
                      </m:den>
                    </m:f>
                    <m:func>
                      <m:func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s-VE">
                            <a:effectLst/>
                            <a:latin typeface="Cambria Math" panose="02040503050406030204" pitchFamily="18" charset="0"/>
                            <a:ea typeface="Calibri" panose="020F0502020204030204" pitchFamily="34" charset="0"/>
                            <a:cs typeface="Times New Roman" panose="02020603050405020304" pitchFamily="18" charset="0"/>
                          </a:rPr>
                          <m:t>sin</m:t>
                        </m:r>
                      </m:fName>
                      <m:e>
                        <m:r>
                          <a:rPr lang="es-VE" i="1">
                            <a:effectLst/>
                            <a:latin typeface="Cambria Math" panose="02040503050406030204" pitchFamily="18" charset="0"/>
                            <a:ea typeface="Times New Roman" panose="02020603050405020304" pitchFamily="18" charset="0"/>
                            <a:cs typeface="Times New Roman" panose="02020603050405020304" pitchFamily="18" charset="0"/>
                          </a:rPr>
                          <m:t>2</m:t>
                        </m:r>
                        <m:r>
                          <a:rPr lang="es-VE" i="1">
                            <a:effectLst/>
                            <a:latin typeface="Cambria Math" panose="02040503050406030204" pitchFamily="18" charset="0"/>
                            <a:ea typeface="Times New Roman" panose="02020603050405020304" pitchFamily="18" charset="0"/>
                            <a:cs typeface="Times New Roman" panose="02020603050405020304" pitchFamily="18" charset="0"/>
                          </a:rPr>
                          <m:t>𝜃</m:t>
                        </m:r>
                      </m:e>
                    </m:func>
                  </m:oMath>
                </a14:m>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VE"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Este resultado nos indica que el alcance es máximo cuando el </a:t>
                </a:r>
                <a14:m>
                  <m:oMath xmlns:m="http://schemas.openxmlformats.org/officeDocument/2006/math">
                    <m:func>
                      <m:func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s-VE">
                            <a:effectLst/>
                            <a:latin typeface="Cambria Math" panose="02040503050406030204" pitchFamily="18" charset="0"/>
                            <a:ea typeface="Times New Roman" panose="02020603050405020304" pitchFamily="18" charset="0"/>
                            <a:cs typeface="Times New Roman" panose="02020603050405020304" pitchFamily="18" charset="0"/>
                          </a:rPr>
                          <m:t>sin</m:t>
                        </m:r>
                      </m:fName>
                      <m:e>
                        <m:r>
                          <a:rPr lang="es-VE" i="1">
                            <a:effectLst/>
                            <a:latin typeface="Cambria Math" panose="02040503050406030204" pitchFamily="18" charset="0"/>
                            <a:ea typeface="Times New Roman" panose="02020603050405020304" pitchFamily="18" charset="0"/>
                            <a:cs typeface="Times New Roman" panose="02020603050405020304" pitchFamily="18" charset="0"/>
                          </a:rPr>
                          <m:t>2</m:t>
                        </m:r>
                        <m:r>
                          <a:rPr lang="es-VE" i="1">
                            <a:effectLst/>
                            <a:latin typeface="Cambria Math" panose="02040503050406030204" pitchFamily="18" charset="0"/>
                            <a:ea typeface="Times New Roman" panose="02020603050405020304" pitchFamily="18" charset="0"/>
                            <a:cs typeface="Times New Roman" panose="02020603050405020304" pitchFamily="18" charset="0"/>
                          </a:rPr>
                          <m:t>𝜃</m:t>
                        </m:r>
                      </m:e>
                    </m:func>
                    <m:r>
                      <a:rPr lang="es-VE" i="1">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esto ocurre cuando </a:t>
                </a:r>
                <a14:m>
                  <m:oMath xmlns:m="http://schemas.openxmlformats.org/officeDocument/2006/math">
                    <m:r>
                      <a:rPr lang="es-VE" i="1">
                        <a:effectLst/>
                        <a:latin typeface="Cambria Math" panose="02040503050406030204" pitchFamily="18" charset="0"/>
                        <a:ea typeface="Times New Roman" panose="02020603050405020304" pitchFamily="18" charset="0"/>
                        <a:cs typeface="Times New Roman" panose="02020603050405020304" pitchFamily="18" charset="0"/>
                      </a:rPr>
                      <m:t>𝜃</m:t>
                    </m:r>
                    <m:r>
                      <a:rPr lang="es-VE" i="1">
                        <a:effectLst/>
                        <a:latin typeface="Cambria Math" panose="02040503050406030204" pitchFamily="18" charset="0"/>
                        <a:ea typeface="Times New Roman" panose="02020603050405020304" pitchFamily="18" charset="0"/>
                        <a:cs typeface="Times New Roman" panose="02020603050405020304" pitchFamily="18" charset="0"/>
                      </a:rPr>
                      <m:t>=45°</m:t>
                    </m:r>
                  </m:oMath>
                </a14:m>
                <a:endParaRPr lang="es-VE"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1117600" y="922074"/>
                <a:ext cx="10007600" cy="4751237"/>
              </a:xfrm>
              <a:prstGeom prst="rect">
                <a:avLst/>
              </a:prstGeom>
              <a:blipFill rotWithShape="0">
                <a:blip r:embed="rId2"/>
                <a:stretch>
                  <a:fillRect l="-487" t="-641" r="-487" b="-641"/>
                </a:stretch>
              </a:blipFill>
            </p:spPr>
            <p:txBody>
              <a:bodyPr/>
              <a:lstStyle/>
              <a:p>
                <a:r>
                  <a:rPr lang="es-VE">
                    <a:noFill/>
                  </a:rPr>
                  <a:t> </a:t>
                </a:r>
              </a:p>
            </p:txBody>
          </p:sp>
        </mc:Fallback>
      </mc:AlternateContent>
    </p:spTree>
    <p:extLst>
      <p:ext uri="{BB962C8B-B14F-4D97-AF65-F5344CB8AC3E}">
        <p14:creationId xmlns:p14="http://schemas.microsoft.com/office/powerpoint/2010/main" val="957055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1071153" y="1362476"/>
                <a:ext cx="10189029" cy="4533100"/>
              </a:xfrm>
              <a:prstGeom prst="rect">
                <a:avLst/>
              </a:prstGeom>
            </p:spPr>
            <p:txBody>
              <a:bodyPr wrap="square">
                <a:spAutoFit/>
              </a:bodyPr>
              <a:lstStyle/>
              <a:p>
                <a:pPr algn="just">
                  <a:lnSpc>
                    <a:spcPct val="107000"/>
                  </a:lnSpc>
                  <a:spcBef>
                    <a:spcPts val="600"/>
                  </a:spcBef>
                  <a:spcAft>
                    <a:spcPts val="600"/>
                  </a:spcAft>
                </a:pPr>
                <a:r>
                  <a:rPr lang="es-VE" i="1" dirty="0">
                    <a:latin typeface="Times New Roman" panose="02020603050405020304" pitchFamily="18" charset="0"/>
                    <a:ea typeface="Times New Roman" panose="02020603050405020304" pitchFamily="18" charset="0"/>
                    <a:cs typeface="Times New Roman" panose="02020603050405020304" pitchFamily="18" charset="0"/>
                  </a:rPr>
                  <a:t>Altura máxima de un proyectil</a:t>
                </a: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VE"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En el punto más alto, la velocidad vertical es cero. Denotemos ese instante de tiempo como en </a:t>
                </a:r>
                <a:r>
                  <a:rPr lang="es-VE" i="1"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s-VE" baseline="-25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entonces, despejemos para el tiempo la ecuación (8), observemos que el resultado es </a:t>
                </a:r>
                <a:endParaRPr lang="es-V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600"/>
                  </a:spcBef>
                  <a:spcAft>
                    <a:spcPts val="600"/>
                  </a:spcAft>
                </a:pPr>
                <a14:m>
                  <m:oMathPara xmlns:m="http://schemas.openxmlformats.org/officeDocument/2006/math">
                    <m:oMathParaPr>
                      <m:jc m:val="centerGroup"/>
                    </m:oMathParaPr>
                    <m:oMath xmlns:m="http://schemas.openxmlformats.org/officeDocument/2006/math">
                      <m:r>
                        <a:rPr lang="es-VE" i="1">
                          <a:effectLst/>
                          <a:latin typeface="Cambria Math" panose="02040503050406030204" pitchFamily="18" charset="0"/>
                          <a:ea typeface="Times New Roman" panose="02020603050405020304" pitchFamily="18" charset="0"/>
                          <a:cs typeface="Times New Roman" panose="02020603050405020304" pitchFamily="18" charset="0"/>
                        </a:rPr>
                        <m:t>𝑡</m:t>
                      </m:r>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fPr>
                        <m:num>
                          <m:d>
                            <m:dPr>
                              <m:begChr m:val="|"/>
                              <m:end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𝑣</m:t>
                                      </m:r>
                                    </m:e>
                                  </m:acc>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𝑜</m:t>
                                  </m:r>
                                </m:sub>
                              </m:sSub>
                            </m:e>
                          </m:d>
                          <m:func>
                            <m:func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s-VE">
                                  <a:effectLst/>
                                  <a:latin typeface="Cambria Math" panose="02040503050406030204" pitchFamily="18" charset="0"/>
                                  <a:ea typeface="Times New Roman" panose="02020603050405020304" pitchFamily="18" charset="0"/>
                                  <a:cs typeface="Times New Roman" panose="02020603050405020304" pitchFamily="18" charset="0"/>
                                </a:rPr>
                                <m:t>sin</m:t>
                              </m:r>
                            </m:fName>
                            <m:e>
                              <m:r>
                                <a:rPr lang="es-VE" i="1">
                                  <a:effectLst/>
                                  <a:latin typeface="Cambria Math" panose="02040503050406030204" pitchFamily="18" charset="0"/>
                                  <a:ea typeface="Times New Roman" panose="02020603050405020304" pitchFamily="18" charset="0"/>
                                  <a:cs typeface="Times New Roman" panose="02020603050405020304" pitchFamily="18" charset="0"/>
                                </a:rPr>
                                <m:t>𝜃</m:t>
                              </m:r>
                            </m:e>
                          </m:func>
                        </m:num>
                        <m:den>
                          <m:r>
                            <a:rPr lang="es-VE" i="1">
                              <a:effectLst/>
                              <a:latin typeface="Cambria Math" panose="02040503050406030204" pitchFamily="18" charset="0"/>
                              <a:ea typeface="Times New Roman" panose="02020603050405020304" pitchFamily="18" charset="0"/>
                              <a:cs typeface="Times New Roman" panose="02020603050405020304" pitchFamily="18" charset="0"/>
                            </a:rPr>
                            <m:t>𝑔</m:t>
                          </m:r>
                        </m:den>
                      </m:f>
                    </m:oMath>
                  </m:oMathPara>
                </a14:m>
                <a:endParaRPr lang="es-VE"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Sustituimos en (9) y despejamos y para obtener la altura máxima</a:t>
                </a:r>
                <a:endParaRPr lang="es-VE"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14:m>
                  <m:oMathPara xmlns:m="http://schemas.openxmlformats.org/officeDocument/2006/math">
                    <m:oMathParaPr>
                      <m:jc m:val="centerGroup"/>
                    </m:oMathParaPr>
                    <m:oMath xmlns:m="http://schemas.openxmlformats.org/officeDocument/2006/math">
                      <m:r>
                        <a:rPr lang="es-VE" i="1">
                          <a:effectLst/>
                          <a:latin typeface="Cambria Math" panose="02040503050406030204" pitchFamily="18" charset="0"/>
                          <a:ea typeface="Times New Roman" panose="02020603050405020304" pitchFamily="18" charset="0"/>
                          <a:cs typeface="Times New Roman" panose="02020603050405020304" pitchFamily="18" charset="0"/>
                        </a:rPr>
                        <m:t>𝑦</m:t>
                      </m:r>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dPr>
                        <m:e>
                          <m:d>
                            <m:dPr>
                              <m:begChr m:val="|"/>
                              <m:end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𝑣</m:t>
                                      </m:r>
                                    </m:e>
                                  </m:acc>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𝑜</m:t>
                                  </m:r>
                                </m:sub>
                              </m:sSub>
                            </m:e>
                          </m:d>
                          <m:func>
                            <m:func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a:rPr lang="es-VE" i="1">
                                  <a:effectLst/>
                                  <a:latin typeface="Cambria Math" panose="02040503050406030204" pitchFamily="18" charset="0"/>
                                  <a:ea typeface="Times New Roman" panose="02020603050405020304" pitchFamily="18" charset="0"/>
                                  <a:cs typeface="Times New Roman" panose="02020603050405020304" pitchFamily="18" charset="0"/>
                                </a:rPr>
                                <m:t>𝑠𝑖𝑛</m:t>
                              </m:r>
                            </m:fName>
                            <m:e>
                              <m:r>
                                <a:rPr lang="es-VE" i="1">
                                  <a:effectLst/>
                                  <a:latin typeface="Cambria Math" panose="02040503050406030204" pitchFamily="18" charset="0"/>
                                  <a:ea typeface="Times New Roman" panose="02020603050405020304" pitchFamily="18" charset="0"/>
                                  <a:cs typeface="Times New Roman" panose="02020603050405020304" pitchFamily="18" charset="0"/>
                                </a:rPr>
                                <m:t>𝜃</m:t>
                              </m:r>
                            </m:e>
                          </m:func>
                        </m:e>
                      </m:d>
                      <m:r>
                        <a:rPr lang="es-VE" i="1">
                          <a:effectLst/>
                          <a:latin typeface="Cambria Math" panose="02040503050406030204" pitchFamily="18" charset="0"/>
                          <a:ea typeface="Times New Roman" panose="02020603050405020304" pitchFamily="18" charset="0"/>
                          <a:cs typeface="Times New Roman" panose="02020603050405020304" pitchFamily="18" charset="0"/>
                        </a:rPr>
                        <m:t>𝑡</m:t>
                      </m:r>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VE"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s-VE"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es-VE" i="1">
                          <a:effectLst/>
                          <a:latin typeface="Cambria Math" panose="02040503050406030204" pitchFamily="18" charset="0"/>
                          <a:ea typeface="Times New Roman" panose="02020603050405020304" pitchFamily="18" charset="0"/>
                          <a:cs typeface="Times New Roman" panose="02020603050405020304" pitchFamily="18" charset="0"/>
                        </a:rPr>
                        <m:t>𝑔</m:t>
                      </m:r>
                      <m:sSup>
                        <m:sSup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𝑡</m:t>
                          </m:r>
                        </m:e>
                        <m:sup>
                          <m:r>
                            <a:rPr lang="es-VE"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m:oMathPara>
                </a14:m>
                <a:endParaRPr lang="es-VE"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𝑚</m:t>
                          </m:r>
                          <m:r>
                            <a:rPr lang="es-VE" i="1">
                              <a:effectLst/>
                              <a:latin typeface="Cambria Math" panose="02040503050406030204" pitchFamily="18" charset="0"/>
                              <a:ea typeface="Times New Roman" panose="02020603050405020304" pitchFamily="18" charset="0"/>
                              <a:cs typeface="Times New Roman" panose="02020603050405020304" pitchFamily="18" charset="0"/>
                            </a:rPr>
                            <m:t>á</m:t>
                          </m:r>
                          <m:r>
                            <a:rPr lang="es-VE" i="1">
                              <a:effectLst/>
                              <a:latin typeface="Cambria Math" panose="02040503050406030204" pitchFamily="18" charset="0"/>
                              <a:ea typeface="Times New Roman" panose="02020603050405020304" pitchFamily="18" charset="0"/>
                              <a:cs typeface="Times New Roman" panose="02020603050405020304" pitchFamily="18" charset="0"/>
                            </a:rPr>
                            <m:t>𝑥</m:t>
                          </m:r>
                        </m:sub>
                      </m:sSub>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dPr>
                        <m:e>
                          <m:d>
                            <m:dPr>
                              <m:begChr m:val="|"/>
                              <m:end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𝑣</m:t>
                                      </m:r>
                                    </m:e>
                                  </m:acc>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𝑜</m:t>
                                  </m:r>
                                </m:sub>
                              </m:sSub>
                            </m:e>
                          </m:d>
                          <m:func>
                            <m:func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a:rPr lang="es-VE" i="1">
                                  <a:effectLst/>
                                  <a:latin typeface="Cambria Math" panose="02040503050406030204" pitchFamily="18" charset="0"/>
                                  <a:ea typeface="Times New Roman" panose="02020603050405020304" pitchFamily="18" charset="0"/>
                                  <a:cs typeface="Times New Roman" panose="02020603050405020304" pitchFamily="18" charset="0"/>
                                </a:rPr>
                                <m:t>𝑠𝑖𝑛</m:t>
                              </m:r>
                            </m:fName>
                            <m:e>
                              <m:r>
                                <a:rPr lang="es-VE" i="1">
                                  <a:effectLst/>
                                  <a:latin typeface="Cambria Math" panose="02040503050406030204" pitchFamily="18" charset="0"/>
                                  <a:ea typeface="Times New Roman" panose="02020603050405020304" pitchFamily="18" charset="0"/>
                                  <a:cs typeface="Times New Roman" panose="02020603050405020304" pitchFamily="18" charset="0"/>
                                </a:rPr>
                                <m:t>𝜃</m:t>
                              </m:r>
                            </m:e>
                          </m:func>
                        </m:e>
                      </m:d>
                      <m:f>
                        <m:f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fPr>
                        <m:num>
                          <m:d>
                            <m:dPr>
                              <m:begChr m:val="|"/>
                              <m:end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𝑣</m:t>
                                      </m:r>
                                    </m:e>
                                  </m:acc>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𝑜</m:t>
                                  </m:r>
                                </m:sub>
                              </m:sSub>
                            </m:e>
                          </m:d>
                          <m:func>
                            <m:func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a:rPr lang="es-VE" i="1">
                                  <a:effectLst/>
                                  <a:latin typeface="Cambria Math" panose="02040503050406030204" pitchFamily="18" charset="0"/>
                                  <a:ea typeface="Times New Roman" panose="02020603050405020304" pitchFamily="18" charset="0"/>
                                  <a:cs typeface="Times New Roman" panose="02020603050405020304" pitchFamily="18" charset="0"/>
                                </a:rPr>
                                <m:t>𝑠𝑖𝑛</m:t>
                              </m:r>
                            </m:fName>
                            <m:e>
                              <m:r>
                                <a:rPr lang="es-VE" i="1">
                                  <a:effectLst/>
                                  <a:latin typeface="Cambria Math" panose="02040503050406030204" pitchFamily="18" charset="0"/>
                                  <a:ea typeface="Times New Roman" panose="02020603050405020304" pitchFamily="18" charset="0"/>
                                  <a:cs typeface="Times New Roman" panose="02020603050405020304" pitchFamily="18" charset="0"/>
                                </a:rPr>
                                <m:t>𝜃</m:t>
                              </m:r>
                            </m:e>
                          </m:func>
                        </m:num>
                        <m:den>
                          <m:r>
                            <a:rPr lang="es-VE" i="1">
                              <a:effectLst/>
                              <a:latin typeface="Cambria Math" panose="02040503050406030204" pitchFamily="18" charset="0"/>
                              <a:ea typeface="Times New Roman" panose="02020603050405020304" pitchFamily="18" charset="0"/>
                              <a:cs typeface="Times New Roman" panose="02020603050405020304" pitchFamily="18" charset="0"/>
                            </a:rPr>
                            <m:t>𝑔</m:t>
                          </m:r>
                        </m:den>
                      </m:f>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VE"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s-VE"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es-VE" i="1">
                          <a:effectLst/>
                          <a:latin typeface="Cambria Math" panose="02040503050406030204" pitchFamily="18" charset="0"/>
                          <a:ea typeface="Times New Roman" panose="02020603050405020304" pitchFamily="18" charset="0"/>
                          <a:cs typeface="Times New Roman" panose="02020603050405020304" pitchFamily="18" charset="0"/>
                        </a:rPr>
                        <m:t>𝑔</m:t>
                      </m:r>
                      <m:sSup>
                        <m:sSup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fPr>
                                <m:num>
                                  <m:d>
                                    <m:dPr>
                                      <m:begChr m:val="|"/>
                                      <m:end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𝑣</m:t>
                                              </m:r>
                                            </m:e>
                                          </m:acc>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𝑜</m:t>
                                          </m:r>
                                        </m:sub>
                                      </m:sSub>
                                    </m:e>
                                  </m:d>
                                  <m:func>
                                    <m:func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a:rPr lang="es-VE" i="1">
                                          <a:effectLst/>
                                          <a:latin typeface="Cambria Math" panose="02040503050406030204" pitchFamily="18" charset="0"/>
                                          <a:ea typeface="Times New Roman" panose="02020603050405020304" pitchFamily="18" charset="0"/>
                                          <a:cs typeface="Times New Roman" panose="02020603050405020304" pitchFamily="18" charset="0"/>
                                        </a:rPr>
                                        <m:t>𝑠𝑖𝑛</m:t>
                                      </m:r>
                                    </m:fName>
                                    <m:e>
                                      <m:r>
                                        <a:rPr lang="es-VE" i="1">
                                          <a:effectLst/>
                                          <a:latin typeface="Cambria Math" panose="02040503050406030204" pitchFamily="18" charset="0"/>
                                          <a:ea typeface="Times New Roman" panose="02020603050405020304" pitchFamily="18" charset="0"/>
                                          <a:cs typeface="Times New Roman" panose="02020603050405020304" pitchFamily="18" charset="0"/>
                                        </a:rPr>
                                        <m:t>𝜃</m:t>
                                      </m:r>
                                    </m:e>
                                  </m:func>
                                </m:num>
                                <m:den>
                                  <m:r>
                                    <a:rPr lang="es-VE" i="1">
                                      <a:effectLst/>
                                      <a:latin typeface="Cambria Math" panose="02040503050406030204" pitchFamily="18" charset="0"/>
                                      <a:ea typeface="Times New Roman" panose="02020603050405020304" pitchFamily="18" charset="0"/>
                                      <a:cs typeface="Times New Roman" panose="02020603050405020304" pitchFamily="18" charset="0"/>
                                    </a:rPr>
                                    <m:t>𝑔</m:t>
                                  </m:r>
                                </m:den>
                              </m:f>
                            </m:e>
                          </m:d>
                        </m:e>
                        <m:sup>
                          <m:r>
                            <a:rPr lang="es-VE"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m:oMathPara>
                </a14:m>
                <a:endParaRPr lang="es-VE"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𝑚</m:t>
                          </m:r>
                          <m:r>
                            <a:rPr lang="es-VE" i="1">
                              <a:effectLst/>
                              <a:latin typeface="Cambria Math" panose="02040503050406030204" pitchFamily="18" charset="0"/>
                              <a:ea typeface="Times New Roman" panose="02020603050405020304" pitchFamily="18" charset="0"/>
                              <a:cs typeface="Times New Roman" panose="02020603050405020304" pitchFamily="18" charset="0"/>
                            </a:rPr>
                            <m:t>á</m:t>
                          </m:r>
                          <m:r>
                            <a:rPr lang="es-VE" i="1">
                              <a:effectLst/>
                              <a:latin typeface="Cambria Math" panose="02040503050406030204" pitchFamily="18" charset="0"/>
                              <a:ea typeface="Times New Roman" panose="02020603050405020304" pitchFamily="18" charset="0"/>
                              <a:cs typeface="Times New Roman" panose="02020603050405020304" pitchFamily="18" charset="0"/>
                            </a:rPr>
                            <m:t>𝑥</m:t>
                          </m:r>
                        </m:sub>
                      </m:sSub>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r>
                        <a:rPr lang="es-VE" i="1">
                          <a:effectLst/>
                          <a:latin typeface="Cambria Math" panose="02040503050406030204" pitchFamily="18" charset="0"/>
                          <a:ea typeface="Times New Roman" panose="02020603050405020304" pitchFamily="18" charset="0"/>
                          <a:cs typeface="Times New Roman" panose="02020603050405020304" pitchFamily="18" charset="0"/>
                        </a:rPr>
                        <m:t>𝐻</m:t>
                      </m:r>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begChr m:val="|"/>
                                  <m:end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𝑣</m:t>
                                          </m:r>
                                        </m:e>
                                      </m:acc>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𝑜</m:t>
                                      </m:r>
                                    </m:sub>
                                  </m:sSub>
                                </m:e>
                              </m:d>
                            </m:e>
                            <m:sup>
                              <m:r>
                                <a:rPr lang="es-VE" i="1">
                                  <a:effectLst/>
                                  <a:latin typeface="Cambria Math" panose="02040503050406030204" pitchFamily="18" charset="0"/>
                                  <a:ea typeface="Times New Roman" panose="02020603050405020304" pitchFamily="18" charset="0"/>
                                  <a:cs typeface="Times New Roman" panose="02020603050405020304" pitchFamily="18" charset="0"/>
                                </a:rPr>
                                <m:t>2</m:t>
                              </m:r>
                            </m:sup>
                          </m:sSup>
                          <m:func>
                            <m:func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funcPr>
                            <m:fName>
                              <m:sSup>
                                <m:sSup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𝑠𝑖𝑛</m:t>
                                  </m:r>
                                </m:e>
                                <m:sup>
                                  <m:r>
                                    <a:rPr lang="es-VE" i="1">
                                      <a:effectLst/>
                                      <a:latin typeface="Cambria Math" panose="02040503050406030204" pitchFamily="18" charset="0"/>
                                      <a:ea typeface="Times New Roman" panose="02020603050405020304" pitchFamily="18" charset="0"/>
                                      <a:cs typeface="Times New Roman" panose="02020603050405020304" pitchFamily="18" charset="0"/>
                                    </a:rPr>
                                    <m:t>2</m:t>
                                  </m:r>
                                </m:sup>
                              </m:sSup>
                            </m:fName>
                            <m:e>
                              <m:r>
                                <a:rPr lang="es-VE" i="1">
                                  <a:effectLst/>
                                  <a:latin typeface="Cambria Math" panose="02040503050406030204" pitchFamily="18" charset="0"/>
                                  <a:ea typeface="Times New Roman" panose="02020603050405020304" pitchFamily="18" charset="0"/>
                                  <a:cs typeface="Times New Roman" panose="02020603050405020304" pitchFamily="18" charset="0"/>
                                </a:rPr>
                                <m:t>𝜃</m:t>
                              </m:r>
                            </m:e>
                          </m:func>
                        </m:num>
                        <m:den>
                          <m:r>
                            <a:rPr lang="es-VE" i="1">
                              <a:effectLst/>
                              <a:latin typeface="Cambria Math" panose="02040503050406030204" pitchFamily="18" charset="0"/>
                              <a:ea typeface="Times New Roman" panose="02020603050405020304" pitchFamily="18" charset="0"/>
                              <a:cs typeface="Times New Roman" panose="02020603050405020304" pitchFamily="18" charset="0"/>
                            </a:rPr>
                            <m:t>2</m:t>
                          </m:r>
                          <m:r>
                            <a:rPr lang="es-VE" i="1">
                              <a:effectLst/>
                              <a:latin typeface="Cambria Math" panose="02040503050406030204" pitchFamily="18" charset="0"/>
                              <a:ea typeface="Times New Roman" panose="02020603050405020304" pitchFamily="18" charset="0"/>
                              <a:cs typeface="Times New Roman" panose="02020603050405020304" pitchFamily="18" charset="0"/>
                            </a:rPr>
                            <m:t>𝑔</m:t>
                          </m:r>
                        </m:den>
                      </m:f>
                    </m:oMath>
                  </m:oMathPara>
                </a14:m>
                <a:endParaRPr lang="es-VE"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1071153" y="1362476"/>
                <a:ext cx="10189029" cy="4533100"/>
              </a:xfrm>
              <a:prstGeom prst="rect">
                <a:avLst/>
              </a:prstGeom>
              <a:blipFill rotWithShape="0">
                <a:blip r:embed="rId2"/>
                <a:stretch>
                  <a:fillRect l="-539" t="-808" r="-479"/>
                </a:stretch>
              </a:blipFill>
            </p:spPr>
            <p:txBody>
              <a:bodyPr/>
              <a:lstStyle/>
              <a:p>
                <a:r>
                  <a:rPr lang="es-VE">
                    <a:noFill/>
                  </a:rPr>
                  <a:t> </a:t>
                </a:r>
              </a:p>
            </p:txBody>
          </p:sp>
        </mc:Fallback>
      </mc:AlternateContent>
    </p:spTree>
    <p:extLst>
      <p:ext uri="{BB962C8B-B14F-4D97-AF65-F5344CB8AC3E}">
        <p14:creationId xmlns:p14="http://schemas.microsoft.com/office/powerpoint/2010/main" val="273928432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2379</TotalTime>
  <Words>700</Words>
  <Application>Microsoft Office PowerPoint</Application>
  <PresentationFormat>Panorámica</PresentationFormat>
  <Paragraphs>92</Paragraphs>
  <Slides>16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16</vt:i4>
      </vt:variant>
    </vt:vector>
  </HeadingPairs>
  <TitlesOfParts>
    <vt:vector size="23" baseType="lpstr">
      <vt:lpstr>Arial</vt:lpstr>
      <vt:lpstr>Calibri</vt:lpstr>
      <vt:lpstr>Calibri Light</vt:lpstr>
      <vt:lpstr>Cambria Math</vt:lpstr>
      <vt:lpstr>Symbol</vt:lpstr>
      <vt:lpstr>Times New Roman</vt:lpstr>
      <vt:lpstr>Tema de Office</vt:lpstr>
      <vt:lpstr>Cinemática en dos dimensiones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Cinemática en dos dimensiones</dc:title>
  <dc:creator>Uneg</dc:creator>
  <cp:lastModifiedBy>Uneg</cp:lastModifiedBy>
  <cp:revision>65</cp:revision>
  <dcterms:created xsi:type="dcterms:W3CDTF">2020-07-01T13:36:00Z</dcterms:created>
  <dcterms:modified xsi:type="dcterms:W3CDTF">2020-07-12T14:51:52Z</dcterms:modified>
</cp:coreProperties>
</file>