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256" r:id="rId2"/>
    <p:sldId id="290" r:id="rId3"/>
    <p:sldId id="259" r:id="rId4"/>
    <p:sldId id="260" r:id="rId5"/>
    <p:sldId id="339" r:id="rId6"/>
    <p:sldId id="261" r:id="rId7"/>
    <p:sldId id="262" r:id="rId8"/>
    <p:sldId id="263" r:id="rId9"/>
    <p:sldId id="267" r:id="rId10"/>
    <p:sldId id="268" r:id="rId11"/>
    <p:sldId id="340" r:id="rId12"/>
    <p:sldId id="269" r:id="rId13"/>
    <p:sldId id="273" r:id="rId14"/>
    <p:sldId id="341" r:id="rId15"/>
    <p:sldId id="264" r:id="rId16"/>
    <p:sldId id="265" r:id="rId17"/>
    <p:sldId id="342" r:id="rId18"/>
    <p:sldId id="270" r:id="rId19"/>
    <p:sldId id="343" r:id="rId20"/>
    <p:sldId id="272" r:id="rId21"/>
    <p:sldId id="277" r:id="rId22"/>
    <p:sldId id="275" r:id="rId23"/>
    <p:sldId id="276" r:id="rId24"/>
    <p:sldId id="301" r:id="rId25"/>
    <p:sldId id="278" r:id="rId26"/>
    <p:sldId id="302" r:id="rId27"/>
    <p:sldId id="279" r:id="rId28"/>
    <p:sldId id="303" r:id="rId29"/>
    <p:sldId id="274" r:id="rId30"/>
    <p:sldId id="281" r:id="rId31"/>
    <p:sldId id="280" r:id="rId32"/>
    <p:sldId id="294" r:id="rId33"/>
    <p:sldId id="338" r:id="rId34"/>
    <p:sldId id="295" r:id="rId35"/>
    <p:sldId id="296" r:id="rId36"/>
    <p:sldId id="306" r:id="rId37"/>
    <p:sldId id="298" r:id="rId38"/>
    <p:sldId id="308" r:id="rId39"/>
    <p:sldId id="309" r:id="rId40"/>
    <p:sldId id="310" r:id="rId41"/>
    <p:sldId id="311" r:id="rId42"/>
    <p:sldId id="312" r:id="rId43"/>
    <p:sldId id="313" r:id="rId44"/>
    <p:sldId id="314" r:id="rId45"/>
    <p:sldId id="316" r:id="rId46"/>
    <p:sldId id="317" r:id="rId47"/>
    <p:sldId id="318" r:id="rId48"/>
    <p:sldId id="319" r:id="rId49"/>
    <p:sldId id="271" r:id="rId50"/>
    <p:sldId id="320" r:id="rId51"/>
    <p:sldId id="321" r:id="rId52"/>
    <p:sldId id="324" r:id="rId53"/>
    <p:sldId id="322" r:id="rId54"/>
    <p:sldId id="325" r:id="rId55"/>
    <p:sldId id="326" r:id="rId56"/>
    <p:sldId id="327" r:id="rId57"/>
    <p:sldId id="328" r:id="rId58"/>
    <p:sldId id="329" r:id="rId59"/>
    <p:sldId id="331" r:id="rId60"/>
    <p:sldId id="332" r:id="rId61"/>
    <p:sldId id="335" r:id="rId62"/>
    <p:sldId id="337" r:id="rId63"/>
    <p:sldId id="336" r:id="rId64"/>
    <p:sldId id="304" r:id="rId65"/>
    <p:sldId id="305" r:id="rId66"/>
  </p:sldIdLst>
  <p:sldSz cx="9144000" cy="6858000" type="screen4x3"/>
  <p:notesSz cx="9223375" cy="70104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660"/>
  </p:normalViewPr>
  <p:slideViewPr>
    <p:cSldViewPr>
      <p:cViewPr varScale="1">
        <p:scale>
          <a:sx n="69" d="100"/>
          <a:sy n="69" d="100"/>
        </p:scale>
        <p:origin x="143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997631" cy="351124"/>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5223657" y="0"/>
            <a:ext cx="3997631" cy="351124"/>
          </a:xfrm>
          <a:prstGeom prst="rect">
            <a:avLst/>
          </a:prstGeom>
        </p:spPr>
        <p:txBody>
          <a:bodyPr vert="horz" lIns="91440" tIns="45720" rIns="91440" bIns="45720" rtlCol="0"/>
          <a:lstStyle>
            <a:lvl1pPr algn="r">
              <a:defRPr sz="1200"/>
            </a:lvl1pPr>
          </a:lstStyle>
          <a:p>
            <a:fld id="{C84DB09F-2D2D-4E6A-9FDA-E0B85B6092F0}" type="datetimeFigureOut">
              <a:rPr lang="es-VE" smtClean="0"/>
              <a:pPr/>
              <a:t>8/2/2022</a:t>
            </a:fld>
            <a:endParaRPr lang="es-VE"/>
          </a:p>
        </p:txBody>
      </p:sp>
      <p:sp>
        <p:nvSpPr>
          <p:cNvPr id="4" name="3 Marcador de pie de página"/>
          <p:cNvSpPr>
            <a:spLocks noGrp="1"/>
          </p:cNvSpPr>
          <p:nvPr>
            <p:ph type="ftr" sz="quarter" idx="2"/>
          </p:nvPr>
        </p:nvSpPr>
        <p:spPr>
          <a:xfrm>
            <a:off x="1" y="6658070"/>
            <a:ext cx="3997631" cy="351124"/>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5223657" y="6658070"/>
            <a:ext cx="3997631" cy="351124"/>
          </a:xfrm>
          <a:prstGeom prst="rect">
            <a:avLst/>
          </a:prstGeom>
        </p:spPr>
        <p:txBody>
          <a:bodyPr vert="horz" lIns="91440" tIns="45720" rIns="91440" bIns="45720" rtlCol="0" anchor="b"/>
          <a:lstStyle>
            <a:lvl1pPr algn="r">
              <a:defRPr sz="1200"/>
            </a:lvl1pPr>
          </a:lstStyle>
          <a:p>
            <a:fld id="{F4556435-E106-4694-9150-505043D04A43}" type="slidenum">
              <a:rPr lang="es-VE" smtClean="0"/>
              <a:pPr/>
              <a:t>‹Nº›</a:t>
            </a:fld>
            <a:endParaRPr lang="es-VE"/>
          </a:p>
        </p:txBody>
      </p:sp>
    </p:spTree>
    <p:extLst>
      <p:ext uri="{BB962C8B-B14F-4D97-AF65-F5344CB8AC3E}">
        <p14:creationId xmlns:p14="http://schemas.microsoft.com/office/powerpoint/2010/main" val="19436276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8/2/2022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1855C-8842-47A7-BE68-0D73CAB9AD20}" type="datetimeFigureOut">
              <a:rPr lang="es-VE" smtClean="0"/>
              <a:pPr/>
              <a:t>8/2/2022</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0E7A3-D0E0-4A8D-BA38-1BFB6EF8D814}"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profile.es/blog/los-lenguajes-de-programacion-mas-queridos-y-mas-odiados/" TargetMode="External"/><Relationship Id="rId5" Type="http://schemas.openxmlformats.org/officeDocument/2006/relationships/hyperlink" Target="https://www.instagram.com/p/CGkHG_lg8xY/" TargetMode="Externa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audio" Target="../media/media22.mp3"/><Relationship Id="rId2" Type="http://schemas.microsoft.com/office/2007/relationships/media" Target="../media/media22.mp3"/><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2.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2.pn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2.pn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2.pn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2.pn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2.pn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2.pn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2.pn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p3"/><Relationship Id="rId1" Type="http://schemas.microsoft.com/office/2007/relationships/media" Target="../media/media60.mp3"/><Relationship Id="rId5" Type="http://schemas.openxmlformats.org/officeDocument/2006/relationships/image" Target="../media/image2.pn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2.pn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4.mp3"/><Relationship Id="rId1" Type="http://schemas.microsoft.com/office/2007/relationships/media" Target="../media/media64.mp3"/><Relationship Id="rId5" Type="http://schemas.openxmlformats.org/officeDocument/2006/relationships/image" Target="../media/image2.pn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hyperlink" Target="https://definicion.de/problema/" TargetMode="Externa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5067476" y="5726715"/>
            <a:ext cx="3733800" cy="1146468"/>
          </a:xfrm>
          <a:prstGeom prst="rect">
            <a:avLst/>
          </a:prstGeom>
        </p:spPr>
        <p:txBody>
          <a:bodyPr vert="horz" wrap="square" lIns="0" tIns="12700" rIns="0" bIns="0" rtlCol="0">
            <a:spAutoFit/>
          </a:bodyPr>
          <a:lstStyle/>
          <a:p>
            <a:pPr marL="12700" algn="ctr">
              <a:lnSpc>
                <a:spcPct val="100000"/>
              </a:lnSpc>
              <a:spcBef>
                <a:spcPts val="100"/>
              </a:spcBef>
            </a:pPr>
            <a:r>
              <a:rPr lang="es-VE" sz="2400" b="1" spc="-5" dirty="0" smtClean="0">
                <a:latin typeface="Georgia" pitchFamily="18" charset="0"/>
                <a:cs typeface="Carlito"/>
              </a:rPr>
              <a:t>Profesoras: </a:t>
            </a:r>
          </a:p>
          <a:p>
            <a:pPr marL="12700" algn="ctr">
              <a:lnSpc>
                <a:spcPct val="100000"/>
              </a:lnSpc>
              <a:spcBef>
                <a:spcPts val="100"/>
              </a:spcBef>
            </a:pPr>
            <a:r>
              <a:rPr lang="es-VE" sz="2400" b="1" spc="-5" dirty="0" smtClean="0">
                <a:latin typeface="Georgia" pitchFamily="18" charset="0"/>
                <a:cs typeface="Carlito"/>
              </a:rPr>
              <a:t>Zulma Díaz</a:t>
            </a:r>
          </a:p>
          <a:p>
            <a:pPr marL="12700" algn="ctr">
              <a:lnSpc>
                <a:spcPct val="100000"/>
              </a:lnSpc>
              <a:spcBef>
                <a:spcPts val="100"/>
              </a:spcBef>
            </a:pPr>
            <a:r>
              <a:rPr lang="es-VE" sz="2400" b="1" spc="-5" dirty="0" err="1" smtClean="0">
                <a:latin typeface="Georgia" pitchFamily="18" charset="0"/>
                <a:cs typeface="Carlito"/>
              </a:rPr>
              <a:t>Clínia</a:t>
            </a:r>
            <a:r>
              <a:rPr lang="es-VE" sz="2400" b="1" spc="-5" dirty="0" smtClean="0">
                <a:latin typeface="Georgia" pitchFamily="18" charset="0"/>
                <a:cs typeface="Carlito"/>
              </a:rPr>
              <a:t> Cordero</a:t>
            </a:r>
            <a:r>
              <a:rPr lang="es-VE" sz="2400" b="1" spc="-5" dirty="0" smtClean="0">
                <a:latin typeface="Georgia" pitchFamily="18" charset="0"/>
                <a:cs typeface="Carlito"/>
              </a:rPr>
              <a:t>   </a:t>
            </a:r>
            <a:endParaRPr sz="2400" b="1" dirty="0">
              <a:latin typeface="Georgia" pitchFamily="18" charset="0"/>
              <a:cs typeface="Carlito"/>
            </a:endParaRPr>
          </a:p>
        </p:txBody>
      </p:sp>
      <p:pic>
        <p:nvPicPr>
          <p:cNvPr id="2" name="f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6385"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628800"/>
            <a:ext cx="828680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t>En </a:t>
            </a:r>
            <a:r>
              <a:rPr lang="es-VE" sz="2800" b="1" dirty="0" smtClean="0"/>
              <a:t>Programación</a:t>
            </a:r>
            <a:r>
              <a:rPr lang="es-VE" sz="2800" dirty="0" smtClean="0"/>
              <a:t>, un </a:t>
            </a:r>
            <a:r>
              <a:rPr lang="es-VE" sz="2800" u="sng" dirty="0" smtClean="0"/>
              <a:t>algoritmo</a:t>
            </a:r>
            <a:r>
              <a:rPr lang="es-VE" sz="2800" dirty="0" smtClean="0"/>
              <a:t> supone el </a:t>
            </a:r>
            <a:r>
              <a:rPr lang="es-VE" sz="2800" b="1" dirty="0" smtClean="0"/>
              <a:t>pasos previo a ponerse a </a:t>
            </a:r>
            <a:r>
              <a:rPr lang="es-VE" sz="2800" b="1" dirty="0" smtClean="0">
                <a:hlinkClick r:id="rId5"/>
              </a:rPr>
              <a:t>escribir un  código</a:t>
            </a:r>
            <a:r>
              <a:rPr lang="es-VE" sz="2800" dirty="0" smtClean="0"/>
              <a:t>:</a:t>
            </a:r>
          </a:p>
          <a:p>
            <a:pPr marL="514350" indent="-514350" algn="just">
              <a:buFont typeface="+mj-lt"/>
              <a:buAutoNum type="arabicPeriod"/>
            </a:pPr>
            <a:r>
              <a:rPr lang="es-VE" sz="2800" dirty="0" smtClean="0"/>
              <a:t>Primero se debe encontrar la forma de obtener la solución al problema (definir el algoritmo informático).</a:t>
            </a:r>
          </a:p>
          <a:p>
            <a:pPr marL="514350" indent="-514350" algn="just">
              <a:buFont typeface="+mj-lt"/>
              <a:buAutoNum type="arabicPeriod"/>
            </a:pPr>
            <a:r>
              <a:rPr lang="es-VE" sz="2800" dirty="0" smtClean="0"/>
              <a:t> Realizar el código o programar, indicarle a la máquina qué acciones se llevarán a cabo. De este modo, un programa informático no sería más que un </a:t>
            </a:r>
            <a:r>
              <a:rPr lang="es-VE" sz="2800" b="1" dirty="0" smtClean="0"/>
              <a:t>conjunto de algoritmos ordenados y codificados</a:t>
            </a:r>
            <a:r>
              <a:rPr lang="es-VE" sz="2800" dirty="0" smtClean="0"/>
              <a:t> en un</a:t>
            </a:r>
            <a:r>
              <a:rPr lang="es-VE" sz="2800" b="1" dirty="0" smtClean="0"/>
              <a:t> </a:t>
            </a:r>
            <a:r>
              <a:rPr lang="es-VE" sz="2800" b="1" dirty="0" smtClean="0">
                <a:hlinkClick r:id="rId6"/>
              </a:rPr>
              <a:t>lenguaje de programación</a:t>
            </a:r>
            <a:r>
              <a:rPr lang="es-VE" sz="2800" dirty="0" smtClean="0"/>
              <a:t> para poder ser ejecutados en un computador.</a:t>
            </a:r>
            <a:endParaRPr lang="es-VE" sz="2800" dirty="0">
              <a:latin typeface="Georgia" pitchFamily="18" charset="0"/>
            </a:endParaRPr>
          </a:p>
        </p:txBody>
      </p:sp>
      <p:sp>
        <p:nvSpPr>
          <p:cNvPr id="9" name="8 CuadroTexto"/>
          <p:cNvSpPr txBox="1"/>
          <p:nvPr/>
        </p:nvSpPr>
        <p:spPr>
          <a:xfrm>
            <a:off x="5772207" y="836712"/>
            <a:ext cx="3408305" cy="830997"/>
          </a:xfrm>
          <a:prstGeom prst="rect">
            <a:avLst/>
          </a:prstGeom>
          <a:noFill/>
        </p:spPr>
        <p:txBody>
          <a:bodyPr wrap="none" rtlCol="0">
            <a:spAutoFit/>
          </a:bodyPr>
          <a:lstStyle/>
          <a:p>
            <a:r>
              <a:rPr lang="es-VE" sz="4800" b="1" dirty="0" smtClean="0">
                <a:latin typeface="Georgia" panose="02040502050405020303" pitchFamily="18" charset="0"/>
              </a:rPr>
              <a:t>Algoritmo</a:t>
            </a:r>
            <a:endParaRPr lang="es-VE" sz="4800" b="1" dirty="0">
              <a:latin typeface="Georgia" panose="02040502050405020303" pitchFamily="18" charset="0"/>
            </a:endParaRPr>
          </a:p>
        </p:txBody>
      </p:sp>
      <p:pic>
        <p:nvPicPr>
          <p:cNvPr id="2" name="f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6563"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PARTES ELEMENTALES DE UN ALGORITMO</a:t>
            </a:r>
            <a:endParaRPr lang="es-VE" sz="4400" b="1" dirty="0">
              <a:latin typeface="Georgia" pitchFamily="18" charset="0"/>
            </a:endParaRPr>
          </a:p>
        </p:txBody>
      </p:sp>
      <p:pic>
        <p:nvPicPr>
          <p:cNvPr id="2" name="f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sp>
        <p:nvSpPr>
          <p:cNvPr id="1025" name="Rectangle 1"/>
          <p:cNvSpPr>
            <a:spLocks noChangeArrowheads="1"/>
          </p:cNvSpPr>
          <p:nvPr/>
        </p:nvSpPr>
        <p:spPr bwMode="auto">
          <a:xfrm>
            <a:off x="500034" y="2285992"/>
            <a:ext cx="828680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algn="just">
              <a:buFont typeface="+mj-lt"/>
              <a:buAutoNum type="arabicPeriod"/>
            </a:pPr>
            <a:r>
              <a:rPr lang="es-VE" sz="2800" b="1" dirty="0" smtClean="0"/>
              <a:t>Input (entrada).</a:t>
            </a:r>
            <a:r>
              <a:rPr lang="es-VE" sz="2800" dirty="0" smtClean="0"/>
              <a:t> Información que damos al algoritmo con la que va a trabajar para ofrecer la solución esperada.</a:t>
            </a:r>
          </a:p>
          <a:p>
            <a:pPr marL="514350" indent="-514350" algn="just">
              <a:buFont typeface="+mj-lt"/>
              <a:buAutoNum type="arabicPeriod"/>
            </a:pPr>
            <a:r>
              <a:rPr lang="es-VE" sz="2800" b="1" dirty="0" smtClean="0"/>
              <a:t>Proceso.</a:t>
            </a:r>
            <a:r>
              <a:rPr lang="es-VE" sz="2800" dirty="0" smtClean="0"/>
              <a:t> Conjunto de pasos para que, a partir de los datos de entrada, llegue a la solución de la situación. </a:t>
            </a:r>
          </a:p>
          <a:p>
            <a:pPr marL="514350" indent="-514350" algn="just">
              <a:buFont typeface="+mj-lt"/>
              <a:buAutoNum type="arabicPeriod"/>
            </a:pPr>
            <a:r>
              <a:rPr lang="es-VE" sz="2800" b="1" dirty="0" smtClean="0"/>
              <a:t>Output (salida).</a:t>
            </a:r>
            <a:r>
              <a:rPr lang="es-VE" sz="2800" dirty="0" smtClean="0"/>
              <a:t> Resultados, a partir de la transformación de los valores de entrada durante el proceso.</a:t>
            </a:r>
            <a:endParaRPr lang="es-VE" sz="2800" dirty="0"/>
          </a:p>
        </p:txBody>
      </p:sp>
      <p:pic>
        <p:nvPicPr>
          <p:cNvPr id="2" name="f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428596" y="2995205"/>
            <a:ext cx="828680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fontAlgn="base">
              <a:buFont typeface="+mj-lt"/>
              <a:buAutoNum type="arabicPeriod"/>
            </a:pPr>
            <a:r>
              <a:rPr lang="es-VE" sz="4000" dirty="0" smtClean="0"/>
              <a:t>Entrada: Ingredientes y utensilios empleados</a:t>
            </a:r>
          </a:p>
          <a:p>
            <a:pPr marL="514350" indent="-514350" fontAlgn="base">
              <a:buFont typeface="+mj-lt"/>
              <a:buAutoNum type="arabicPeriod"/>
            </a:pPr>
            <a:r>
              <a:rPr lang="es-VE" sz="4000" dirty="0" smtClean="0"/>
              <a:t>Desarrollo: Elaboración de la receta de cocina</a:t>
            </a:r>
          </a:p>
          <a:p>
            <a:pPr marL="514350" indent="-514350" fontAlgn="base">
              <a:buFont typeface="+mj-lt"/>
              <a:buAutoNum type="arabicPeriod"/>
            </a:pPr>
            <a:r>
              <a:rPr lang="es-VE" sz="4000" dirty="0" smtClean="0"/>
              <a:t>Salida: Terminación del platillo</a:t>
            </a:r>
            <a:endParaRPr lang="es-VE" sz="4000" dirty="0"/>
          </a:p>
        </p:txBody>
      </p:sp>
      <p:sp>
        <p:nvSpPr>
          <p:cNvPr id="9" name="8 Rectángulo"/>
          <p:cNvSpPr/>
          <p:nvPr/>
        </p:nvSpPr>
        <p:spPr>
          <a:xfrm>
            <a:off x="539552" y="1857364"/>
            <a:ext cx="5983497" cy="707886"/>
          </a:xfrm>
          <a:prstGeom prst="rect">
            <a:avLst/>
          </a:prstGeom>
        </p:spPr>
        <p:txBody>
          <a:bodyPr wrap="none">
            <a:spAutoFit/>
          </a:bodyPr>
          <a:lstStyle/>
          <a:p>
            <a:r>
              <a:rPr lang="es-VE" sz="4000" b="1" dirty="0" smtClean="0">
                <a:solidFill>
                  <a:schemeClr val="tx2"/>
                </a:solidFill>
              </a:rPr>
              <a:t>Ejemplo:</a:t>
            </a:r>
            <a:r>
              <a:rPr lang="es-VE" sz="4000" b="1" dirty="0" smtClean="0"/>
              <a:t> </a:t>
            </a:r>
            <a:r>
              <a:rPr lang="es-VE" sz="4000" b="1" u="sng" dirty="0" smtClean="0"/>
              <a:t>Realizar una Torta</a:t>
            </a:r>
            <a:endParaRPr lang="es-VE" sz="4000" b="1" u="sng" dirty="0"/>
          </a:p>
        </p:txBody>
      </p:sp>
      <p:sp>
        <p:nvSpPr>
          <p:cNvPr id="10" name="9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pic>
        <p:nvPicPr>
          <p:cNvPr id="2" name="f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4400" b="1" dirty="0" smtClean="0">
                <a:latin typeface="Georgia" panose="02040502050405020303" pitchFamily="18" charset="0"/>
              </a:rPr>
              <a:t>PROPIEDADES DE LOS ALGORITMOS</a:t>
            </a:r>
            <a:endParaRPr lang="es-VE" sz="4400" b="1" dirty="0">
              <a:latin typeface="Georgia" pitchFamily="18" charset="0"/>
            </a:endParaRPr>
          </a:p>
        </p:txBody>
      </p:sp>
      <p:pic>
        <p:nvPicPr>
          <p:cNvPr id="2" name="f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1026" name="Picture 2"/>
          <p:cNvPicPr>
            <a:picLocks noChangeAspect="1" noChangeArrowheads="1"/>
          </p:cNvPicPr>
          <p:nvPr/>
        </p:nvPicPr>
        <p:blipFill>
          <a:blip r:embed="rId5"/>
          <a:srcRect/>
          <a:stretch>
            <a:fillRect/>
          </a:stretch>
        </p:blipFill>
        <p:spPr bwMode="auto">
          <a:xfrm>
            <a:off x="785786" y="1928802"/>
            <a:ext cx="7753350" cy="1462458"/>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428596" y="3571876"/>
            <a:ext cx="8001056" cy="2786065"/>
          </a:xfrm>
          <a:prstGeom prst="rect">
            <a:avLst/>
          </a:prstGeom>
          <a:noFill/>
          <a:ln w="9525">
            <a:noFill/>
            <a:miter lim="800000"/>
            <a:headEnd/>
            <a:tailEnd/>
          </a:ln>
          <a:effectLst/>
        </p:spPr>
      </p:pic>
      <p:pic>
        <p:nvPicPr>
          <p:cNvPr id="2" name="f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6216" y="22937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928662" y="3929066"/>
            <a:ext cx="7929617" cy="2428892"/>
          </a:xfrm>
          <a:prstGeom prst="rect">
            <a:avLst/>
          </a:prstGeom>
          <a:noFill/>
          <a:ln w="9525">
            <a:noFill/>
            <a:miter lim="800000"/>
            <a:headEnd/>
            <a:tailEnd/>
          </a:ln>
          <a:effectLst/>
        </p:spPr>
      </p:pic>
      <p:graphicFrame>
        <p:nvGraphicFramePr>
          <p:cNvPr id="9" name="8 Tabla"/>
          <p:cNvGraphicFramePr>
            <a:graphicFrameLocks noGrp="1"/>
          </p:cNvGraphicFramePr>
          <p:nvPr/>
        </p:nvGraphicFramePr>
        <p:xfrm>
          <a:off x="1285852" y="2143116"/>
          <a:ext cx="7072362" cy="1285884"/>
        </p:xfrm>
        <a:graphic>
          <a:graphicData uri="http://schemas.openxmlformats.org/drawingml/2006/table">
            <a:tbl>
              <a:tblPr firstRow="1" bandRow="1">
                <a:tableStyleId>{5C22544A-7EE6-4342-B048-85BDC9FD1C3A}</a:tableStyleId>
              </a:tblPr>
              <a:tblGrid>
                <a:gridCol w="7072362">
                  <a:extLst>
                    <a:ext uri="{9D8B030D-6E8A-4147-A177-3AD203B41FA5}">
                      <a16:colId xmlns:a16="http://schemas.microsoft.com/office/drawing/2014/main" val="20000"/>
                    </a:ext>
                  </a:extLst>
                </a:gridCol>
              </a:tblGrid>
              <a:tr h="642942">
                <a:tc>
                  <a:txBody>
                    <a:bodyPr/>
                    <a:lstStyle/>
                    <a:p>
                      <a:pPr algn="just"/>
                      <a:r>
                        <a:rPr lang="es-VE" sz="2400" dirty="0" smtClean="0">
                          <a:latin typeface="Arial" pitchFamily="34" charset="0"/>
                          <a:cs typeface="Arial" pitchFamily="34" charset="0"/>
                        </a:rPr>
                        <a:t>ORDENADOS</a:t>
                      </a:r>
                      <a:endParaRPr lang="es-VE"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2942">
                <a:tc>
                  <a:txBody>
                    <a:bodyPr/>
                    <a:lstStyle/>
                    <a:p>
                      <a:pPr algn="just"/>
                      <a:r>
                        <a:rPr lang="es-VE" sz="1800" b="0" i="0" kern="1200" dirty="0" smtClean="0">
                          <a:solidFill>
                            <a:schemeClr val="dk1"/>
                          </a:solidFill>
                          <a:latin typeface="Arial" pitchFamily="34" charset="0"/>
                          <a:ea typeface="+mn-ea"/>
                          <a:cs typeface="Arial" pitchFamily="34" charset="0"/>
                        </a:rPr>
                        <a:t>Presentan una secuencia clara y precisa para poder llegar a la solución</a:t>
                      </a:r>
                      <a:endParaRPr lang="es-VE"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9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2" name="f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2200" y="25611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anose="02040502050405020303" pitchFamily="18" charset="0"/>
              </a:rPr>
              <a:t>TIPOS ALGORITMOS</a:t>
            </a:r>
            <a:endParaRPr lang="es-VE" sz="6000" b="1" dirty="0">
              <a:latin typeface="Georgia" pitchFamily="18" charset="0"/>
            </a:endParaRPr>
          </a:p>
        </p:txBody>
      </p:sp>
      <p:pic>
        <p:nvPicPr>
          <p:cNvPr id="2" name="f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32087" y="1052736"/>
            <a:ext cx="5176417" cy="769441"/>
          </a:xfrm>
          <a:prstGeom prst="rect">
            <a:avLst/>
          </a:prstGeom>
          <a:noFill/>
        </p:spPr>
        <p:txBody>
          <a:bodyPr wrap="none" rtlCol="0">
            <a:spAutoFit/>
          </a:bodyPr>
          <a:lstStyle/>
          <a:p>
            <a:pPr algn="r"/>
            <a:r>
              <a:rPr lang="es-VE" sz="4400" b="1" dirty="0" smtClean="0">
                <a:latin typeface="Georgia" panose="02040502050405020303" pitchFamily="18" charset="0"/>
              </a:rPr>
              <a:t>Tipos Algoritmos</a:t>
            </a:r>
            <a:endParaRPr lang="es-VE" sz="4400" b="1" dirty="0">
              <a:latin typeface="Georgia" panose="02040502050405020303" pitchFamily="18" charset="0"/>
            </a:endParaRPr>
          </a:p>
        </p:txBody>
      </p:sp>
      <p:pic>
        <p:nvPicPr>
          <p:cNvPr id="3074" name="Picture 2"/>
          <p:cNvPicPr>
            <a:picLocks noChangeAspect="1" noChangeArrowheads="1"/>
          </p:cNvPicPr>
          <p:nvPr/>
        </p:nvPicPr>
        <p:blipFill>
          <a:blip r:embed="rId5"/>
          <a:srcRect/>
          <a:stretch>
            <a:fillRect/>
          </a:stretch>
        </p:blipFill>
        <p:spPr bwMode="auto">
          <a:xfrm>
            <a:off x="71406" y="2071678"/>
            <a:ext cx="9043530" cy="4643470"/>
          </a:xfrm>
          <a:prstGeom prst="rect">
            <a:avLst/>
          </a:prstGeom>
          <a:noFill/>
          <a:ln w="9525">
            <a:noFill/>
            <a:miter lim="800000"/>
            <a:headEnd/>
            <a:tailEnd/>
          </a:ln>
          <a:effectLst/>
        </p:spPr>
      </p:pic>
      <p:pic>
        <p:nvPicPr>
          <p:cNvPr id="2" name="f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2240" y="2982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itchFamily="18" charset="0"/>
              </a:rPr>
              <a:t>REPRESENTACIÓN DE ALGORITMO</a:t>
            </a:r>
            <a:endParaRPr lang="es-VE" sz="6000" b="1" dirty="0">
              <a:latin typeface="Georgia" pitchFamily="18" charset="0"/>
            </a:endParaRPr>
          </a:p>
        </p:txBody>
      </p:sp>
      <p:pic>
        <p:nvPicPr>
          <p:cNvPr id="2" name="f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131840" y="1137518"/>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sp>
        <p:nvSpPr>
          <p:cNvPr id="1025" name="Rectangle 1"/>
          <p:cNvSpPr>
            <a:spLocks noChangeArrowheads="1"/>
          </p:cNvSpPr>
          <p:nvPr/>
        </p:nvSpPr>
        <p:spPr bwMode="auto">
          <a:xfrm>
            <a:off x="539552" y="2282953"/>
            <a:ext cx="824729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200000"/>
              </a:lnSpc>
              <a:buFont typeface="Wingdings" pitchFamily="2" charset="2"/>
              <a:buChar char="§"/>
            </a:pPr>
            <a:r>
              <a:rPr lang="es-ES" sz="2800" dirty="0" smtClean="0">
                <a:latin typeface="Georgia" panose="02040502050405020303" pitchFamily="18" charset="0"/>
              </a:rPr>
              <a:t>  DEFINICIÓN DE ALGORITMO. </a:t>
            </a:r>
          </a:p>
          <a:p>
            <a:pPr>
              <a:lnSpc>
                <a:spcPct val="200000"/>
              </a:lnSpc>
              <a:buFont typeface="Wingdings" pitchFamily="2" charset="2"/>
              <a:buChar char="§"/>
            </a:pPr>
            <a:r>
              <a:rPr lang="es-ES" sz="2800" dirty="0" smtClean="0">
                <a:latin typeface="Georgia" panose="02040502050405020303" pitchFamily="18" charset="0"/>
              </a:rPr>
              <a:t>  PARTES ELEMENTALES DE UN ALGORITMO. </a:t>
            </a:r>
          </a:p>
          <a:p>
            <a:pPr>
              <a:lnSpc>
                <a:spcPct val="200000"/>
              </a:lnSpc>
              <a:buFont typeface="Wingdings" pitchFamily="2" charset="2"/>
              <a:buChar char="§"/>
            </a:pPr>
            <a:r>
              <a:rPr lang="es-VE" sz="2800" dirty="0" smtClean="0">
                <a:latin typeface="Georgia" panose="02040502050405020303" pitchFamily="18" charset="0"/>
              </a:rPr>
              <a:t>  PROPIEDADES DE LOS ALGORITMOS.</a:t>
            </a:r>
          </a:p>
          <a:p>
            <a:pPr>
              <a:lnSpc>
                <a:spcPct val="200000"/>
              </a:lnSpc>
              <a:buFont typeface="Wingdings" pitchFamily="2" charset="2"/>
              <a:buChar char="§"/>
            </a:pPr>
            <a:r>
              <a:rPr lang="es-VE" sz="2800" dirty="0" smtClean="0">
                <a:latin typeface="Georgia" panose="02040502050405020303" pitchFamily="18" charset="0"/>
              </a:rPr>
              <a:t>  TIPOS ALGORITMOS</a:t>
            </a:r>
            <a:r>
              <a:rPr lang="es-ES" sz="2800" dirty="0" smtClean="0">
                <a:latin typeface="Georgia" panose="02040502050405020303" pitchFamily="18" charset="0"/>
              </a:rPr>
              <a:t> .</a:t>
            </a:r>
            <a:endParaRPr lang="es-VE" sz="2800" dirty="0">
              <a:latin typeface="Georgia" panose="02040502050405020303" pitchFamily="18" charset="0"/>
            </a:endParaRPr>
          </a:p>
        </p:txBody>
      </p:sp>
      <p:pic>
        <p:nvPicPr>
          <p:cNvPr id="2" name="f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53550"/>
            <a:ext cx="609600" cy="609600"/>
          </a:xfrm>
          <a:prstGeom prst="rect">
            <a:avLst/>
          </a:prstGeom>
        </p:spPr>
      </p:pic>
    </p:spTree>
    <p:extLst>
      <p:ext uri="{BB962C8B-B14F-4D97-AF65-F5344CB8AC3E}">
        <p14:creationId xmlns:p14="http://schemas.microsoft.com/office/powerpoint/2010/main" val="40935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2148655" y="1000108"/>
            <a:ext cx="6995377" cy="769441"/>
          </a:xfrm>
          <a:prstGeom prst="rect">
            <a:avLst/>
          </a:prstGeom>
          <a:noFill/>
        </p:spPr>
        <p:txBody>
          <a:bodyPr wrap="none" rtlCol="0">
            <a:spAutoFit/>
          </a:bodyPr>
          <a:lstStyle/>
          <a:p>
            <a:pPr algn="r"/>
            <a:r>
              <a:rPr lang="es-VE" sz="4400" b="1" dirty="0" smtClean="0"/>
              <a:t>Representación de Algoritmo</a:t>
            </a:r>
            <a:endParaRPr lang="es-VE" sz="4400" b="1" dirty="0"/>
          </a:p>
        </p:txBody>
      </p:sp>
      <p:sp>
        <p:nvSpPr>
          <p:cNvPr id="9" name="8 Rectángulo"/>
          <p:cNvSpPr/>
          <p:nvPr/>
        </p:nvSpPr>
        <p:spPr>
          <a:xfrm>
            <a:off x="428596" y="2172920"/>
            <a:ext cx="8429684" cy="3416320"/>
          </a:xfrm>
          <a:prstGeom prst="rect">
            <a:avLst/>
          </a:prstGeom>
        </p:spPr>
        <p:txBody>
          <a:bodyPr wrap="square">
            <a:spAutoFit/>
          </a:bodyPr>
          <a:lstStyle/>
          <a:p>
            <a:pPr algn="just"/>
            <a:r>
              <a:rPr lang="es-VE" sz="3600" dirty="0" smtClean="0"/>
              <a:t>Las dos herramientas más utilizadas comúnmente para diseñar algoritmos son: </a:t>
            </a:r>
          </a:p>
          <a:p>
            <a:pPr algn="just"/>
            <a:endParaRPr lang="es-VE" sz="3600" b="1" u="sng" dirty="0" smtClean="0"/>
          </a:p>
          <a:p>
            <a:pPr marL="742950" indent="-742950" algn="just">
              <a:buFont typeface="+mj-lt"/>
              <a:buAutoNum type="arabicPeriod"/>
            </a:pPr>
            <a:r>
              <a:rPr lang="es-VE" sz="3600" b="1" u="sng" dirty="0" smtClean="0"/>
              <a:t>Diagrama de Flujo y </a:t>
            </a:r>
          </a:p>
          <a:p>
            <a:pPr marL="742950" indent="-742950" algn="just">
              <a:buFont typeface="+mj-lt"/>
              <a:buAutoNum type="arabicPeriod"/>
            </a:pPr>
            <a:endParaRPr lang="es-VE" sz="3600" b="1" u="sng" dirty="0" smtClean="0"/>
          </a:p>
          <a:p>
            <a:pPr marL="742950" indent="-742950" algn="just">
              <a:buFont typeface="+mj-lt"/>
              <a:buAutoNum type="arabicPeriod"/>
            </a:pPr>
            <a:r>
              <a:rPr lang="es-VE" sz="3600" b="1" u="sng" dirty="0" smtClean="0"/>
              <a:t>Pseudocódigo</a:t>
            </a:r>
            <a:endParaRPr lang="es-VE" sz="3600" b="1" u="sng" dirty="0"/>
          </a:p>
        </p:txBody>
      </p:sp>
      <p:pic>
        <p:nvPicPr>
          <p:cNvPr id="2" name="f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2602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500034" y="2071678"/>
            <a:ext cx="8429684"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s-VE" sz="3200" b="1" i="0" u="sng"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Diagramas de flujo</a:t>
            </a: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lang="es-VE" sz="3200" dirty="0" smtClean="0">
                <a:latin typeface="Georgia" pitchFamily="18" charset="0"/>
              </a:rPr>
              <a:t>Es un diagrama que describe un proceso, sistema o algoritmo informático. Se usan ampliamente en numerosos campos para documentar, estudiar, planificar, mejorar y comunicar procesos que suelen ser complejos en diagramas claros y fáciles de comprender.</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5"/>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285720" y="1857364"/>
            <a:ext cx="857256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s-VE" sz="3200" b="1" u="sng" dirty="0" smtClean="0">
                <a:solidFill>
                  <a:srgbClr val="000000"/>
                </a:solidFill>
                <a:latin typeface="Georgia" pitchFamily="18" charset="0"/>
                <a:ea typeface="Times New Roman" pitchFamily="18" charset="0"/>
                <a:cs typeface="Times New Roman" pitchFamily="18" charset="0"/>
              </a:rPr>
              <a:t>Diagramas de flujo</a:t>
            </a:r>
            <a:r>
              <a:rPr lang="es-VE" sz="3200" b="1" dirty="0" smtClean="0">
                <a:solidFill>
                  <a:srgbClr val="000000"/>
                </a:solidFill>
                <a:latin typeface="Georgia" pitchFamily="18" charset="0"/>
                <a:ea typeface="Times New Roman" pitchFamily="18" charset="0"/>
                <a:cs typeface="Times New Roman" pitchFamily="18" charset="0"/>
              </a:rPr>
              <a:t>: </a:t>
            </a:r>
            <a:r>
              <a:rPr lang="es-VE" sz="3200" dirty="0" smtClean="0">
                <a:solidFill>
                  <a:srgbClr val="000000"/>
                </a:solidFill>
                <a:latin typeface="Georgia" pitchFamily="18" charset="0"/>
                <a:ea typeface="Times New Roman" pitchFamily="18" charset="0"/>
                <a:cs typeface="Times New Roman" pitchFamily="18" charset="0"/>
              </a:rPr>
              <a:t>Los diagramas de flujo emplean rectángulos, óvalos, diamantes y otras numerosas figuras para definir el tipo de paso, junto con flechas conectoras que establecen el flujo y la secuencia. Pueden variar desde diagramas simples y dibujados a mano hasta diagramas exhaustivos creados por computadora que describen múltiples pasos y rutas.</a:t>
            </a: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804248" y="25355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857365"/>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latin typeface="Georgia" pitchFamily="18" charset="0"/>
              </a:rPr>
              <a:t>Son la representación gráfica del flujo o secuencia de rutinas simples del proceso de cualquier empresa.</a:t>
            </a:r>
          </a:p>
          <a:p>
            <a:pPr algn="just"/>
            <a:endParaRPr lang="es-VE" sz="2800" dirty="0" smtClean="0">
              <a:latin typeface="Georgia" pitchFamily="18" charset="0"/>
            </a:endParaRPr>
          </a:p>
          <a:p>
            <a:pPr marL="457200" indent="-457200" algn="just">
              <a:buFont typeface="+mj-lt"/>
              <a:buAutoNum type="arabicPeriod"/>
            </a:pPr>
            <a:r>
              <a:rPr lang="es-VE" sz="2800" dirty="0" smtClean="0">
                <a:latin typeface="Georgia" pitchFamily="18" charset="0"/>
              </a:rPr>
              <a:t>Permite entender correctamente las fases de cualquier proceso y su funcionamiento para mejorarlo</a:t>
            </a:r>
          </a:p>
          <a:p>
            <a:pPr marL="457200" indent="-457200" algn="just">
              <a:buFont typeface="+mj-lt"/>
              <a:buAutoNum type="arabicPeriod"/>
            </a:pPr>
            <a:r>
              <a:rPr lang="es-VE" sz="2800" dirty="0" smtClean="0">
                <a:latin typeface="Georgia" pitchFamily="18" charset="0"/>
              </a:rPr>
              <a:t>Permiten la visualización de las actividades innecesarias y verifica si la distribución del trabajo está equilibrada, es decir, bien distribuida en las personas</a:t>
            </a:r>
          </a:p>
        </p:txBody>
      </p:sp>
      <p:pic>
        <p:nvPicPr>
          <p:cNvPr id="2" name="f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748"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934307"/>
            <a:ext cx="857256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a:buFont typeface="+mj-lt"/>
              <a:buAutoNum type="arabicPeriod" startAt="3"/>
            </a:pPr>
            <a:r>
              <a:rPr lang="es-VE" sz="3000" dirty="0" smtClean="0">
                <a:latin typeface="Georgia" pitchFamily="18" charset="0"/>
              </a:rPr>
              <a:t>Ayudan a entender los procesos y mejorarlos</a:t>
            </a:r>
          </a:p>
          <a:p>
            <a:pPr marL="457200" indent="-457200" algn="just">
              <a:buFont typeface="+mj-lt"/>
              <a:buAutoNum type="arabicPeriod" startAt="3"/>
            </a:pPr>
            <a:r>
              <a:rPr lang="es-VE" sz="3000" dirty="0" smtClean="0">
                <a:latin typeface="Georgia" pitchFamily="18" charset="0"/>
              </a:rPr>
              <a:t>Generan motivación para conseguir los resultados</a:t>
            </a:r>
          </a:p>
          <a:p>
            <a:pPr marL="457200" indent="-457200" algn="just">
              <a:buFont typeface="+mj-lt"/>
              <a:buAutoNum type="arabicPeriod" startAt="3"/>
            </a:pPr>
            <a:r>
              <a:rPr lang="es-VE" sz="3000" dirty="0" smtClean="0">
                <a:latin typeface="Georgia" pitchFamily="18" charset="0"/>
              </a:rPr>
              <a:t>Permite que cada persona de la empresa se sitúe dentro del proceso, identificando la cadena de relaciones.</a:t>
            </a:r>
          </a:p>
          <a:p>
            <a:pPr marL="457200" indent="-457200" algn="just">
              <a:buFont typeface="+mj-lt"/>
              <a:buAutoNum type="arabicPeriod" startAt="3"/>
            </a:pPr>
            <a:r>
              <a:rPr lang="es-VE" sz="3000" dirty="0" smtClean="0">
                <a:latin typeface="Georgia" pitchFamily="18" charset="0"/>
              </a:rPr>
              <a:t>Son herramientas muy valiosas para la formación y entrenamiento de nuevo personal que se incorpore a la empresa.</a:t>
            </a:r>
            <a:endParaRPr lang="es-VE" sz="3000" dirty="0">
              <a:latin typeface="Georgia" pitchFamily="18" charset="0"/>
            </a:endParaRPr>
          </a:p>
        </p:txBody>
      </p:sp>
      <p:pic>
        <p:nvPicPr>
          <p:cNvPr id="2" name="f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53550"/>
            <a:ext cx="609600" cy="609600"/>
          </a:xfrm>
          <a:prstGeom prst="rect">
            <a:avLst/>
          </a:prstGeom>
        </p:spPr>
      </p:pic>
    </p:spTree>
    <p:extLst>
      <p:ext uri="{BB962C8B-B14F-4D97-AF65-F5344CB8AC3E}">
        <p14:creationId xmlns:p14="http://schemas.microsoft.com/office/powerpoint/2010/main" val="2444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555093"/>
          </a:xfrm>
          <a:prstGeom prst="rect">
            <a:avLst/>
          </a:prstGeom>
        </p:spPr>
        <p:txBody>
          <a:bodyPr wrap="square">
            <a:spAutoFit/>
          </a:bodyPr>
          <a:lstStyle/>
          <a:p>
            <a:r>
              <a:rPr lang="es-VE" sz="3200" b="1" dirty="0" smtClean="0">
                <a:latin typeface="Georgia" pitchFamily="18" charset="0"/>
              </a:rPr>
              <a:t>FASES</a:t>
            </a:r>
          </a:p>
          <a:p>
            <a:endParaRPr lang="es-VE" sz="2400" dirty="0" smtClean="0">
              <a:latin typeface="Georgia" pitchFamily="18" charset="0"/>
            </a:endParaRPr>
          </a:p>
          <a:p>
            <a:pPr marL="342900" indent="-342900">
              <a:lnSpc>
                <a:spcPct val="150000"/>
              </a:lnSpc>
              <a:buFont typeface="+mj-lt"/>
              <a:buAutoNum type="arabicPeriod"/>
            </a:pPr>
            <a:r>
              <a:rPr lang="es-VE" sz="2800" dirty="0" smtClean="0">
                <a:latin typeface="Georgia" pitchFamily="18" charset="0"/>
              </a:rPr>
              <a:t>Definir el proceso y completar su alcance (inicio y final)</a:t>
            </a:r>
          </a:p>
          <a:p>
            <a:pPr marL="342900" indent="-342900">
              <a:lnSpc>
                <a:spcPct val="150000"/>
              </a:lnSpc>
              <a:buFont typeface="+mj-lt"/>
              <a:buAutoNum type="arabicPeriod"/>
            </a:pPr>
            <a:r>
              <a:rPr lang="es-VE" sz="2800" dirty="0" smtClean="0">
                <a:latin typeface="Georgia" pitchFamily="18" charset="0"/>
              </a:rPr>
              <a:t>Presentar las etapas intermedias y su relación (proceso actual)</a:t>
            </a:r>
          </a:p>
          <a:p>
            <a:pPr marL="342900" indent="-342900">
              <a:lnSpc>
                <a:spcPct val="150000"/>
              </a:lnSpc>
              <a:buFont typeface="+mj-lt"/>
              <a:buAutoNum type="arabicPeriod"/>
            </a:pPr>
            <a:r>
              <a:rPr lang="es-VE" sz="2800" dirty="0" smtClean="0">
                <a:latin typeface="Georgia" pitchFamily="18" charset="0"/>
              </a:rPr>
              <a:t>Documentar cada una de las etapas.</a:t>
            </a:r>
          </a:p>
          <a:p>
            <a:endParaRPr lang="es-VE" sz="2400" dirty="0" smtClean="0">
              <a:latin typeface="Georgia" pitchFamily="18" charset="0"/>
            </a:endParaRPr>
          </a:p>
        </p:txBody>
      </p:sp>
      <p:pic>
        <p:nvPicPr>
          <p:cNvPr id="2" name="f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3021"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462760"/>
          </a:xfrm>
          <a:prstGeom prst="rect">
            <a:avLst/>
          </a:prstGeom>
        </p:spPr>
        <p:txBody>
          <a:bodyPr wrap="square">
            <a:spAutoFit/>
          </a:bodyPr>
          <a:lstStyle/>
          <a:p>
            <a:endParaRPr lang="es-VE" sz="2000" dirty="0" smtClean="0">
              <a:latin typeface="Georgia" pitchFamily="18" charset="0"/>
            </a:endParaRPr>
          </a:p>
          <a:p>
            <a:r>
              <a:rPr lang="es-VE" sz="2800" b="1" dirty="0" smtClean="0">
                <a:latin typeface="Georgia" pitchFamily="18" charset="0"/>
              </a:rPr>
              <a:t>REGLAS</a:t>
            </a:r>
          </a:p>
          <a:p>
            <a:endParaRPr lang="es-VE" sz="2000" dirty="0" smtClean="0">
              <a:latin typeface="Georgia" pitchFamily="18" charset="0"/>
            </a:endParaRPr>
          </a:p>
          <a:p>
            <a:pPr marL="342900" indent="-342900">
              <a:lnSpc>
                <a:spcPct val="150000"/>
              </a:lnSpc>
              <a:buFont typeface="+mj-lt"/>
              <a:buAutoNum type="arabicPeriod"/>
            </a:pPr>
            <a:r>
              <a:rPr lang="es-VE" sz="2400" dirty="0" smtClean="0">
                <a:latin typeface="Georgia" pitchFamily="18" charset="0"/>
              </a:rPr>
              <a:t>Utilizar una simbología simple y conocida por los implicados en el proceso.</a:t>
            </a:r>
          </a:p>
          <a:p>
            <a:pPr marL="342900" indent="-342900">
              <a:lnSpc>
                <a:spcPct val="150000"/>
              </a:lnSpc>
              <a:buFont typeface="+mj-lt"/>
              <a:buAutoNum type="arabicPeriod"/>
            </a:pPr>
            <a:r>
              <a:rPr lang="es-VE" sz="2400" dirty="0" smtClean="0">
                <a:latin typeface="Georgia" pitchFamily="18" charset="0"/>
              </a:rPr>
              <a:t>Consensuar tanto el diagrama del proceso actual como del nuevo.</a:t>
            </a:r>
          </a:p>
          <a:p>
            <a:pPr marL="342900" indent="-342900">
              <a:lnSpc>
                <a:spcPct val="150000"/>
              </a:lnSpc>
              <a:buFont typeface="+mj-lt"/>
              <a:buAutoNum type="arabicPeriod"/>
            </a:pPr>
            <a:r>
              <a:rPr lang="es-VE" sz="2400" dirty="0" smtClean="0">
                <a:latin typeface="Georgia" pitchFamily="18" charset="0"/>
              </a:rPr>
              <a:t>Analizar las implicaciones colaterales de los cambios a introducir.</a:t>
            </a:r>
          </a:p>
        </p:txBody>
      </p:sp>
      <p:pic>
        <p:nvPicPr>
          <p:cNvPr id="2" name="f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253550"/>
            <a:ext cx="609600" cy="609600"/>
          </a:xfrm>
          <a:prstGeom prst="rect">
            <a:avLst/>
          </a:prstGeom>
        </p:spPr>
      </p:pic>
    </p:spTree>
    <p:extLst>
      <p:ext uri="{BB962C8B-B14F-4D97-AF65-F5344CB8AC3E}">
        <p14:creationId xmlns:p14="http://schemas.microsoft.com/office/powerpoint/2010/main" val="3024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4420825" y="928670"/>
            <a:ext cx="4723216" cy="707886"/>
          </a:xfrm>
          <a:prstGeom prst="rect">
            <a:avLst/>
          </a:prstGeom>
          <a:noFill/>
        </p:spPr>
        <p:txBody>
          <a:bodyPr wrap="none" rtlCol="0">
            <a:spAutoFit/>
          </a:bodyPr>
          <a:lstStyle/>
          <a:p>
            <a:pPr algn="r"/>
            <a:r>
              <a:rPr lang="es-VE" sz="4000" b="1" dirty="0" smtClean="0"/>
              <a:t>DIAGRAMA DE FLUJO</a:t>
            </a:r>
            <a:endParaRPr lang="es-VE" sz="4000" b="1" dirty="0"/>
          </a:p>
        </p:txBody>
      </p:sp>
      <p:pic>
        <p:nvPicPr>
          <p:cNvPr id="29698" name="Picture 2" descr="http://1.bp.blogspot.com/-acEHHH1lw50/Uh97-JNi-MI/AAAAAAAACQg/scd7zPqgQok/s1600/SIMBOLOS+PARA+DIAGRAMAS+DE+FLUJO.png"/>
          <p:cNvPicPr>
            <a:picLocks noChangeAspect="1" noChangeArrowheads="1"/>
          </p:cNvPicPr>
          <p:nvPr/>
        </p:nvPicPr>
        <p:blipFill>
          <a:blip r:embed="rId5"/>
          <a:srcRect/>
          <a:stretch>
            <a:fillRect/>
          </a:stretch>
        </p:blipFill>
        <p:spPr bwMode="auto">
          <a:xfrm>
            <a:off x="611560" y="2492896"/>
            <a:ext cx="8090745" cy="4016544"/>
          </a:xfrm>
          <a:prstGeom prst="rect">
            <a:avLst/>
          </a:prstGeom>
          <a:noFill/>
        </p:spPr>
      </p:pic>
      <p:sp>
        <p:nvSpPr>
          <p:cNvPr id="10" name="9 Rectángulo"/>
          <p:cNvSpPr/>
          <p:nvPr/>
        </p:nvSpPr>
        <p:spPr>
          <a:xfrm>
            <a:off x="285720" y="1571612"/>
            <a:ext cx="8572560" cy="830997"/>
          </a:xfrm>
          <a:prstGeom prst="rect">
            <a:avLst/>
          </a:prstGeom>
        </p:spPr>
        <p:txBody>
          <a:bodyPr wrap="square">
            <a:spAutoFit/>
          </a:bodyPr>
          <a:lstStyle/>
          <a:p>
            <a:pPr algn="just"/>
            <a:r>
              <a:rPr lang="es-VE" sz="2400" dirty="0" smtClean="0">
                <a:latin typeface="Georgia" pitchFamily="18" charset="0"/>
              </a:rPr>
              <a:t>Se utilizan distintas formas, que transmitan una indicación de lo que se quiere representar.</a:t>
            </a:r>
            <a:endParaRPr lang="es-VE" sz="2400" dirty="0">
              <a:latin typeface="Georgia" pitchFamily="18" charset="0"/>
            </a:endParaRPr>
          </a:p>
        </p:txBody>
      </p:sp>
      <p:pic>
        <p:nvPicPr>
          <p:cNvPr id="2" name="f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4724" y="2476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652932"/>
            <a:ext cx="8501122" cy="5016758"/>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Pseudocódigo: </a:t>
            </a:r>
            <a:r>
              <a:rPr kumimoji="0" lang="es-VE" sz="3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Es una herramienta de programación en la que las instrucciones se escriben en palabras similares al inglés o español. </a:t>
            </a:r>
          </a:p>
          <a:p>
            <a:pPr lvl="0" algn="just" fontAlgn="base">
              <a:spcBef>
                <a:spcPct val="0"/>
              </a:spcBef>
              <a:spcAft>
                <a:spcPct val="0"/>
              </a:spcAft>
              <a:buFont typeface="Wingdings" pitchFamily="2" charset="2"/>
              <a:buChar char="§"/>
            </a:pPr>
            <a:endParaRPr lang="es-VE" sz="3200" dirty="0" smtClean="0">
              <a:latin typeface="Georgia" pitchFamily="18" charset="0"/>
            </a:endParaRPr>
          </a:p>
          <a:p>
            <a:pPr lvl="0" algn="just" fontAlgn="base">
              <a:spcBef>
                <a:spcPct val="0"/>
              </a:spcBef>
              <a:spcAft>
                <a:spcPct val="0"/>
              </a:spcAft>
              <a:buFont typeface="Wingdings" pitchFamily="2" charset="2"/>
              <a:buChar char="§"/>
            </a:pPr>
            <a:r>
              <a:rPr lang="es-VE" sz="3200" dirty="0" smtClean="0">
                <a:latin typeface="Georgia" pitchFamily="18" charset="0"/>
              </a:rPr>
              <a:t>Es una forma de escribir los pasos que va a realizar un programa de la forma más cercana al lenguaje de programación que vamos a utilizar posteriormente.</a:t>
            </a:r>
          </a:p>
          <a:p>
            <a:pPr lvl="0" algn="just" fontAlgn="base">
              <a:spcBef>
                <a:spcPct val="0"/>
              </a:spcBef>
              <a:spcAft>
                <a:spcPct val="0"/>
              </a:spcAft>
              <a:buFont typeface="Wingdings" pitchFamily="2" charset="2"/>
              <a:buChar char="§"/>
            </a:pPr>
            <a:endParaRPr lang="es-VE" sz="3200" dirty="0" smtClean="0">
              <a:solidFill>
                <a:srgbClr val="000000"/>
              </a:solidFill>
              <a:latin typeface="Georgia" pitchFamily="18" charset="0"/>
              <a:ea typeface="Times New Roman" pitchFamily="18" charset="0"/>
              <a:cs typeface="Times New Roman" pitchFamily="18"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5171" y="253550"/>
            <a:ext cx="609600" cy="609600"/>
          </a:xfrm>
          <a:prstGeom prst="rect">
            <a:avLst/>
          </a:prstGeom>
        </p:spPr>
      </p:pic>
    </p:spTree>
    <p:extLst>
      <p:ext uri="{BB962C8B-B14F-4D97-AF65-F5344CB8AC3E}">
        <p14:creationId xmlns:p14="http://schemas.microsoft.com/office/powerpoint/2010/main" val="41357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2071678"/>
            <a:ext cx="8501122" cy="3416320"/>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6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Se define como un lenguaje de especificaciones de algoritmos.  </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endParaRPr lang="es-VE" sz="3600" dirty="0" smtClean="0">
              <a:solidFill>
                <a:srgbClr val="000000"/>
              </a:solidFill>
              <a:latin typeface="Georgia" pitchFamily="18" charset="0"/>
              <a:cs typeface="Times New Roman" pitchFamily="18" charset="0"/>
            </a:endParaRPr>
          </a:p>
          <a:p>
            <a:pPr lvl="0" algn="just" fontAlgn="base">
              <a:spcBef>
                <a:spcPct val="0"/>
              </a:spcBef>
              <a:spcAft>
                <a:spcPct val="0"/>
              </a:spcAft>
              <a:buFont typeface="Wingdings" pitchFamily="2" charset="2"/>
              <a:buChar char="§"/>
            </a:pPr>
            <a:r>
              <a:rPr lang="es-VE" sz="3600" dirty="0" smtClean="0">
                <a:latin typeface="Georgia" pitchFamily="18" charset="0"/>
              </a:rPr>
              <a:t>Cuando se trabaja e programación, antes de escribir nuestro </a:t>
            </a:r>
            <a:r>
              <a:rPr lang="es-VE" sz="3200" b="1" i="1" u="sng" dirty="0" smtClean="0">
                <a:latin typeface="Georgia" pitchFamily="18" charset="0"/>
              </a:rPr>
              <a:t>PROGRAMA</a:t>
            </a:r>
            <a:r>
              <a:rPr lang="es-VE" sz="3600" dirty="0" smtClean="0">
                <a:latin typeface="Georgia" pitchFamily="18" charset="0"/>
              </a:rPr>
              <a:t>, primero escribimos el pseudocódigo.</a:t>
            </a:r>
            <a:endParaRPr kumimoji="0" lang="es-VE" sz="3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991" y="267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39552" y="2132856"/>
            <a:ext cx="824729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Wingdings" pitchFamily="2" charset="2"/>
              <a:buChar char="§"/>
            </a:pPr>
            <a:r>
              <a:rPr lang="es-ES" sz="2400" dirty="0" smtClean="0">
                <a:latin typeface="Georgia" panose="02040502050405020303" pitchFamily="18" charset="0"/>
              </a:rPr>
              <a:t> REPRESENTACIÓN DE ALGORITMO:</a:t>
            </a:r>
          </a:p>
          <a:p>
            <a:pPr lvl="1">
              <a:lnSpc>
                <a:spcPct val="150000"/>
              </a:lnSpc>
              <a:buFont typeface="Arial" pitchFamily="34" charset="0"/>
              <a:buChar char="•"/>
            </a:pPr>
            <a:r>
              <a:rPr lang="es-ES" sz="2400" dirty="0" smtClean="0">
                <a:latin typeface="Georgia" panose="02040502050405020303" pitchFamily="18" charset="0"/>
              </a:rPr>
              <a:t>  DIAGRAMA DE FLUJOS Y </a:t>
            </a:r>
          </a:p>
          <a:p>
            <a:pPr lvl="1">
              <a:lnSpc>
                <a:spcPct val="150000"/>
              </a:lnSpc>
              <a:buFont typeface="Arial" pitchFamily="34" charset="0"/>
              <a:buChar char="•"/>
            </a:pPr>
            <a:r>
              <a:rPr lang="es-ES" sz="2400" dirty="0" smtClean="0">
                <a:latin typeface="Georgia" panose="02040502050405020303" pitchFamily="18" charset="0"/>
              </a:rPr>
              <a:t>  PSEUDOCÓDIGO</a:t>
            </a:r>
          </a:p>
          <a:p>
            <a:pPr>
              <a:lnSpc>
                <a:spcPct val="150000"/>
              </a:lnSpc>
              <a:buFont typeface="Wingdings" pitchFamily="2" charset="2"/>
              <a:buChar char="§"/>
            </a:pPr>
            <a:r>
              <a:rPr lang="es-ES" sz="2400" dirty="0" smtClean="0">
                <a:latin typeface="Georgia" panose="02040502050405020303" pitchFamily="18" charset="0"/>
              </a:rPr>
              <a:t>  ESTRUCTURAS: SECUENCIALES, SELECCION, REPETICION.</a:t>
            </a:r>
          </a:p>
        </p:txBody>
      </p:sp>
      <p:sp>
        <p:nvSpPr>
          <p:cNvPr id="9" name="8 CuadroTexto"/>
          <p:cNvSpPr txBox="1"/>
          <p:nvPr/>
        </p:nvSpPr>
        <p:spPr>
          <a:xfrm>
            <a:off x="3131840" y="908720"/>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pic>
        <p:nvPicPr>
          <p:cNvPr id="2" name="f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2567" y="257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755973"/>
            <a:ext cx="8501122" cy="1384995"/>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lvl="0" algn="just" fontAlgn="base">
              <a:spcBef>
                <a:spcPct val="0"/>
              </a:spcBef>
              <a:spcAft>
                <a:spcPct val="0"/>
              </a:spcAft>
            </a:pPr>
            <a:r>
              <a:rPr lang="es-VE" sz="2800" dirty="0" smtClean="0">
                <a:latin typeface="Georgia" panose="02040502050405020303" pitchFamily="18" charset="0"/>
              </a:rPr>
              <a:t>El PSEUDOCODIGO, es como un falso lenguaje, pero en nuestro idioma, en el lenguaje humano y en español.</a:t>
            </a:r>
            <a:endParaRPr kumimoji="0" lang="es-VE" sz="28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35842" name="Picture 2"/>
          <p:cNvPicPr>
            <a:picLocks noChangeAspect="1" noChangeArrowheads="1"/>
          </p:cNvPicPr>
          <p:nvPr/>
        </p:nvPicPr>
        <p:blipFill>
          <a:blip r:embed="rId5"/>
          <a:srcRect/>
          <a:stretch>
            <a:fillRect/>
          </a:stretch>
        </p:blipFill>
        <p:spPr bwMode="auto">
          <a:xfrm>
            <a:off x="809625" y="3473337"/>
            <a:ext cx="7524750" cy="2547951"/>
          </a:xfrm>
          <a:prstGeom prst="rect">
            <a:avLst/>
          </a:prstGeom>
          <a:noFill/>
          <a:ln w="9525">
            <a:noFill/>
            <a:miter lim="800000"/>
            <a:headEnd/>
            <a:tailEnd/>
          </a:ln>
          <a:effectLst/>
        </p:spPr>
      </p:pic>
      <p:pic>
        <p:nvPicPr>
          <p:cNvPr id="2" name="f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269341"/>
            <a:ext cx="8501122" cy="2246769"/>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FF0000"/>
                </a:solidFill>
                <a:effectLst/>
                <a:latin typeface="Georgia" pitchFamily="18" charset="0"/>
                <a:ea typeface="Times New Roman" pitchFamily="18" charset="0"/>
                <a:cs typeface="Times New Roman" pitchFamily="18" charset="0"/>
              </a:rPr>
              <a:t>Ejemplo Pseudocódigo</a:t>
            </a: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el pago neto de un trabajador conociendo el número de horas trabajadas, la tarifa horaria y la tasa de impuestos.</a:t>
            </a:r>
            <a:endParaRPr kumimoji="0" lang="es-VE" sz="6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28675" name="Rectangle 3"/>
          <p:cNvSpPr>
            <a:spLocks noChangeArrowheads="1"/>
          </p:cNvSpPr>
          <p:nvPr/>
        </p:nvSpPr>
        <p:spPr bwMode="auto">
          <a:xfrm>
            <a:off x="1000100" y="3652569"/>
            <a:ext cx="6858048" cy="2800767"/>
          </a:xfrm>
          <a:prstGeom prst="rect">
            <a:avLst/>
          </a:prstGeom>
          <a:noFill/>
          <a:ln w="9525">
            <a:noFill/>
            <a:miter lim="800000"/>
            <a:headEnd/>
            <a:tailEnd/>
          </a:ln>
          <a:effectLst/>
        </p:spPr>
        <p:txBody>
          <a:bodyPr vert="horz" wrap="square" lIns="1363233"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Declarar variables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Solicitar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Leer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=Horas * Tarifa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Impuestos=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Impuestos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Imprimir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5171" y="2568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1673583" y="1214422"/>
            <a:ext cx="518443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1571604" y="2730713"/>
            <a:ext cx="5643602"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SECUENCIALES</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SELECCIÓN y </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REPETICION</a:t>
            </a:r>
          </a:p>
          <a:p>
            <a:pPr marL="0" marR="0" lvl="0" indent="0" algn="just" defTabSz="914400" rtl="0" eaLnBrk="1" fontAlgn="base" latinLnBrk="0" hangingPunct="1">
              <a:lnSpc>
                <a:spcPct val="100000"/>
              </a:lnSpc>
              <a:spcBef>
                <a:spcPct val="0"/>
              </a:spcBef>
              <a:spcAft>
                <a:spcPct val="0"/>
              </a:spcAft>
              <a:buClrTx/>
              <a:buSzTx/>
              <a:buFontTx/>
              <a:buNone/>
              <a:tabLst/>
            </a:pPr>
            <a:endParaRPr lang="es-ES" sz="4400" b="1" i="1" dirty="0" smtClean="0">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f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16" y="253550"/>
            <a:ext cx="609600" cy="609600"/>
          </a:xfrm>
          <a:prstGeom prst="rect">
            <a:avLst/>
          </a:prstGeom>
        </p:spPr>
      </p:pic>
    </p:spTree>
    <p:extLst>
      <p:ext uri="{BB962C8B-B14F-4D97-AF65-F5344CB8AC3E}">
        <p14:creationId xmlns:p14="http://schemas.microsoft.com/office/powerpoint/2010/main"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320490" y="1916832"/>
            <a:ext cx="8643998"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800" b="1" i="1" dirty="0" smtClean="0">
                <a:latin typeface="Arial" pitchFamily="34" charset="0"/>
                <a:ea typeface="Arial" pitchFamily="34" charset="0"/>
                <a:cs typeface="Arial" pitchFamily="34" charset="0"/>
              </a:rPr>
              <a:t>Secuenciales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6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4400" dirty="0" smtClean="0"/>
              <a:t>Es la más sencilla y es la que permite ejecutar un conjunto de instrucciones sucesivamente, en la que una acción sigue a otra en secuencia.</a:t>
            </a:r>
            <a:endParaRPr lang="es-VE" sz="4400" dirty="0"/>
          </a:p>
        </p:txBody>
      </p:sp>
      <p:pic>
        <p:nvPicPr>
          <p:cNvPr id="2" name="f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4079"/>
            <a:ext cx="609600" cy="609600"/>
          </a:xfrm>
          <a:prstGeom prst="rect">
            <a:avLst/>
          </a:prstGeom>
        </p:spPr>
      </p:pic>
    </p:spTree>
    <p:extLst>
      <p:ext uri="{BB962C8B-B14F-4D97-AF65-F5344CB8AC3E}">
        <p14:creationId xmlns:p14="http://schemas.microsoft.com/office/powerpoint/2010/main"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285860"/>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2000240"/>
            <a:ext cx="654057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pseudocódigo: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1" name="10 CuadroTexto"/>
          <p:cNvSpPr txBox="1"/>
          <p:nvPr/>
        </p:nvSpPr>
        <p:spPr>
          <a:xfrm>
            <a:off x="3024567" y="3286124"/>
            <a:ext cx="2476127" cy="523220"/>
          </a:xfrm>
          <a:prstGeom prst="rect">
            <a:avLst/>
          </a:prstGeom>
          <a:noFill/>
          <a:ln>
            <a:noFill/>
          </a:ln>
        </p:spPr>
        <p:txBody>
          <a:bodyPr wrap="none" rtlCol="0">
            <a:spAutoFit/>
          </a:bodyPr>
          <a:lstStyle/>
          <a:p>
            <a:r>
              <a:rPr lang="es-VE" sz="2800" dirty="0" smtClean="0"/>
              <a:t>INSTRUCCIÓN 1</a:t>
            </a:r>
            <a:endParaRPr lang="es-VE" sz="2800" dirty="0"/>
          </a:p>
        </p:txBody>
      </p:sp>
      <p:sp>
        <p:nvSpPr>
          <p:cNvPr id="14" name="13 CuadroTexto"/>
          <p:cNvSpPr txBox="1"/>
          <p:nvPr/>
        </p:nvSpPr>
        <p:spPr>
          <a:xfrm>
            <a:off x="3096005" y="4214818"/>
            <a:ext cx="2476127" cy="523220"/>
          </a:xfrm>
          <a:prstGeom prst="rect">
            <a:avLst/>
          </a:prstGeom>
          <a:noFill/>
          <a:ln>
            <a:noFill/>
          </a:ln>
        </p:spPr>
        <p:txBody>
          <a:bodyPr wrap="none" rtlCol="0">
            <a:spAutoFit/>
          </a:bodyPr>
          <a:lstStyle/>
          <a:p>
            <a:r>
              <a:rPr lang="es-VE" sz="2800" dirty="0" smtClean="0"/>
              <a:t>INSTRUCCIÓN 2</a:t>
            </a:r>
            <a:endParaRPr lang="es-VE" sz="2800" dirty="0"/>
          </a:p>
        </p:txBody>
      </p:sp>
      <p:sp>
        <p:nvSpPr>
          <p:cNvPr id="16" name="15 CuadroTexto"/>
          <p:cNvSpPr txBox="1"/>
          <p:nvPr/>
        </p:nvSpPr>
        <p:spPr>
          <a:xfrm>
            <a:off x="3000364" y="5715016"/>
            <a:ext cx="2525820" cy="523220"/>
          </a:xfrm>
          <a:prstGeom prst="rect">
            <a:avLst/>
          </a:prstGeom>
          <a:noFill/>
          <a:ln>
            <a:noFill/>
          </a:ln>
        </p:spPr>
        <p:txBody>
          <a:bodyPr wrap="none" rtlCol="0">
            <a:spAutoFit/>
          </a:bodyPr>
          <a:lstStyle/>
          <a:p>
            <a:r>
              <a:rPr lang="es-VE" sz="2800" dirty="0" smtClean="0"/>
              <a:t>INSTRUCCIÓN N</a:t>
            </a:r>
            <a:endParaRPr lang="es-VE" sz="2800" dirty="0"/>
          </a:p>
        </p:txBody>
      </p:sp>
      <p:sp>
        <p:nvSpPr>
          <p:cNvPr id="17" name="16 CuadroTexto"/>
          <p:cNvSpPr txBox="1"/>
          <p:nvPr/>
        </p:nvSpPr>
        <p:spPr>
          <a:xfrm>
            <a:off x="4175528" y="4729001"/>
            <a:ext cx="253596" cy="1200329"/>
          </a:xfrm>
          <a:prstGeom prst="rect">
            <a:avLst/>
          </a:prstGeom>
          <a:noFill/>
        </p:spPr>
        <p:txBody>
          <a:bodyPr wrap="none" rtlCol="0">
            <a:spAutoFit/>
          </a:bodyPr>
          <a:lstStyle/>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endParaRPr lang="es-VE" b="1" dirty="0">
              <a:latin typeface="Eras Bold ITC" pitchFamily="34" charset="0"/>
              <a:cs typeface="Aharoni" pitchFamily="2" charset="-79"/>
            </a:endParaRPr>
          </a:p>
        </p:txBody>
      </p:sp>
      <p:sp>
        <p:nvSpPr>
          <p:cNvPr id="18" name="17 CuadroTexto"/>
          <p:cNvSpPr txBox="1"/>
          <p:nvPr/>
        </p:nvSpPr>
        <p:spPr>
          <a:xfrm>
            <a:off x="3786182" y="2500306"/>
            <a:ext cx="1114408" cy="523220"/>
          </a:xfrm>
          <a:prstGeom prst="rect">
            <a:avLst/>
          </a:prstGeom>
          <a:noFill/>
        </p:spPr>
        <p:txBody>
          <a:bodyPr wrap="none" rtlCol="0">
            <a:spAutoFit/>
          </a:bodyPr>
          <a:lstStyle/>
          <a:p>
            <a:r>
              <a:rPr lang="es-VE" sz="2800" dirty="0" smtClean="0"/>
              <a:t>INICIO</a:t>
            </a:r>
            <a:endParaRPr lang="es-VE" sz="2800" dirty="0"/>
          </a:p>
        </p:txBody>
      </p:sp>
      <p:sp>
        <p:nvSpPr>
          <p:cNvPr id="19" name="18 CuadroTexto"/>
          <p:cNvSpPr txBox="1"/>
          <p:nvPr/>
        </p:nvSpPr>
        <p:spPr>
          <a:xfrm>
            <a:off x="3743344" y="6334804"/>
            <a:ext cx="671979" cy="523220"/>
          </a:xfrm>
          <a:prstGeom prst="rect">
            <a:avLst/>
          </a:prstGeom>
          <a:noFill/>
        </p:spPr>
        <p:txBody>
          <a:bodyPr wrap="none" rtlCol="0">
            <a:spAutoFit/>
          </a:bodyPr>
          <a:lstStyle/>
          <a:p>
            <a:r>
              <a:rPr lang="es-VE" sz="2800" dirty="0" smtClean="0"/>
              <a:t>FIN</a:t>
            </a:r>
            <a:endParaRPr lang="es-VE" sz="2800" dirty="0"/>
          </a:p>
        </p:txBody>
      </p:sp>
      <p:pic>
        <p:nvPicPr>
          <p:cNvPr id="2" name="f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46199" y="242137"/>
            <a:ext cx="609600" cy="609600"/>
          </a:xfrm>
          <a:prstGeom prst="rect">
            <a:avLst/>
          </a:prstGeom>
        </p:spPr>
      </p:pic>
    </p:spTree>
    <p:extLst>
      <p:ext uri="{BB962C8B-B14F-4D97-AF65-F5344CB8AC3E}">
        <p14:creationId xmlns:p14="http://schemas.microsoft.com/office/powerpoint/2010/main" val="2337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142984"/>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1857364"/>
            <a:ext cx="706956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Diagrama de Flujo: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grpSp>
        <p:nvGrpSpPr>
          <p:cNvPr id="25" name="24 Grupo"/>
          <p:cNvGrpSpPr/>
          <p:nvPr/>
        </p:nvGrpSpPr>
        <p:grpSpPr>
          <a:xfrm>
            <a:off x="3738947" y="2357430"/>
            <a:ext cx="2235142" cy="4296163"/>
            <a:chOff x="3738947" y="2500306"/>
            <a:chExt cx="2235142" cy="4296163"/>
          </a:xfrm>
        </p:grpSpPr>
        <p:sp>
          <p:nvSpPr>
            <p:cNvPr id="12" name="11 CuadroTexto"/>
            <p:cNvSpPr txBox="1"/>
            <p:nvPr/>
          </p:nvSpPr>
          <p:spPr>
            <a:xfrm>
              <a:off x="3738947" y="3286124"/>
              <a:ext cx="2144626" cy="461665"/>
            </a:xfrm>
            <a:prstGeom prst="rect">
              <a:avLst/>
            </a:prstGeom>
            <a:noFill/>
            <a:ln>
              <a:solidFill>
                <a:schemeClr val="tx1"/>
              </a:solidFill>
            </a:ln>
          </p:spPr>
          <p:txBody>
            <a:bodyPr wrap="none" rtlCol="0">
              <a:spAutoFit/>
            </a:bodyPr>
            <a:lstStyle/>
            <a:p>
              <a:r>
                <a:rPr lang="es-VE" sz="2400" dirty="0" smtClean="0"/>
                <a:t>INSTRUCCIÓN 1</a:t>
              </a:r>
              <a:endParaRPr lang="es-VE" sz="2400" dirty="0"/>
            </a:p>
          </p:txBody>
        </p:sp>
        <p:sp>
          <p:nvSpPr>
            <p:cNvPr id="13" name="12 CuadroTexto"/>
            <p:cNvSpPr txBox="1"/>
            <p:nvPr/>
          </p:nvSpPr>
          <p:spPr>
            <a:xfrm>
              <a:off x="3810385" y="4214818"/>
              <a:ext cx="2144626" cy="461665"/>
            </a:xfrm>
            <a:prstGeom prst="rect">
              <a:avLst/>
            </a:prstGeom>
            <a:noFill/>
            <a:ln>
              <a:solidFill>
                <a:schemeClr val="tx1"/>
              </a:solidFill>
            </a:ln>
          </p:spPr>
          <p:txBody>
            <a:bodyPr wrap="none" rtlCol="0">
              <a:spAutoFit/>
            </a:bodyPr>
            <a:lstStyle/>
            <a:p>
              <a:r>
                <a:rPr lang="es-VE" sz="2400" dirty="0" smtClean="0"/>
                <a:t>INSTRUCCIÓN 2</a:t>
              </a:r>
              <a:endParaRPr lang="es-VE" sz="2400" dirty="0"/>
            </a:p>
          </p:txBody>
        </p:sp>
        <p:sp>
          <p:nvSpPr>
            <p:cNvPr id="14" name="13 CuadroTexto"/>
            <p:cNvSpPr txBox="1"/>
            <p:nvPr/>
          </p:nvSpPr>
          <p:spPr>
            <a:xfrm>
              <a:off x="3786182" y="5500702"/>
              <a:ext cx="2187907" cy="461665"/>
            </a:xfrm>
            <a:prstGeom prst="rect">
              <a:avLst/>
            </a:prstGeom>
            <a:noFill/>
            <a:ln>
              <a:solidFill>
                <a:schemeClr val="tx1"/>
              </a:solidFill>
            </a:ln>
          </p:spPr>
          <p:txBody>
            <a:bodyPr wrap="none" rtlCol="0">
              <a:spAutoFit/>
            </a:bodyPr>
            <a:lstStyle/>
            <a:p>
              <a:r>
                <a:rPr lang="es-VE" sz="2400" dirty="0" smtClean="0"/>
                <a:t>INSTRUCCIÓN N</a:t>
              </a:r>
              <a:endParaRPr lang="es-VE" sz="2400" dirty="0"/>
            </a:p>
          </p:txBody>
        </p:sp>
        <p:sp>
          <p:nvSpPr>
            <p:cNvPr id="15" name="14 CuadroTexto"/>
            <p:cNvSpPr txBox="1"/>
            <p:nvPr/>
          </p:nvSpPr>
          <p:spPr>
            <a:xfrm>
              <a:off x="4714876" y="4714884"/>
              <a:ext cx="182158" cy="738664"/>
            </a:xfrm>
            <a:prstGeom prst="rect">
              <a:avLst/>
            </a:prstGeom>
            <a:noFill/>
            <a:ln>
              <a:solidFill>
                <a:schemeClr val="bg1"/>
              </a:solidFill>
            </a:ln>
          </p:spPr>
          <p:txBody>
            <a:bodyPr wrap="square" rtlCol="0">
              <a:spAutoFit/>
            </a:bodyPr>
            <a:lstStyle/>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endParaRPr lang="es-VE" sz="1050" b="1" dirty="0">
                <a:latin typeface="Eras Bold ITC" pitchFamily="34" charset="0"/>
                <a:cs typeface="Aharoni" pitchFamily="2" charset="-79"/>
              </a:endParaRPr>
            </a:p>
          </p:txBody>
        </p:sp>
        <p:sp>
          <p:nvSpPr>
            <p:cNvPr id="16" name="15 CuadroTexto"/>
            <p:cNvSpPr txBox="1"/>
            <p:nvPr/>
          </p:nvSpPr>
          <p:spPr>
            <a:xfrm>
              <a:off x="4357686" y="2500306"/>
              <a:ext cx="981359" cy="461665"/>
            </a:xfrm>
            <a:prstGeom prst="rect">
              <a:avLst/>
            </a:prstGeom>
            <a:noFill/>
            <a:ln>
              <a:solidFill>
                <a:schemeClr val="tx1"/>
              </a:solidFill>
            </a:ln>
          </p:spPr>
          <p:txBody>
            <a:bodyPr wrap="none" rtlCol="0">
              <a:spAutoFit/>
            </a:bodyPr>
            <a:lstStyle/>
            <a:p>
              <a:r>
                <a:rPr lang="es-VE" sz="2400" dirty="0" smtClean="0"/>
                <a:t>INICIO</a:t>
              </a:r>
              <a:endParaRPr lang="es-VE" sz="2400" dirty="0"/>
            </a:p>
          </p:txBody>
        </p:sp>
        <p:sp>
          <p:nvSpPr>
            <p:cNvPr id="17" name="16 CuadroTexto"/>
            <p:cNvSpPr txBox="1"/>
            <p:nvPr/>
          </p:nvSpPr>
          <p:spPr>
            <a:xfrm>
              <a:off x="4457724" y="6334804"/>
              <a:ext cx="601447" cy="461665"/>
            </a:xfrm>
            <a:prstGeom prst="rect">
              <a:avLst/>
            </a:prstGeom>
            <a:noFill/>
            <a:ln>
              <a:solidFill>
                <a:schemeClr val="tx1"/>
              </a:solidFill>
            </a:ln>
          </p:spPr>
          <p:txBody>
            <a:bodyPr wrap="none" rtlCol="0">
              <a:spAutoFit/>
            </a:bodyPr>
            <a:lstStyle/>
            <a:p>
              <a:r>
                <a:rPr lang="es-VE" sz="2400" dirty="0" smtClean="0"/>
                <a:t>FIN</a:t>
              </a:r>
              <a:endParaRPr lang="es-VE" sz="2400" dirty="0"/>
            </a:p>
          </p:txBody>
        </p:sp>
        <p:cxnSp>
          <p:nvCxnSpPr>
            <p:cNvPr id="21" name="20 Conector recto de flecha"/>
            <p:cNvCxnSpPr/>
            <p:nvPr/>
          </p:nvCxnSpPr>
          <p:spPr>
            <a:xfrm rot="5400000">
              <a:off x="4679157" y="3106735"/>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rot="5400000">
              <a:off x="4679157" y="3893347"/>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5400000">
              <a:off x="4607719" y="6178569"/>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 name="f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93647" y="253730"/>
            <a:ext cx="609600" cy="609600"/>
          </a:xfrm>
          <a:prstGeom prst="rect">
            <a:avLst/>
          </a:prstGeom>
        </p:spPr>
      </p:pic>
    </p:spTree>
    <p:extLst>
      <p:ext uri="{BB962C8B-B14F-4D97-AF65-F5344CB8AC3E}">
        <p14:creationId xmlns:p14="http://schemas.microsoft.com/office/powerpoint/2010/main"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142984"/>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1026" name="Picture 2"/>
          <p:cNvPicPr>
            <a:picLocks noChangeAspect="1" noChangeArrowheads="1"/>
          </p:cNvPicPr>
          <p:nvPr/>
        </p:nvPicPr>
        <p:blipFill>
          <a:blip r:embed="rId5"/>
          <a:srcRect/>
          <a:stretch>
            <a:fillRect/>
          </a:stretch>
        </p:blipFill>
        <p:spPr bwMode="auto">
          <a:xfrm>
            <a:off x="571472" y="1857364"/>
            <a:ext cx="8215370" cy="4929222"/>
          </a:xfrm>
          <a:prstGeom prst="rect">
            <a:avLst/>
          </a:prstGeom>
          <a:noFill/>
          <a:ln w="9525">
            <a:noFill/>
            <a:miter lim="800000"/>
            <a:headEnd/>
            <a:tailEnd/>
          </a:ln>
          <a:effectLst/>
        </p:spPr>
      </p:pic>
      <p:pic>
        <p:nvPicPr>
          <p:cNvPr id="2" name="f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2240" y="253550"/>
            <a:ext cx="609600" cy="609600"/>
          </a:xfrm>
          <a:prstGeom prst="rect">
            <a:avLst/>
          </a:prstGeom>
        </p:spPr>
      </p:pic>
    </p:spTree>
    <p:extLst>
      <p:ext uri="{BB962C8B-B14F-4D97-AF65-F5344CB8AC3E}">
        <p14:creationId xmlns:p14="http://schemas.microsoft.com/office/powerpoint/2010/main"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357158" y="2318462"/>
            <a:ext cx="864399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200" dirty="0" smtClean="0">
                <a:latin typeface="Georgia" pitchFamily="18" charset="0"/>
              </a:rPr>
              <a:t>Se conocen también como alternativas o decisiones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Se utilizan para tomar decisiones lógicas.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En estas estructuras se evalúa una condición y en función del resultado de la misma se realiza una opción u otra.</a:t>
            </a:r>
          </a:p>
          <a:p>
            <a:pPr algn="just"/>
            <a:endParaRPr lang="es-VE" sz="32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5355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928802"/>
            <a:ext cx="864399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dirty="0" smtClean="0">
                <a:latin typeface="Georgia" pitchFamily="18" charset="0"/>
              </a:rPr>
              <a:t>Se tienen 3 estructuras de decisión:</a:t>
            </a:r>
          </a:p>
          <a:p>
            <a:pPr algn="just"/>
            <a:endParaRPr lang="es-VE" sz="4000" dirty="0" smtClean="0">
              <a:latin typeface="Georgia" pitchFamily="18" charset="0"/>
            </a:endParaRPr>
          </a:p>
          <a:p>
            <a:pPr algn="just"/>
            <a:r>
              <a:rPr lang="es-ES" sz="2800" b="1" dirty="0" smtClean="0">
                <a:latin typeface="Georgia" pitchFamily="18" charset="0"/>
              </a:rPr>
              <a:t>Simple</a:t>
            </a:r>
            <a:r>
              <a:rPr lang="es-ES" sz="2800" dirty="0" smtClean="0">
                <a:latin typeface="Georgia" pitchFamily="18" charset="0"/>
              </a:rPr>
              <a:t>: Si – entonces</a:t>
            </a:r>
            <a:r>
              <a:rPr lang="es-ES" sz="2800" b="1" dirty="0" smtClean="0">
                <a:latin typeface="Georgia" pitchFamily="18" charset="0"/>
              </a:rPr>
              <a:t>: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Doble: </a:t>
            </a:r>
            <a:r>
              <a:rPr lang="es-ES" sz="2800" dirty="0" smtClean="0">
                <a:latin typeface="Georgia" pitchFamily="18" charset="0"/>
              </a:rPr>
              <a:t>Si–entonces-si no: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r>
              <a:rPr lang="es-ES" sz="2800" b="1" dirty="0" err="1" smtClean="0">
                <a:latin typeface="Georgia" pitchFamily="18" charset="0"/>
              </a:rPr>
              <a:t>else</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Múltiple: </a:t>
            </a:r>
            <a:r>
              <a:rPr lang="es-ES" sz="2800" dirty="0" smtClean="0">
                <a:latin typeface="Georgia" pitchFamily="18" charset="0"/>
              </a:rPr>
              <a:t>En caso de:	</a:t>
            </a:r>
            <a:r>
              <a:rPr lang="es-ES" sz="2800" b="1" dirty="0" smtClean="0">
                <a:solidFill>
                  <a:srgbClr val="FF0000"/>
                </a:solidFill>
                <a:latin typeface="Georgia" pitchFamily="18" charset="0"/>
              </a:rPr>
              <a:t>Case (NO)</a:t>
            </a:r>
            <a:endParaRPr lang="es-VE" sz="2800" dirty="0">
              <a:solidFill>
                <a:srgbClr val="FF0000"/>
              </a:solidFill>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66705"/>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p>
          <a:p>
            <a:pPr algn="just"/>
            <a:endParaRPr lang="es-ES" sz="2800" dirty="0" smtClean="0">
              <a:latin typeface="Georgia" pitchFamily="18" charset="0"/>
            </a:endParaRPr>
          </a:p>
          <a:p>
            <a:pPr algn="just"/>
            <a:r>
              <a:rPr lang="es-ES" sz="2800" dirty="0" smtClean="0">
                <a:latin typeface="Georgia" pitchFamily="18" charset="0"/>
              </a:rPr>
              <a:t>La estructura alternativa </a:t>
            </a:r>
            <a:r>
              <a:rPr lang="es-ES" sz="3200" dirty="0" smtClean="0">
                <a:solidFill>
                  <a:srgbClr val="FF0000"/>
                </a:solidFill>
                <a:latin typeface="Georgia" pitchFamily="18" charset="0"/>
              </a:rPr>
              <a:t>SIMPLE</a:t>
            </a:r>
            <a:r>
              <a:rPr lang="es-ES" sz="2800" dirty="0" smtClean="0">
                <a:latin typeface="Georgia" pitchFamily="18" charset="0"/>
              </a:rPr>
              <a:t> ejecuta una determinada acción cuando se cumple una determinada condición.</a:t>
            </a:r>
          </a:p>
          <a:p>
            <a:pPr algn="just"/>
            <a:endParaRPr lang="es-VE" sz="2800" dirty="0" smtClean="0">
              <a:latin typeface="Georgia" pitchFamily="18" charset="0"/>
            </a:endParaRPr>
          </a:p>
          <a:p>
            <a:pPr algn="just"/>
            <a:r>
              <a:rPr lang="es-ES" sz="2800" dirty="0" smtClean="0">
                <a:latin typeface="Georgia" pitchFamily="18" charset="0"/>
              </a:rPr>
              <a:t>Esta estructura evalúa la condición y si la condición es verdadera, ejecuta la acción o acciones.</a:t>
            </a:r>
          </a:p>
          <a:p>
            <a:pPr algn="just"/>
            <a:endParaRPr lang="es-VE" sz="2800" dirty="0" smtClean="0">
              <a:latin typeface="Georgia" pitchFamily="18" charset="0"/>
            </a:endParaRPr>
          </a:p>
          <a:p>
            <a:pPr algn="just"/>
            <a:r>
              <a:rPr lang="es-ES" sz="2800" dirty="0" smtClean="0">
                <a:latin typeface="Georgia" pitchFamily="18" charset="0"/>
              </a:rPr>
              <a:t>Si la condición es falsa, entonces no hace nada.</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48426"/>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DEFINICIÓN DE ALGORITMO</a:t>
            </a:r>
            <a:endParaRPr lang="es-VE" sz="4400" b="1" dirty="0">
              <a:latin typeface="Georgia" pitchFamily="18" charset="0"/>
            </a:endParaRPr>
          </a:p>
        </p:txBody>
      </p:sp>
      <p:pic>
        <p:nvPicPr>
          <p:cNvPr id="2" name="f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050" name="Picture 2"/>
          <p:cNvPicPr>
            <a:picLocks noChangeAspect="1" noChangeArrowheads="1"/>
          </p:cNvPicPr>
          <p:nvPr/>
        </p:nvPicPr>
        <p:blipFill>
          <a:blip r:embed="rId5"/>
          <a:srcRect/>
          <a:stretch>
            <a:fillRect/>
          </a:stretch>
        </p:blipFill>
        <p:spPr bwMode="auto">
          <a:xfrm>
            <a:off x="500035" y="3929066"/>
            <a:ext cx="3286148" cy="2047875"/>
          </a:xfrm>
          <a:prstGeom prst="rect">
            <a:avLst/>
          </a:prstGeom>
          <a:noFill/>
          <a:ln w="9525">
            <a:noFill/>
            <a:miter lim="800000"/>
            <a:headEnd/>
            <a:tailEnd/>
          </a:ln>
          <a:effectLst/>
        </p:spPr>
      </p:pic>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grpSp>
        <p:nvGrpSpPr>
          <p:cNvPr id="21" name="20 Grupo"/>
          <p:cNvGrpSpPr/>
          <p:nvPr/>
        </p:nvGrpSpPr>
        <p:grpSpPr>
          <a:xfrm>
            <a:off x="4572000" y="3571876"/>
            <a:ext cx="4349189" cy="3214710"/>
            <a:chOff x="4786314" y="3571876"/>
            <a:chExt cx="4349189" cy="3214710"/>
          </a:xfrm>
        </p:grpSpPr>
        <p:sp>
          <p:nvSpPr>
            <p:cNvPr id="14" name="13 Rombo"/>
            <p:cNvSpPr/>
            <p:nvPr/>
          </p:nvSpPr>
          <p:spPr>
            <a:xfrm>
              <a:off x="4786314" y="3571876"/>
              <a:ext cx="3857652" cy="128588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000" b="1" dirty="0" smtClean="0">
                  <a:solidFill>
                    <a:schemeClr val="tx1"/>
                  </a:solidFill>
                  <a:latin typeface="Georgia" pitchFamily="18" charset="0"/>
                </a:rPr>
                <a:t>CONDICION</a:t>
              </a:r>
              <a:endParaRPr lang="es-VE" sz="2000" b="1" dirty="0">
                <a:solidFill>
                  <a:schemeClr val="tx1"/>
                </a:solidFill>
                <a:latin typeface="Georgia" pitchFamily="18" charset="0"/>
              </a:endParaRPr>
            </a:p>
          </p:txBody>
        </p:sp>
        <p:sp>
          <p:nvSpPr>
            <p:cNvPr id="15" name="14 Rectángulo"/>
            <p:cNvSpPr/>
            <p:nvPr/>
          </p:nvSpPr>
          <p:spPr>
            <a:xfrm>
              <a:off x="5286380" y="5429264"/>
              <a:ext cx="2928958"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dirty="0" smtClean="0">
                  <a:solidFill>
                    <a:schemeClr val="tx1"/>
                  </a:solidFill>
                  <a:latin typeface="Georgia" pitchFamily="18" charset="0"/>
                </a:rPr>
                <a:t>ACCIONES</a:t>
              </a:r>
              <a:endParaRPr lang="es-VE" sz="2400" dirty="0">
                <a:solidFill>
                  <a:schemeClr val="tx1"/>
                </a:solidFill>
                <a:latin typeface="Georgia" pitchFamily="18" charset="0"/>
              </a:endParaRPr>
            </a:p>
          </p:txBody>
        </p:sp>
        <p:cxnSp>
          <p:nvCxnSpPr>
            <p:cNvPr id="17" name="16 Conector recto de flecha"/>
            <p:cNvCxnSpPr>
              <a:stCxn id="14" idx="2"/>
            </p:cNvCxnSpPr>
            <p:nvPr/>
          </p:nvCxnSpPr>
          <p:spPr>
            <a:xfrm rot="5400000">
              <a:off x="6429388" y="5143512"/>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rot="5400000">
              <a:off x="6430182" y="6500040"/>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8572528" y="3714752"/>
              <a:ext cx="562975" cy="400110"/>
            </a:xfrm>
            <a:prstGeom prst="rect">
              <a:avLst/>
            </a:prstGeom>
            <a:noFill/>
          </p:spPr>
          <p:txBody>
            <a:bodyPr wrap="none" rtlCol="0">
              <a:spAutoFit/>
            </a:bodyPr>
            <a:lstStyle/>
            <a:p>
              <a:r>
                <a:rPr lang="es-VE" sz="2000" b="1" dirty="0" smtClean="0">
                  <a:latin typeface="Georgia" pitchFamily="18" charset="0"/>
                </a:rPr>
                <a:t>No</a:t>
              </a:r>
              <a:endParaRPr lang="es-VE" sz="2000" b="1" dirty="0">
                <a:latin typeface="Georgia" pitchFamily="18" charset="0"/>
              </a:endParaRPr>
            </a:p>
          </p:txBody>
        </p:sp>
        <p:sp>
          <p:nvSpPr>
            <p:cNvPr id="20" name="19 CuadroTexto"/>
            <p:cNvSpPr txBox="1"/>
            <p:nvPr/>
          </p:nvSpPr>
          <p:spPr>
            <a:xfrm>
              <a:off x="6786578" y="4917056"/>
              <a:ext cx="415498" cy="369332"/>
            </a:xfrm>
            <a:prstGeom prst="rect">
              <a:avLst/>
            </a:prstGeom>
            <a:noFill/>
          </p:spPr>
          <p:txBody>
            <a:bodyPr wrap="none" rtlCol="0">
              <a:spAutoFit/>
            </a:bodyPr>
            <a:lstStyle/>
            <a:p>
              <a:r>
                <a:rPr lang="es-VE" b="1" dirty="0" smtClean="0">
                  <a:latin typeface="Georgia" pitchFamily="18" charset="0"/>
                </a:rPr>
                <a:t>Si</a:t>
              </a:r>
              <a:endParaRPr lang="es-VE" b="1" dirty="0">
                <a:latin typeface="Georgia" pitchFamily="18" charset="0"/>
              </a:endParaRPr>
            </a:p>
          </p:txBody>
        </p:sp>
      </p:grpSp>
      <p:sp>
        <p:nvSpPr>
          <p:cNvPr id="22" name="21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0013" y="258364"/>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2928934"/>
            <a:ext cx="8501122"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Construya un diagrama de flujo  tal  que  dado como datos los valores enteros P y Q, determine si los mismos satisfacen la siguiente expresión: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3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Q</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4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2*P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2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&lt; 680</a:t>
            </a: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En caso afirmativo debe imprimir los valores P y Q.</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9072" y="248426"/>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1443" name="Picture 3"/>
          <p:cNvPicPr>
            <a:picLocks noChangeAspect="1" noChangeArrowheads="1"/>
          </p:cNvPicPr>
          <p:nvPr/>
        </p:nvPicPr>
        <p:blipFill>
          <a:blip r:embed="rId5"/>
          <a:srcRect/>
          <a:stretch>
            <a:fillRect/>
          </a:stretch>
        </p:blipFill>
        <p:spPr bwMode="auto">
          <a:xfrm>
            <a:off x="514350" y="3028964"/>
            <a:ext cx="8115300" cy="3614746"/>
          </a:xfrm>
          <a:prstGeom prst="rect">
            <a:avLst/>
          </a:prstGeom>
          <a:noFill/>
          <a:ln w="9525">
            <a:noFill/>
            <a:miter lim="800000"/>
            <a:headEnd/>
            <a:tailEnd/>
          </a:ln>
          <a:effectLst/>
        </p:spPr>
      </p:pic>
      <p:sp>
        <p:nvSpPr>
          <p:cNvPr id="12" name="11 Rectángulo"/>
          <p:cNvSpPr/>
          <p:nvPr/>
        </p:nvSpPr>
        <p:spPr>
          <a:xfrm>
            <a:off x="6143636" y="2357430"/>
            <a:ext cx="2953053" cy="461665"/>
          </a:xfrm>
          <a:prstGeom prst="rect">
            <a:avLst/>
          </a:prstGeom>
        </p:spPr>
        <p:txBody>
          <a:bodyPr wrap="none">
            <a:spAutoFit/>
          </a:bodyPr>
          <a:lstStyle/>
          <a:p>
            <a:r>
              <a:rPr lang="es-ES" sz="2400" b="1" u="sng" dirty="0" smtClean="0">
                <a:solidFill>
                  <a:srgbClr val="FF0000"/>
                </a:solidFill>
                <a:latin typeface="Georgia" panose="02040502050405020303" pitchFamily="18" charset="0"/>
              </a:rPr>
              <a:t>PSEUDOCÓDIGO</a:t>
            </a:r>
            <a:endParaRPr lang="es-VE" sz="2400" b="1" u="sng" dirty="0">
              <a:solidFill>
                <a:srgbClr val="FF0000"/>
              </a:solidFill>
            </a:endParaRPr>
          </a:p>
        </p:txBody>
      </p:sp>
      <p:pic>
        <p:nvPicPr>
          <p:cNvPr id="2" name="f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79561" y="256437"/>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14298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1" name="10 Rectángulo"/>
          <p:cNvSpPr/>
          <p:nvPr/>
        </p:nvSpPr>
        <p:spPr>
          <a:xfrm>
            <a:off x="6215075" y="1643050"/>
            <a:ext cx="2928926" cy="1077218"/>
          </a:xfrm>
          <a:prstGeom prst="rect">
            <a:avLst/>
          </a:prstGeom>
        </p:spPr>
        <p:txBody>
          <a:bodyPr wrap="square">
            <a:spAutoFit/>
          </a:bodyPr>
          <a:lstStyle/>
          <a:p>
            <a:pPr algn="ctr"/>
            <a:r>
              <a:rPr lang="es-ES" sz="3200" b="1" dirty="0" smtClean="0">
                <a:solidFill>
                  <a:srgbClr val="FF0000"/>
                </a:solidFill>
                <a:latin typeface="Georgia" pitchFamily="18" charset="0"/>
              </a:rPr>
              <a:t>Diagrama de Flujo</a:t>
            </a:r>
            <a:endParaRPr lang="es-VE" sz="3200" b="1" dirty="0">
              <a:solidFill>
                <a:srgbClr val="FF0000"/>
              </a:solidFill>
              <a:latin typeface="Georgia" pitchFamily="18" charset="0"/>
            </a:endParaRPr>
          </a:p>
        </p:txBody>
      </p:sp>
      <p:sp>
        <p:nvSpPr>
          <p:cNvPr id="62491"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grpSp>
        <p:nvGrpSpPr>
          <p:cNvPr id="62465" name="Group 1"/>
          <p:cNvGrpSpPr>
            <a:grpSpLocks/>
          </p:cNvGrpSpPr>
          <p:nvPr/>
        </p:nvGrpSpPr>
        <p:grpSpPr bwMode="auto">
          <a:xfrm>
            <a:off x="2786050" y="2571744"/>
            <a:ext cx="4071966" cy="4286256"/>
            <a:chOff x="0" y="0"/>
            <a:chExt cx="6296" cy="8182"/>
          </a:xfrm>
        </p:grpSpPr>
        <p:sp>
          <p:nvSpPr>
            <p:cNvPr id="62490" name="AutoShape 26"/>
            <p:cNvSpPr>
              <a:spLocks/>
            </p:cNvSpPr>
            <p:nvPr/>
          </p:nvSpPr>
          <p:spPr bwMode="auto">
            <a:xfrm>
              <a:off x="1221" y="7"/>
              <a:ext cx="3681" cy="2391"/>
            </a:xfrm>
            <a:custGeom>
              <a:avLst/>
              <a:gdLst/>
              <a:ahLst/>
              <a:cxnLst>
                <a:cxn ang="0">
                  <a:pos x="0" y="2390"/>
                </a:cxn>
                <a:cxn ang="0">
                  <a:pos x="736" y="1809"/>
                </a:cxn>
                <a:cxn ang="0">
                  <a:pos x="3681" y="1809"/>
                </a:cxn>
                <a:cxn ang="0">
                  <a:pos x="2944" y="2390"/>
                </a:cxn>
                <a:cxn ang="0">
                  <a:pos x="0" y="2390"/>
                </a:cxn>
                <a:cxn ang="0">
                  <a:pos x="927" y="0"/>
                </a:cxn>
                <a:cxn ang="0">
                  <a:pos x="2754" y="0"/>
                </a:cxn>
                <a:cxn ang="0">
                  <a:pos x="2754" y="0"/>
                </a:cxn>
                <a:cxn ang="0">
                  <a:pos x="2832" y="6"/>
                </a:cxn>
                <a:cxn ang="0">
                  <a:pos x="2905" y="25"/>
                </a:cxn>
                <a:cxn ang="0">
                  <a:pos x="2973" y="55"/>
                </a:cxn>
                <a:cxn ang="0">
                  <a:pos x="3033" y="96"/>
                </a:cxn>
                <a:cxn ang="0">
                  <a:pos x="3085" y="145"/>
                </a:cxn>
                <a:cxn ang="0">
                  <a:pos x="3128" y="202"/>
                </a:cxn>
                <a:cxn ang="0">
                  <a:pos x="3160" y="266"/>
                </a:cxn>
                <a:cxn ang="0">
                  <a:pos x="3180" y="335"/>
                </a:cxn>
                <a:cxn ang="0">
                  <a:pos x="3187" y="408"/>
                </a:cxn>
                <a:cxn ang="0">
                  <a:pos x="3180" y="482"/>
                </a:cxn>
                <a:cxn ang="0">
                  <a:pos x="3160" y="551"/>
                </a:cxn>
                <a:cxn ang="0">
                  <a:pos x="3128" y="615"/>
                </a:cxn>
                <a:cxn ang="0">
                  <a:pos x="3085" y="672"/>
                </a:cxn>
                <a:cxn ang="0">
                  <a:pos x="3033" y="721"/>
                </a:cxn>
                <a:cxn ang="0">
                  <a:pos x="2973" y="762"/>
                </a:cxn>
                <a:cxn ang="0">
                  <a:pos x="2905" y="792"/>
                </a:cxn>
                <a:cxn ang="0">
                  <a:pos x="2832" y="811"/>
                </a:cxn>
                <a:cxn ang="0">
                  <a:pos x="2754" y="817"/>
                </a:cxn>
                <a:cxn ang="0">
                  <a:pos x="927" y="817"/>
                </a:cxn>
                <a:cxn ang="0">
                  <a:pos x="927" y="817"/>
                </a:cxn>
                <a:cxn ang="0">
                  <a:pos x="849" y="811"/>
                </a:cxn>
                <a:cxn ang="0">
                  <a:pos x="775" y="792"/>
                </a:cxn>
                <a:cxn ang="0">
                  <a:pos x="708" y="762"/>
                </a:cxn>
                <a:cxn ang="0">
                  <a:pos x="647" y="721"/>
                </a:cxn>
                <a:cxn ang="0">
                  <a:pos x="595" y="672"/>
                </a:cxn>
                <a:cxn ang="0">
                  <a:pos x="552" y="615"/>
                </a:cxn>
                <a:cxn ang="0">
                  <a:pos x="520" y="551"/>
                </a:cxn>
                <a:cxn ang="0">
                  <a:pos x="500" y="482"/>
                </a:cxn>
                <a:cxn ang="0">
                  <a:pos x="493" y="408"/>
                </a:cxn>
                <a:cxn ang="0">
                  <a:pos x="500" y="335"/>
                </a:cxn>
                <a:cxn ang="0">
                  <a:pos x="520" y="266"/>
                </a:cxn>
                <a:cxn ang="0">
                  <a:pos x="552" y="202"/>
                </a:cxn>
                <a:cxn ang="0">
                  <a:pos x="595" y="145"/>
                </a:cxn>
                <a:cxn ang="0">
                  <a:pos x="647" y="96"/>
                </a:cxn>
                <a:cxn ang="0">
                  <a:pos x="708" y="55"/>
                </a:cxn>
                <a:cxn ang="0">
                  <a:pos x="775" y="25"/>
                </a:cxn>
                <a:cxn ang="0">
                  <a:pos x="849" y="6"/>
                </a:cxn>
                <a:cxn ang="0">
                  <a:pos x="927" y="0"/>
                </a:cxn>
              </a:cxnLst>
              <a:rect l="0" t="0" r="r" b="b"/>
              <a:pathLst>
                <a:path w="3681" h="2391">
                  <a:moveTo>
                    <a:pt x="0" y="2390"/>
                  </a:moveTo>
                  <a:lnTo>
                    <a:pt x="736" y="1809"/>
                  </a:lnTo>
                  <a:lnTo>
                    <a:pt x="3681" y="1809"/>
                  </a:lnTo>
                  <a:lnTo>
                    <a:pt x="2944" y="2390"/>
                  </a:lnTo>
                  <a:lnTo>
                    <a:pt x="0" y="2390"/>
                  </a:lnTo>
                  <a:close/>
                  <a:moveTo>
                    <a:pt x="927" y="0"/>
                  </a:moveTo>
                  <a:lnTo>
                    <a:pt x="2754" y="0"/>
                  </a:lnTo>
                  <a:lnTo>
                    <a:pt x="2832" y="6"/>
                  </a:lnTo>
                  <a:lnTo>
                    <a:pt x="2905" y="25"/>
                  </a:lnTo>
                  <a:lnTo>
                    <a:pt x="2973" y="55"/>
                  </a:lnTo>
                  <a:lnTo>
                    <a:pt x="3033" y="96"/>
                  </a:lnTo>
                  <a:lnTo>
                    <a:pt x="3085" y="145"/>
                  </a:lnTo>
                  <a:lnTo>
                    <a:pt x="3128" y="202"/>
                  </a:lnTo>
                  <a:lnTo>
                    <a:pt x="3160" y="266"/>
                  </a:lnTo>
                  <a:lnTo>
                    <a:pt x="3180" y="335"/>
                  </a:lnTo>
                  <a:lnTo>
                    <a:pt x="3187" y="408"/>
                  </a:lnTo>
                  <a:lnTo>
                    <a:pt x="3180" y="482"/>
                  </a:lnTo>
                  <a:lnTo>
                    <a:pt x="3160" y="551"/>
                  </a:lnTo>
                  <a:lnTo>
                    <a:pt x="3128" y="615"/>
                  </a:lnTo>
                  <a:lnTo>
                    <a:pt x="3085" y="672"/>
                  </a:lnTo>
                  <a:lnTo>
                    <a:pt x="3033" y="721"/>
                  </a:lnTo>
                  <a:lnTo>
                    <a:pt x="2973" y="762"/>
                  </a:lnTo>
                  <a:lnTo>
                    <a:pt x="2905" y="792"/>
                  </a:lnTo>
                  <a:lnTo>
                    <a:pt x="2832" y="811"/>
                  </a:lnTo>
                  <a:lnTo>
                    <a:pt x="2754" y="817"/>
                  </a:lnTo>
                  <a:lnTo>
                    <a:pt x="927" y="817"/>
                  </a:lnTo>
                  <a:lnTo>
                    <a:pt x="849" y="811"/>
                  </a:lnTo>
                  <a:lnTo>
                    <a:pt x="775" y="792"/>
                  </a:lnTo>
                  <a:lnTo>
                    <a:pt x="708" y="762"/>
                  </a:lnTo>
                  <a:lnTo>
                    <a:pt x="647" y="721"/>
                  </a:lnTo>
                  <a:lnTo>
                    <a:pt x="595" y="672"/>
                  </a:lnTo>
                  <a:lnTo>
                    <a:pt x="552" y="615"/>
                  </a:lnTo>
                  <a:lnTo>
                    <a:pt x="520" y="551"/>
                  </a:lnTo>
                  <a:lnTo>
                    <a:pt x="500" y="482"/>
                  </a:lnTo>
                  <a:lnTo>
                    <a:pt x="493" y="408"/>
                  </a:lnTo>
                  <a:lnTo>
                    <a:pt x="500" y="335"/>
                  </a:lnTo>
                  <a:lnTo>
                    <a:pt x="520" y="266"/>
                  </a:lnTo>
                  <a:lnTo>
                    <a:pt x="552" y="202"/>
                  </a:lnTo>
                  <a:lnTo>
                    <a:pt x="595" y="145"/>
                  </a:lnTo>
                  <a:lnTo>
                    <a:pt x="647" y="96"/>
                  </a:lnTo>
                  <a:lnTo>
                    <a:pt x="708" y="55"/>
                  </a:lnTo>
                  <a:lnTo>
                    <a:pt x="775" y="25"/>
                  </a:lnTo>
                  <a:lnTo>
                    <a:pt x="849" y="6"/>
                  </a:lnTo>
                  <a:lnTo>
                    <a:pt x="927"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9" name="Line 25"/>
            <p:cNvSpPr>
              <a:spLocks noChangeShapeType="1"/>
            </p:cNvSpPr>
            <p:nvPr/>
          </p:nvSpPr>
          <p:spPr bwMode="auto">
            <a:xfrm>
              <a:off x="3062" y="825"/>
              <a:ext cx="0" cy="94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8" name="Freeform 24"/>
            <p:cNvSpPr>
              <a:spLocks/>
            </p:cNvSpPr>
            <p:nvPr/>
          </p:nvSpPr>
          <p:spPr bwMode="auto">
            <a:xfrm>
              <a:off x="3045" y="174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7" name="Freeform 23"/>
            <p:cNvSpPr>
              <a:spLocks/>
            </p:cNvSpPr>
            <p:nvPr/>
          </p:nvSpPr>
          <p:spPr bwMode="auto">
            <a:xfrm>
              <a:off x="3045" y="174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6" name="Freeform 22"/>
            <p:cNvSpPr>
              <a:spLocks/>
            </p:cNvSpPr>
            <p:nvPr/>
          </p:nvSpPr>
          <p:spPr bwMode="auto">
            <a:xfrm>
              <a:off x="7" y="3426"/>
              <a:ext cx="6110" cy="1156"/>
            </a:xfrm>
            <a:custGeom>
              <a:avLst/>
              <a:gdLst/>
              <a:ahLst/>
              <a:cxnLst>
                <a:cxn ang="0">
                  <a:pos x="0" y="578"/>
                </a:cxn>
                <a:cxn ang="0">
                  <a:pos x="3054" y="0"/>
                </a:cxn>
                <a:cxn ang="0">
                  <a:pos x="6109" y="578"/>
                </a:cxn>
                <a:cxn ang="0">
                  <a:pos x="3054" y="1155"/>
                </a:cxn>
                <a:cxn ang="0">
                  <a:pos x="0" y="578"/>
                </a:cxn>
              </a:cxnLst>
              <a:rect l="0" t="0" r="r" b="b"/>
              <a:pathLst>
                <a:path w="6110" h="1156">
                  <a:moveTo>
                    <a:pt x="0" y="578"/>
                  </a:moveTo>
                  <a:lnTo>
                    <a:pt x="3054" y="0"/>
                  </a:lnTo>
                  <a:lnTo>
                    <a:pt x="6109" y="578"/>
                  </a:lnTo>
                  <a:lnTo>
                    <a:pt x="3054" y="1155"/>
                  </a:lnTo>
                  <a:lnTo>
                    <a:pt x="0" y="578"/>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5" name="Line 21"/>
            <p:cNvSpPr>
              <a:spLocks noChangeShapeType="1"/>
            </p:cNvSpPr>
            <p:nvPr/>
          </p:nvSpPr>
          <p:spPr bwMode="auto">
            <a:xfrm>
              <a:off x="3062" y="2398"/>
              <a:ext cx="0" cy="97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4" name="Freeform 20"/>
            <p:cNvSpPr>
              <a:spLocks/>
            </p:cNvSpPr>
            <p:nvPr/>
          </p:nvSpPr>
          <p:spPr bwMode="auto">
            <a:xfrm>
              <a:off x="3045" y="3358"/>
              <a:ext cx="34" cy="47"/>
            </a:xfrm>
            <a:custGeom>
              <a:avLst/>
              <a:gdLst/>
              <a:ahLst/>
              <a:cxnLst>
                <a:cxn ang="0">
                  <a:pos x="17" y="46"/>
                </a:cxn>
                <a:cxn ang="0">
                  <a:pos x="0" y="0"/>
                </a:cxn>
                <a:cxn ang="0">
                  <a:pos x="17" y="17"/>
                </a:cxn>
                <a:cxn ang="0">
                  <a:pos x="34" y="0"/>
                </a:cxn>
                <a:cxn ang="0">
                  <a:pos x="17" y="46"/>
                </a:cxn>
              </a:cxnLst>
              <a:rect l="0" t="0" r="r" b="b"/>
              <a:pathLst>
                <a:path w="34" h="47">
                  <a:moveTo>
                    <a:pt x="17" y="46"/>
                  </a:moveTo>
                  <a:lnTo>
                    <a:pt x="0" y="0"/>
                  </a:lnTo>
                  <a:lnTo>
                    <a:pt x="17" y="17"/>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3" name="Freeform 19"/>
            <p:cNvSpPr>
              <a:spLocks/>
            </p:cNvSpPr>
            <p:nvPr/>
          </p:nvSpPr>
          <p:spPr bwMode="auto">
            <a:xfrm>
              <a:off x="3045" y="3358"/>
              <a:ext cx="34" cy="47"/>
            </a:xfrm>
            <a:custGeom>
              <a:avLst/>
              <a:gdLst/>
              <a:ahLst/>
              <a:cxnLst>
                <a:cxn ang="0">
                  <a:pos x="17" y="17"/>
                </a:cxn>
                <a:cxn ang="0">
                  <a:pos x="0" y="0"/>
                </a:cxn>
                <a:cxn ang="0">
                  <a:pos x="17" y="46"/>
                </a:cxn>
                <a:cxn ang="0">
                  <a:pos x="34" y="0"/>
                </a:cxn>
                <a:cxn ang="0">
                  <a:pos x="17" y="17"/>
                </a:cxn>
              </a:cxnLst>
              <a:rect l="0" t="0" r="r" b="b"/>
              <a:pathLst>
                <a:path w="34" h="47">
                  <a:moveTo>
                    <a:pt x="17" y="17"/>
                  </a:moveTo>
                  <a:lnTo>
                    <a:pt x="0" y="0"/>
                  </a:lnTo>
                  <a:lnTo>
                    <a:pt x="17" y="46"/>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2" name="AutoShape 18"/>
            <p:cNvSpPr>
              <a:spLocks/>
            </p:cNvSpPr>
            <p:nvPr/>
          </p:nvSpPr>
          <p:spPr bwMode="auto">
            <a:xfrm>
              <a:off x="1432" y="5626"/>
              <a:ext cx="3259" cy="2547"/>
            </a:xfrm>
            <a:custGeom>
              <a:avLst/>
              <a:gdLst/>
              <a:ahLst/>
              <a:cxnLst>
                <a:cxn ang="0">
                  <a:pos x="3259" y="0"/>
                </a:cxn>
                <a:cxn ang="0">
                  <a:pos x="3150" y="579"/>
                </a:cxn>
                <a:cxn ang="0">
                  <a:pos x="2947" y="582"/>
                </a:cxn>
                <a:cxn ang="0">
                  <a:pos x="2761" y="587"/>
                </a:cxn>
                <a:cxn ang="0">
                  <a:pos x="2592" y="593"/>
                </a:cxn>
                <a:cxn ang="0">
                  <a:pos x="2435" y="602"/>
                </a:cxn>
                <a:cxn ang="0">
                  <a:pos x="2291" y="611"/>
                </a:cxn>
                <a:cxn ang="0">
                  <a:pos x="2157" y="622"/>
                </a:cxn>
                <a:cxn ang="0">
                  <a:pos x="2031" y="633"/>
                </a:cxn>
                <a:cxn ang="0">
                  <a:pos x="1912" y="645"/>
                </a:cxn>
                <a:cxn ang="0">
                  <a:pos x="1797" y="657"/>
                </a:cxn>
                <a:cxn ang="0">
                  <a:pos x="1685" y="668"/>
                </a:cxn>
                <a:cxn ang="0">
                  <a:pos x="1574" y="679"/>
                </a:cxn>
                <a:cxn ang="0">
                  <a:pos x="1462" y="689"/>
                </a:cxn>
                <a:cxn ang="0">
                  <a:pos x="1347" y="697"/>
                </a:cxn>
                <a:cxn ang="0">
                  <a:pos x="1227" y="704"/>
                </a:cxn>
                <a:cxn ang="0">
                  <a:pos x="1101" y="709"/>
                </a:cxn>
                <a:cxn ang="0">
                  <a:pos x="967" y="712"/>
                </a:cxn>
                <a:cxn ang="0">
                  <a:pos x="823" y="713"/>
                </a:cxn>
                <a:cxn ang="0">
                  <a:pos x="667" y="710"/>
                </a:cxn>
                <a:cxn ang="0">
                  <a:pos x="497" y="704"/>
                </a:cxn>
                <a:cxn ang="0">
                  <a:pos x="311" y="695"/>
                </a:cxn>
                <a:cxn ang="0">
                  <a:pos x="108" y="682"/>
                </a:cxn>
                <a:cxn ang="0">
                  <a:pos x="0" y="0"/>
                </a:cxn>
                <a:cxn ang="0">
                  <a:pos x="2543" y="1729"/>
                </a:cxn>
                <a:cxn ang="0">
                  <a:pos x="2621" y="1735"/>
                </a:cxn>
                <a:cxn ang="0">
                  <a:pos x="2762" y="1785"/>
                </a:cxn>
                <a:cxn ang="0">
                  <a:pos x="2874" y="1874"/>
                </a:cxn>
                <a:cxn ang="0">
                  <a:pos x="2949" y="1995"/>
                </a:cxn>
                <a:cxn ang="0">
                  <a:pos x="2976" y="2138"/>
                </a:cxn>
                <a:cxn ang="0">
                  <a:pos x="2949" y="2280"/>
                </a:cxn>
                <a:cxn ang="0">
                  <a:pos x="2874" y="2401"/>
                </a:cxn>
                <a:cxn ang="0">
                  <a:pos x="2762" y="2491"/>
                </a:cxn>
                <a:cxn ang="0">
                  <a:pos x="2621" y="2540"/>
                </a:cxn>
                <a:cxn ang="0">
                  <a:pos x="716" y="2547"/>
                </a:cxn>
                <a:cxn ang="0">
                  <a:pos x="638" y="2540"/>
                </a:cxn>
                <a:cxn ang="0">
                  <a:pos x="497" y="2491"/>
                </a:cxn>
                <a:cxn ang="0">
                  <a:pos x="384" y="2401"/>
                </a:cxn>
                <a:cxn ang="0">
                  <a:pos x="309" y="2280"/>
                </a:cxn>
                <a:cxn ang="0">
                  <a:pos x="282" y="2138"/>
                </a:cxn>
                <a:cxn ang="0">
                  <a:pos x="309" y="1995"/>
                </a:cxn>
                <a:cxn ang="0">
                  <a:pos x="384" y="1874"/>
                </a:cxn>
                <a:cxn ang="0">
                  <a:pos x="497" y="1785"/>
                </a:cxn>
                <a:cxn ang="0">
                  <a:pos x="638" y="1735"/>
                </a:cxn>
              </a:cxnLst>
              <a:rect l="0" t="0" r="r" b="b"/>
              <a:pathLst>
                <a:path w="3259" h="2547">
                  <a:moveTo>
                    <a:pt x="0" y="0"/>
                  </a:moveTo>
                  <a:lnTo>
                    <a:pt x="3259" y="0"/>
                  </a:lnTo>
                  <a:lnTo>
                    <a:pt x="3259" y="579"/>
                  </a:lnTo>
                  <a:lnTo>
                    <a:pt x="3150" y="579"/>
                  </a:lnTo>
                  <a:lnTo>
                    <a:pt x="3046" y="580"/>
                  </a:lnTo>
                  <a:lnTo>
                    <a:pt x="2947" y="582"/>
                  </a:lnTo>
                  <a:lnTo>
                    <a:pt x="2852" y="584"/>
                  </a:lnTo>
                  <a:lnTo>
                    <a:pt x="2761" y="587"/>
                  </a:lnTo>
                  <a:lnTo>
                    <a:pt x="2675" y="590"/>
                  </a:lnTo>
                  <a:lnTo>
                    <a:pt x="2592" y="593"/>
                  </a:lnTo>
                  <a:lnTo>
                    <a:pt x="2512" y="597"/>
                  </a:lnTo>
                  <a:lnTo>
                    <a:pt x="2435" y="602"/>
                  </a:lnTo>
                  <a:lnTo>
                    <a:pt x="2362" y="607"/>
                  </a:lnTo>
                  <a:lnTo>
                    <a:pt x="2291" y="611"/>
                  </a:lnTo>
                  <a:lnTo>
                    <a:pt x="2223" y="617"/>
                  </a:lnTo>
                  <a:lnTo>
                    <a:pt x="2157" y="622"/>
                  </a:lnTo>
                  <a:lnTo>
                    <a:pt x="2093" y="628"/>
                  </a:lnTo>
                  <a:lnTo>
                    <a:pt x="2031" y="633"/>
                  </a:lnTo>
                  <a:lnTo>
                    <a:pt x="1971" y="639"/>
                  </a:lnTo>
                  <a:lnTo>
                    <a:pt x="1912" y="645"/>
                  </a:lnTo>
                  <a:lnTo>
                    <a:pt x="1854" y="651"/>
                  </a:lnTo>
                  <a:lnTo>
                    <a:pt x="1797" y="657"/>
                  </a:lnTo>
                  <a:lnTo>
                    <a:pt x="1741" y="663"/>
                  </a:lnTo>
                  <a:lnTo>
                    <a:pt x="1685" y="668"/>
                  </a:lnTo>
                  <a:lnTo>
                    <a:pt x="1629" y="674"/>
                  </a:lnTo>
                  <a:lnTo>
                    <a:pt x="1574" y="679"/>
                  </a:lnTo>
                  <a:lnTo>
                    <a:pt x="1518" y="684"/>
                  </a:lnTo>
                  <a:lnTo>
                    <a:pt x="1462" y="689"/>
                  </a:lnTo>
                  <a:lnTo>
                    <a:pt x="1405" y="693"/>
                  </a:lnTo>
                  <a:lnTo>
                    <a:pt x="1347" y="697"/>
                  </a:lnTo>
                  <a:lnTo>
                    <a:pt x="1288" y="701"/>
                  </a:lnTo>
                  <a:lnTo>
                    <a:pt x="1227" y="704"/>
                  </a:lnTo>
                  <a:lnTo>
                    <a:pt x="1165" y="707"/>
                  </a:lnTo>
                  <a:lnTo>
                    <a:pt x="1101" y="709"/>
                  </a:lnTo>
                  <a:lnTo>
                    <a:pt x="1035" y="711"/>
                  </a:lnTo>
                  <a:lnTo>
                    <a:pt x="967" y="712"/>
                  </a:lnTo>
                  <a:lnTo>
                    <a:pt x="896" y="713"/>
                  </a:lnTo>
                  <a:lnTo>
                    <a:pt x="823" y="713"/>
                  </a:lnTo>
                  <a:lnTo>
                    <a:pt x="747" y="712"/>
                  </a:lnTo>
                  <a:lnTo>
                    <a:pt x="667" y="710"/>
                  </a:lnTo>
                  <a:lnTo>
                    <a:pt x="584" y="708"/>
                  </a:lnTo>
                  <a:lnTo>
                    <a:pt x="497" y="704"/>
                  </a:lnTo>
                  <a:lnTo>
                    <a:pt x="406" y="700"/>
                  </a:lnTo>
                  <a:lnTo>
                    <a:pt x="311" y="695"/>
                  </a:lnTo>
                  <a:lnTo>
                    <a:pt x="212" y="689"/>
                  </a:lnTo>
                  <a:lnTo>
                    <a:pt x="108" y="682"/>
                  </a:lnTo>
                  <a:lnTo>
                    <a:pt x="0" y="674"/>
                  </a:lnTo>
                  <a:lnTo>
                    <a:pt x="0" y="0"/>
                  </a:lnTo>
                  <a:close/>
                  <a:moveTo>
                    <a:pt x="716" y="1729"/>
                  </a:moveTo>
                  <a:lnTo>
                    <a:pt x="2543" y="1729"/>
                  </a:lnTo>
                  <a:lnTo>
                    <a:pt x="2621" y="1735"/>
                  </a:lnTo>
                  <a:lnTo>
                    <a:pt x="2694" y="1754"/>
                  </a:lnTo>
                  <a:lnTo>
                    <a:pt x="2762" y="1785"/>
                  </a:lnTo>
                  <a:lnTo>
                    <a:pt x="2822" y="1825"/>
                  </a:lnTo>
                  <a:lnTo>
                    <a:pt x="2874" y="1874"/>
                  </a:lnTo>
                  <a:lnTo>
                    <a:pt x="2917" y="1931"/>
                  </a:lnTo>
                  <a:lnTo>
                    <a:pt x="2949" y="1995"/>
                  </a:lnTo>
                  <a:lnTo>
                    <a:pt x="2969" y="2064"/>
                  </a:lnTo>
                  <a:lnTo>
                    <a:pt x="2976" y="2138"/>
                  </a:lnTo>
                  <a:lnTo>
                    <a:pt x="2969" y="2211"/>
                  </a:lnTo>
                  <a:lnTo>
                    <a:pt x="2949" y="2280"/>
                  </a:lnTo>
                  <a:lnTo>
                    <a:pt x="2917" y="2344"/>
                  </a:lnTo>
                  <a:lnTo>
                    <a:pt x="2874" y="2401"/>
                  </a:lnTo>
                  <a:lnTo>
                    <a:pt x="2822" y="2451"/>
                  </a:lnTo>
                  <a:lnTo>
                    <a:pt x="2762" y="2491"/>
                  </a:lnTo>
                  <a:lnTo>
                    <a:pt x="2694" y="2521"/>
                  </a:lnTo>
                  <a:lnTo>
                    <a:pt x="2621" y="2540"/>
                  </a:lnTo>
                  <a:lnTo>
                    <a:pt x="2543" y="2547"/>
                  </a:lnTo>
                  <a:lnTo>
                    <a:pt x="716" y="2547"/>
                  </a:lnTo>
                  <a:lnTo>
                    <a:pt x="638" y="2540"/>
                  </a:lnTo>
                  <a:lnTo>
                    <a:pt x="564" y="2521"/>
                  </a:lnTo>
                  <a:lnTo>
                    <a:pt x="497" y="2491"/>
                  </a:lnTo>
                  <a:lnTo>
                    <a:pt x="436" y="2451"/>
                  </a:lnTo>
                  <a:lnTo>
                    <a:pt x="384" y="2401"/>
                  </a:lnTo>
                  <a:lnTo>
                    <a:pt x="341" y="2344"/>
                  </a:lnTo>
                  <a:lnTo>
                    <a:pt x="309" y="2280"/>
                  </a:lnTo>
                  <a:lnTo>
                    <a:pt x="289" y="2211"/>
                  </a:lnTo>
                  <a:lnTo>
                    <a:pt x="282" y="2138"/>
                  </a:lnTo>
                  <a:lnTo>
                    <a:pt x="289" y="2064"/>
                  </a:lnTo>
                  <a:lnTo>
                    <a:pt x="309" y="1995"/>
                  </a:lnTo>
                  <a:lnTo>
                    <a:pt x="341" y="1931"/>
                  </a:lnTo>
                  <a:lnTo>
                    <a:pt x="384" y="1874"/>
                  </a:lnTo>
                  <a:lnTo>
                    <a:pt x="436" y="1825"/>
                  </a:lnTo>
                  <a:lnTo>
                    <a:pt x="497" y="1785"/>
                  </a:lnTo>
                  <a:lnTo>
                    <a:pt x="564" y="1754"/>
                  </a:lnTo>
                  <a:lnTo>
                    <a:pt x="638" y="1735"/>
                  </a:lnTo>
                  <a:lnTo>
                    <a:pt x="716" y="172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1" name="Line 17"/>
            <p:cNvSpPr>
              <a:spLocks noChangeShapeType="1"/>
            </p:cNvSpPr>
            <p:nvPr/>
          </p:nvSpPr>
          <p:spPr bwMode="auto">
            <a:xfrm>
              <a:off x="3987" y="6047"/>
              <a:ext cx="0" cy="1683"/>
            </a:xfrm>
            <a:prstGeom prst="line">
              <a:avLst/>
            </a:pr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0" name="Freeform 16"/>
            <p:cNvSpPr>
              <a:spLocks/>
            </p:cNvSpPr>
            <p:nvPr/>
          </p:nvSpPr>
          <p:spPr bwMode="auto">
            <a:xfrm>
              <a:off x="3962" y="7729"/>
              <a:ext cx="50" cy="69"/>
            </a:xfrm>
            <a:custGeom>
              <a:avLst/>
              <a:gdLst/>
              <a:ahLst/>
              <a:cxnLst>
                <a:cxn ang="0">
                  <a:pos x="0" y="0"/>
                </a:cxn>
                <a:cxn ang="0">
                  <a:pos x="24" y="68"/>
                </a:cxn>
                <a:cxn ang="0">
                  <a:pos x="49" y="0"/>
                </a:cxn>
                <a:cxn ang="0">
                  <a:pos x="0" y="0"/>
                </a:cxn>
              </a:cxnLst>
              <a:rect l="0" t="0" r="r" b="b"/>
              <a:pathLst>
                <a:path w="50" h="69">
                  <a:moveTo>
                    <a:pt x="0" y="0"/>
                  </a:moveTo>
                  <a:lnTo>
                    <a:pt x="24" y="68"/>
                  </a:lnTo>
                  <a:lnTo>
                    <a:pt x="49" y="0"/>
                  </a:lnTo>
                  <a:lnTo>
                    <a:pt x="0" y="0"/>
                  </a:lnTo>
                  <a:close/>
                </a:path>
              </a:pathLst>
            </a:cu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9" name="Line 15"/>
            <p:cNvSpPr>
              <a:spLocks noChangeShapeType="1"/>
            </p:cNvSpPr>
            <p:nvPr/>
          </p:nvSpPr>
          <p:spPr bwMode="auto">
            <a:xfrm>
              <a:off x="3062" y="4582"/>
              <a:ext cx="0" cy="99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8" name="Freeform 14"/>
            <p:cNvSpPr>
              <a:spLocks/>
            </p:cNvSpPr>
            <p:nvPr/>
          </p:nvSpPr>
          <p:spPr bwMode="auto">
            <a:xfrm>
              <a:off x="3045" y="555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7" name="Freeform 13"/>
            <p:cNvSpPr>
              <a:spLocks/>
            </p:cNvSpPr>
            <p:nvPr/>
          </p:nvSpPr>
          <p:spPr bwMode="auto">
            <a:xfrm>
              <a:off x="3045" y="555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6" name="Line 12"/>
            <p:cNvSpPr>
              <a:spLocks noChangeShapeType="1"/>
            </p:cNvSpPr>
            <p:nvPr/>
          </p:nvSpPr>
          <p:spPr bwMode="auto">
            <a:xfrm>
              <a:off x="2859" y="6433"/>
              <a:ext cx="0" cy="7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5" name="Freeform 11"/>
            <p:cNvSpPr>
              <a:spLocks/>
            </p:cNvSpPr>
            <p:nvPr/>
          </p:nvSpPr>
          <p:spPr bwMode="auto">
            <a:xfrm>
              <a:off x="2841" y="7196"/>
              <a:ext cx="34" cy="47"/>
            </a:xfrm>
            <a:custGeom>
              <a:avLst/>
              <a:gdLst/>
              <a:ahLst/>
              <a:cxnLst>
                <a:cxn ang="0">
                  <a:pos x="17" y="46"/>
                </a:cxn>
                <a:cxn ang="0">
                  <a:pos x="0" y="0"/>
                </a:cxn>
                <a:cxn ang="0">
                  <a:pos x="17" y="16"/>
                </a:cxn>
                <a:cxn ang="0">
                  <a:pos x="34" y="0"/>
                </a:cxn>
                <a:cxn ang="0">
                  <a:pos x="17" y="46"/>
                </a:cxn>
              </a:cxnLst>
              <a:rect l="0" t="0" r="r" b="b"/>
              <a:pathLst>
                <a:path w="34" h="47">
                  <a:moveTo>
                    <a:pt x="17" y="46"/>
                  </a:moveTo>
                  <a:lnTo>
                    <a:pt x="0" y="0"/>
                  </a:lnTo>
                  <a:lnTo>
                    <a:pt x="17" y="16"/>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4" name="Freeform 10"/>
            <p:cNvSpPr>
              <a:spLocks/>
            </p:cNvSpPr>
            <p:nvPr/>
          </p:nvSpPr>
          <p:spPr bwMode="auto">
            <a:xfrm>
              <a:off x="2841" y="7196"/>
              <a:ext cx="34" cy="47"/>
            </a:xfrm>
            <a:custGeom>
              <a:avLst/>
              <a:gdLst/>
              <a:ahLst/>
              <a:cxnLst>
                <a:cxn ang="0">
                  <a:pos x="17" y="16"/>
                </a:cxn>
                <a:cxn ang="0">
                  <a:pos x="0" y="0"/>
                </a:cxn>
                <a:cxn ang="0">
                  <a:pos x="17" y="46"/>
                </a:cxn>
                <a:cxn ang="0">
                  <a:pos x="34" y="0"/>
                </a:cxn>
                <a:cxn ang="0">
                  <a:pos x="17" y="16"/>
                </a:cxn>
              </a:cxnLst>
              <a:rect l="0" t="0" r="r" b="b"/>
              <a:pathLst>
                <a:path w="34" h="47">
                  <a:moveTo>
                    <a:pt x="17" y="16"/>
                  </a:moveTo>
                  <a:lnTo>
                    <a:pt x="0" y="0"/>
                  </a:lnTo>
                  <a:lnTo>
                    <a:pt x="17" y="46"/>
                  </a:lnTo>
                  <a:lnTo>
                    <a:pt x="34" y="0"/>
                  </a:lnTo>
                  <a:lnTo>
                    <a:pt x="17" y="16"/>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3" name="Freeform 9"/>
            <p:cNvSpPr>
              <a:spLocks/>
            </p:cNvSpPr>
            <p:nvPr/>
          </p:nvSpPr>
          <p:spPr bwMode="auto">
            <a:xfrm>
              <a:off x="2858" y="4004"/>
              <a:ext cx="3259" cy="2983"/>
            </a:xfrm>
            <a:custGeom>
              <a:avLst/>
              <a:gdLst/>
              <a:ahLst/>
              <a:cxnLst>
                <a:cxn ang="0">
                  <a:pos x="3258" y="0"/>
                </a:cxn>
                <a:cxn ang="0">
                  <a:pos x="2238" y="0"/>
                </a:cxn>
                <a:cxn ang="0">
                  <a:pos x="2238" y="2983"/>
                </a:cxn>
                <a:cxn ang="0">
                  <a:pos x="0" y="2983"/>
                </a:cxn>
              </a:cxnLst>
              <a:rect l="0" t="0" r="r" b="b"/>
              <a:pathLst>
                <a:path w="3259" h="2983">
                  <a:moveTo>
                    <a:pt x="3258" y="0"/>
                  </a:moveTo>
                  <a:lnTo>
                    <a:pt x="2238" y="0"/>
                  </a:lnTo>
                  <a:lnTo>
                    <a:pt x="2238" y="2983"/>
                  </a:lnTo>
                  <a:lnTo>
                    <a:pt x="0" y="298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2" name="Text Box 8"/>
            <p:cNvSpPr txBox="1">
              <a:spLocks noChangeArrowheads="1"/>
            </p:cNvSpPr>
            <p:nvPr/>
          </p:nvSpPr>
          <p:spPr bwMode="auto">
            <a:xfrm>
              <a:off x="2675" y="134"/>
              <a:ext cx="85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Inicio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1" name="Text Box 7"/>
            <p:cNvSpPr txBox="1">
              <a:spLocks noChangeArrowheads="1"/>
            </p:cNvSpPr>
            <p:nvPr/>
          </p:nvSpPr>
          <p:spPr bwMode="auto">
            <a:xfrm>
              <a:off x="2705" y="1798"/>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0" name="Text Box 6"/>
            <p:cNvSpPr txBox="1">
              <a:spLocks noChangeArrowheads="1"/>
            </p:cNvSpPr>
            <p:nvPr/>
          </p:nvSpPr>
          <p:spPr bwMode="auto">
            <a:xfrm>
              <a:off x="5875" y="3323"/>
              <a:ext cx="421"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no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9" name="Text Box 5"/>
            <p:cNvSpPr txBox="1">
              <a:spLocks noChangeArrowheads="1"/>
            </p:cNvSpPr>
            <p:nvPr/>
          </p:nvSpPr>
          <p:spPr bwMode="auto">
            <a:xfrm>
              <a:off x="1032" y="3878"/>
              <a:ext cx="380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Pˆ3+Q ˆ 3-2*P ˆ 3 &lt; 680</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8" name="Text Box 4"/>
            <p:cNvSpPr txBox="1">
              <a:spLocks noChangeArrowheads="1"/>
            </p:cNvSpPr>
            <p:nvPr/>
          </p:nvSpPr>
          <p:spPr bwMode="auto">
            <a:xfrm>
              <a:off x="3244" y="4848"/>
              <a:ext cx="28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si</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7" name="Text Box 3"/>
            <p:cNvSpPr txBox="1">
              <a:spLocks noChangeArrowheads="1"/>
            </p:cNvSpPr>
            <p:nvPr/>
          </p:nvSpPr>
          <p:spPr bwMode="auto">
            <a:xfrm>
              <a:off x="2697" y="5680"/>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6" name="Text Box 2"/>
            <p:cNvSpPr txBox="1">
              <a:spLocks noChangeArrowheads="1"/>
            </p:cNvSpPr>
            <p:nvPr/>
          </p:nvSpPr>
          <p:spPr bwMode="auto">
            <a:xfrm>
              <a:off x="2845" y="7483"/>
              <a:ext cx="52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Fin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2" name="f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0679" y="256022"/>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a:p>
            <a:pPr algn="just"/>
            <a:endParaRPr lang="es-ES" sz="2800" dirty="0" smtClean="0">
              <a:latin typeface="Georgia" pitchFamily="18" charset="0"/>
            </a:endParaRPr>
          </a:p>
          <a:p>
            <a:pPr algn="just"/>
            <a:r>
              <a:rPr lang="es-ES" sz="3200" dirty="0" smtClean="0">
                <a:latin typeface="Georgia" pitchFamily="18" charset="0"/>
              </a:rPr>
              <a:t>Se puede elegir entre dos opciones en función del cumplimiento o no de una determinada condición.</a:t>
            </a:r>
            <a:endParaRPr lang="es-VE" sz="3200" dirty="0" smtClean="0">
              <a:latin typeface="Georgia" pitchFamily="18" charset="0"/>
            </a:endParaRPr>
          </a:p>
          <a:p>
            <a:pPr algn="just"/>
            <a:r>
              <a:rPr lang="es-ES" sz="3200" dirty="0" smtClean="0">
                <a:latin typeface="Georgia" pitchFamily="18" charset="0"/>
              </a:rPr>
              <a:t>Si  la condición es verdadera se ejecuta la acción o el grupo de acciones 1, de lo contrario se ejecutara el grupo de acciones 2.</a:t>
            </a:r>
            <a:endParaRPr lang="es-VE" sz="3200" dirty="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48426"/>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63490" name="Picture 2"/>
          <p:cNvPicPr>
            <a:picLocks noChangeAspect="1" noChangeArrowheads="1"/>
          </p:cNvPicPr>
          <p:nvPr/>
        </p:nvPicPr>
        <p:blipFill>
          <a:blip r:embed="rId5"/>
          <a:srcRect/>
          <a:stretch>
            <a:fillRect/>
          </a:stretch>
        </p:blipFill>
        <p:spPr bwMode="auto">
          <a:xfrm>
            <a:off x="500035" y="3643314"/>
            <a:ext cx="3571900" cy="2314575"/>
          </a:xfrm>
          <a:prstGeom prst="rect">
            <a:avLst/>
          </a:prstGeom>
          <a:noFill/>
          <a:ln w="9525">
            <a:noFill/>
            <a:miter lim="800000"/>
            <a:headEnd/>
            <a:tailEnd/>
          </a:ln>
          <a:effectLst/>
        </p:spPr>
      </p:pic>
      <p:pic>
        <p:nvPicPr>
          <p:cNvPr id="63491" name="Picture 3"/>
          <p:cNvPicPr>
            <a:picLocks noChangeAspect="1" noChangeArrowheads="1"/>
          </p:cNvPicPr>
          <p:nvPr/>
        </p:nvPicPr>
        <p:blipFill>
          <a:blip r:embed="rId6"/>
          <a:srcRect/>
          <a:stretch>
            <a:fillRect/>
          </a:stretch>
        </p:blipFill>
        <p:spPr bwMode="auto">
          <a:xfrm>
            <a:off x="4562123" y="3643314"/>
            <a:ext cx="4224719" cy="2714644"/>
          </a:xfrm>
          <a:prstGeom prst="rect">
            <a:avLst/>
          </a:prstGeom>
          <a:noFill/>
          <a:ln w="9525">
            <a:noFill/>
            <a:miter lim="800000"/>
            <a:headEnd/>
            <a:tailEnd/>
          </a:ln>
          <a:effectLst/>
        </p:spPr>
      </p:pic>
      <p:sp>
        <p:nvSpPr>
          <p:cNvPr id="15" name="14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0671" y="254314"/>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 – si no</a:t>
            </a:r>
          </a:p>
          <a:p>
            <a:pPr algn="just"/>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3057125"/>
            <a:ext cx="8501122"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400" dirty="0" smtClean="0">
                <a:latin typeface="Georgia" pitchFamily="18" charset="0"/>
              </a:rPr>
              <a:t>Realice un algoritmo que lea dos números enteros y diga si el primero es mayor o menor que el segundo</a:t>
            </a:r>
            <a:endParaRPr lang="es-VE" sz="4400" dirty="0">
              <a:latin typeface="Georgia" pitchFamily="18" charset="0"/>
            </a:endParaRPr>
          </a:p>
        </p:txBody>
      </p:sp>
      <p:pic>
        <p:nvPicPr>
          <p:cNvPr id="2" name="f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48426"/>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4515" name="Picture 3"/>
          <p:cNvPicPr>
            <a:picLocks noChangeAspect="1" noChangeArrowheads="1"/>
          </p:cNvPicPr>
          <p:nvPr/>
        </p:nvPicPr>
        <p:blipFill>
          <a:blip r:embed="rId5"/>
          <a:srcRect/>
          <a:stretch>
            <a:fillRect/>
          </a:stretch>
        </p:blipFill>
        <p:spPr bwMode="auto">
          <a:xfrm>
            <a:off x="827584" y="2635100"/>
            <a:ext cx="4214842" cy="4038600"/>
          </a:xfrm>
          <a:prstGeom prst="rect">
            <a:avLst/>
          </a:prstGeom>
          <a:noFill/>
          <a:ln w="9525">
            <a:noFill/>
            <a:miter lim="800000"/>
            <a:headEnd/>
            <a:tailEnd/>
          </a:ln>
          <a:effectLst/>
        </p:spPr>
      </p:pic>
      <p:sp>
        <p:nvSpPr>
          <p:cNvPr id="12" name="11 Rectángulo"/>
          <p:cNvSpPr/>
          <p:nvPr/>
        </p:nvSpPr>
        <p:spPr>
          <a:xfrm>
            <a:off x="5429256" y="2214554"/>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242137"/>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2" name="11 Rectángulo"/>
          <p:cNvSpPr/>
          <p:nvPr/>
        </p:nvSpPr>
        <p:spPr>
          <a:xfrm>
            <a:off x="6643702" y="2280344"/>
            <a:ext cx="2428860" cy="1077218"/>
          </a:xfrm>
          <a:prstGeom prst="rect">
            <a:avLst/>
          </a:prstGeom>
        </p:spPr>
        <p:txBody>
          <a:bodyPr wrap="square">
            <a:spAutoFit/>
          </a:bodyPr>
          <a:lstStyle/>
          <a:p>
            <a:pPr algn="ctr"/>
            <a:r>
              <a:rPr lang="es-ES" sz="3200" b="1" dirty="0" smtClean="0">
                <a:solidFill>
                  <a:srgbClr val="FF0000"/>
                </a:solidFill>
                <a:latin typeface="Georgia" pitchFamily="18" charset="0"/>
              </a:rPr>
              <a:t>Diagrama </a:t>
            </a:r>
          </a:p>
          <a:p>
            <a:pPr algn="ctr"/>
            <a:r>
              <a:rPr lang="es-ES" sz="3200" b="1" dirty="0" smtClean="0">
                <a:solidFill>
                  <a:srgbClr val="FF0000"/>
                </a:solidFill>
                <a:latin typeface="Georgia" pitchFamily="18" charset="0"/>
              </a:rPr>
              <a:t>de Flujo</a:t>
            </a:r>
            <a:endParaRPr lang="es-VE" sz="3200" b="1" dirty="0">
              <a:solidFill>
                <a:srgbClr val="FF0000"/>
              </a:solidFill>
              <a:latin typeface="Georgia" pitchFamily="18" charset="0"/>
            </a:endParaRPr>
          </a:p>
        </p:txBody>
      </p:sp>
      <p:pic>
        <p:nvPicPr>
          <p:cNvPr id="65538" name="Picture 2"/>
          <p:cNvPicPr>
            <a:picLocks noChangeAspect="1" noChangeArrowheads="1"/>
          </p:cNvPicPr>
          <p:nvPr/>
        </p:nvPicPr>
        <p:blipFill>
          <a:blip r:embed="rId5"/>
          <a:srcRect/>
          <a:stretch>
            <a:fillRect/>
          </a:stretch>
        </p:blipFill>
        <p:spPr bwMode="auto">
          <a:xfrm>
            <a:off x="642910" y="2643182"/>
            <a:ext cx="6072230" cy="3933831"/>
          </a:xfrm>
          <a:prstGeom prst="rect">
            <a:avLst/>
          </a:prstGeom>
          <a:noFill/>
          <a:ln w="9525">
            <a:noFill/>
            <a:miter lim="800000"/>
            <a:headEnd/>
            <a:tailEnd/>
          </a:ln>
          <a:effectLst/>
        </p:spPr>
      </p:pic>
      <p:pic>
        <p:nvPicPr>
          <p:cNvPr id="2" name="f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248426"/>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800" dirty="0" smtClean="0">
                <a:latin typeface="Georgia" pitchFamily="18" charset="0"/>
              </a:rPr>
              <a:t>Las estructuras de repetición o de ciclo,  están conformadas por:</a:t>
            </a:r>
          </a:p>
          <a:p>
            <a:pPr algn="just"/>
            <a:endParaRPr lang="es-VE" sz="2800" dirty="0" smtClean="0">
              <a:latin typeface="Georgia" pitchFamily="18" charset="0"/>
            </a:endParaRPr>
          </a:p>
          <a:p>
            <a:pPr lvl="0" algn="just"/>
            <a:r>
              <a:rPr lang="es-ES" sz="2800" b="1" dirty="0" smtClean="0">
                <a:latin typeface="Georgia" pitchFamily="18" charset="0"/>
              </a:rPr>
              <a:t>El cuerpo del ciclo</a:t>
            </a:r>
            <a:r>
              <a:rPr lang="es-ES" sz="2800" dirty="0" smtClean="0">
                <a:latin typeface="Georgia" pitchFamily="18" charset="0"/>
              </a:rPr>
              <a:t>, que contiene las sentencias que se repiten. Cada repetición del cuerpo del ciclo se denomina iteración.</a:t>
            </a:r>
            <a:endParaRPr lang="es-VE" sz="2800" dirty="0" smtClean="0">
              <a:latin typeface="Georgia" pitchFamily="18" charset="0"/>
            </a:endParaRPr>
          </a:p>
          <a:p>
            <a:pPr algn="just"/>
            <a:r>
              <a:rPr lang="es-ES" sz="2800" dirty="0" smtClean="0">
                <a:latin typeface="Georgia" pitchFamily="18" charset="0"/>
              </a:rPr>
              <a:t> </a:t>
            </a:r>
            <a:endParaRPr lang="es-VE" sz="2800" dirty="0" smtClean="0">
              <a:latin typeface="Georgia" pitchFamily="18" charset="0"/>
            </a:endParaRPr>
          </a:p>
          <a:p>
            <a:pPr lvl="0" algn="just"/>
            <a:r>
              <a:rPr lang="es-ES" sz="2800" b="1" dirty="0" smtClean="0">
                <a:latin typeface="Georgia" pitchFamily="18" charset="0"/>
              </a:rPr>
              <a:t>Condición lógica</a:t>
            </a:r>
            <a:r>
              <a:rPr lang="es-ES" sz="2800" dirty="0" smtClean="0">
                <a:latin typeface="Georgia" pitchFamily="18" charset="0"/>
              </a:rPr>
              <a:t>, que es la que determinará el número de repeticiones.</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3" name="f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1025" name="Rectangle 1"/>
          <p:cNvSpPr>
            <a:spLocks noChangeArrowheads="1"/>
          </p:cNvSpPr>
          <p:nvPr/>
        </p:nvSpPr>
        <p:spPr bwMode="auto">
          <a:xfrm>
            <a:off x="500034" y="2285992"/>
            <a:ext cx="828680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smtClean="0">
                <a:latin typeface="Georgia" pitchFamily="18" charset="0"/>
              </a:rPr>
              <a:t>Algoritmo, se </a:t>
            </a:r>
            <a:r>
              <a:rPr lang="es-VE" sz="3200" dirty="0" smtClean="0">
                <a:latin typeface="Georgia" pitchFamily="18" charset="0"/>
              </a:rPr>
              <a:t>deriva de la traducción al latín de la palabra árabe </a:t>
            </a:r>
            <a:r>
              <a:rPr lang="es-VE" sz="3200" b="1" u="sng" dirty="0" smtClean="0">
                <a:latin typeface="Georgia" pitchFamily="18" charset="0"/>
              </a:rPr>
              <a:t>ALKHOWARIZMI</a:t>
            </a:r>
            <a:r>
              <a:rPr lang="es-VE" sz="3200" dirty="0" smtClean="0">
                <a:latin typeface="Georgia" pitchFamily="18" charset="0"/>
              </a:rPr>
              <a:t>, nombre de un matemático y astrónomo árabe que escribió un tratado sobre manipulación de números y ecuaciones en el siglo IX.</a:t>
            </a:r>
            <a:endParaRPr lang="es-VE" sz="3200" dirty="0">
              <a:latin typeface="Georgia" pitchFamily="18" charset="0"/>
            </a:endParaRPr>
          </a:p>
        </p:txBody>
      </p:sp>
      <p:pic>
        <p:nvPicPr>
          <p:cNvPr id="2" name="f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8206"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dirty="0" smtClean="0">
                <a:latin typeface="Georgia" pitchFamily="18" charset="0"/>
              </a:rPr>
              <a:t>Se conocen también como bucles o  lazos (</a:t>
            </a:r>
            <a:r>
              <a:rPr lang="es-ES" sz="2400" dirty="0" err="1" smtClean="0">
                <a:latin typeface="Georgia" pitchFamily="18" charset="0"/>
              </a:rPr>
              <a:t>loop</a:t>
            </a:r>
            <a:r>
              <a:rPr lang="es-ES" sz="2400" dirty="0" smtClean="0">
                <a:latin typeface="Georgia" pitchFamily="18" charset="0"/>
              </a:rPr>
              <a:t>).</a:t>
            </a:r>
          </a:p>
          <a:p>
            <a:pPr algn="just"/>
            <a:endParaRPr lang="es-VE" sz="2400" dirty="0" smtClean="0">
              <a:latin typeface="Georgia" pitchFamily="18" charset="0"/>
            </a:endParaRPr>
          </a:p>
          <a:p>
            <a:pPr algn="just"/>
            <a:r>
              <a:rPr lang="es-ES" sz="2400" dirty="0" smtClean="0">
                <a:latin typeface="Georgia" pitchFamily="18" charset="0"/>
              </a:rPr>
              <a:t>Se utilizan para repetir una secuencia de instrucciones un determinado número de veces.</a:t>
            </a:r>
          </a:p>
          <a:p>
            <a:pPr algn="just"/>
            <a:endParaRPr lang="es-VE" sz="2400" dirty="0" smtClean="0">
              <a:latin typeface="Georgia" pitchFamily="18" charset="0"/>
            </a:endParaRPr>
          </a:p>
          <a:p>
            <a:pPr algn="just"/>
            <a:r>
              <a:rPr lang="es-ES" sz="2400" dirty="0" smtClean="0">
                <a:latin typeface="Georgia" pitchFamily="18" charset="0"/>
              </a:rPr>
              <a:t>Este número de veces puede ser conocido de antemano o determinado por una condición lógica, dependiendo de esto, pueden ser:</a:t>
            </a:r>
          </a:p>
          <a:p>
            <a:pPr algn="just"/>
            <a:endParaRPr lang="es-VE" sz="2400" dirty="0" smtClean="0">
              <a:latin typeface="Georgia" pitchFamily="18" charset="0"/>
            </a:endParaRPr>
          </a:p>
          <a:p>
            <a:pPr algn="just"/>
            <a:r>
              <a:rPr lang="es-ES" sz="2400" b="1" dirty="0" smtClean="0">
                <a:latin typeface="Georgia" pitchFamily="18" charset="0"/>
              </a:rPr>
              <a:t>Repita mientras: </a:t>
            </a:r>
            <a:r>
              <a:rPr lang="es-ES" sz="2400" dirty="0" err="1" smtClean="0">
                <a:latin typeface="Georgia" pitchFamily="18" charset="0"/>
              </a:rPr>
              <a:t>While</a:t>
            </a:r>
            <a:r>
              <a:rPr lang="es-ES" sz="2400" dirty="0" smtClean="0">
                <a:latin typeface="Georgia" pitchFamily="18" charset="0"/>
              </a:rPr>
              <a:t> </a:t>
            </a:r>
          </a:p>
          <a:p>
            <a:pPr algn="just"/>
            <a:r>
              <a:rPr lang="es-ES" sz="2400" b="1" dirty="0" smtClean="0">
                <a:latin typeface="Georgia" pitchFamily="18" charset="0"/>
              </a:rPr>
              <a:t>Repita para: </a:t>
            </a:r>
            <a:r>
              <a:rPr lang="es-ES" sz="2400" dirty="0" err="1" smtClean="0">
                <a:latin typeface="Georgia" pitchFamily="18" charset="0"/>
              </a:rPr>
              <a:t>For</a:t>
            </a:r>
            <a:endParaRPr lang="es-VE" sz="2400" dirty="0" smtClean="0">
              <a:latin typeface="Georgia" pitchFamily="18" charset="0"/>
            </a:endParaRPr>
          </a:p>
          <a:p>
            <a:pPr algn="just"/>
            <a:r>
              <a:rPr lang="es-ES" sz="2400" b="1" dirty="0" smtClean="0">
                <a:latin typeface="Georgia" pitchFamily="18" charset="0"/>
              </a:rPr>
              <a:t>Repita hasta: </a:t>
            </a:r>
            <a:r>
              <a:rPr lang="es-ES" sz="2400" dirty="0" err="1" smtClean="0">
                <a:latin typeface="Georgia" pitchFamily="18" charset="0"/>
              </a:rPr>
              <a:t>Repeat</a:t>
            </a:r>
            <a:r>
              <a:rPr lang="es-ES" sz="2400" dirty="0" smtClean="0">
                <a:latin typeface="Georgia" pitchFamily="18" charset="0"/>
              </a:rPr>
              <a:t>  </a:t>
            </a:r>
            <a:r>
              <a:rPr lang="es-ES" sz="2400" dirty="0" smtClean="0">
                <a:solidFill>
                  <a:srgbClr val="FF0000"/>
                </a:solidFill>
                <a:latin typeface="Georgia" pitchFamily="18" charset="0"/>
              </a:rPr>
              <a:t>(No)</a:t>
            </a:r>
            <a:endParaRPr lang="es-VE" sz="2800" dirty="0">
              <a:solidFill>
                <a:srgbClr val="FF0000"/>
              </a:solidFill>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8672"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b="1" u="sng" dirty="0" smtClean="0">
                <a:latin typeface="Georgia" pitchFamily="18" charset="0"/>
              </a:rPr>
              <a:t>Variables no Inicializadas al evaluar la condición</a:t>
            </a:r>
            <a:endParaRPr lang="es-VE" sz="2400" b="1" u="sng" dirty="0" smtClean="0">
              <a:latin typeface="Georgia" pitchFamily="18" charset="0"/>
            </a:endParaRPr>
          </a:p>
          <a:p>
            <a:pPr algn="just"/>
            <a:endParaRPr lang="es-ES" sz="2400" dirty="0" smtClean="0">
              <a:latin typeface="Georgia" pitchFamily="18" charset="0"/>
            </a:endParaRPr>
          </a:p>
          <a:p>
            <a:pPr algn="just"/>
            <a:endParaRPr lang="es-VE" sz="2400" dirty="0" smtClean="0">
              <a:latin typeface="Georgia" pitchFamily="18" charset="0"/>
            </a:endParaRPr>
          </a:p>
          <a:p>
            <a:pPr marL="514350" lvl="0" indent="-514350" algn="just">
              <a:buFont typeface="+mj-lt"/>
              <a:buAutoNum type="arabicPeriod"/>
            </a:pPr>
            <a:r>
              <a:rPr lang="es-ES" sz="2800" dirty="0" smtClean="0">
                <a:latin typeface="Georgia" pitchFamily="18" charset="0"/>
              </a:rPr>
              <a:t>La condición lógica en bucle debe tener un valor la primera vez que se evalúa; en caso contrario dará error.</a:t>
            </a:r>
            <a:endParaRPr lang="es-VE" sz="2800" dirty="0" smtClean="0">
              <a:latin typeface="Georgia" pitchFamily="18" charset="0"/>
            </a:endParaRPr>
          </a:p>
          <a:p>
            <a:pPr marL="514350" indent="-514350" algn="just"/>
            <a:r>
              <a:rPr lang="es-ES" sz="2800" dirty="0" smtClean="0">
                <a:latin typeface="Georgia" pitchFamily="18" charset="0"/>
              </a:rPr>
              <a:t> </a:t>
            </a:r>
            <a:endParaRPr lang="es-VE" sz="2800" dirty="0" smtClean="0">
              <a:latin typeface="Georgia" pitchFamily="18" charset="0"/>
            </a:endParaRPr>
          </a:p>
          <a:p>
            <a:pPr marL="514350" lvl="0" indent="-514350" algn="just">
              <a:buFont typeface="+mj-lt"/>
              <a:buAutoNum type="arabicPeriod" startAt="2"/>
            </a:pPr>
            <a:r>
              <a:rPr lang="es-ES" sz="2800" dirty="0" smtClean="0">
                <a:latin typeface="Georgia" pitchFamily="18" charset="0"/>
              </a:rPr>
              <a:t>Esta inicialización se hará con las sentencias de lectura o asignación.</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421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7585" name="Rectangle 1"/>
          <p:cNvSpPr>
            <a:spLocks noChangeArrowheads="1"/>
          </p:cNvSpPr>
          <p:nvPr/>
        </p:nvSpPr>
        <p:spPr bwMode="auto">
          <a:xfrm>
            <a:off x="500034" y="2963663"/>
            <a:ext cx="835824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1" indent="-514350" algn="just" defTabSz="914400" rtl="0" eaLnBrk="1" fontAlgn="base" latinLnBrk="0" hangingPunct="1">
              <a:lnSpc>
                <a:spcPct val="100000"/>
              </a:lnSpc>
              <a:spcBef>
                <a:spcPct val="0"/>
              </a:spcBef>
              <a:spcAft>
                <a:spcPct val="0"/>
              </a:spcAft>
              <a:buClrTx/>
              <a:buSzPct val="100000"/>
              <a:buFont typeface="+mj-lt"/>
              <a:buAutoNum type="arabicPeriod"/>
              <a:tabLst>
                <a:tab pos="1801813" algn="l"/>
                <a:tab pos="2759075" algn="l"/>
                <a:tab pos="3000375" algn="l"/>
                <a:tab pos="3378200" algn="l"/>
                <a:tab pos="3406775" algn="l"/>
                <a:tab pos="3830638" algn="l"/>
                <a:tab pos="4319588" algn="l"/>
                <a:tab pos="4514850" algn="l"/>
                <a:tab pos="4930775" algn="l"/>
                <a:tab pos="5116513" algn="l"/>
                <a:tab pos="5705475" algn="l"/>
                <a:tab pos="5824538" algn="l"/>
                <a:tab pos="6191250" algn="l"/>
                <a:tab pos="6353175" algn="l"/>
                <a:tab pos="6667500" algn="l"/>
                <a:tab pos="7185025" algn="l"/>
                <a:tab pos="7292975" algn="l"/>
                <a:tab pos="7472363" algn="l"/>
                <a:tab pos="7689850" algn="l"/>
                <a:tab pos="8059738" algn="l"/>
                <a:tab pos="8245475" algn="l"/>
                <a:tab pos="8442325" algn="l"/>
              </a:tabLst>
            </a:pPr>
            <a:r>
              <a:rPr kumimoji="0" lang="es-ES" sz="28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contador,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un bucle cuyas repeticiones se controlan por una variable cuyo valor representa un acumulador. En este tipo de bucles se debe inicializar	la variable contador, comprobar el valor del contador, incrementar el valor del contador.</a:t>
            </a:r>
            <a:endParaRPr kumimoji="0" lang="es-ES" sz="28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577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6564" name="Rectangle 4"/>
          <p:cNvSpPr>
            <a:spLocks noChangeArrowheads="1"/>
          </p:cNvSpPr>
          <p:nvPr/>
        </p:nvSpPr>
        <p:spPr bwMode="auto">
          <a:xfrm>
            <a:off x="357158" y="3033971"/>
            <a:ext cx="850112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7" indent="-457200" algn="just" fontAlgn="base">
              <a:spcBef>
                <a:spcPct val="0"/>
              </a:spcBef>
              <a:spcAft>
                <a:spcPct val="0"/>
              </a:spcAft>
              <a:buSzPct val="100000"/>
              <a:buFont typeface="+mj-lt"/>
              <a:buAutoNum type="arabicPeriod" startAt="2"/>
              <a:tabLst>
                <a:tab pos="1973263" algn="l"/>
              </a:tabLst>
            </a:pPr>
            <a:r>
              <a:rPr kumimoji="0" lang="es-ES" sz="20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condición</a:t>
            </a: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cuando el numero de repeticiones esta sujeto a una condición.</a:t>
            </a:r>
          </a:p>
          <a:p>
            <a:pPr marL="0" lvl="8" algn="just" eaLnBrk="0" fontAlgn="base" hangingPunct="0">
              <a:spcBef>
                <a:spcPct val="0"/>
              </a:spcBef>
              <a:spcAft>
                <a:spcPct val="0"/>
              </a:spcAft>
              <a:buSzPct val="100000"/>
              <a:tabLst>
                <a:tab pos="1973263" algn="l"/>
              </a:tabLst>
            </a:pPr>
            <a:endParaRPr lang="es-VE" sz="2000" dirty="0" smtClean="0">
              <a:latin typeface="Georgia" pitchFamily="18" charset="0"/>
              <a:ea typeface="Microsoft Sans Serif" pitchFamily="34"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Solicitar al usuario la continuación del bucle</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Valor centinela, es un valor especial utilizado para señalar el final de una lista de datos. Este valor debe ser totalmente distinto de los posibles valores que puede tomar la lista de datos</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Banderas o interruptores, es una variable lógica que se utiliza para conservar el valor verdadero o falso de una condición. Este valor debe inicializarse antes de comenzar el bucle y debe cambiar su estado dentro del cuerpo del bucle.</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357562"/>
            <a:ext cx="821537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36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aquella en la que el número de iteraciones, no  se conoce por anticipado y el cuerpo del bucle se repite mientras se cumple una determinada condición.</a:t>
            </a:r>
            <a:endParaRPr kumimoji="0" lang="es-ES" sz="32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3872"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000" b="1" dirty="0" smtClean="0">
                <a:latin typeface="Georgia" pitchFamily="18" charset="0"/>
              </a:rPr>
              <a:t>Funcionamiento:</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La condición lógica se evalúa antes y después de la ejecución del bucle. Si es verdadera se ejecuta  el bucle, si es falsa, el control pasa a la instrucción siguiente al ciclo de repetición.</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Si al evaluar la condición la primera vez, ésta es falsa, el cuerpo del bucle nunca se ejecutará.</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Mientras la condición sea verdadera el bucle se ejecutará, por lo que debe haber algo en el cuerpo del bucle que modifique la condición de verdadera a falsa. Si la condición nunca cambia de valor se denomina bucle infinito.</a:t>
            </a:r>
            <a:endParaRPr lang="es-VE" sz="2000" dirty="0">
              <a:latin typeface="Georgia" pitchFamily="18" charset="0"/>
            </a:endParaRPr>
          </a:p>
        </p:txBody>
      </p:sp>
      <p:pic>
        <p:nvPicPr>
          <p:cNvPr id="2" name="f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605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1682" name="Picture 2"/>
          <p:cNvPicPr>
            <a:picLocks noChangeAspect="1" noChangeArrowheads="1"/>
          </p:cNvPicPr>
          <p:nvPr/>
        </p:nvPicPr>
        <p:blipFill>
          <a:blip r:embed="rId5"/>
          <a:srcRect/>
          <a:stretch>
            <a:fillRect/>
          </a:stretch>
        </p:blipFill>
        <p:spPr bwMode="auto">
          <a:xfrm>
            <a:off x="5796204" y="3000372"/>
            <a:ext cx="2795356" cy="2928958"/>
          </a:xfrm>
          <a:prstGeom prst="rect">
            <a:avLst/>
          </a:prstGeom>
          <a:noFill/>
          <a:ln w="9525">
            <a:noFill/>
            <a:miter lim="800000"/>
            <a:headEnd/>
            <a:tailEnd/>
          </a:ln>
          <a:effectLst/>
        </p:spPr>
      </p:pic>
      <p:pic>
        <p:nvPicPr>
          <p:cNvPr id="71683" name="Picture 3"/>
          <p:cNvPicPr>
            <a:picLocks noChangeAspect="1" noChangeArrowheads="1"/>
          </p:cNvPicPr>
          <p:nvPr/>
        </p:nvPicPr>
        <p:blipFill>
          <a:blip r:embed="rId6"/>
          <a:srcRect/>
          <a:stretch>
            <a:fillRect/>
          </a:stretch>
        </p:blipFill>
        <p:spPr bwMode="auto">
          <a:xfrm>
            <a:off x="428596" y="3214686"/>
            <a:ext cx="3902320" cy="2286016"/>
          </a:xfrm>
          <a:prstGeom prst="rect">
            <a:avLst/>
          </a:prstGeom>
          <a:noFill/>
          <a:ln w="9525">
            <a:noFill/>
            <a:miter lim="800000"/>
            <a:headEnd/>
            <a:tailEnd/>
          </a:ln>
          <a:effectLst/>
        </p:spPr>
      </p:pic>
      <p:sp>
        <p:nvSpPr>
          <p:cNvPr id="13" name="12 Rectángulo"/>
          <p:cNvSpPr/>
          <p:nvPr/>
        </p:nvSpPr>
        <p:spPr>
          <a:xfrm>
            <a:off x="428596"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2240"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2554545"/>
          </a:xfrm>
          <a:prstGeom prst="rect">
            <a:avLst/>
          </a:prstGeom>
        </p:spPr>
        <p:txBody>
          <a:bodyPr wrap="square">
            <a:spAutoFit/>
          </a:bodyPr>
          <a:lstStyle/>
          <a:p>
            <a:pPr algn="just"/>
            <a:r>
              <a:rPr lang="es-ES" sz="4000" dirty="0" smtClean="0">
                <a:latin typeface="Georgia" pitchFamily="18" charset="0"/>
              </a:rPr>
              <a:t>Construya un algoritmo que determine la suma de una secuencia de números positivos leída por el teclado.</a:t>
            </a:r>
            <a:endParaRPr lang="es-VE" sz="4000" dirty="0">
              <a:latin typeface="Georgia" pitchFamily="18" charset="0"/>
            </a:endParaRPr>
          </a:p>
        </p:txBody>
      </p:sp>
      <p:pic>
        <p:nvPicPr>
          <p:cNvPr id="3" name="g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762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6331906" y="1785926"/>
            <a:ext cx="2169184" cy="830997"/>
          </a:xfrm>
          <a:prstGeom prst="rect">
            <a:avLst/>
          </a:prstGeom>
          <a:noFill/>
        </p:spPr>
        <p:txBody>
          <a:bodyPr wrap="none" rtlCol="0">
            <a:spAutoFit/>
          </a:bodyPr>
          <a:lstStyle/>
          <a:p>
            <a:r>
              <a:rPr lang="es-VE" sz="2400" b="1" u="sng" dirty="0" smtClean="0">
                <a:solidFill>
                  <a:srgbClr val="FF0000"/>
                </a:solidFill>
                <a:latin typeface="Georgia" pitchFamily="18" charset="0"/>
              </a:rPr>
              <a:t>DIAGRAMA </a:t>
            </a:r>
          </a:p>
          <a:p>
            <a:r>
              <a:rPr lang="es-VE" sz="2400" b="1" u="sng" dirty="0" smtClean="0">
                <a:solidFill>
                  <a:srgbClr val="FF0000"/>
                </a:solidFill>
                <a:latin typeface="Georgia" pitchFamily="18" charset="0"/>
              </a:rPr>
              <a:t>DE FLUJO</a:t>
            </a:r>
            <a:endParaRPr lang="es-VE" sz="2400" b="1" u="sng" dirty="0">
              <a:solidFill>
                <a:srgbClr val="FF0000"/>
              </a:solidFill>
              <a:latin typeface="Georgia" pitchFamily="18" charset="0"/>
            </a:endParaRPr>
          </a:p>
        </p:txBody>
      </p:sp>
      <p:sp>
        <p:nvSpPr>
          <p:cNvPr id="14" name="13 Rectángulo"/>
          <p:cNvSpPr/>
          <p:nvPr/>
        </p:nvSpPr>
        <p:spPr>
          <a:xfrm>
            <a:off x="571472" y="2357430"/>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4" name="3 CuadroTexto"/>
          <p:cNvSpPr txBox="1"/>
          <p:nvPr/>
        </p:nvSpPr>
        <p:spPr>
          <a:xfrm>
            <a:off x="1835696" y="4509120"/>
            <a:ext cx="644728" cy="369332"/>
          </a:xfrm>
          <a:prstGeom prst="rect">
            <a:avLst/>
          </a:prstGeom>
          <a:solidFill>
            <a:schemeClr val="bg1"/>
          </a:solidFill>
        </p:spPr>
        <p:txBody>
          <a:bodyPr wrap="none" rtlCol="0">
            <a:spAutoFit/>
          </a:bodyPr>
          <a:lstStyle/>
          <a:p>
            <a:r>
              <a:rPr lang="es-VE" dirty="0" smtClean="0"/>
              <a:t>n &gt; 0</a:t>
            </a:r>
            <a:endParaRPr lang="es-VE" dirty="0"/>
          </a:p>
        </p:txBody>
      </p:sp>
      <p:grpSp>
        <p:nvGrpSpPr>
          <p:cNvPr id="8" name="7 Grupo"/>
          <p:cNvGrpSpPr/>
          <p:nvPr/>
        </p:nvGrpSpPr>
        <p:grpSpPr>
          <a:xfrm>
            <a:off x="357158" y="2928934"/>
            <a:ext cx="3457575" cy="3676650"/>
            <a:chOff x="357158" y="2928934"/>
            <a:chExt cx="3457575" cy="3676650"/>
          </a:xfrm>
        </p:grpSpPr>
        <p:pic>
          <p:nvPicPr>
            <p:cNvPr id="72706" name="Picture 2"/>
            <p:cNvPicPr>
              <a:picLocks noChangeAspect="1" noChangeArrowheads="1"/>
            </p:cNvPicPr>
            <p:nvPr/>
          </p:nvPicPr>
          <p:blipFill>
            <a:blip r:embed="rId5"/>
            <a:srcRect/>
            <a:stretch>
              <a:fillRect/>
            </a:stretch>
          </p:blipFill>
          <p:spPr bwMode="auto">
            <a:xfrm>
              <a:off x="357158" y="2928934"/>
              <a:ext cx="3457575" cy="3676650"/>
            </a:xfrm>
            <a:prstGeom prst="rect">
              <a:avLst/>
            </a:prstGeom>
            <a:noFill/>
            <a:ln w="9525">
              <a:noFill/>
              <a:miter lim="800000"/>
              <a:headEnd/>
              <a:tailEnd/>
            </a:ln>
            <a:effectLst/>
          </p:spPr>
        </p:pic>
        <p:sp>
          <p:nvSpPr>
            <p:cNvPr id="3" name="2 CuadroTexto"/>
            <p:cNvSpPr txBox="1"/>
            <p:nvPr/>
          </p:nvSpPr>
          <p:spPr>
            <a:xfrm>
              <a:off x="937375" y="4293096"/>
              <a:ext cx="1186353" cy="338554"/>
            </a:xfrm>
            <a:prstGeom prst="rect">
              <a:avLst/>
            </a:prstGeom>
            <a:solidFill>
              <a:schemeClr val="bg1"/>
            </a:solidFill>
          </p:spPr>
          <p:txBody>
            <a:bodyPr wrap="square" rtlCol="0">
              <a:spAutoFit/>
            </a:bodyPr>
            <a:lstStyle/>
            <a:p>
              <a:r>
                <a:rPr lang="es-VE" sz="1600" b="1" dirty="0" smtClean="0"/>
                <a:t> suma =0</a:t>
              </a:r>
              <a:endParaRPr lang="es-VE" sz="1600" b="1" dirty="0"/>
            </a:p>
          </p:txBody>
        </p:sp>
        <p:sp>
          <p:nvSpPr>
            <p:cNvPr id="16" name="15 CuadroTexto"/>
            <p:cNvSpPr txBox="1"/>
            <p:nvPr/>
          </p:nvSpPr>
          <p:spPr>
            <a:xfrm>
              <a:off x="1089775" y="4797152"/>
              <a:ext cx="1610017" cy="338554"/>
            </a:xfrm>
            <a:prstGeom prst="rect">
              <a:avLst/>
            </a:prstGeom>
            <a:solidFill>
              <a:schemeClr val="bg1"/>
            </a:solidFill>
          </p:spPr>
          <p:txBody>
            <a:bodyPr wrap="square" rtlCol="0">
              <a:spAutoFit/>
            </a:bodyPr>
            <a:lstStyle/>
            <a:p>
              <a:r>
                <a:rPr lang="es-VE" sz="1600" b="1" dirty="0" smtClean="0"/>
                <a:t> suma =suma + n</a:t>
              </a:r>
              <a:endParaRPr lang="es-VE" sz="1600" b="1" dirty="0"/>
            </a:p>
          </p:txBody>
        </p:sp>
      </p:grpSp>
      <p:grpSp>
        <p:nvGrpSpPr>
          <p:cNvPr id="10" name="9 Grupo"/>
          <p:cNvGrpSpPr/>
          <p:nvPr/>
        </p:nvGrpSpPr>
        <p:grpSpPr>
          <a:xfrm>
            <a:off x="5429256" y="2633659"/>
            <a:ext cx="3067058" cy="4224341"/>
            <a:chOff x="5429256" y="2633659"/>
            <a:chExt cx="3067058" cy="4224341"/>
          </a:xfrm>
        </p:grpSpPr>
        <p:pic>
          <p:nvPicPr>
            <p:cNvPr id="72707" name="Picture 3"/>
            <p:cNvPicPr>
              <a:picLocks noChangeAspect="1" noChangeArrowheads="1"/>
            </p:cNvPicPr>
            <p:nvPr/>
          </p:nvPicPr>
          <p:blipFill>
            <a:blip r:embed="rId6"/>
            <a:srcRect/>
            <a:stretch>
              <a:fillRect/>
            </a:stretch>
          </p:blipFill>
          <p:spPr bwMode="auto">
            <a:xfrm>
              <a:off x="5429256" y="2633659"/>
              <a:ext cx="3067058" cy="4224341"/>
            </a:xfrm>
            <a:prstGeom prst="rect">
              <a:avLst/>
            </a:prstGeom>
            <a:noFill/>
            <a:ln w="9525">
              <a:noFill/>
              <a:miter lim="800000"/>
              <a:headEnd/>
              <a:tailEnd/>
            </a:ln>
            <a:effectLst/>
          </p:spPr>
        </p:pic>
        <p:sp>
          <p:nvSpPr>
            <p:cNvPr id="13" name="12 CuadroTexto"/>
            <p:cNvSpPr txBox="1"/>
            <p:nvPr/>
          </p:nvSpPr>
          <p:spPr>
            <a:xfrm>
              <a:off x="5868144" y="3666510"/>
              <a:ext cx="1656183" cy="338554"/>
            </a:xfrm>
            <a:prstGeom prst="rect">
              <a:avLst/>
            </a:prstGeom>
            <a:solidFill>
              <a:schemeClr val="bg1"/>
            </a:solidFill>
            <a:ln>
              <a:solidFill>
                <a:schemeClr val="tx1"/>
              </a:solidFill>
            </a:ln>
          </p:spPr>
          <p:txBody>
            <a:bodyPr wrap="square" rtlCol="0">
              <a:spAutoFit/>
            </a:bodyPr>
            <a:lstStyle/>
            <a:p>
              <a:pPr algn="ctr"/>
              <a:r>
                <a:rPr lang="es-VE" sz="1600" dirty="0" smtClean="0"/>
                <a:t> suma =0</a:t>
              </a:r>
              <a:endParaRPr lang="es-VE" sz="1600" dirty="0"/>
            </a:p>
          </p:txBody>
        </p:sp>
        <p:sp>
          <p:nvSpPr>
            <p:cNvPr id="15" name="14 CuadroTexto"/>
            <p:cNvSpPr txBox="1"/>
            <p:nvPr/>
          </p:nvSpPr>
          <p:spPr>
            <a:xfrm>
              <a:off x="6331906" y="4184902"/>
              <a:ext cx="760374" cy="369332"/>
            </a:xfrm>
            <a:prstGeom prst="rect">
              <a:avLst/>
            </a:prstGeom>
            <a:solidFill>
              <a:schemeClr val="bg1"/>
            </a:solidFill>
          </p:spPr>
          <p:txBody>
            <a:bodyPr wrap="square" rtlCol="0">
              <a:spAutoFit/>
            </a:bodyPr>
            <a:lstStyle/>
            <a:p>
              <a:r>
                <a:rPr lang="es-VE" dirty="0" smtClean="0"/>
                <a:t>n &lt;&gt; 0</a:t>
              </a:r>
              <a:endParaRPr lang="es-VE" dirty="0"/>
            </a:p>
          </p:txBody>
        </p:sp>
        <p:sp>
          <p:nvSpPr>
            <p:cNvPr id="17" name="16 CuadroTexto"/>
            <p:cNvSpPr txBox="1"/>
            <p:nvPr/>
          </p:nvSpPr>
          <p:spPr>
            <a:xfrm>
              <a:off x="5868144" y="4818638"/>
              <a:ext cx="1944216" cy="338554"/>
            </a:xfrm>
            <a:prstGeom prst="rect">
              <a:avLst/>
            </a:prstGeom>
            <a:solidFill>
              <a:schemeClr val="bg1"/>
            </a:solidFill>
            <a:ln>
              <a:solidFill>
                <a:schemeClr val="tx1"/>
              </a:solidFill>
            </a:ln>
          </p:spPr>
          <p:txBody>
            <a:bodyPr wrap="square" rtlCol="0">
              <a:spAutoFit/>
            </a:bodyPr>
            <a:lstStyle/>
            <a:p>
              <a:r>
                <a:rPr lang="es-VE" sz="1600" b="1" dirty="0" smtClean="0"/>
                <a:t> suma =suma + n</a:t>
              </a:r>
              <a:endParaRPr lang="es-VE" sz="1600" b="1" dirty="0"/>
            </a:p>
          </p:txBody>
        </p:sp>
      </p:grpSp>
      <p:pic>
        <p:nvPicPr>
          <p:cNvPr id="12" name="g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6898" y="2579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071810"/>
            <a:ext cx="821537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600" dirty="0" smtClean="0">
                <a:latin typeface="Georgia" pitchFamily="18" charset="0"/>
              </a:rPr>
              <a:t>Es aquella en la que el número de iteraciones se conoce por anticipado, hay una variable llamada de control que es la que controla el número de repeticiones que va desde un valor inicial a un valor final</a:t>
            </a:r>
            <a:endParaRPr lang="es-VE" sz="3600" dirty="0">
              <a:latin typeface="Georgia" pitchFamily="18" charset="0"/>
            </a:endParaRPr>
          </a:p>
        </p:txBody>
      </p:sp>
      <p:pic>
        <p:nvPicPr>
          <p:cNvPr id="2" name="f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85992"/>
            <a:ext cx="828680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000" dirty="0" smtClean="0">
                <a:latin typeface="Georgia" pitchFamily="18" charset="0"/>
              </a:rPr>
              <a:t>Es una secuencia ordenada de pasos,  que describen el proceso que se debe seguir, para dar solución a un problema específico.</a:t>
            </a:r>
            <a:endParaRPr lang="es-VE" sz="40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215206" y="6215082"/>
            <a:ext cx="1899879" cy="461665"/>
          </a:xfrm>
          <a:prstGeom prst="rect">
            <a:avLst/>
          </a:prstGeom>
          <a:noFill/>
        </p:spPr>
        <p:txBody>
          <a:bodyPr wrap="none" rtlCol="0">
            <a:spAutoFit/>
          </a:bodyPr>
          <a:lstStyle/>
          <a:p>
            <a:r>
              <a:rPr lang="es-VE" sz="2400" b="1" dirty="0" smtClean="0">
                <a:solidFill>
                  <a:srgbClr val="FF0000"/>
                </a:solidFill>
                <a:latin typeface="Georgia" pitchFamily="18" charset="0"/>
              </a:rPr>
              <a:t>Concepto 1</a:t>
            </a:r>
            <a:endParaRPr lang="es-VE" sz="2400" b="1" dirty="0">
              <a:solidFill>
                <a:srgbClr val="FF0000"/>
              </a:solidFill>
              <a:latin typeface="Georgia" pitchFamily="18" charset="0"/>
            </a:endParaRPr>
          </a:p>
        </p:txBody>
      </p:sp>
      <p:pic>
        <p:nvPicPr>
          <p:cNvPr id="2" name="f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8933"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400" b="1" dirty="0" smtClean="0">
                <a:latin typeface="Georgia" pitchFamily="18" charset="0"/>
              </a:rPr>
              <a:t>Funcionamiento:</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Las variables de control, valor inicial y valor final deben ser todas del mismo tipo, el tipo real no esta permitido. Los valore iníciales pueden ser tanto expresiones como constantes.</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Antes de la primera ejecución del bucle a la variable de control se asigna el valor inicial.</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 ultima ejecución del bucle ocurre cuando la variable de control es igual al valor final.</a:t>
            </a:r>
          </a:p>
          <a:p>
            <a:pPr marL="457200" indent="-457200" algn="just">
              <a:buFont typeface="+mj-lt"/>
              <a:buAutoNum type="arabicPeriod"/>
            </a:pPr>
            <a:r>
              <a:rPr lang="es-ES" sz="2400" dirty="0" smtClean="0">
                <a:latin typeface="Georgia" pitchFamily="18" charset="0"/>
              </a:rPr>
              <a:t>Es ilegal modificar el valor de la variable de control, el valor inicial y el valor final dentro del bucle.</a:t>
            </a:r>
            <a:endParaRPr lang="es-VE" sz="2400" dirty="0" smtClean="0">
              <a:latin typeface="Georgia" pitchFamily="18" charset="0"/>
            </a:endParaRPr>
          </a:p>
          <a:p>
            <a:pPr marL="457200" lvl="0" indent="-457200" algn="just">
              <a:buFont typeface="+mj-lt"/>
              <a:buAutoNum type="arabicPeriod"/>
            </a:pPr>
            <a:endParaRPr lang="es-VE" sz="2400" dirty="0">
              <a:latin typeface="Georgia" pitchFamily="18" charset="0"/>
            </a:endParaRPr>
          </a:p>
        </p:txBody>
      </p:sp>
      <p:pic>
        <p:nvPicPr>
          <p:cNvPr id="3" name="f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4754" name="Picture 2"/>
          <p:cNvPicPr>
            <a:picLocks noChangeAspect="1" noChangeArrowheads="1"/>
          </p:cNvPicPr>
          <p:nvPr/>
        </p:nvPicPr>
        <p:blipFill>
          <a:blip r:embed="rId5"/>
          <a:srcRect/>
          <a:stretch>
            <a:fillRect/>
          </a:stretch>
        </p:blipFill>
        <p:spPr bwMode="auto">
          <a:xfrm>
            <a:off x="428596" y="3286124"/>
            <a:ext cx="3571900" cy="1795466"/>
          </a:xfrm>
          <a:prstGeom prst="rect">
            <a:avLst/>
          </a:prstGeom>
          <a:noFill/>
          <a:ln w="9525">
            <a:noFill/>
            <a:miter lim="800000"/>
            <a:headEnd/>
            <a:tailEnd/>
          </a:ln>
          <a:effectLst/>
        </p:spPr>
      </p:pic>
      <p:pic>
        <p:nvPicPr>
          <p:cNvPr id="74755" name="Picture 3"/>
          <p:cNvPicPr>
            <a:picLocks noChangeAspect="1" noChangeArrowheads="1"/>
          </p:cNvPicPr>
          <p:nvPr/>
        </p:nvPicPr>
        <p:blipFill>
          <a:blip r:embed="rId6"/>
          <a:srcRect/>
          <a:stretch>
            <a:fillRect/>
          </a:stretch>
        </p:blipFill>
        <p:spPr bwMode="auto">
          <a:xfrm>
            <a:off x="5429256" y="3214686"/>
            <a:ext cx="3093051" cy="3286148"/>
          </a:xfrm>
          <a:prstGeom prst="rect">
            <a:avLst/>
          </a:prstGeom>
          <a:noFill/>
          <a:ln w="9525">
            <a:noFill/>
            <a:miter lim="800000"/>
            <a:headEnd/>
            <a:tailEnd/>
          </a:ln>
          <a:effectLst/>
        </p:spPr>
      </p:pic>
      <p:sp>
        <p:nvSpPr>
          <p:cNvPr id="14" name="13 Rectángulo"/>
          <p:cNvSpPr/>
          <p:nvPr/>
        </p:nvSpPr>
        <p:spPr>
          <a:xfrm>
            <a:off x="428596" y="2500306"/>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3" name="2 CuadroTexto"/>
          <p:cNvSpPr txBox="1"/>
          <p:nvPr/>
        </p:nvSpPr>
        <p:spPr>
          <a:xfrm>
            <a:off x="1457436" y="3356992"/>
            <a:ext cx="2390686" cy="584775"/>
          </a:xfrm>
          <a:prstGeom prst="rect">
            <a:avLst/>
          </a:prstGeom>
          <a:solidFill>
            <a:schemeClr val="bg1"/>
          </a:solidFill>
          <a:ln>
            <a:solidFill>
              <a:schemeClr val="bg1"/>
            </a:solidFill>
          </a:ln>
        </p:spPr>
        <p:txBody>
          <a:bodyPr wrap="square" rtlCol="0">
            <a:spAutoFit/>
          </a:bodyPr>
          <a:lstStyle/>
          <a:p>
            <a:r>
              <a:rPr lang="es-VE" sz="3200" dirty="0" smtClean="0"/>
              <a:t>I : vi </a:t>
            </a:r>
            <a:r>
              <a:rPr lang="es-VE" sz="3200" b="1" dirty="0" smtClean="0"/>
              <a:t>hasta</a:t>
            </a:r>
            <a:r>
              <a:rPr lang="es-VE" sz="3200" dirty="0" smtClean="0"/>
              <a:t> </a:t>
            </a:r>
            <a:r>
              <a:rPr lang="es-VE" sz="3200" dirty="0" err="1" smtClean="0"/>
              <a:t>vf</a:t>
            </a:r>
            <a:endParaRPr lang="es-VE" sz="3200" dirty="0"/>
          </a:p>
        </p:txBody>
      </p:sp>
      <p:sp>
        <p:nvSpPr>
          <p:cNvPr id="4" name="3 CuadroTexto"/>
          <p:cNvSpPr txBox="1"/>
          <p:nvPr/>
        </p:nvSpPr>
        <p:spPr>
          <a:xfrm>
            <a:off x="5580112" y="3214686"/>
            <a:ext cx="2232247" cy="646331"/>
          </a:xfrm>
          <a:prstGeom prst="rect">
            <a:avLst/>
          </a:prstGeom>
          <a:solidFill>
            <a:schemeClr val="bg1"/>
          </a:solidFill>
          <a:ln>
            <a:solidFill>
              <a:schemeClr val="tx1"/>
            </a:solidFill>
          </a:ln>
        </p:spPr>
        <p:txBody>
          <a:bodyPr wrap="square" rtlCol="0">
            <a:spAutoFit/>
          </a:bodyPr>
          <a:lstStyle/>
          <a:p>
            <a:pPr algn="ctr"/>
            <a:r>
              <a:rPr lang="es-VE" b="1" dirty="0" smtClean="0"/>
              <a:t>I = valor inicial</a:t>
            </a:r>
          </a:p>
          <a:p>
            <a:endParaRPr lang="es-VE" b="1" dirty="0"/>
          </a:p>
        </p:txBody>
      </p:sp>
      <p:sp>
        <p:nvSpPr>
          <p:cNvPr id="8" name="7 CuadroTexto"/>
          <p:cNvSpPr txBox="1"/>
          <p:nvPr/>
        </p:nvSpPr>
        <p:spPr>
          <a:xfrm>
            <a:off x="6084168" y="4324763"/>
            <a:ext cx="1440160" cy="338554"/>
          </a:xfrm>
          <a:prstGeom prst="rect">
            <a:avLst/>
          </a:prstGeom>
          <a:solidFill>
            <a:schemeClr val="bg1"/>
          </a:solidFill>
          <a:ln>
            <a:solidFill>
              <a:schemeClr val="bg1"/>
            </a:solidFill>
          </a:ln>
        </p:spPr>
        <p:txBody>
          <a:bodyPr wrap="square" rtlCol="0">
            <a:spAutoFit/>
          </a:bodyPr>
          <a:lstStyle/>
          <a:p>
            <a:r>
              <a:rPr lang="es-VE" sz="1600" dirty="0" smtClean="0"/>
              <a:t>I &lt;= Valor final </a:t>
            </a:r>
            <a:endParaRPr lang="es-VE" sz="1600" dirty="0"/>
          </a:p>
        </p:txBody>
      </p:sp>
      <p:pic>
        <p:nvPicPr>
          <p:cNvPr id="10" name="g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75781" y="2539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1938992"/>
          </a:xfrm>
          <a:prstGeom prst="rect">
            <a:avLst/>
          </a:prstGeom>
        </p:spPr>
        <p:txBody>
          <a:bodyPr wrap="square">
            <a:spAutoFit/>
          </a:bodyPr>
          <a:lstStyle/>
          <a:p>
            <a:pPr algn="just"/>
            <a:r>
              <a:rPr lang="es-ES" sz="4000" dirty="0" smtClean="0">
                <a:latin typeface="Georgia" pitchFamily="18" charset="0"/>
              </a:rPr>
              <a:t>Construya un algoritmo que visualice por pantalla los números comprendidos entre 1 y 10000.</a:t>
            </a:r>
            <a:endParaRPr lang="es-VE" sz="4000" dirty="0">
              <a:latin typeface="Georgia" pitchFamily="18" charset="0"/>
            </a:endParaRPr>
          </a:p>
        </p:txBody>
      </p:sp>
      <p:pic>
        <p:nvPicPr>
          <p:cNvPr id="2" name="f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574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00024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5778" name="Picture 2"/>
          <p:cNvPicPr>
            <a:picLocks noChangeAspect="1" noChangeArrowheads="1"/>
          </p:cNvPicPr>
          <p:nvPr/>
        </p:nvPicPr>
        <p:blipFill>
          <a:blip r:embed="rId5"/>
          <a:srcRect/>
          <a:stretch>
            <a:fillRect/>
          </a:stretch>
        </p:blipFill>
        <p:spPr bwMode="auto">
          <a:xfrm>
            <a:off x="214282" y="3143248"/>
            <a:ext cx="4000528" cy="2552700"/>
          </a:xfrm>
          <a:prstGeom prst="rect">
            <a:avLst/>
          </a:prstGeom>
          <a:noFill/>
          <a:ln w="9525">
            <a:noFill/>
            <a:miter lim="800000"/>
            <a:headEnd/>
            <a:tailEnd/>
          </a:ln>
          <a:effectLst/>
        </p:spPr>
      </p:pic>
      <p:sp>
        <p:nvSpPr>
          <p:cNvPr id="61" name="60 Rectángulo"/>
          <p:cNvSpPr/>
          <p:nvPr/>
        </p:nvSpPr>
        <p:spPr>
          <a:xfrm>
            <a:off x="357158"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grpSp>
        <p:nvGrpSpPr>
          <p:cNvPr id="38" name="37 Grupo"/>
          <p:cNvGrpSpPr/>
          <p:nvPr/>
        </p:nvGrpSpPr>
        <p:grpSpPr>
          <a:xfrm>
            <a:off x="4788024" y="2571744"/>
            <a:ext cx="3609044" cy="4214842"/>
            <a:chOff x="4788024" y="2571744"/>
            <a:chExt cx="3609044" cy="4214842"/>
          </a:xfrm>
        </p:grpSpPr>
        <p:grpSp>
          <p:nvGrpSpPr>
            <p:cNvPr id="27" name="26 Grupo"/>
            <p:cNvGrpSpPr/>
            <p:nvPr/>
          </p:nvGrpSpPr>
          <p:grpSpPr>
            <a:xfrm>
              <a:off x="5500694" y="2571744"/>
              <a:ext cx="1357322" cy="428628"/>
              <a:chOff x="5500694" y="2714620"/>
              <a:chExt cx="1357322" cy="428628"/>
            </a:xfrm>
          </p:grpSpPr>
          <p:sp>
            <p:nvSpPr>
              <p:cNvPr id="12" name="11 Elipse"/>
              <p:cNvSpPr/>
              <p:nvPr/>
            </p:nvSpPr>
            <p:spPr>
              <a:xfrm>
                <a:off x="5500694" y="2714620"/>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13 CuadroTexto"/>
              <p:cNvSpPr txBox="1"/>
              <p:nvPr/>
            </p:nvSpPr>
            <p:spPr>
              <a:xfrm>
                <a:off x="5857884" y="2714620"/>
                <a:ext cx="689612" cy="369332"/>
              </a:xfrm>
              <a:prstGeom prst="rect">
                <a:avLst/>
              </a:prstGeom>
              <a:noFill/>
            </p:spPr>
            <p:txBody>
              <a:bodyPr wrap="none" rtlCol="0">
                <a:spAutoFit/>
              </a:bodyPr>
              <a:lstStyle/>
              <a:p>
                <a:r>
                  <a:rPr lang="es-VE" dirty="0" smtClean="0"/>
                  <a:t>Inicio</a:t>
                </a:r>
                <a:endParaRPr lang="es-VE" dirty="0"/>
              </a:p>
            </p:txBody>
          </p:sp>
        </p:grpSp>
        <p:grpSp>
          <p:nvGrpSpPr>
            <p:cNvPr id="26" name="25 Grupo"/>
            <p:cNvGrpSpPr/>
            <p:nvPr/>
          </p:nvGrpSpPr>
          <p:grpSpPr>
            <a:xfrm>
              <a:off x="5500694" y="6357958"/>
              <a:ext cx="1357322" cy="428628"/>
              <a:chOff x="5500694" y="6357958"/>
              <a:chExt cx="1357322" cy="428628"/>
            </a:xfrm>
          </p:grpSpPr>
          <p:sp>
            <p:nvSpPr>
              <p:cNvPr id="13" name="12 Elipse"/>
              <p:cNvSpPr/>
              <p:nvPr/>
            </p:nvSpPr>
            <p:spPr>
              <a:xfrm>
                <a:off x="5500694" y="6357958"/>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5" name="14 CuadroTexto"/>
              <p:cNvSpPr txBox="1"/>
              <p:nvPr/>
            </p:nvSpPr>
            <p:spPr>
              <a:xfrm>
                <a:off x="5892758" y="6357958"/>
                <a:ext cx="465192" cy="369332"/>
              </a:xfrm>
              <a:prstGeom prst="rect">
                <a:avLst/>
              </a:prstGeom>
              <a:noFill/>
            </p:spPr>
            <p:txBody>
              <a:bodyPr wrap="none" rtlCol="0">
                <a:spAutoFit/>
              </a:bodyPr>
              <a:lstStyle/>
              <a:p>
                <a:r>
                  <a:rPr lang="es-VE" dirty="0" smtClean="0"/>
                  <a:t>Fin</a:t>
                </a:r>
                <a:endParaRPr lang="es-VE" dirty="0"/>
              </a:p>
            </p:txBody>
          </p:sp>
        </p:grpSp>
        <p:grpSp>
          <p:nvGrpSpPr>
            <p:cNvPr id="28" name="27 Grupo"/>
            <p:cNvGrpSpPr/>
            <p:nvPr/>
          </p:nvGrpSpPr>
          <p:grpSpPr>
            <a:xfrm>
              <a:off x="5500694" y="3214686"/>
              <a:ext cx="1500198" cy="428628"/>
              <a:chOff x="5429256" y="3357562"/>
              <a:chExt cx="1500198" cy="428628"/>
            </a:xfrm>
          </p:grpSpPr>
          <p:sp>
            <p:nvSpPr>
              <p:cNvPr id="16" name="15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16 CuadroTexto"/>
              <p:cNvSpPr txBox="1"/>
              <p:nvPr/>
            </p:nvSpPr>
            <p:spPr>
              <a:xfrm>
                <a:off x="5848780" y="3416858"/>
                <a:ext cx="580608" cy="369332"/>
              </a:xfrm>
              <a:prstGeom prst="rect">
                <a:avLst/>
              </a:prstGeom>
              <a:noFill/>
            </p:spPr>
            <p:txBody>
              <a:bodyPr wrap="none" rtlCol="0">
                <a:spAutoFit/>
              </a:bodyPr>
              <a:lstStyle/>
              <a:p>
                <a:r>
                  <a:rPr lang="es-VE" dirty="0" smtClean="0"/>
                  <a:t>I = 1</a:t>
                </a:r>
                <a:endParaRPr lang="es-VE" dirty="0"/>
              </a:p>
            </p:txBody>
          </p:sp>
        </p:grpSp>
        <p:grpSp>
          <p:nvGrpSpPr>
            <p:cNvPr id="29" name="28 Grupo"/>
            <p:cNvGrpSpPr/>
            <p:nvPr/>
          </p:nvGrpSpPr>
          <p:grpSpPr>
            <a:xfrm>
              <a:off x="5072066" y="3857628"/>
              <a:ext cx="2143140" cy="1000132"/>
              <a:chOff x="5143504" y="4143380"/>
              <a:chExt cx="2428892" cy="1000132"/>
            </a:xfrm>
          </p:grpSpPr>
          <p:sp>
            <p:nvSpPr>
              <p:cNvPr id="18" name="17 Decisión"/>
              <p:cNvSpPr/>
              <p:nvPr/>
            </p:nvSpPr>
            <p:spPr>
              <a:xfrm>
                <a:off x="5143504" y="4143380"/>
                <a:ext cx="2428892" cy="1000132"/>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CuadroTexto"/>
              <p:cNvSpPr txBox="1"/>
              <p:nvPr/>
            </p:nvSpPr>
            <p:spPr>
              <a:xfrm>
                <a:off x="5739496" y="4429132"/>
                <a:ext cx="931665" cy="369332"/>
              </a:xfrm>
              <a:prstGeom prst="rect">
                <a:avLst/>
              </a:prstGeom>
              <a:noFill/>
              <a:ln>
                <a:noFill/>
              </a:ln>
            </p:spPr>
            <p:txBody>
              <a:bodyPr wrap="none" rtlCol="0">
                <a:spAutoFit/>
              </a:bodyPr>
              <a:lstStyle/>
              <a:p>
                <a:r>
                  <a:rPr lang="es-VE" dirty="0" smtClean="0"/>
                  <a:t>I &gt; 1001</a:t>
                </a:r>
                <a:endParaRPr lang="es-VE" dirty="0"/>
              </a:p>
            </p:txBody>
          </p:sp>
        </p:grpSp>
        <p:sp>
          <p:nvSpPr>
            <p:cNvPr id="21" name="20 CuadroTexto"/>
            <p:cNvSpPr txBox="1"/>
            <p:nvPr/>
          </p:nvSpPr>
          <p:spPr>
            <a:xfrm>
              <a:off x="7215206" y="3916924"/>
              <a:ext cx="1181862" cy="369332"/>
            </a:xfrm>
            <a:prstGeom prst="rect">
              <a:avLst/>
            </a:prstGeom>
            <a:noFill/>
          </p:spPr>
          <p:txBody>
            <a:bodyPr wrap="none" rtlCol="0">
              <a:spAutoFit/>
            </a:bodyPr>
            <a:lstStyle/>
            <a:p>
              <a:r>
                <a:rPr lang="es-VE" b="1" dirty="0" smtClean="0">
                  <a:solidFill>
                    <a:srgbClr val="FF0000"/>
                  </a:solidFill>
                </a:rPr>
                <a:t>Verdadero</a:t>
              </a:r>
              <a:endParaRPr lang="es-VE" b="1" dirty="0">
                <a:solidFill>
                  <a:srgbClr val="FF0000"/>
                </a:solidFill>
              </a:endParaRPr>
            </a:p>
          </p:txBody>
        </p:sp>
        <p:sp>
          <p:nvSpPr>
            <p:cNvPr id="22" name="21 CuadroTexto"/>
            <p:cNvSpPr txBox="1"/>
            <p:nvPr/>
          </p:nvSpPr>
          <p:spPr>
            <a:xfrm>
              <a:off x="5286380" y="4714884"/>
              <a:ext cx="668901" cy="369332"/>
            </a:xfrm>
            <a:prstGeom prst="rect">
              <a:avLst/>
            </a:prstGeom>
            <a:noFill/>
          </p:spPr>
          <p:txBody>
            <a:bodyPr wrap="none" rtlCol="0">
              <a:spAutoFit/>
            </a:bodyPr>
            <a:lstStyle/>
            <a:p>
              <a:r>
                <a:rPr lang="es-VE" b="1" dirty="0" smtClean="0">
                  <a:solidFill>
                    <a:srgbClr val="FF0000"/>
                  </a:solidFill>
                </a:rPr>
                <a:t>Falso</a:t>
              </a:r>
              <a:endParaRPr lang="es-VE" b="1" dirty="0">
                <a:solidFill>
                  <a:srgbClr val="FF0000"/>
                </a:solidFill>
              </a:endParaRPr>
            </a:p>
          </p:txBody>
        </p:sp>
        <p:grpSp>
          <p:nvGrpSpPr>
            <p:cNvPr id="25" name="24 Grupo"/>
            <p:cNvGrpSpPr/>
            <p:nvPr/>
          </p:nvGrpSpPr>
          <p:grpSpPr>
            <a:xfrm>
              <a:off x="5429256" y="5072074"/>
              <a:ext cx="1500198" cy="428628"/>
              <a:chOff x="6858016" y="5143512"/>
              <a:chExt cx="1500198" cy="428628"/>
            </a:xfrm>
          </p:grpSpPr>
          <p:sp>
            <p:nvSpPr>
              <p:cNvPr id="23" name="22 Paralelogramo"/>
              <p:cNvSpPr/>
              <p:nvPr/>
            </p:nvSpPr>
            <p:spPr>
              <a:xfrm>
                <a:off x="6858016" y="5143512"/>
                <a:ext cx="1500198" cy="42862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CuadroTexto"/>
              <p:cNvSpPr txBox="1"/>
              <p:nvPr/>
            </p:nvSpPr>
            <p:spPr>
              <a:xfrm>
                <a:off x="7215206" y="5143512"/>
                <a:ext cx="982961" cy="369332"/>
              </a:xfrm>
              <a:prstGeom prst="rect">
                <a:avLst/>
              </a:prstGeom>
              <a:noFill/>
            </p:spPr>
            <p:txBody>
              <a:bodyPr wrap="none" rtlCol="0">
                <a:spAutoFit/>
              </a:bodyPr>
              <a:lstStyle/>
              <a:p>
                <a:r>
                  <a:rPr lang="es-VE" dirty="0" smtClean="0"/>
                  <a:t>Escribir I</a:t>
                </a:r>
                <a:endParaRPr lang="es-VE" dirty="0"/>
              </a:p>
            </p:txBody>
          </p:sp>
        </p:grpSp>
        <p:grpSp>
          <p:nvGrpSpPr>
            <p:cNvPr id="30" name="29 Grupo"/>
            <p:cNvGrpSpPr/>
            <p:nvPr/>
          </p:nvGrpSpPr>
          <p:grpSpPr>
            <a:xfrm>
              <a:off x="5500694" y="5715016"/>
              <a:ext cx="1500198" cy="428628"/>
              <a:chOff x="5429256" y="3357562"/>
              <a:chExt cx="1500198" cy="428628"/>
            </a:xfrm>
          </p:grpSpPr>
          <p:sp>
            <p:nvSpPr>
              <p:cNvPr id="31" name="30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848780" y="3416858"/>
                <a:ext cx="912429" cy="369332"/>
              </a:xfrm>
              <a:prstGeom prst="rect">
                <a:avLst/>
              </a:prstGeom>
              <a:noFill/>
            </p:spPr>
            <p:txBody>
              <a:bodyPr wrap="none" rtlCol="0">
                <a:spAutoFit/>
              </a:bodyPr>
              <a:lstStyle/>
              <a:p>
                <a:r>
                  <a:rPr lang="es-VE" dirty="0" smtClean="0"/>
                  <a:t>I =  I + 1</a:t>
                </a:r>
                <a:endParaRPr lang="es-VE" dirty="0"/>
              </a:p>
            </p:txBody>
          </p:sp>
        </p:grpSp>
        <p:cxnSp>
          <p:nvCxnSpPr>
            <p:cNvPr id="49" name="48 Conector recto de flecha"/>
            <p:cNvCxnSpPr/>
            <p:nvPr/>
          </p:nvCxnSpPr>
          <p:spPr>
            <a:xfrm rot="5400000">
              <a:off x="6037273" y="310673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rot="5400000">
              <a:off x="6037273" y="374967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rot="5400000">
              <a:off x="6037273" y="4964123"/>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p:nvPr/>
          </p:nvCxnSpPr>
          <p:spPr>
            <a:xfrm rot="5400000">
              <a:off x="6037273" y="560706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rot="5400000">
              <a:off x="6035685" y="625000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p:cNvCxnSpPr>
              <a:stCxn id="18" idx="3"/>
            </p:cNvCxnSpPr>
            <p:nvPr/>
          </p:nvCxnSpPr>
          <p:spPr>
            <a:xfrm>
              <a:off x="7215206" y="4357694"/>
              <a:ext cx="57150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5400000">
              <a:off x="6858016" y="5286388"/>
              <a:ext cx="185738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10800000">
              <a:off x="6215074" y="6215082"/>
              <a:ext cx="1571636" cy="158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flipH="1">
              <a:off x="4788024" y="6198675"/>
              <a:ext cx="1337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V="1">
              <a:off x="4788024" y="3717033"/>
              <a:ext cx="0" cy="24266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788024" y="3704320"/>
              <a:ext cx="1337330" cy="2948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9" name="38 CuadroTexto"/>
          <p:cNvSpPr txBox="1"/>
          <p:nvPr/>
        </p:nvSpPr>
        <p:spPr>
          <a:xfrm>
            <a:off x="2242247" y="4077072"/>
            <a:ext cx="300082" cy="369332"/>
          </a:xfrm>
          <a:prstGeom prst="rect">
            <a:avLst/>
          </a:prstGeom>
          <a:solidFill>
            <a:schemeClr val="bg1"/>
          </a:solidFill>
        </p:spPr>
        <p:txBody>
          <a:bodyPr wrap="none" rtlCol="0">
            <a:spAutoFit/>
          </a:bodyPr>
          <a:lstStyle/>
          <a:p>
            <a:r>
              <a:rPr lang="es-VE" dirty="0" smtClean="0"/>
              <a:t>: </a:t>
            </a:r>
            <a:endParaRPr lang="es-VE" dirty="0"/>
          </a:p>
        </p:txBody>
      </p:sp>
      <p:sp>
        <p:nvSpPr>
          <p:cNvPr id="40" name="39 CuadroTexto"/>
          <p:cNvSpPr txBox="1"/>
          <p:nvPr/>
        </p:nvSpPr>
        <p:spPr>
          <a:xfrm>
            <a:off x="5986849" y="4181220"/>
            <a:ext cx="769763" cy="369332"/>
          </a:xfrm>
          <a:prstGeom prst="rect">
            <a:avLst/>
          </a:prstGeom>
          <a:solidFill>
            <a:schemeClr val="bg1"/>
          </a:solidFill>
        </p:spPr>
        <p:txBody>
          <a:bodyPr wrap="none" rtlCol="0">
            <a:spAutoFit/>
          </a:bodyPr>
          <a:lstStyle/>
          <a:p>
            <a:r>
              <a:rPr lang="es-VE" dirty="0" smtClean="0"/>
              <a:t>10001</a:t>
            </a:r>
            <a:endParaRPr lang="es-VE" dirty="0"/>
          </a:p>
        </p:txBody>
      </p:sp>
      <p:pic>
        <p:nvPicPr>
          <p:cNvPr id="41" name="g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9467" y="25455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14"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619672" y="2643182"/>
            <a:ext cx="6611105" cy="1107996"/>
          </a:xfrm>
          <a:prstGeom prst="rect">
            <a:avLst/>
          </a:prstGeom>
          <a:noFill/>
        </p:spPr>
        <p:txBody>
          <a:bodyPr wrap="none" rtlCol="0">
            <a:spAutoFit/>
          </a:bodyPr>
          <a:lstStyle/>
          <a:p>
            <a:r>
              <a:rPr lang="es-VE" sz="6600" b="1" dirty="0" smtClean="0">
                <a:latin typeface="Georgia" pitchFamily="18" charset="0"/>
              </a:rPr>
              <a:t>PREGUNTAS ?</a:t>
            </a:r>
            <a:endParaRPr lang="es-VE" sz="6600" dirty="0">
              <a:latin typeface="Georgia" pitchFamily="18" charset="0"/>
            </a:endParaRPr>
          </a:p>
        </p:txBody>
      </p:sp>
      <p:sp>
        <p:nvSpPr>
          <p:cNvPr id="11" name="object 4"/>
          <p:cNvSpPr txBox="1"/>
          <p:nvPr/>
        </p:nvSpPr>
        <p:spPr>
          <a:xfrm>
            <a:off x="5105400" y="5925259"/>
            <a:ext cx="3733800"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Zulma Díaz   </a:t>
            </a:r>
            <a:endParaRPr sz="2400" b="1" dirty="0">
              <a:latin typeface="Georgia" pitchFamily="18" charset="0"/>
              <a:cs typeface="Carlito"/>
            </a:endParaRPr>
          </a:p>
        </p:txBody>
      </p:sp>
      <p:pic>
        <p:nvPicPr>
          <p:cNvPr id="2" name="f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2300" y="253550"/>
            <a:ext cx="609600" cy="609600"/>
          </a:xfrm>
          <a:prstGeom prst="rect">
            <a:avLst/>
          </a:prstGeom>
        </p:spPr>
      </p:pic>
    </p:spTree>
    <p:extLst>
      <p:ext uri="{BB962C8B-B14F-4D97-AF65-F5344CB8AC3E}">
        <p14:creationId xmlns:p14="http://schemas.microsoft.com/office/powerpoint/2010/main" val="3787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5189557" y="5587458"/>
            <a:ext cx="3733800" cy="1146468"/>
          </a:xfrm>
          <a:prstGeom prst="rect">
            <a:avLst/>
          </a:prstGeom>
        </p:spPr>
        <p:txBody>
          <a:bodyPr vert="horz" wrap="square" lIns="0" tIns="12700" rIns="0" bIns="0" rtlCol="0">
            <a:spAutoFit/>
          </a:bodyPr>
          <a:lstStyle/>
          <a:p>
            <a:pPr marL="12700" algn="ctr">
              <a:lnSpc>
                <a:spcPct val="100000"/>
              </a:lnSpc>
              <a:spcBef>
                <a:spcPts val="100"/>
              </a:spcBef>
            </a:pPr>
            <a:r>
              <a:rPr lang="es-VE" sz="2400" b="1" spc="-5" dirty="0" smtClean="0">
                <a:latin typeface="Georgia" pitchFamily="18" charset="0"/>
                <a:cs typeface="Carlito"/>
              </a:rPr>
              <a:t>Profesoras: </a:t>
            </a:r>
          </a:p>
          <a:p>
            <a:pPr marL="12700" algn="ctr">
              <a:lnSpc>
                <a:spcPct val="100000"/>
              </a:lnSpc>
              <a:spcBef>
                <a:spcPts val="100"/>
              </a:spcBef>
            </a:pPr>
            <a:r>
              <a:rPr lang="es-VE" sz="2400" b="1" spc="-5" dirty="0" smtClean="0">
                <a:latin typeface="Georgia" pitchFamily="18" charset="0"/>
                <a:cs typeface="Carlito"/>
              </a:rPr>
              <a:t>Zulma Díaz</a:t>
            </a:r>
          </a:p>
          <a:p>
            <a:pPr marL="12700" algn="ctr">
              <a:lnSpc>
                <a:spcPct val="100000"/>
              </a:lnSpc>
              <a:spcBef>
                <a:spcPts val="100"/>
              </a:spcBef>
            </a:pPr>
            <a:r>
              <a:rPr lang="es-VE" sz="2400" b="1" spc="-5" dirty="0" err="1" smtClean="0">
                <a:latin typeface="Georgia" pitchFamily="18" charset="0"/>
                <a:cs typeface="Carlito"/>
              </a:rPr>
              <a:t>Clínia</a:t>
            </a:r>
            <a:r>
              <a:rPr lang="es-VE" sz="2400" b="1" spc="-5" dirty="0" smtClean="0">
                <a:latin typeface="Georgia" pitchFamily="18" charset="0"/>
                <a:cs typeface="Carlito"/>
              </a:rPr>
              <a:t> Cordero</a:t>
            </a:r>
            <a:r>
              <a:rPr lang="es-VE" sz="2400" b="1" spc="-5" dirty="0" smtClean="0">
                <a:latin typeface="Georgia" pitchFamily="18" charset="0"/>
                <a:cs typeface="Carlito"/>
              </a:rPr>
              <a:t>   </a:t>
            </a:r>
            <a:endParaRPr sz="2400" b="1" dirty="0">
              <a:latin typeface="Georgia" pitchFamily="18" charset="0"/>
              <a:cs typeface="Carlito"/>
            </a:endParaRPr>
          </a:p>
        </p:txBody>
      </p:sp>
      <p:pic>
        <p:nvPicPr>
          <p:cNvPr id="2" name="f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453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929021"/>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600" dirty="0" smtClean="0">
                <a:latin typeface="Georgia" panose="02040502050405020303" pitchFamily="18" charset="0"/>
              </a:rPr>
              <a:t>Es un grupo finito de operaciones organizadas de manera lógica y ordenada, permitiendo  solucionar un determinado </a:t>
            </a:r>
            <a:r>
              <a:rPr lang="es-VE" sz="3600" b="1" u="sng" dirty="0" smtClean="0">
                <a:latin typeface="Georgia" panose="02040502050405020303" pitchFamily="18" charset="0"/>
                <a:hlinkClick r:id="rId5"/>
              </a:rPr>
              <a:t>problema</a:t>
            </a:r>
            <a:r>
              <a:rPr lang="es-VE" sz="3600" dirty="0" smtClean="0">
                <a:latin typeface="Georgia" panose="02040502050405020303" pitchFamily="18" charset="0"/>
              </a:rPr>
              <a:t>. Se trata de una serie de instrucciones o reglas establecidas que, por medio de una sucesión de pasos, llegan a un resultado o solución.</a:t>
            </a:r>
            <a:endParaRPr lang="es-VE" sz="36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2</a:t>
            </a:r>
            <a:endParaRPr lang="es-VE" sz="2400" b="1" dirty="0">
              <a:solidFill>
                <a:srgbClr val="FF0000"/>
              </a:solidFill>
              <a:latin typeface="Georgia" pitchFamily="18" charset="0"/>
            </a:endParaRPr>
          </a:p>
        </p:txBody>
      </p:sp>
      <p:pic>
        <p:nvPicPr>
          <p:cNvPr id="2" name="f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3006" y="25421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55381"/>
            <a:ext cx="8286808"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400" dirty="0" smtClean="0">
                <a:latin typeface="Georgia" panose="02040502050405020303" pitchFamily="18" charset="0"/>
              </a:rPr>
              <a:t>Número de pasos necesarios para transformar información de entrada (un problema), desarrollo(proceso) y  una salida (su solución). </a:t>
            </a:r>
            <a:endParaRPr lang="es-VE" sz="44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3</a:t>
            </a:r>
            <a:endParaRPr lang="es-VE" sz="2400" b="1" dirty="0">
              <a:solidFill>
                <a:srgbClr val="FF0000"/>
              </a:solidFill>
              <a:latin typeface="Georgia" pitchFamily="18" charset="0"/>
            </a:endParaRPr>
          </a:p>
        </p:txBody>
      </p:sp>
      <p:pic>
        <p:nvPicPr>
          <p:cNvPr id="2" name="f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3006"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357158" y="1857364"/>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dirty="0" smtClean="0">
                <a:latin typeface="Georgia" panose="02040502050405020303" pitchFamily="18" charset="0"/>
              </a:rPr>
              <a:t>Un </a:t>
            </a:r>
            <a:r>
              <a:rPr lang="es-VE" sz="3200" b="1" dirty="0" smtClean="0">
                <a:latin typeface="Georgia" panose="02040502050405020303" pitchFamily="18" charset="0"/>
              </a:rPr>
              <a:t>algoritmo informático</a:t>
            </a:r>
            <a:r>
              <a:rPr lang="es-VE" sz="3200" dirty="0" smtClean="0">
                <a:latin typeface="Georgia" panose="02040502050405020303" pitchFamily="18" charset="0"/>
              </a:rPr>
              <a:t> es un conjunto de instrucciones definidas, ordenadas y limitadas para resolver un problema, realizar un cálculo o desarrollar una tarea. Es decir, un algoritmo es un procedimiento paso a paso para conseguir un fin. A partir de un estado e información iníciales, se siguen una serie de pasos ordenados para llegar a la solución de una situación. </a:t>
            </a:r>
            <a:endParaRPr lang="es-VE" sz="32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9573" cy="461665"/>
          </a:xfrm>
          <a:prstGeom prst="rect">
            <a:avLst/>
          </a:prstGeom>
          <a:noFill/>
        </p:spPr>
        <p:txBody>
          <a:bodyPr wrap="none" rtlCol="0">
            <a:spAutoFit/>
          </a:bodyPr>
          <a:lstStyle/>
          <a:p>
            <a:r>
              <a:rPr lang="es-VE" sz="2400" b="1" dirty="0" smtClean="0">
                <a:solidFill>
                  <a:srgbClr val="FF0000"/>
                </a:solidFill>
                <a:latin typeface="Georgia" pitchFamily="18" charset="0"/>
              </a:rPr>
              <a:t>Concepto 4</a:t>
            </a:r>
            <a:endParaRPr lang="es-VE" sz="2400" b="1" dirty="0">
              <a:solidFill>
                <a:srgbClr val="FF0000"/>
              </a:solidFill>
              <a:latin typeface="Georgia" pitchFamily="18" charset="0"/>
            </a:endParaRPr>
          </a:p>
        </p:txBody>
      </p:sp>
      <p:pic>
        <p:nvPicPr>
          <p:cNvPr id="2" name="f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7530" y="253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2354</TotalTime>
  <Words>2131</Words>
  <Application>Microsoft Office PowerPoint</Application>
  <PresentationFormat>Presentación en pantalla (4:3)</PresentationFormat>
  <Paragraphs>442</Paragraphs>
  <Slides>65</Slides>
  <Notes>0</Notes>
  <HiddenSlides>0</HiddenSlides>
  <MMClips>65</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65</vt:i4>
      </vt:variant>
    </vt:vector>
  </HeadingPairs>
  <TitlesOfParts>
    <vt:vector size="76" baseType="lpstr">
      <vt:lpstr>Aharoni</vt:lpstr>
      <vt:lpstr>Arial</vt:lpstr>
      <vt:lpstr>Arial MT</vt:lpstr>
      <vt:lpstr>Calibri</vt:lpstr>
      <vt:lpstr>Carlito</vt:lpstr>
      <vt:lpstr>Eras Bold ITC</vt:lpstr>
      <vt:lpstr>Georgia</vt:lpstr>
      <vt:lpstr>Microsoft Sans Serif</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EQUIPO11</dc:creator>
  <cp:lastModifiedBy>Clinia</cp:lastModifiedBy>
  <cp:revision>313</cp:revision>
  <dcterms:created xsi:type="dcterms:W3CDTF">2021-12-03T15:37:06Z</dcterms:created>
  <dcterms:modified xsi:type="dcterms:W3CDTF">2022-02-09T02:58:10Z</dcterms:modified>
</cp:coreProperties>
</file>