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5"/>
  </p:handoutMasterIdLst>
  <p:sldIdLst>
    <p:sldId id="256" r:id="rId2"/>
    <p:sldId id="290" r:id="rId3"/>
    <p:sldId id="328" r:id="rId4"/>
    <p:sldId id="329" r:id="rId5"/>
    <p:sldId id="330" r:id="rId6"/>
    <p:sldId id="332" r:id="rId7"/>
    <p:sldId id="333" r:id="rId8"/>
    <p:sldId id="334" r:id="rId9"/>
    <p:sldId id="335" r:id="rId10"/>
    <p:sldId id="336" r:id="rId11"/>
    <p:sldId id="260" r:id="rId12"/>
    <p:sldId id="326" r:id="rId13"/>
    <p:sldId id="327" r:id="rId14"/>
    <p:sldId id="312" r:id="rId15"/>
    <p:sldId id="313" r:id="rId16"/>
    <p:sldId id="314" r:id="rId17"/>
    <p:sldId id="315" r:id="rId18"/>
    <p:sldId id="316" r:id="rId19"/>
    <p:sldId id="317" r:id="rId20"/>
    <p:sldId id="318" r:id="rId21"/>
    <p:sldId id="319" r:id="rId22"/>
    <p:sldId id="320" r:id="rId23"/>
    <p:sldId id="321" r:id="rId24"/>
    <p:sldId id="322" r:id="rId25"/>
    <p:sldId id="325" r:id="rId26"/>
    <p:sldId id="324" r:id="rId27"/>
    <p:sldId id="323" r:id="rId28"/>
    <p:sldId id="337" r:id="rId29"/>
    <p:sldId id="338" r:id="rId30"/>
    <p:sldId id="339" r:id="rId31"/>
    <p:sldId id="341" r:id="rId32"/>
    <p:sldId id="340" r:id="rId33"/>
    <p:sldId id="310" r:id="rId34"/>
  </p:sldIdLst>
  <p:sldSz cx="9144000" cy="6858000" type="screen4x3"/>
  <p:notesSz cx="9296400" cy="70104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437" autoAdjust="0"/>
  </p:normalViewPr>
  <p:slideViewPr>
    <p:cSldViewPr>
      <p:cViewPr varScale="1">
        <p:scale>
          <a:sx n="42" d="100"/>
          <a:sy n="42" d="100"/>
        </p:scale>
        <p:origin x="1338"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1124"/>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sz="quarter" idx="1"/>
          </p:nvPr>
        </p:nvSpPr>
        <p:spPr>
          <a:xfrm>
            <a:off x="5265015" y="0"/>
            <a:ext cx="4029282" cy="351124"/>
          </a:xfrm>
          <a:prstGeom prst="rect">
            <a:avLst/>
          </a:prstGeom>
        </p:spPr>
        <p:txBody>
          <a:bodyPr vert="horz" lIns="91440" tIns="45720" rIns="91440" bIns="45720" rtlCol="0"/>
          <a:lstStyle>
            <a:lvl1pPr algn="r">
              <a:defRPr sz="1200"/>
            </a:lvl1pPr>
          </a:lstStyle>
          <a:p>
            <a:fld id="{C84DB09F-2D2D-4E6A-9FDA-E0B85B6092F0}" type="datetimeFigureOut">
              <a:rPr lang="es-VE" smtClean="0"/>
              <a:pPr/>
              <a:t>8/3/2022</a:t>
            </a:fld>
            <a:endParaRPr lang="es-VE"/>
          </a:p>
        </p:txBody>
      </p:sp>
      <p:sp>
        <p:nvSpPr>
          <p:cNvPr id="4" name="3 Marcador de pie de página"/>
          <p:cNvSpPr>
            <a:spLocks noGrp="1"/>
          </p:cNvSpPr>
          <p:nvPr>
            <p:ph type="ftr" sz="quarter" idx="2"/>
          </p:nvPr>
        </p:nvSpPr>
        <p:spPr>
          <a:xfrm>
            <a:off x="1" y="6658070"/>
            <a:ext cx="4029282" cy="351124"/>
          </a:xfrm>
          <a:prstGeom prst="rect">
            <a:avLst/>
          </a:prstGeom>
        </p:spPr>
        <p:txBody>
          <a:bodyPr vert="horz" lIns="91440" tIns="45720" rIns="91440" bIns="45720" rtlCol="0" anchor="b"/>
          <a:lstStyle>
            <a:lvl1pPr algn="l">
              <a:defRPr sz="1200"/>
            </a:lvl1pPr>
          </a:lstStyle>
          <a:p>
            <a:endParaRPr lang="es-VE"/>
          </a:p>
        </p:txBody>
      </p:sp>
      <p:sp>
        <p:nvSpPr>
          <p:cNvPr id="5" name="4 Marcador de número de diapositiva"/>
          <p:cNvSpPr>
            <a:spLocks noGrp="1"/>
          </p:cNvSpPr>
          <p:nvPr>
            <p:ph type="sldNum" sz="quarter" idx="3"/>
          </p:nvPr>
        </p:nvSpPr>
        <p:spPr>
          <a:xfrm>
            <a:off x="5265015" y="6658070"/>
            <a:ext cx="4029282" cy="351124"/>
          </a:xfrm>
          <a:prstGeom prst="rect">
            <a:avLst/>
          </a:prstGeom>
        </p:spPr>
        <p:txBody>
          <a:bodyPr vert="horz" lIns="91440" tIns="45720" rIns="91440" bIns="45720" rtlCol="0" anchor="b"/>
          <a:lstStyle>
            <a:lvl1pPr algn="r">
              <a:defRPr sz="1200"/>
            </a:lvl1pPr>
          </a:lstStyle>
          <a:p>
            <a:fld id="{F4556435-E106-4694-9150-505043D04A43}" type="slidenum">
              <a:rPr lang="es-VE" smtClean="0"/>
              <a:pPr/>
              <a:t>‹Nº›</a:t>
            </a:fld>
            <a:endParaRPr lang="es-VE"/>
          </a:p>
        </p:txBody>
      </p:sp>
    </p:spTree>
    <p:extLst>
      <p:ext uri="{BB962C8B-B14F-4D97-AF65-F5344CB8AC3E}">
        <p14:creationId xmlns:p14="http://schemas.microsoft.com/office/powerpoint/2010/main" val="19436276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51855C-8842-47A7-BE68-0D73CAB9AD20}" type="datetimeFigureOut">
              <a:rPr lang="es-VE" smtClean="0"/>
              <a:pPr/>
              <a:t>8/3/2022</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C640E7A3-D0E0-4A8D-BA38-1BFB6EF8D814}" type="slidenum">
              <a:rPr lang="es-VE" smtClean="0"/>
              <a:pPr/>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1855C-8842-47A7-BE68-0D73CAB9AD20}" type="datetimeFigureOut">
              <a:rPr lang="es-VE" smtClean="0"/>
              <a:pPr/>
              <a:t>8/3/2022</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0E7A3-D0E0-4A8D-BA38-1BFB6EF8D814}" type="slidenum">
              <a:rPr lang="es-VE" smtClean="0"/>
              <a:pPr/>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j2logo.com/python/tutorial/tipo-list-pytho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j2logo.com/python/tutorial/tipo-list-pytho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j2logo.com/python/tutorial/tipo-list-pytho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j2logo.com/python/tutorial/tipo-list-pytho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j2logo.com/python/tutorial/tipo-list-pytho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j2logo.com/python/tutorial/tipo-list-python/"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entrenamiento-python-basico.readthedocs.io/es/latest/leccion3/tipo_cadenas.html"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entrenamiento-python-basico.readthedocs.io/es/latest/leccion3/tipo_numericos.html"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monografias.com/trabajos12/evintven/evintve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monografias.com/trabajos14/administ-procesos/administ-proceso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monografias.com/trabajos35/categoria-accion/categoria-acc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9" name="8 CuadroTexto"/>
          <p:cNvSpPr txBox="1"/>
          <p:nvPr/>
        </p:nvSpPr>
        <p:spPr>
          <a:xfrm>
            <a:off x="1785918" y="2643182"/>
            <a:ext cx="6575839" cy="923330"/>
          </a:xfrm>
          <a:prstGeom prst="rect">
            <a:avLst/>
          </a:prstGeom>
          <a:noFill/>
        </p:spPr>
        <p:txBody>
          <a:bodyPr wrap="none" rtlCol="0">
            <a:spAutoFit/>
          </a:bodyPr>
          <a:lstStyle/>
          <a:p>
            <a:r>
              <a:rPr lang="es-VE" sz="5400" b="1" dirty="0" smtClean="0">
                <a:latin typeface="Georgia" pitchFamily="18" charset="0"/>
              </a:rPr>
              <a:t>COMPUTACION</a:t>
            </a:r>
            <a:r>
              <a:rPr lang="es-VE" sz="5400" dirty="0" smtClean="0">
                <a:latin typeface="Georgia" pitchFamily="18" charset="0"/>
              </a:rPr>
              <a:t>  I</a:t>
            </a:r>
            <a:endParaRPr lang="es-VE" sz="5400" dirty="0">
              <a:latin typeface="Georgia" pitchFamily="18" charset="0"/>
            </a:endParaRPr>
          </a:p>
        </p:txBody>
      </p:sp>
      <p:sp>
        <p:nvSpPr>
          <p:cNvPr id="10" name="9 CuadroTexto"/>
          <p:cNvSpPr txBox="1"/>
          <p:nvPr/>
        </p:nvSpPr>
        <p:spPr>
          <a:xfrm>
            <a:off x="1428728" y="3416858"/>
            <a:ext cx="6933029" cy="1015663"/>
          </a:xfrm>
          <a:prstGeom prst="rect">
            <a:avLst/>
          </a:prstGeom>
          <a:noFill/>
        </p:spPr>
        <p:txBody>
          <a:bodyPr wrap="square" rtlCol="0">
            <a:spAutoFit/>
          </a:bodyPr>
          <a:lstStyle/>
          <a:p>
            <a:pPr algn="ctr"/>
            <a:r>
              <a:rPr lang="es-ES" sz="2000" b="1" dirty="0" smtClean="0"/>
              <a:t>TEMA V: </a:t>
            </a:r>
            <a:r>
              <a:rPr lang="es-VE" sz="2000" b="1" dirty="0" smtClean="0"/>
              <a:t>Solución de problemas a través de un software y</a:t>
            </a:r>
          </a:p>
          <a:p>
            <a:pPr algn="ctr"/>
            <a:r>
              <a:rPr lang="es-VE" sz="2000" b="1" dirty="0" smtClean="0"/>
              <a:t>TEMA VI: Llevar el Problema a un Entorno de Desarrollo Computacional</a:t>
            </a:r>
            <a:endParaRPr lang="es-VE" sz="2000" b="1" dirty="0"/>
          </a:p>
        </p:txBody>
      </p:sp>
      <p:sp>
        <p:nvSpPr>
          <p:cNvPr id="11" name="object 4"/>
          <p:cNvSpPr txBox="1"/>
          <p:nvPr/>
        </p:nvSpPr>
        <p:spPr>
          <a:xfrm>
            <a:off x="4572000" y="5910236"/>
            <a:ext cx="4357718" cy="764312"/>
          </a:xfrm>
          <a:prstGeom prst="rect">
            <a:avLst/>
          </a:prstGeom>
        </p:spPr>
        <p:txBody>
          <a:bodyPr vert="horz" wrap="square" lIns="0" tIns="12700" rIns="0" bIns="0" rtlCol="0">
            <a:spAutoFit/>
          </a:bodyPr>
          <a:lstStyle/>
          <a:p>
            <a:pPr marL="12700">
              <a:lnSpc>
                <a:spcPct val="100000"/>
              </a:lnSpc>
              <a:spcBef>
                <a:spcPts val="100"/>
              </a:spcBef>
            </a:pPr>
            <a:r>
              <a:rPr lang="es-VE" sz="2400" b="1" spc="-5" dirty="0" smtClean="0">
                <a:latin typeface="Georgia" pitchFamily="18" charset="0"/>
                <a:cs typeface="Carlito"/>
              </a:rPr>
              <a:t>Profesoras: </a:t>
            </a:r>
            <a:r>
              <a:rPr lang="es-VE" sz="2400" b="1" spc="-5" dirty="0" smtClean="0">
                <a:latin typeface="Georgia" pitchFamily="18" charset="0"/>
                <a:cs typeface="Carlito"/>
              </a:rPr>
              <a:t>Zulma </a:t>
            </a:r>
            <a:r>
              <a:rPr lang="es-VE" sz="2400" b="1" spc="-5" dirty="0" smtClean="0">
                <a:latin typeface="Georgia" pitchFamily="18" charset="0"/>
                <a:cs typeface="Carlito"/>
              </a:rPr>
              <a:t>Díaz</a:t>
            </a:r>
          </a:p>
          <a:p>
            <a:pPr marL="12700">
              <a:lnSpc>
                <a:spcPct val="100000"/>
              </a:lnSpc>
              <a:spcBef>
                <a:spcPts val="100"/>
              </a:spcBef>
            </a:pPr>
            <a:r>
              <a:rPr lang="es-VE" sz="2400" b="1" spc="-5" dirty="0" smtClean="0">
                <a:latin typeface="Georgia" pitchFamily="18" charset="0"/>
                <a:cs typeface="Carlito"/>
              </a:rPr>
              <a:t>                        </a:t>
            </a:r>
            <a:r>
              <a:rPr lang="es-VE" sz="2400" b="1" spc="-5" dirty="0" err="1" smtClean="0">
                <a:latin typeface="Georgia" pitchFamily="18" charset="0"/>
                <a:cs typeface="Carlito"/>
              </a:rPr>
              <a:t>Clínia</a:t>
            </a:r>
            <a:r>
              <a:rPr lang="es-VE" sz="2400" b="1" spc="-5" dirty="0" smtClean="0">
                <a:latin typeface="Georgia" pitchFamily="18" charset="0"/>
                <a:cs typeface="Carlito"/>
              </a:rPr>
              <a:t> Cordero</a:t>
            </a:r>
            <a:r>
              <a:rPr lang="es-VE" sz="2400" b="1" spc="-5" dirty="0" smtClean="0">
                <a:latin typeface="Georgia" pitchFamily="18" charset="0"/>
                <a:cs typeface="Carlito"/>
              </a:rPr>
              <a:t>   </a:t>
            </a:r>
            <a:endParaRPr sz="2400" b="1" dirty="0">
              <a:latin typeface="Georgia" pitchFamily="18" charset="0"/>
              <a:cs typeface="Carlito"/>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57299"/>
            <a:ext cx="8229600" cy="2571768"/>
          </a:xfrm>
        </p:spPr>
        <p:txBody>
          <a:bodyPr>
            <a:normAutofit/>
          </a:bodyPr>
          <a:lstStyle/>
          <a:p>
            <a:pPr algn="just">
              <a:buNone/>
            </a:pPr>
            <a:r>
              <a:rPr lang="es-VE" sz="3900" b="1" dirty="0" smtClean="0"/>
              <a:t>Recorrido</a:t>
            </a:r>
          </a:p>
          <a:p>
            <a:pPr algn="just"/>
            <a:r>
              <a:rPr lang="es-VE" sz="2800" dirty="0" smtClean="0"/>
              <a:t>Ejemplo 2: El siguiente algoritmo lee las notas del primer examen de Computación de una sección de 40 alumnos, a fin de calcular el promedio.</a:t>
            </a:r>
            <a:endParaRPr lang="es-VE" b="1" cap="all" dirty="0"/>
          </a:p>
        </p:txBody>
      </p:sp>
      <p:pic>
        <p:nvPicPr>
          <p:cNvPr id="2050" name="Picture 2"/>
          <p:cNvPicPr>
            <a:picLocks noChangeAspect="1" noChangeArrowheads="1"/>
          </p:cNvPicPr>
          <p:nvPr/>
        </p:nvPicPr>
        <p:blipFill>
          <a:blip r:embed="rId2"/>
          <a:srcRect/>
          <a:stretch>
            <a:fillRect/>
          </a:stretch>
        </p:blipFill>
        <p:spPr bwMode="auto">
          <a:xfrm>
            <a:off x="2428860" y="3476738"/>
            <a:ext cx="4643470" cy="2996672"/>
          </a:xfrm>
          <a:prstGeom prst="rect">
            <a:avLst/>
          </a:prstGeom>
          <a:noFill/>
          <a:ln w="9525">
            <a:noFill/>
            <a:miter lim="800000"/>
            <a:headEnd/>
            <a:tailEnd/>
          </a:ln>
          <a:effectLst/>
        </p:spPr>
      </p:pic>
      <p:sp>
        <p:nvSpPr>
          <p:cNvPr id="12" name="1 Título"/>
          <p:cNvSpPr>
            <a:spLocks noGrp="1"/>
          </p:cNvSpPr>
          <p:nvPr>
            <p:ph type="title"/>
          </p:nvPr>
        </p:nvSpPr>
        <p:spPr>
          <a:xfrm>
            <a:off x="914400" y="1071546"/>
            <a:ext cx="8229600" cy="571504"/>
          </a:xfrm>
        </p:spPr>
        <p:txBody>
          <a:bodyPr>
            <a:noAutofit/>
          </a:bodyPr>
          <a:lstStyle/>
          <a:p>
            <a:pPr algn="r"/>
            <a:r>
              <a:rPr lang="es-VE" sz="4000" b="1" dirty="0" smtClean="0"/>
              <a:t>Arreglo Unidimensional</a:t>
            </a:r>
            <a:endParaRPr lang="es-VE" sz="4000" b="1" dirty="0"/>
          </a:p>
        </p:txBody>
      </p:sp>
      <p:cxnSp>
        <p:nvCxnSpPr>
          <p:cNvPr id="13" name="12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4" name="13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15" name="14 Imagen" descr="LogoUNEG.jpg"/>
          <p:cNvPicPr>
            <a:picLocks noChangeAspect="1"/>
          </p:cNvPicPr>
          <p:nvPr/>
        </p:nvPicPr>
        <p:blipFill>
          <a:blip r:embed="rId3"/>
          <a:stretch>
            <a:fillRect/>
          </a:stretch>
        </p:blipFill>
        <p:spPr>
          <a:xfrm>
            <a:off x="7996266" y="36400"/>
            <a:ext cx="933452" cy="89227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214810" y="1214422"/>
            <a:ext cx="4857420" cy="707886"/>
          </a:xfrm>
          <a:prstGeom prst="rect">
            <a:avLst/>
          </a:prstGeom>
          <a:noFill/>
        </p:spPr>
        <p:txBody>
          <a:bodyPr wrap="none" rtlCol="0">
            <a:spAutoFit/>
          </a:bodyPr>
          <a:lstStyle/>
          <a:p>
            <a:pPr marL="514350" indent="-514350" algn="just"/>
            <a:r>
              <a:rPr lang="es-VE" sz="4000" b="1" dirty="0" smtClean="0">
                <a:latin typeface="Georgia" pitchFamily="18" charset="0"/>
              </a:rPr>
              <a:t>TIPOS DE DATOS</a:t>
            </a:r>
          </a:p>
        </p:txBody>
      </p:sp>
      <p:sp>
        <p:nvSpPr>
          <p:cNvPr id="9" name="8 Rectángulo"/>
          <p:cNvSpPr/>
          <p:nvPr/>
        </p:nvSpPr>
        <p:spPr>
          <a:xfrm>
            <a:off x="928662" y="2428868"/>
            <a:ext cx="7500990" cy="2308324"/>
          </a:xfrm>
          <a:prstGeom prst="rect">
            <a:avLst/>
          </a:prstGeom>
        </p:spPr>
        <p:txBody>
          <a:bodyPr wrap="square">
            <a:spAutoFit/>
          </a:bodyPr>
          <a:lstStyle/>
          <a:p>
            <a:pPr algn="just"/>
            <a:r>
              <a:rPr lang="es-VE" sz="3600" dirty="0" smtClean="0">
                <a:latin typeface="Georgia" pitchFamily="18" charset="0"/>
              </a:rPr>
              <a:t>Los </a:t>
            </a:r>
            <a:r>
              <a:rPr lang="es-VE" sz="3600" dirty="0">
                <a:latin typeface="Georgia" pitchFamily="18" charset="0"/>
              </a:rPr>
              <a:t>tipos de datos definen un conjunto de valores que tienen una serie de características y propiedades determinadas.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214810" y="1214422"/>
            <a:ext cx="4857420" cy="707886"/>
          </a:xfrm>
          <a:prstGeom prst="rect">
            <a:avLst/>
          </a:prstGeom>
          <a:noFill/>
        </p:spPr>
        <p:txBody>
          <a:bodyPr wrap="none" rtlCol="0">
            <a:spAutoFit/>
          </a:bodyPr>
          <a:lstStyle/>
          <a:p>
            <a:pPr marL="514350" indent="-514350" algn="just"/>
            <a:r>
              <a:rPr lang="es-VE" sz="4000" b="1" dirty="0" smtClean="0">
                <a:latin typeface="Georgia" pitchFamily="18" charset="0"/>
              </a:rPr>
              <a:t>TIPOS DE DATOS</a:t>
            </a:r>
          </a:p>
        </p:txBody>
      </p:sp>
      <p:sp>
        <p:nvSpPr>
          <p:cNvPr id="9" name="8 Rectángulo"/>
          <p:cNvSpPr/>
          <p:nvPr/>
        </p:nvSpPr>
        <p:spPr>
          <a:xfrm>
            <a:off x="928662" y="2428868"/>
            <a:ext cx="7500990" cy="3416320"/>
          </a:xfrm>
          <a:prstGeom prst="rect">
            <a:avLst/>
          </a:prstGeom>
        </p:spPr>
        <p:txBody>
          <a:bodyPr wrap="square">
            <a:spAutoFit/>
          </a:bodyPr>
          <a:lstStyle/>
          <a:p>
            <a:pPr algn="just"/>
            <a:r>
              <a:rPr lang="es-VE" sz="3600" dirty="0" smtClean="0"/>
              <a:t>Es un atributo  de los datos que indica la clase de datos que se va a manejar. Esto incluye, imponer restricciones en los datos, como qué valores pueden tomar y qué operaciones se pueden realizar. </a:t>
            </a:r>
            <a:endParaRPr lang="es-VE"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214810" y="1214422"/>
            <a:ext cx="4857420" cy="707886"/>
          </a:xfrm>
          <a:prstGeom prst="rect">
            <a:avLst/>
          </a:prstGeom>
          <a:noFill/>
        </p:spPr>
        <p:txBody>
          <a:bodyPr wrap="none" rtlCol="0">
            <a:spAutoFit/>
          </a:bodyPr>
          <a:lstStyle/>
          <a:p>
            <a:pPr marL="514350" indent="-514350" algn="just"/>
            <a:r>
              <a:rPr lang="es-VE" sz="4000" b="1" dirty="0" smtClean="0">
                <a:latin typeface="Georgia" pitchFamily="18" charset="0"/>
              </a:rPr>
              <a:t>TIPOS DE DATOS</a:t>
            </a:r>
          </a:p>
        </p:txBody>
      </p:sp>
      <p:sp>
        <p:nvSpPr>
          <p:cNvPr id="9" name="8 Rectángulo"/>
          <p:cNvSpPr/>
          <p:nvPr/>
        </p:nvSpPr>
        <p:spPr>
          <a:xfrm>
            <a:off x="928662" y="1928802"/>
            <a:ext cx="7715304" cy="4647426"/>
          </a:xfrm>
          <a:prstGeom prst="rect">
            <a:avLst/>
          </a:prstGeom>
        </p:spPr>
        <p:txBody>
          <a:bodyPr wrap="square">
            <a:spAutoFit/>
          </a:bodyPr>
          <a:lstStyle/>
          <a:p>
            <a:pPr marL="742950" indent="-742950"/>
            <a:r>
              <a:rPr lang="es-VE" sz="3600" dirty="0" smtClean="0"/>
              <a:t>Los tipos de datos  más comunes son: </a:t>
            </a:r>
          </a:p>
          <a:p>
            <a:pPr marL="742950" indent="-742950"/>
            <a:endParaRPr lang="es-VE" sz="3600" dirty="0" smtClean="0"/>
          </a:p>
          <a:p>
            <a:pPr marL="742950" indent="-742950">
              <a:buFont typeface="+mj-lt"/>
              <a:buAutoNum type="arabicPeriod"/>
            </a:pPr>
            <a:r>
              <a:rPr lang="es-VE" sz="3200" dirty="0" smtClean="0"/>
              <a:t>Número enteros,</a:t>
            </a:r>
          </a:p>
          <a:p>
            <a:pPr marL="514350" indent="-514350">
              <a:buFont typeface="+mj-lt"/>
              <a:buAutoNum type="arabicPeriod"/>
            </a:pPr>
            <a:r>
              <a:rPr lang="es-VE" sz="3200" dirty="0" smtClean="0"/>
              <a:t>Número decimales, </a:t>
            </a:r>
          </a:p>
          <a:p>
            <a:pPr marL="514350" indent="-514350">
              <a:buFont typeface="+mj-lt"/>
              <a:buAutoNum type="arabicPeriod"/>
            </a:pPr>
            <a:r>
              <a:rPr lang="es-VE" sz="3200" dirty="0" smtClean="0"/>
              <a:t>Cadenas de caracteres,</a:t>
            </a:r>
          </a:p>
          <a:p>
            <a:pPr marL="514350" indent="-514350">
              <a:buFont typeface="+mj-lt"/>
              <a:buAutoNum type="arabicPeriod"/>
            </a:pPr>
            <a:r>
              <a:rPr lang="es-VE" sz="3200" dirty="0" smtClean="0"/>
              <a:t>Booleanos (valores lógicos: Verdadero Falso)</a:t>
            </a:r>
          </a:p>
          <a:p>
            <a:pPr marL="514350" indent="-514350">
              <a:buFont typeface="+mj-lt"/>
              <a:buAutoNum type="arabicPeriod"/>
            </a:pPr>
            <a:r>
              <a:rPr lang="es-VE" sz="3200" dirty="0" smtClean="0"/>
              <a:t>Compuestos(Vector tipo arreglos o listas), </a:t>
            </a:r>
          </a:p>
          <a:p>
            <a:pPr marL="514350" indent="-514350">
              <a:buFont typeface="+mj-lt"/>
              <a:buAutoNum type="arabicPeriod"/>
            </a:pPr>
            <a:r>
              <a:rPr lang="es-VE" sz="3200" dirty="0" smtClean="0"/>
              <a:t>otros.  </a:t>
            </a:r>
            <a:endParaRPr lang="es-VE"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214810" y="1214422"/>
            <a:ext cx="4857420" cy="707886"/>
          </a:xfrm>
          <a:prstGeom prst="rect">
            <a:avLst/>
          </a:prstGeom>
          <a:noFill/>
        </p:spPr>
        <p:txBody>
          <a:bodyPr wrap="none" rtlCol="0">
            <a:spAutoFit/>
          </a:bodyPr>
          <a:lstStyle/>
          <a:p>
            <a:pPr marL="514350" indent="-514350" algn="just"/>
            <a:r>
              <a:rPr lang="es-VE" sz="4000" b="1" dirty="0" smtClean="0">
                <a:latin typeface="Georgia" pitchFamily="18" charset="0"/>
              </a:rPr>
              <a:t>TIPOS DE DATOS</a:t>
            </a:r>
          </a:p>
        </p:txBody>
      </p:sp>
      <p:sp>
        <p:nvSpPr>
          <p:cNvPr id="10" name="9 Rectángulo"/>
          <p:cNvSpPr/>
          <p:nvPr/>
        </p:nvSpPr>
        <p:spPr>
          <a:xfrm>
            <a:off x="500034" y="2071678"/>
            <a:ext cx="8358246" cy="4401205"/>
          </a:xfrm>
          <a:prstGeom prst="rect">
            <a:avLst/>
          </a:prstGeom>
        </p:spPr>
        <p:txBody>
          <a:bodyPr wrap="square">
            <a:spAutoFit/>
          </a:bodyPr>
          <a:lstStyle/>
          <a:p>
            <a:pPr algn="just"/>
            <a:r>
              <a:rPr lang="es-VE" sz="2800" b="1" dirty="0" smtClean="0">
                <a:latin typeface="Georgia" pitchFamily="18" charset="0"/>
              </a:rPr>
              <a:t>Tipos de datos de </a:t>
            </a:r>
            <a:r>
              <a:rPr lang="es-VE" sz="2800" b="1" dirty="0" err="1" smtClean="0">
                <a:latin typeface="Georgia" pitchFamily="18" charset="0"/>
              </a:rPr>
              <a:t>Python</a:t>
            </a:r>
            <a:r>
              <a:rPr lang="es-VE" sz="2800" b="1" dirty="0" smtClean="0">
                <a:latin typeface="Georgia" pitchFamily="18" charset="0"/>
              </a:rPr>
              <a:t>:</a:t>
            </a:r>
          </a:p>
          <a:p>
            <a:pPr algn="just"/>
            <a:endParaRPr lang="es-VE" sz="2800" b="1" dirty="0" smtClean="0">
              <a:latin typeface="Georgia" pitchFamily="18" charset="0"/>
            </a:endParaRPr>
          </a:p>
          <a:p>
            <a:pPr algn="just"/>
            <a:r>
              <a:rPr lang="es-VE" sz="2800" dirty="0" smtClean="0">
                <a:latin typeface="Georgia" pitchFamily="18" charset="0"/>
              </a:rPr>
              <a:t>En </a:t>
            </a:r>
            <a:r>
              <a:rPr lang="es-VE" sz="2800" dirty="0" err="1" smtClean="0">
                <a:latin typeface="Georgia" pitchFamily="18" charset="0"/>
              </a:rPr>
              <a:t>Python</a:t>
            </a:r>
            <a:r>
              <a:rPr lang="es-VE" sz="2800" dirty="0" smtClean="0">
                <a:latin typeface="Georgia" pitchFamily="18" charset="0"/>
              </a:rPr>
              <a:t>, podemos encontrar distintos tipos de datos con diferentes características y clasificaciones. En este curso,  solo se contemplara los tipos de datos:</a:t>
            </a:r>
          </a:p>
          <a:p>
            <a:pPr algn="just"/>
            <a:endParaRPr lang="es-VE" sz="2800" dirty="0" smtClean="0">
              <a:latin typeface="Georgia" pitchFamily="18" charset="0"/>
            </a:endParaRPr>
          </a:p>
          <a:p>
            <a:pPr marL="514350" indent="-514350" algn="just">
              <a:buFont typeface="+mj-lt"/>
              <a:buAutoNum type="arabicPeriod"/>
            </a:pPr>
            <a:r>
              <a:rPr lang="es-VE" sz="2800" i="1" dirty="0" smtClean="0">
                <a:latin typeface="Georgia" pitchFamily="18" charset="0"/>
              </a:rPr>
              <a:t>Numéricos</a:t>
            </a:r>
            <a:r>
              <a:rPr lang="es-VE" sz="2800" dirty="0" smtClean="0">
                <a:latin typeface="Georgia" pitchFamily="18" charset="0"/>
              </a:rPr>
              <a:t> (enteros y  punto flotante),</a:t>
            </a:r>
          </a:p>
          <a:p>
            <a:pPr marL="514350" indent="-514350" algn="just">
              <a:buFont typeface="+mj-lt"/>
              <a:buAutoNum type="arabicPeriod"/>
            </a:pPr>
            <a:r>
              <a:rPr lang="es-VE" sz="2800" i="1" dirty="0" smtClean="0">
                <a:latin typeface="Georgia" pitchFamily="18" charset="0"/>
              </a:rPr>
              <a:t>Cadenas de caracteres y </a:t>
            </a:r>
          </a:p>
          <a:p>
            <a:pPr marL="514350" indent="-514350" algn="just">
              <a:buFont typeface="+mj-lt"/>
              <a:buAutoNum type="arabicPeriod"/>
            </a:pPr>
            <a:r>
              <a:rPr lang="es-VE" sz="2800" dirty="0" smtClean="0">
                <a:latin typeface="Georgia" pitchFamily="18" charset="0"/>
              </a:rPr>
              <a:t>Secuencias: </a:t>
            </a:r>
            <a:r>
              <a:rPr lang="es-VE" sz="2800" i="1" dirty="0" err="1" smtClean="0">
                <a:latin typeface="Georgia" pitchFamily="18" charset="0"/>
                <a:hlinkClick r:id="rId3"/>
              </a:rPr>
              <a:t>list</a:t>
            </a:r>
            <a:r>
              <a:rPr lang="es-VE" sz="2800" i="1" dirty="0" smtClean="0">
                <a:latin typeface="Georgia" pitchFamily="18" charset="0"/>
              </a:rPr>
              <a:t> </a:t>
            </a:r>
            <a:r>
              <a:rPr lang="es-VE" sz="2800" dirty="0" smtClean="0">
                <a:latin typeface="Georgia" pitchFamily="18" charset="0"/>
              </a:rPr>
              <a:t> </a:t>
            </a:r>
            <a:endParaRPr lang="es-VE" sz="2800" dirty="0">
              <a:latin typeface="Georgi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214810" y="1214422"/>
            <a:ext cx="4857420" cy="707886"/>
          </a:xfrm>
          <a:prstGeom prst="rect">
            <a:avLst/>
          </a:prstGeom>
          <a:noFill/>
        </p:spPr>
        <p:txBody>
          <a:bodyPr wrap="none" rtlCol="0">
            <a:spAutoFit/>
          </a:bodyPr>
          <a:lstStyle/>
          <a:p>
            <a:pPr marL="514350" indent="-514350" algn="just"/>
            <a:r>
              <a:rPr lang="es-VE" sz="4000" b="1" dirty="0" smtClean="0">
                <a:latin typeface="Georgia" pitchFamily="18" charset="0"/>
              </a:rPr>
              <a:t>TIPOS DE DATOS</a:t>
            </a:r>
          </a:p>
        </p:txBody>
      </p:sp>
      <p:sp>
        <p:nvSpPr>
          <p:cNvPr id="9" name="Rectangle 4"/>
          <p:cNvSpPr>
            <a:spLocks noChangeArrowheads="1"/>
          </p:cNvSpPr>
          <p:nvPr/>
        </p:nvSpPr>
        <p:spPr bwMode="auto">
          <a:xfrm>
            <a:off x="357158" y="2500306"/>
            <a:ext cx="8501122" cy="3170099"/>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s-VE" sz="3200" b="1" i="1" dirty="0" smtClean="0">
                <a:latin typeface="Georgia" pitchFamily="18" charset="0"/>
              </a:rPr>
              <a:t>Numéricos</a:t>
            </a:r>
            <a:r>
              <a:rPr lang="es-VE" sz="3200" b="1" dirty="0" smtClean="0">
                <a:latin typeface="Georgia" pitchFamily="18" charset="0"/>
              </a:rPr>
              <a:t> (enteros ): </a:t>
            </a:r>
            <a:r>
              <a:rPr lang="es-VE" sz="2800" dirty="0" smtClean="0">
                <a:latin typeface="Georgia" pitchFamily="18" charset="0"/>
              </a:rPr>
              <a:t>Los números enteros,  son aquellos que no tienen decimales, tanto positivos como negativos (además del cero). En </a:t>
            </a:r>
            <a:r>
              <a:rPr lang="es-VE" sz="2800" dirty="0" err="1" smtClean="0">
                <a:latin typeface="Georgia" pitchFamily="18" charset="0"/>
              </a:rPr>
              <a:t>Python</a:t>
            </a:r>
            <a:r>
              <a:rPr lang="es-VE" sz="2800" dirty="0" smtClean="0">
                <a:latin typeface="Georgia" pitchFamily="18" charset="0"/>
              </a:rPr>
              <a:t> se pueden representar mediante el tipo </a:t>
            </a:r>
            <a:r>
              <a:rPr lang="es-VE" sz="2800" b="1" dirty="0" err="1" smtClean="0">
                <a:latin typeface="Georgia" pitchFamily="18" charset="0"/>
              </a:rPr>
              <a:t>int</a:t>
            </a:r>
            <a:r>
              <a:rPr lang="es-VE" sz="2800" dirty="0" smtClean="0">
                <a:latin typeface="Georgia" pitchFamily="18" charset="0"/>
              </a:rPr>
              <a:t> (de </a:t>
            </a:r>
            <a:r>
              <a:rPr lang="es-VE" sz="2800" dirty="0" err="1" smtClean="0">
                <a:latin typeface="Georgia" pitchFamily="18" charset="0"/>
              </a:rPr>
              <a:t>integer</a:t>
            </a:r>
            <a:r>
              <a:rPr lang="es-VE" sz="2800" dirty="0" smtClean="0">
                <a:latin typeface="Georgia" pitchFamily="18" charset="0"/>
              </a:rPr>
              <a:t>, entero) o el tipo </a:t>
            </a:r>
            <a:r>
              <a:rPr lang="es-VE" sz="2800" b="1" dirty="0" err="1" smtClean="0">
                <a:latin typeface="Georgia" pitchFamily="18" charset="0"/>
              </a:rPr>
              <a:t>long</a:t>
            </a:r>
            <a:r>
              <a:rPr lang="es-VE" sz="2800" dirty="0" smtClean="0">
                <a:latin typeface="Georgia" pitchFamily="18" charset="0"/>
              </a:rPr>
              <a:t> (largo). La única diferencia es que el tipo </a:t>
            </a:r>
            <a:r>
              <a:rPr lang="es-VE" sz="2800" dirty="0" err="1" smtClean="0">
                <a:latin typeface="Georgia" pitchFamily="18" charset="0"/>
              </a:rPr>
              <a:t>long</a:t>
            </a:r>
            <a:r>
              <a:rPr lang="es-VE" sz="2800" dirty="0" smtClean="0">
                <a:latin typeface="Georgia" pitchFamily="18" charset="0"/>
              </a:rPr>
              <a:t> permite almacenar números más grandes.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214810" y="1214422"/>
            <a:ext cx="4857420" cy="707886"/>
          </a:xfrm>
          <a:prstGeom prst="rect">
            <a:avLst/>
          </a:prstGeom>
          <a:noFill/>
        </p:spPr>
        <p:txBody>
          <a:bodyPr wrap="none" rtlCol="0">
            <a:spAutoFit/>
          </a:bodyPr>
          <a:lstStyle/>
          <a:p>
            <a:pPr marL="514350" indent="-514350" algn="just"/>
            <a:r>
              <a:rPr lang="es-VE" sz="4000" b="1" dirty="0" smtClean="0">
                <a:latin typeface="Georgia" pitchFamily="18" charset="0"/>
              </a:rPr>
              <a:t>TIPOS DE DATOS</a:t>
            </a:r>
          </a:p>
        </p:txBody>
      </p:sp>
      <p:sp>
        <p:nvSpPr>
          <p:cNvPr id="11" name="10 Rectángulo"/>
          <p:cNvSpPr/>
          <p:nvPr/>
        </p:nvSpPr>
        <p:spPr>
          <a:xfrm>
            <a:off x="642910" y="2071678"/>
            <a:ext cx="5246949" cy="646331"/>
          </a:xfrm>
          <a:prstGeom prst="rect">
            <a:avLst/>
          </a:prstGeom>
        </p:spPr>
        <p:txBody>
          <a:bodyPr wrap="none">
            <a:spAutoFit/>
          </a:bodyPr>
          <a:lstStyle/>
          <a:p>
            <a:r>
              <a:rPr lang="es-VE" sz="3600" b="1" i="1" dirty="0" smtClean="0">
                <a:latin typeface="Georgia" pitchFamily="18" charset="0"/>
              </a:rPr>
              <a:t>Numéricos</a:t>
            </a:r>
            <a:r>
              <a:rPr lang="es-VE" sz="3600" b="1" dirty="0" smtClean="0">
                <a:latin typeface="Georgia" pitchFamily="18" charset="0"/>
              </a:rPr>
              <a:t> (enteros )</a:t>
            </a:r>
            <a:endParaRPr lang="es-VE" sz="3600" b="1" dirty="0"/>
          </a:p>
        </p:txBody>
      </p:sp>
      <p:sp>
        <p:nvSpPr>
          <p:cNvPr id="12" name="Rectangle 5"/>
          <p:cNvSpPr>
            <a:spLocks noChangeArrowheads="1"/>
          </p:cNvSpPr>
          <p:nvPr/>
        </p:nvSpPr>
        <p:spPr bwMode="auto">
          <a:xfrm>
            <a:off x="714348" y="3286124"/>
            <a:ext cx="7429919" cy="632802"/>
          </a:xfrm>
          <a:prstGeom prst="rect">
            <a:avLst/>
          </a:prstGeom>
          <a:solidFill>
            <a:srgbClr val="EEEEEE"/>
          </a:solidFill>
          <a:ln w="9525">
            <a:noFill/>
            <a:miter lim="800000"/>
            <a:headEnd/>
            <a:tailEnd/>
          </a:ln>
          <a:effectLst/>
        </p:spPr>
        <p:txBody>
          <a:bodyPr vert="horz" wrap="none" lIns="0" tIns="99981" rIns="0" bIns="99981"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VE" sz="2800" b="1" i="0" u="none" strike="noStrike" cap="none" normalizeH="0" baseline="0" dirty="0" smtClean="0">
                <a:ln>
                  <a:noFill/>
                </a:ln>
                <a:solidFill>
                  <a:srgbClr val="3E4349"/>
                </a:solidFill>
                <a:effectLst/>
                <a:latin typeface="Georgia" pitchFamily="18" charset="0"/>
                <a:cs typeface="Arial" pitchFamily="34" charset="0"/>
              </a:rPr>
              <a:t>Ejemplo de definición de un tipo entero:</a:t>
            </a:r>
          </a:p>
        </p:txBody>
      </p:sp>
      <p:sp>
        <p:nvSpPr>
          <p:cNvPr id="1025" name="Rectangle 1"/>
          <p:cNvSpPr>
            <a:spLocks noChangeArrowheads="1"/>
          </p:cNvSpPr>
          <p:nvPr/>
        </p:nvSpPr>
        <p:spPr bwMode="auto">
          <a:xfrm>
            <a:off x="1785918" y="4357694"/>
            <a:ext cx="5832046" cy="1323439"/>
          </a:xfrm>
          <a:prstGeom prst="rect">
            <a:avLst/>
          </a:prstGeom>
          <a:solidFill>
            <a:srgbClr val="FAFAFA"/>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457200" marR="0" lvl="0" indent="-457200" algn="l" defTabSz="914400" rtl="0" eaLnBrk="1" fontAlgn="base" latinLnBrk="0" hangingPunct="1">
              <a:lnSpc>
                <a:spcPct val="100000"/>
              </a:lnSpc>
              <a:spcBef>
                <a:spcPct val="0"/>
              </a:spcBef>
              <a:spcAft>
                <a:spcPct val="0"/>
              </a:spcAft>
              <a:buClrTx/>
              <a:buSzTx/>
              <a:buFont typeface="+mj-lt"/>
              <a:buAutoNum type="arabicPeriod"/>
              <a:tabLst/>
            </a:pPr>
            <a:r>
              <a:rPr kumimoji="0" lang="es-VE" sz="2000" b="0" i="0" u="none" strike="noStrike" cap="none" normalizeH="0" baseline="0" dirty="0" smtClean="0">
                <a:ln>
                  <a:noFill/>
                </a:ln>
                <a:solidFill>
                  <a:srgbClr val="555555"/>
                </a:solidFill>
                <a:effectLst/>
                <a:latin typeface="Georgia" pitchFamily="18" charset="0"/>
                <a:cs typeface="Arial" pitchFamily="34" charset="0"/>
              </a:rPr>
              <a:t>&gt;&gt;&gt; a = -1 # a es de tipo </a:t>
            </a:r>
            <a:r>
              <a:rPr kumimoji="0" lang="es-VE" sz="2000" b="0" i="0" u="none" strike="noStrike" cap="none" normalizeH="0" baseline="0" dirty="0" err="1" smtClean="0">
                <a:ln>
                  <a:noFill/>
                </a:ln>
                <a:solidFill>
                  <a:srgbClr val="555555"/>
                </a:solidFill>
                <a:effectLst/>
                <a:latin typeface="Georgia" pitchFamily="18" charset="0"/>
                <a:cs typeface="Arial" pitchFamily="34" charset="0"/>
              </a:rPr>
              <a:t>int</a:t>
            </a:r>
            <a:r>
              <a:rPr kumimoji="0" lang="es-VE" sz="2000" b="0" i="0" u="none" strike="noStrike" cap="none" normalizeH="0" baseline="0" dirty="0" smtClean="0">
                <a:ln>
                  <a:noFill/>
                </a:ln>
                <a:solidFill>
                  <a:srgbClr val="555555"/>
                </a:solidFill>
                <a:effectLst/>
                <a:latin typeface="Georgia" pitchFamily="18" charset="0"/>
                <a:cs typeface="Arial" pitchFamily="34" charset="0"/>
              </a:rPr>
              <a:t> y su valor es -1 </a:t>
            </a:r>
          </a:p>
          <a:p>
            <a:pPr marL="457200" marR="0" lvl="0" indent="-457200" algn="l" defTabSz="914400" rtl="0" eaLnBrk="1" fontAlgn="base" latinLnBrk="0" hangingPunct="1">
              <a:lnSpc>
                <a:spcPct val="100000"/>
              </a:lnSpc>
              <a:spcBef>
                <a:spcPct val="0"/>
              </a:spcBef>
              <a:spcAft>
                <a:spcPct val="0"/>
              </a:spcAft>
              <a:buClrTx/>
              <a:buSzTx/>
              <a:buFont typeface="+mj-lt"/>
              <a:buAutoNum type="arabicPeriod"/>
              <a:tabLst/>
            </a:pPr>
            <a:r>
              <a:rPr kumimoji="0" lang="es-VE" sz="2000" b="0" i="0" u="none" strike="noStrike" cap="none" normalizeH="0" baseline="0" dirty="0" smtClean="0">
                <a:ln>
                  <a:noFill/>
                </a:ln>
                <a:solidFill>
                  <a:srgbClr val="555555"/>
                </a:solidFill>
                <a:effectLst/>
                <a:latin typeface="Georgia" pitchFamily="18" charset="0"/>
                <a:cs typeface="Arial" pitchFamily="34" charset="0"/>
              </a:rPr>
              <a:t>&gt;&gt;&gt; b = a + 2 # b es de tipo </a:t>
            </a:r>
            <a:r>
              <a:rPr kumimoji="0" lang="es-VE" sz="2000" b="0" i="0" u="none" strike="noStrike" cap="none" normalizeH="0" baseline="0" dirty="0" err="1" smtClean="0">
                <a:ln>
                  <a:noFill/>
                </a:ln>
                <a:solidFill>
                  <a:srgbClr val="555555"/>
                </a:solidFill>
                <a:effectLst/>
                <a:latin typeface="Georgia" pitchFamily="18" charset="0"/>
                <a:cs typeface="Arial" pitchFamily="34" charset="0"/>
              </a:rPr>
              <a:t>int</a:t>
            </a:r>
            <a:r>
              <a:rPr kumimoji="0" lang="es-VE" sz="2000" b="0" i="0" u="none" strike="noStrike" cap="none" normalizeH="0" baseline="0" dirty="0" smtClean="0">
                <a:ln>
                  <a:noFill/>
                </a:ln>
                <a:solidFill>
                  <a:srgbClr val="555555"/>
                </a:solidFill>
                <a:effectLst/>
                <a:latin typeface="Georgia" pitchFamily="18" charset="0"/>
                <a:cs typeface="Arial" pitchFamily="34" charset="0"/>
              </a:rPr>
              <a:t> y su valor es 1 </a:t>
            </a:r>
          </a:p>
          <a:p>
            <a:pPr marL="457200" marR="0" lvl="0" indent="-457200" algn="l" defTabSz="914400" rtl="0" eaLnBrk="1" fontAlgn="base" latinLnBrk="0" hangingPunct="1">
              <a:lnSpc>
                <a:spcPct val="100000"/>
              </a:lnSpc>
              <a:spcBef>
                <a:spcPct val="0"/>
              </a:spcBef>
              <a:spcAft>
                <a:spcPct val="0"/>
              </a:spcAft>
              <a:buClrTx/>
              <a:buSzTx/>
              <a:buFont typeface="+mj-lt"/>
              <a:buAutoNum type="arabicPeriod"/>
              <a:tabLst/>
            </a:pPr>
            <a:r>
              <a:rPr kumimoji="0" lang="es-VE" sz="2000" b="0" i="0" u="none" strike="noStrike" cap="none" normalizeH="0" baseline="0" dirty="0" smtClean="0">
                <a:ln>
                  <a:noFill/>
                </a:ln>
                <a:solidFill>
                  <a:srgbClr val="555555"/>
                </a:solidFill>
                <a:effectLst/>
                <a:latin typeface="Georgia" pitchFamily="18" charset="0"/>
                <a:cs typeface="Arial" pitchFamily="34" charset="0"/>
              </a:rPr>
              <a:t>&gt;&gt;&gt; </a:t>
            </a:r>
            <a:r>
              <a:rPr kumimoji="0" lang="es-VE" sz="2000" b="0" i="0" u="none" strike="noStrike" cap="none" normalizeH="0" baseline="0" dirty="0" err="1" smtClean="0">
                <a:ln>
                  <a:noFill/>
                </a:ln>
                <a:solidFill>
                  <a:srgbClr val="555555"/>
                </a:solidFill>
                <a:effectLst/>
                <a:latin typeface="Georgia" pitchFamily="18" charset="0"/>
                <a:cs typeface="Arial" pitchFamily="34" charset="0"/>
              </a:rPr>
              <a:t>print</a:t>
            </a:r>
            <a:r>
              <a:rPr kumimoji="0" lang="es-VE" sz="2000" b="0" i="0" u="none" strike="noStrike" cap="none" normalizeH="0" baseline="0" dirty="0" smtClean="0">
                <a:ln>
                  <a:noFill/>
                </a:ln>
                <a:solidFill>
                  <a:srgbClr val="555555"/>
                </a:solidFill>
                <a:effectLst/>
                <a:latin typeface="Georgia" pitchFamily="18" charset="0"/>
                <a:cs typeface="Arial" pitchFamily="34" charset="0"/>
              </a:rPr>
              <a:t>(b)</a:t>
            </a:r>
          </a:p>
          <a:p>
            <a:pPr marL="457200" marR="0" lvl="0" indent="-457200" algn="l" defTabSz="914400" rtl="0" eaLnBrk="1" fontAlgn="base" latinLnBrk="0" hangingPunct="1">
              <a:lnSpc>
                <a:spcPct val="100000"/>
              </a:lnSpc>
              <a:spcBef>
                <a:spcPct val="0"/>
              </a:spcBef>
              <a:spcAft>
                <a:spcPct val="0"/>
              </a:spcAft>
              <a:buClrTx/>
              <a:buSzTx/>
              <a:buFont typeface="+mj-lt"/>
              <a:buAutoNum type="arabicPeriod"/>
              <a:tabLst/>
            </a:pPr>
            <a:r>
              <a:rPr kumimoji="0" lang="es-VE" sz="2000" b="0" i="0" u="none" strike="noStrike" cap="none" normalizeH="0" baseline="0" dirty="0" smtClean="0">
                <a:ln>
                  <a:noFill/>
                </a:ln>
                <a:solidFill>
                  <a:srgbClr val="555555"/>
                </a:solidFill>
                <a:effectLst/>
                <a:latin typeface="Georgia" pitchFamily="18" charset="0"/>
                <a:cs typeface="Arial" pitchFamily="34" charset="0"/>
              </a:rPr>
              <a:t> 1</a:t>
            </a:r>
            <a:r>
              <a:rPr kumimoji="0" lang="es-VE" sz="2000" b="0" i="0" u="none" strike="noStrike" cap="none" normalizeH="0" baseline="0" dirty="0" smtClean="0">
                <a:ln>
                  <a:noFill/>
                </a:ln>
                <a:solidFill>
                  <a:schemeClr val="tx1"/>
                </a:solidFill>
                <a:effectLst/>
                <a:latin typeface="Georgia" pitchFamily="18" charset="0"/>
                <a:cs typeface="Arial" pitchFamily="34"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214810" y="1071546"/>
            <a:ext cx="4857420" cy="707886"/>
          </a:xfrm>
          <a:prstGeom prst="rect">
            <a:avLst/>
          </a:prstGeom>
          <a:noFill/>
        </p:spPr>
        <p:txBody>
          <a:bodyPr wrap="none" rtlCol="0">
            <a:spAutoFit/>
          </a:bodyPr>
          <a:lstStyle/>
          <a:p>
            <a:pPr marL="514350" indent="-514350" algn="just"/>
            <a:r>
              <a:rPr lang="es-VE" sz="4000" b="1" dirty="0" smtClean="0">
                <a:latin typeface="Georgia" pitchFamily="18" charset="0"/>
              </a:rPr>
              <a:t>TIPOS DE DATOS</a:t>
            </a:r>
          </a:p>
        </p:txBody>
      </p:sp>
      <p:sp>
        <p:nvSpPr>
          <p:cNvPr id="9" name="Rectangle 4"/>
          <p:cNvSpPr>
            <a:spLocks noChangeArrowheads="1"/>
          </p:cNvSpPr>
          <p:nvPr/>
        </p:nvSpPr>
        <p:spPr bwMode="auto">
          <a:xfrm>
            <a:off x="357158" y="1928802"/>
            <a:ext cx="8501122" cy="1261884"/>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s-VE" sz="2800" b="1" i="1" dirty="0" smtClean="0">
                <a:latin typeface="Georgia" pitchFamily="18" charset="0"/>
              </a:rPr>
              <a:t>Numéricos</a:t>
            </a:r>
            <a:r>
              <a:rPr lang="es-VE" sz="2800" b="1" dirty="0" smtClean="0">
                <a:latin typeface="Georgia" pitchFamily="18" charset="0"/>
              </a:rPr>
              <a:t> (punto flotante ): </a:t>
            </a:r>
            <a:r>
              <a:rPr lang="es-VE" sz="2400" dirty="0" smtClean="0">
                <a:latin typeface="Georgia" pitchFamily="18" charset="0"/>
              </a:rPr>
              <a:t>Representa los  números reales,  son los que tienen decimales. En </a:t>
            </a:r>
            <a:r>
              <a:rPr lang="es-VE" sz="2400" dirty="0" err="1" smtClean="0">
                <a:latin typeface="Georgia" pitchFamily="18" charset="0"/>
              </a:rPr>
              <a:t>Python</a:t>
            </a:r>
            <a:r>
              <a:rPr lang="es-VE" sz="2400" dirty="0" smtClean="0">
                <a:latin typeface="Georgia" pitchFamily="18" charset="0"/>
              </a:rPr>
              <a:t> se expresan mediante el tipo </a:t>
            </a:r>
            <a:r>
              <a:rPr lang="es-VE" sz="2400" dirty="0" err="1" smtClean="0">
                <a:latin typeface="Georgia" pitchFamily="18" charset="0"/>
              </a:rPr>
              <a:t>float</a:t>
            </a:r>
            <a:r>
              <a:rPr lang="es-VE" sz="2400" dirty="0" smtClean="0">
                <a:latin typeface="Georgia" pitchFamily="18" charset="0"/>
              </a:rPr>
              <a:t>.</a:t>
            </a:r>
          </a:p>
        </p:txBody>
      </p:sp>
      <p:sp>
        <p:nvSpPr>
          <p:cNvPr id="10" name="Rectangle 7"/>
          <p:cNvSpPr>
            <a:spLocks noChangeArrowheads="1"/>
          </p:cNvSpPr>
          <p:nvPr/>
        </p:nvSpPr>
        <p:spPr bwMode="auto">
          <a:xfrm>
            <a:off x="500034" y="3286124"/>
            <a:ext cx="8286808" cy="1433021"/>
          </a:xfrm>
          <a:prstGeom prst="rect">
            <a:avLst/>
          </a:prstGeom>
          <a:solidFill>
            <a:srgbClr val="EEEEEE"/>
          </a:solidFill>
          <a:ln w="9525">
            <a:noFill/>
            <a:miter lim="800000"/>
            <a:headEnd/>
            <a:tailEnd/>
          </a:ln>
          <a:effectLst/>
        </p:spPr>
        <p:txBody>
          <a:bodyPr vert="horz" wrap="square" lIns="0" tIns="99981" rIns="0" bIns="99981"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VE" sz="2000" b="0" i="0" u="none" strike="noStrike" cap="none" normalizeH="0" baseline="0" dirty="0" smtClean="0">
                <a:ln>
                  <a:noFill/>
                </a:ln>
                <a:solidFill>
                  <a:srgbClr val="3E4349"/>
                </a:solidFill>
                <a:effectLst/>
                <a:latin typeface="Georgia" pitchFamily="18" charset="0"/>
                <a:cs typeface="Arial" pitchFamily="34" charset="0"/>
              </a:rPr>
              <a:t>Para representar un número real en </a:t>
            </a:r>
            <a:r>
              <a:rPr kumimoji="0" lang="es-VE" sz="2000" b="0" i="0" u="none" strike="noStrike" cap="none" normalizeH="0" baseline="0" dirty="0" err="1" smtClean="0">
                <a:ln>
                  <a:noFill/>
                </a:ln>
                <a:solidFill>
                  <a:srgbClr val="3E4349"/>
                </a:solidFill>
                <a:effectLst/>
                <a:latin typeface="Georgia" pitchFamily="18" charset="0"/>
                <a:cs typeface="Arial" pitchFamily="34" charset="0"/>
              </a:rPr>
              <a:t>Python</a:t>
            </a:r>
            <a:r>
              <a:rPr kumimoji="0" lang="es-VE" sz="2000" b="0" i="0" u="none" strike="noStrike" cap="none" normalizeH="0" baseline="0" dirty="0" smtClean="0">
                <a:ln>
                  <a:noFill/>
                </a:ln>
                <a:solidFill>
                  <a:srgbClr val="3E4349"/>
                </a:solidFill>
                <a:effectLst/>
                <a:latin typeface="Georgia" pitchFamily="18" charset="0"/>
                <a:cs typeface="Arial" pitchFamily="34" charset="0"/>
              </a:rPr>
              <a:t> se escribe primero la parte entera, seguido de un punto y por último la parte decimal.</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s-VE" sz="20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VE" sz="2000" b="0" i="0" u="none" strike="noStrike" cap="none" normalizeH="0" baseline="0" dirty="0" smtClean="0">
                <a:ln>
                  <a:noFill/>
                </a:ln>
                <a:solidFill>
                  <a:schemeClr val="tx1"/>
                </a:solidFill>
                <a:effectLst/>
                <a:latin typeface="Georgia" pitchFamily="18" charset="0"/>
              </a:rPr>
              <a:t>real</a:t>
            </a:r>
            <a:r>
              <a:rPr kumimoji="0" lang="es-VE" sz="2000" b="0" i="0" u="none" strike="noStrike" cap="none" normalizeH="0" baseline="0" dirty="0" smtClean="0">
                <a:ln>
                  <a:noFill/>
                </a:ln>
                <a:solidFill>
                  <a:srgbClr val="3E4349"/>
                </a:solidFill>
                <a:effectLst/>
                <a:latin typeface="Georgia" pitchFamily="18" charset="0"/>
                <a:cs typeface="Consolas" pitchFamily="49" charset="0"/>
              </a:rPr>
              <a:t> </a:t>
            </a:r>
            <a:r>
              <a:rPr kumimoji="0" lang="es-VE" sz="2000" b="0" i="0" u="none" strike="noStrike" cap="none" normalizeH="0" baseline="0" dirty="0" smtClean="0">
                <a:ln>
                  <a:noFill/>
                </a:ln>
                <a:solidFill>
                  <a:srgbClr val="666666"/>
                </a:solidFill>
                <a:effectLst/>
                <a:latin typeface="Georgia" pitchFamily="18" charset="0"/>
              </a:rPr>
              <a:t>=</a:t>
            </a:r>
            <a:r>
              <a:rPr kumimoji="0" lang="es-VE" sz="2000" b="0" i="0" u="none" strike="noStrike" cap="none" normalizeH="0" baseline="0" dirty="0" smtClean="0">
                <a:ln>
                  <a:noFill/>
                </a:ln>
                <a:solidFill>
                  <a:srgbClr val="3E4349"/>
                </a:solidFill>
                <a:effectLst/>
                <a:latin typeface="Georgia" pitchFamily="18" charset="0"/>
                <a:cs typeface="Consolas" pitchFamily="49" charset="0"/>
              </a:rPr>
              <a:t> </a:t>
            </a:r>
            <a:r>
              <a:rPr kumimoji="0" lang="es-VE" sz="2000" b="0" i="0" u="none" strike="noStrike" cap="none" normalizeH="0" baseline="0" dirty="0" smtClean="0">
                <a:ln>
                  <a:noFill/>
                </a:ln>
                <a:solidFill>
                  <a:srgbClr val="208050"/>
                </a:solidFill>
                <a:effectLst/>
                <a:latin typeface="Georgia" pitchFamily="18" charset="0"/>
                <a:cs typeface="Consolas" pitchFamily="49" charset="0"/>
              </a:rPr>
              <a:t>0.2703</a:t>
            </a:r>
            <a:endParaRPr kumimoji="0" lang="es-VE" sz="2000" b="0" i="0" u="none" strike="noStrike" cap="none" normalizeH="0" baseline="0" dirty="0" smtClean="0">
              <a:ln>
                <a:noFill/>
              </a:ln>
              <a:solidFill>
                <a:schemeClr val="tx1"/>
              </a:solidFill>
              <a:effectLst/>
              <a:latin typeface="Georgia" pitchFamily="18" charset="0"/>
              <a:cs typeface="Arial" pitchFamily="34" charset="0"/>
            </a:endParaRPr>
          </a:p>
        </p:txBody>
      </p:sp>
      <p:sp>
        <p:nvSpPr>
          <p:cNvPr id="11" name="Rectangle 8"/>
          <p:cNvSpPr>
            <a:spLocks noChangeArrowheads="1"/>
          </p:cNvSpPr>
          <p:nvPr/>
        </p:nvSpPr>
        <p:spPr bwMode="auto">
          <a:xfrm>
            <a:off x="357158" y="5034519"/>
            <a:ext cx="8429652" cy="1323439"/>
          </a:xfrm>
          <a:prstGeom prst="rect">
            <a:avLst/>
          </a:prstGeom>
          <a:solidFill>
            <a:srgbClr val="F7F7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s-VE" sz="2000" dirty="0" smtClean="0">
                <a:latin typeface="Georgia" pitchFamily="18" charset="0"/>
              </a:rPr>
              <a:t>Al igual que los números enteros, un </a:t>
            </a:r>
            <a:r>
              <a:rPr lang="es-VE" sz="2000" dirty="0" err="1" smtClean="0">
                <a:latin typeface="Georgia" pitchFamily="18" charset="0"/>
              </a:rPr>
              <a:t>float</a:t>
            </a:r>
            <a:r>
              <a:rPr lang="es-VE" sz="2000" dirty="0" smtClean="0">
                <a:latin typeface="Georgia" pitchFamily="18" charset="0"/>
              </a:rPr>
              <a:t> se crea a partir de un literal, o bien como resultado de una expresión o una función.</a:t>
            </a:r>
          </a:p>
          <a:p>
            <a:pPr marL="0" marR="0" lvl="0" indent="0" algn="l" defTabSz="914400" rtl="0" eaLnBrk="0" fontAlgn="base" latinLnBrk="0" hangingPunct="0">
              <a:lnSpc>
                <a:spcPct val="100000"/>
              </a:lnSpc>
              <a:spcBef>
                <a:spcPct val="0"/>
              </a:spcBef>
              <a:spcAft>
                <a:spcPct val="0"/>
              </a:spcAft>
              <a:buClrTx/>
              <a:buSzTx/>
              <a:buFontTx/>
              <a:buNone/>
              <a:tabLst/>
            </a:pPr>
            <a:r>
              <a:rPr lang="es-VE" sz="2000" dirty="0" smtClean="0">
                <a:latin typeface="Georgia" pitchFamily="18" charset="0"/>
              </a:rPr>
              <a:t>&gt;&gt;&gt; </a:t>
            </a:r>
            <a:r>
              <a:rPr lang="es-VE" sz="2000" dirty="0" err="1" smtClean="0">
                <a:latin typeface="Georgia" pitchFamily="18" charset="0"/>
              </a:rPr>
              <a:t>un_real</a:t>
            </a:r>
            <a:r>
              <a:rPr lang="es-VE" sz="2000" dirty="0" smtClean="0">
                <a:latin typeface="Georgia" pitchFamily="18" charset="0"/>
              </a:rPr>
              <a:t> = 1.1 # El literal debe incluir el carácter .</a:t>
            </a:r>
          </a:p>
          <a:p>
            <a:pPr marL="0" marR="0" lvl="0" indent="0" algn="l" defTabSz="914400" rtl="0" eaLnBrk="0" fontAlgn="base" latinLnBrk="0" hangingPunct="0">
              <a:lnSpc>
                <a:spcPct val="100000"/>
              </a:lnSpc>
              <a:spcBef>
                <a:spcPct val="0"/>
              </a:spcBef>
              <a:spcAft>
                <a:spcPct val="0"/>
              </a:spcAft>
              <a:buClrTx/>
              <a:buSzTx/>
              <a:buFontTx/>
              <a:buNone/>
              <a:tabLst/>
            </a:pPr>
            <a:r>
              <a:rPr lang="es-VE" sz="2000" dirty="0" smtClean="0">
                <a:latin typeface="Georgia" pitchFamily="18" charset="0"/>
              </a:rPr>
              <a:t>&gt;&gt;&gt; </a:t>
            </a:r>
            <a:r>
              <a:rPr lang="es-VE" sz="2000" dirty="0" err="1" smtClean="0">
                <a:latin typeface="Georgia" pitchFamily="18" charset="0"/>
              </a:rPr>
              <a:t>otro_real</a:t>
            </a:r>
            <a:r>
              <a:rPr lang="es-VE" sz="2000" dirty="0" smtClean="0">
                <a:latin typeface="Georgia" pitchFamily="18" charset="0"/>
              </a:rPr>
              <a:t> = 1/2 # El resultado de 1/2 es un </a:t>
            </a:r>
            <a:r>
              <a:rPr lang="es-VE" sz="2000" dirty="0" err="1" smtClean="0">
                <a:latin typeface="Georgia" pitchFamily="18" charset="0"/>
              </a:rPr>
              <a:t>float</a:t>
            </a:r>
            <a:endParaRPr lang="es-VE" sz="2000" dirty="0" smtClean="0">
              <a:latin typeface="Georgi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214810" y="1214422"/>
            <a:ext cx="4857420" cy="707886"/>
          </a:xfrm>
          <a:prstGeom prst="rect">
            <a:avLst/>
          </a:prstGeom>
          <a:noFill/>
        </p:spPr>
        <p:txBody>
          <a:bodyPr wrap="none" rtlCol="0">
            <a:spAutoFit/>
          </a:bodyPr>
          <a:lstStyle/>
          <a:p>
            <a:pPr marL="514350" indent="-514350" algn="just"/>
            <a:r>
              <a:rPr lang="es-VE" sz="4000" b="1" dirty="0" smtClean="0">
                <a:latin typeface="Georgia" pitchFamily="18" charset="0"/>
              </a:rPr>
              <a:t>TIPOS DE DATOS</a:t>
            </a:r>
          </a:p>
        </p:txBody>
      </p:sp>
      <p:sp>
        <p:nvSpPr>
          <p:cNvPr id="9" name="Rectangle 4"/>
          <p:cNvSpPr>
            <a:spLocks noChangeArrowheads="1"/>
          </p:cNvSpPr>
          <p:nvPr/>
        </p:nvSpPr>
        <p:spPr bwMode="auto">
          <a:xfrm>
            <a:off x="357158" y="2071678"/>
            <a:ext cx="8501122" cy="1323439"/>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VE" sz="3200" b="1" dirty="0" smtClean="0">
                <a:latin typeface="Georgia" pitchFamily="18" charset="0"/>
              </a:rPr>
              <a:t>Cadenas de caracteres</a:t>
            </a:r>
            <a:r>
              <a:rPr lang="es-VE" sz="3200" dirty="0" smtClean="0">
                <a:latin typeface="Georgia" pitchFamily="18" charset="0"/>
              </a:rPr>
              <a:t>: </a:t>
            </a:r>
            <a:r>
              <a:rPr lang="es-VE" sz="2400" dirty="0" smtClean="0">
                <a:latin typeface="Georgia" pitchFamily="18" charset="0"/>
              </a:rPr>
              <a:t>Este tipo es conocido como </a:t>
            </a:r>
            <a:r>
              <a:rPr lang="es-VE" sz="2400" dirty="0" err="1" smtClean="0">
                <a:latin typeface="Georgia" pitchFamily="18" charset="0"/>
              </a:rPr>
              <a:t>string</a:t>
            </a:r>
            <a:r>
              <a:rPr lang="es-VE" sz="2400" dirty="0" smtClean="0">
                <a:latin typeface="Georgia" pitchFamily="18" charset="0"/>
              </a:rPr>
              <a:t> aunque su clase verdadera es </a:t>
            </a:r>
            <a:r>
              <a:rPr lang="es-VE" sz="2400" dirty="0" err="1" smtClean="0">
                <a:latin typeface="Georgia" pitchFamily="18" charset="0"/>
              </a:rPr>
              <a:t>str</a:t>
            </a:r>
            <a:r>
              <a:rPr lang="es-VE" sz="2400" dirty="0" smtClean="0">
                <a:latin typeface="Georgia" pitchFamily="18" charset="0"/>
              </a:rPr>
              <a:t>. </a:t>
            </a:r>
          </a:p>
          <a:p>
            <a:pPr lvl="0" algn="just" fontAlgn="base">
              <a:spcBef>
                <a:spcPct val="0"/>
              </a:spcBef>
              <a:spcAft>
                <a:spcPct val="0"/>
              </a:spcAft>
            </a:pPr>
            <a:endParaRPr lang="es-VE" sz="2400" dirty="0" smtClean="0">
              <a:latin typeface="Georgia" pitchFamily="18" charset="0"/>
            </a:endParaRPr>
          </a:p>
        </p:txBody>
      </p:sp>
      <p:sp>
        <p:nvSpPr>
          <p:cNvPr id="12" name="Rectangle 2"/>
          <p:cNvSpPr>
            <a:spLocks noChangeArrowheads="1"/>
          </p:cNvSpPr>
          <p:nvPr/>
        </p:nvSpPr>
        <p:spPr bwMode="auto">
          <a:xfrm>
            <a:off x="785754" y="3286124"/>
            <a:ext cx="7858212" cy="1200329"/>
          </a:xfrm>
          <a:prstGeom prst="rect">
            <a:avLst/>
          </a:prstGeom>
          <a:solidFill>
            <a:srgbClr val="F7F7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s-VE" sz="2400" dirty="0" smtClean="0">
                <a:latin typeface="Georgia" pitchFamily="18" charset="0"/>
              </a:rPr>
              <a:t>Para crear un </a:t>
            </a:r>
            <a:r>
              <a:rPr lang="es-VE" sz="2400" b="1" dirty="0" err="1" smtClean="0">
                <a:latin typeface="Georgia" pitchFamily="18" charset="0"/>
              </a:rPr>
              <a:t>string</a:t>
            </a:r>
            <a:r>
              <a:rPr lang="es-VE" sz="2400" dirty="0" smtClean="0">
                <a:latin typeface="Georgia" pitchFamily="18" charset="0"/>
              </a:rPr>
              <a:t>, simplemente tienes que encerrar entre comillas simples '' o dobles ""una secuencia de caracteres.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5148122" y="1071546"/>
            <a:ext cx="3924472" cy="584775"/>
          </a:xfrm>
          <a:prstGeom prst="rect">
            <a:avLst/>
          </a:prstGeom>
          <a:noFill/>
        </p:spPr>
        <p:txBody>
          <a:bodyPr wrap="none" rtlCol="0">
            <a:spAutoFit/>
          </a:bodyPr>
          <a:lstStyle/>
          <a:p>
            <a:pPr marL="514350" indent="-514350" algn="just"/>
            <a:r>
              <a:rPr lang="es-VE" sz="3200" b="1" dirty="0" smtClean="0">
                <a:latin typeface="Georgia" pitchFamily="18" charset="0"/>
              </a:rPr>
              <a:t>TIPOS DE DATOS</a:t>
            </a:r>
          </a:p>
        </p:txBody>
      </p:sp>
      <p:sp>
        <p:nvSpPr>
          <p:cNvPr id="9" name="Rectangle 4"/>
          <p:cNvSpPr>
            <a:spLocks noChangeArrowheads="1"/>
          </p:cNvSpPr>
          <p:nvPr/>
        </p:nvSpPr>
        <p:spPr bwMode="auto">
          <a:xfrm>
            <a:off x="285720" y="1571612"/>
            <a:ext cx="5929354" cy="584775"/>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VE" sz="3200" b="1" dirty="0" smtClean="0">
                <a:latin typeface="Georgia" pitchFamily="18" charset="0"/>
              </a:rPr>
              <a:t>Cadenas de caracteres</a:t>
            </a:r>
          </a:p>
        </p:txBody>
      </p:sp>
      <p:sp>
        <p:nvSpPr>
          <p:cNvPr id="10" name="Rectangle 3"/>
          <p:cNvSpPr>
            <a:spLocks noChangeArrowheads="1"/>
          </p:cNvSpPr>
          <p:nvPr/>
        </p:nvSpPr>
        <p:spPr bwMode="auto">
          <a:xfrm>
            <a:off x="1857356" y="2647133"/>
            <a:ext cx="4429156" cy="3139321"/>
          </a:xfrm>
          <a:prstGeom prst="rect">
            <a:avLst/>
          </a:prstGeom>
          <a:solidFill>
            <a:srgbClr val="F7F7F9"/>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fontAlgn="base">
              <a:lnSpc>
                <a:spcPct val="100000"/>
              </a:lnSpc>
              <a:spcBef>
                <a:spcPct val="0"/>
              </a:spcBef>
              <a:spcAft>
                <a:spcPct val="0"/>
              </a:spcAft>
              <a:buClrTx/>
              <a:buSzTx/>
              <a:buFontTx/>
              <a:buNone/>
              <a:tabLst/>
            </a:pPr>
            <a:r>
              <a:rPr lang="es-VE" b="1" dirty="0" smtClean="0">
                <a:latin typeface="Georgia" pitchFamily="18" charset="0"/>
              </a:rPr>
              <a:t>EJEMPLOS:</a:t>
            </a:r>
          </a:p>
          <a:p>
            <a:pPr marR="0" lvl="0" indent="0" algn="just" fontAlgn="base">
              <a:lnSpc>
                <a:spcPct val="100000"/>
              </a:lnSpc>
              <a:spcBef>
                <a:spcPct val="0"/>
              </a:spcBef>
              <a:spcAft>
                <a:spcPct val="0"/>
              </a:spcAft>
              <a:buClrTx/>
              <a:buSzTx/>
              <a:buFontTx/>
              <a:buNone/>
              <a:tabLst/>
            </a:pPr>
            <a:endParaRPr lang="es-VE" dirty="0" smtClean="0">
              <a:latin typeface="Georgia" pitchFamily="18" charset="0"/>
            </a:endParaRPr>
          </a:p>
          <a:p>
            <a:pPr marR="0" lvl="0" indent="0" algn="just" fontAlgn="base">
              <a:lnSpc>
                <a:spcPct val="100000"/>
              </a:lnSpc>
              <a:spcBef>
                <a:spcPct val="0"/>
              </a:spcBef>
              <a:spcAft>
                <a:spcPct val="0"/>
              </a:spcAft>
              <a:buClrTx/>
              <a:buSzTx/>
              <a:buFontTx/>
              <a:buNone/>
              <a:tabLst/>
            </a:pPr>
            <a:r>
              <a:rPr lang="es-VE" dirty="0" smtClean="0">
                <a:latin typeface="Georgia" pitchFamily="18" charset="0"/>
              </a:rPr>
              <a:t>&gt;&gt;&gt; hola = 'Hola "</a:t>
            </a:r>
            <a:r>
              <a:rPr lang="es-VE" dirty="0" err="1" smtClean="0">
                <a:latin typeface="Georgia" pitchFamily="18" charset="0"/>
              </a:rPr>
              <a:t>Pythonista</a:t>
            </a:r>
            <a:r>
              <a:rPr lang="es-VE" dirty="0" smtClean="0">
                <a:latin typeface="Georgia" pitchFamily="18" charset="0"/>
              </a:rPr>
              <a:t>"'</a:t>
            </a:r>
          </a:p>
          <a:p>
            <a:pPr marR="0" lvl="0" indent="0" algn="just" fontAlgn="base">
              <a:lnSpc>
                <a:spcPct val="100000"/>
              </a:lnSpc>
              <a:spcBef>
                <a:spcPct val="0"/>
              </a:spcBef>
              <a:spcAft>
                <a:spcPct val="0"/>
              </a:spcAft>
              <a:buClrTx/>
              <a:buSzTx/>
              <a:buFontTx/>
              <a:buNone/>
              <a:tabLst/>
            </a:pPr>
            <a:r>
              <a:rPr lang="es-VE" dirty="0" smtClean="0">
                <a:latin typeface="Georgia" pitchFamily="18" charset="0"/>
              </a:rPr>
              <a:t>&gt;&gt;&gt; hola_2 = 'Hola \'</a:t>
            </a:r>
            <a:r>
              <a:rPr lang="es-VE" dirty="0" err="1" smtClean="0">
                <a:latin typeface="Georgia" pitchFamily="18" charset="0"/>
              </a:rPr>
              <a:t>Pythonista</a:t>
            </a:r>
            <a:r>
              <a:rPr lang="es-VE" dirty="0" smtClean="0">
                <a:latin typeface="Georgia" pitchFamily="18" charset="0"/>
              </a:rPr>
              <a:t>\''</a:t>
            </a:r>
          </a:p>
          <a:p>
            <a:pPr marR="0" lvl="0" indent="0" algn="just" fontAlgn="base">
              <a:lnSpc>
                <a:spcPct val="100000"/>
              </a:lnSpc>
              <a:spcBef>
                <a:spcPct val="0"/>
              </a:spcBef>
              <a:spcAft>
                <a:spcPct val="0"/>
              </a:spcAft>
              <a:buClrTx/>
              <a:buSzTx/>
              <a:buFontTx/>
              <a:buNone/>
              <a:tabLst/>
            </a:pPr>
            <a:r>
              <a:rPr lang="es-VE" dirty="0" smtClean="0">
                <a:latin typeface="Georgia" pitchFamily="18" charset="0"/>
              </a:rPr>
              <a:t>&gt;&gt;&gt; hola_3 = "Hola '</a:t>
            </a:r>
            <a:r>
              <a:rPr lang="es-VE" dirty="0" err="1" smtClean="0">
                <a:latin typeface="Georgia" pitchFamily="18" charset="0"/>
              </a:rPr>
              <a:t>Pythonista</a:t>
            </a:r>
            <a:r>
              <a:rPr lang="es-VE" dirty="0" smtClean="0">
                <a:latin typeface="Georgia" pitchFamily="18" charset="0"/>
              </a:rPr>
              <a:t>'"</a:t>
            </a:r>
          </a:p>
          <a:p>
            <a:pPr marR="0" lvl="0" indent="0" algn="just" fontAlgn="base">
              <a:lnSpc>
                <a:spcPct val="100000"/>
              </a:lnSpc>
              <a:spcBef>
                <a:spcPct val="0"/>
              </a:spcBef>
              <a:spcAft>
                <a:spcPct val="0"/>
              </a:spcAft>
              <a:buClrTx/>
              <a:buSzTx/>
              <a:buFontTx/>
              <a:buNone/>
              <a:tabLst/>
            </a:pPr>
            <a:r>
              <a:rPr lang="es-VE" dirty="0" smtClean="0">
                <a:latin typeface="Georgia" pitchFamily="18" charset="0"/>
              </a:rPr>
              <a:t>&gt;&gt;&gt; </a:t>
            </a:r>
            <a:r>
              <a:rPr lang="es-VE" dirty="0" err="1" smtClean="0">
                <a:latin typeface="Georgia" pitchFamily="18" charset="0"/>
              </a:rPr>
              <a:t>print</a:t>
            </a:r>
            <a:r>
              <a:rPr lang="es-VE" dirty="0" smtClean="0">
                <a:latin typeface="Georgia" pitchFamily="18" charset="0"/>
              </a:rPr>
              <a:t>(hola)</a:t>
            </a:r>
          </a:p>
          <a:p>
            <a:pPr marR="0" lvl="0" indent="0" algn="just" fontAlgn="base">
              <a:lnSpc>
                <a:spcPct val="100000"/>
              </a:lnSpc>
              <a:spcBef>
                <a:spcPct val="0"/>
              </a:spcBef>
              <a:spcAft>
                <a:spcPct val="0"/>
              </a:spcAft>
              <a:buClrTx/>
              <a:buSzTx/>
              <a:buFontTx/>
              <a:buNone/>
              <a:tabLst/>
            </a:pPr>
            <a:r>
              <a:rPr lang="es-VE" dirty="0" smtClean="0">
                <a:latin typeface="Georgia" pitchFamily="18" charset="0"/>
              </a:rPr>
              <a:t>Hola "</a:t>
            </a:r>
            <a:r>
              <a:rPr lang="es-VE" dirty="0" err="1" smtClean="0">
                <a:latin typeface="Georgia" pitchFamily="18" charset="0"/>
              </a:rPr>
              <a:t>Pythonista</a:t>
            </a:r>
            <a:r>
              <a:rPr lang="es-VE" dirty="0" smtClean="0">
                <a:latin typeface="Georgia" pitchFamily="18" charset="0"/>
              </a:rPr>
              <a:t>"</a:t>
            </a:r>
          </a:p>
          <a:p>
            <a:pPr marR="0" lvl="0" indent="0" algn="just" fontAlgn="base">
              <a:lnSpc>
                <a:spcPct val="100000"/>
              </a:lnSpc>
              <a:spcBef>
                <a:spcPct val="0"/>
              </a:spcBef>
              <a:spcAft>
                <a:spcPct val="0"/>
              </a:spcAft>
              <a:buClrTx/>
              <a:buSzTx/>
              <a:buFontTx/>
              <a:buNone/>
              <a:tabLst/>
            </a:pPr>
            <a:r>
              <a:rPr lang="es-VE" dirty="0" smtClean="0">
                <a:latin typeface="Georgia" pitchFamily="18" charset="0"/>
              </a:rPr>
              <a:t>&gt;&gt;&gt; </a:t>
            </a:r>
            <a:r>
              <a:rPr lang="es-VE" dirty="0" err="1" smtClean="0">
                <a:latin typeface="Georgia" pitchFamily="18" charset="0"/>
              </a:rPr>
              <a:t>print</a:t>
            </a:r>
            <a:r>
              <a:rPr lang="es-VE" dirty="0" smtClean="0">
                <a:latin typeface="Georgia" pitchFamily="18" charset="0"/>
              </a:rPr>
              <a:t>(hola_2)</a:t>
            </a:r>
          </a:p>
          <a:p>
            <a:pPr marR="0" lvl="0" indent="0" algn="just" fontAlgn="base">
              <a:lnSpc>
                <a:spcPct val="100000"/>
              </a:lnSpc>
              <a:spcBef>
                <a:spcPct val="0"/>
              </a:spcBef>
              <a:spcAft>
                <a:spcPct val="0"/>
              </a:spcAft>
              <a:buClrTx/>
              <a:buSzTx/>
              <a:buFontTx/>
              <a:buNone/>
              <a:tabLst/>
            </a:pPr>
            <a:r>
              <a:rPr lang="es-VE" dirty="0" smtClean="0">
                <a:latin typeface="Georgia" pitchFamily="18" charset="0"/>
              </a:rPr>
              <a:t>Hola '</a:t>
            </a:r>
            <a:r>
              <a:rPr lang="es-VE" dirty="0" err="1" smtClean="0">
                <a:latin typeface="Georgia" pitchFamily="18" charset="0"/>
              </a:rPr>
              <a:t>Pythonista</a:t>
            </a:r>
            <a:r>
              <a:rPr lang="es-VE" dirty="0" smtClean="0">
                <a:latin typeface="Georgia" pitchFamily="18" charset="0"/>
              </a:rPr>
              <a:t>'</a:t>
            </a:r>
          </a:p>
          <a:p>
            <a:pPr marR="0" lvl="0" indent="0" algn="just" fontAlgn="base">
              <a:lnSpc>
                <a:spcPct val="100000"/>
              </a:lnSpc>
              <a:spcBef>
                <a:spcPct val="0"/>
              </a:spcBef>
              <a:spcAft>
                <a:spcPct val="0"/>
              </a:spcAft>
              <a:buClrTx/>
              <a:buSzTx/>
              <a:buFontTx/>
              <a:buNone/>
              <a:tabLst/>
            </a:pPr>
            <a:r>
              <a:rPr lang="es-VE" dirty="0" smtClean="0">
                <a:latin typeface="Georgia" pitchFamily="18" charset="0"/>
              </a:rPr>
              <a:t>&gt;&gt;&gt; </a:t>
            </a:r>
            <a:r>
              <a:rPr lang="es-VE" dirty="0" err="1" smtClean="0">
                <a:latin typeface="Georgia" pitchFamily="18" charset="0"/>
              </a:rPr>
              <a:t>print</a:t>
            </a:r>
            <a:r>
              <a:rPr lang="es-VE" dirty="0" smtClean="0">
                <a:latin typeface="Georgia" pitchFamily="18" charset="0"/>
              </a:rPr>
              <a:t>(hola_3)</a:t>
            </a:r>
          </a:p>
          <a:p>
            <a:pPr marR="0" lvl="0" indent="0" algn="just" fontAlgn="base">
              <a:lnSpc>
                <a:spcPct val="100000"/>
              </a:lnSpc>
              <a:spcBef>
                <a:spcPct val="0"/>
              </a:spcBef>
              <a:spcAft>
                <a:spcPct val="0"/>
              </a:spcAft>
              <a:buClrTx/>
              <a:buSzTx/>
              <a:buFontTx/>
              <a:buNone/>
              <a:tabLst/>
            </a:pPr>
            <a:r>
              <a:rPr lang="es-VE" dirty="0" smtClean="0">
                <a:latin typeface="Georgia" pitchFamily="18" charset="0"/>
              </a:rPr>
              <a:t>Hola '</a:t>
            </a:r>
            <a:r>
              <a:rPr lang="es-VE" dirty="0" err="1" smtClean="0">
                <a:latin typeface="Georgia" pitchFamily="18" charset="0"/>
              </a:rPr>
              <a:t>Pythonista</a:t>
            </a:r>
            <a:r>
              <a:rPr lang="es-VE" dirty="0" smtClean="0">
                <a:latin typeface="Georgia" pitchFamily="18"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3131840" y="1137518"/>
            <a:ext cx="3445174" cy="1015663"/>
          </a:xfrm>
          <a:prstGeom prst="rect">
            <a:avLst/>
          </a:prstGeom>
          <a:noFill/>
        </p:spPr>
        <p:txBody>
          <a:bodyPr wrap="none" rtlCol="0">
            <a:spAutoFit/>
          </a:bodyPr>
          <a:lstStyle/>
          <a:p>
            <a:r>
              <a:rPr lang="es-VE" sz="6000" dirty="0" smtClean="0">
                <a:latin typeface="Georgia" panose="02040502050405020303" pitchFamily="18" charset="0"/>
              </a:rPr>
              <a:t>AGENDA</a:t>
            </a:r>
            <a:endParaRPr lang="es-VE" sz="6000" dirty="0">
              <a:latin typeface="Georgia" panose="02040502050405020303" pitchFamily="18" charset="0"/>
            </a:endParaRPr>
          </a:p>
        </p:txBody>
      </p:sp>
      <p:sp>
        <p:nvSpPr>
          <p:cNvPr id="1025" name="Rectangle 1"/>
          <p:cNvSpPr>
            <a:spLocks noChangeArrowheads="1"/>
          </p:cNvSpPr>
          <p:nvPr/>
        </p:nvSpPr>
        <p:spPr bwMode="auto">
          <a:xfrm>
            <a:off x="539552" y="2282953"/>
            <a:ext cx="824729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14350" indent="-514350" algn="just">
              <a:lnSpc>
                <a:spcPct val="200000"/>
              </a:lnSpc>
              <a:buFont typeface="+mj-lt"/>
              <a:buAutoNum type="arabicPeriod"/>
            </a:pPr>
            <a:r>
              <a:rPr lang="es-VE" sz="2800" dirty="0" smtClean="0">
                <a:latin typeface="Georgia" pitchFamily="18" charset="0"/>
              </a:rPr>
              <a:t>ARREGLOS UNIDIMENSIONAL</a:t>
            </a:r>
          </a:p>
          <a:p>
            <a:pPr marL="514350" indent="-514350" algn="just">
              <a:lnSpc>
                <a:spcPct val="200000"/>
              </a:lnSpc>
              <a:buFont typeface="+mj-lt"/>
              <a:buAutoNum type="arabicPeriod"/>
            </a:pPr>
            <a:r>
              <a:rPr lang="es-VE" sz="2800" dirty="0" smtClean="0">
                <a:latin typeface="Georgia" pitchFamily="18" charset="0"/>
              </a:rPr>
              <a:t>TIPOS DE DATOS</a:t>
            </a:r>
          </a:p>
          <a:p>
            <a:pPr marL="514350" indent="-514350" algn="just">
              <a:lnSpc>
                <a:spcPct val="200000"/>
              </a:lnSpc>
              <a:buFont typeface="+mj-lt"/>
              <a:buAutoNum type="arabicPeriod"/>
            </a:pPr>
            <a:r>
              <a:rPr lang="es-VE" sz="2800" dirty="0" smtClean="0">
                <a:latin typeface="Georgia" pitchFamily="18" charset="0"/>
              </a:rPr>
              <a:t>VARIABLES Y CONSTANTES</a:t>
            </a:r>
          </a:p>
          <a:p>
            <a:pPr marL="514350" indent="-514350" algn="just">
              <a:lnSpc>
                <a:spcPct val="200000"/>
              </a:lnSpc>
              <a:buFont typeface="+mj-lt"/>
              <a:buAutoNum type="arabicPeriod"/>
            </a:pPr>
            <a:r>
              <a:rPr lang="es-VE" sz="2800" dirty="0" smtClean="0">
                <a:latin typeface="Georgia" pitchFamily="18" charset="0"/>
              </a:rPr>
              <a:t>CONSTRUCCIÓN DE PROGRAMAS</a:t>
            </a:r>
            <a:endParaRPr lang="es-VE" sz="2800" dirty="0">
              <a:latin typeface="Georgia" pitchFamily="18" charset="0"/>
            </a:endParaRPr>
          </a:p>
        </p:txBody>
      </p:sp>
    </p:spTree>
    <p:extLst>
      <p:ext uri="{BB962C8B-B14F-4D97-AF65-F5344CB8AC3E}">
        <p14:creationId xmlns:p14="http://schemas.microsoft.com/office/powerpoint/2010/main" val="4093514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5148122" y="1071546"/>
            <a:ext cx="3924472" cy="584775"/>
          </a:xfrm>
          <a:prstGeom prst="rect">
            <a:avLst/>
          </a:prstGeom>
          <a:noFill/>
        </p:spPr>
        <p:txBody>
          <a:bodyPr wrap="none" rtlCol="0">
            <a:spAutoFit/>
          </a:bodyPr>
          <a:lstStyle/>
          <a:p>
            <a:pPr marL="514350" indent="-514350" algn="just"/>
            <a:r>
              <a:rPr lang="es-VE" sz="3200" b="1" dirty="0" smtClean="0">
                <a:latin typeface="Georgia" pitchFamily="18" charset="0"/>
              </a:rPr>
              <a:t>TIPOS DE DATOS</a:t>
            </a:r>
          </a:p>
        </p:txBody>
      </p:sp>
      <p:sp>
        <p:nvSpPr>
          <p:cNvPr id="9" name="Rectangle 4"/>
          <p:cNvSpPr>
            <a:spLocks noChangeArrowheads="1"/>
          </p:cNvSpPr>
          <p:nvPr/>
        </p:nvSpPr>
        <p:spPr bwMode="auto">
          <a:xfrm>
            <a:off x="285720" y="1923154"/>
            <a:ext cx="8643998" cy="1077218"/>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VE" sz="3200" b="1" dirty="0" smtClean="0">
                <a:latin typeface="Georgia" pitchFamily="18" charset="0"/>
              </a:rPr>
              <a:t>Secuencias (</a:t>
            </a:r>
            <a:r>
              <a:rPr lang="es-VE" sz="3200" b="1" i="1" dirty="0" err="1" smtClean="0">
                <a:latin typeface="Georgia" pitchFamily="18" charset="0"/>
                <a:hlinkClick r:id="rId3"/>
              </a:rPr>
              <a:t>list</a:t>
            </a:r>
            <a:r>
              <a:rPr lang="es-VE" sz="3200" b="1" i="1" dirty="0" smtClean="0">
                <a:latin typeface="Georgia" pitchFamily="18" charset="0"/>
              </a:rPr>
              <a:t>):</a:t>
            </a:r>
            <a:r>
              <a:rPr lang="es-VE" sz="3200" dirty="0" smtClean="0"/>
              <a:t>Se utilizan para agrupar juntos varios valores.</a:t>
            </a:r>
            <a:endParaRPr lang="es-VE" sz="3200" b="1" dirty="0" smtClean="0">
              <a:latin typeface="Georgia" pitchFamily="18" charset="0"/>
            </a:endParaRPr>
          </a:p>
        </p:txBody>
      </p:sp>
      <p:sp>
        <p:nvSpPr>
          <p:cNvPr id="12" name="11 Rectángulo"/>
          <p:cNvSpPr/>
          <p:nvPr/>
        </p:nvSpPr>
        <p:spPr>
          <a:xfrm>
            <a:off x="2290773" y="3786190"/>
            <a:ext cx="4852995" cy="1754326"/>
          </a:xfrm>
          <a:prstGeom prst="rect">
            <a:avLst/>
          </a:prstGeom>
        </p:spPr>
        <p:txBody>
          <a:bodyPr wrap="none">
            <a:spAutoFit/>
          </a:bodyPr>
          <a:lstStyle/>
          <a:p>
            <a:pPr marL="342900" indent="-342900">
              <a:buFont typeface="+mj-lt"/>
              <a:buAutoNum type="arabicPeriod"/>
            </a:pPr>
            <a:r>
              <a:rPr lang="pt-BR" sz="3600" dirty="0" smtClean="0"/>
              <a:t>&gt;&gt;&gt; lista = [1, 2, 3, 8, 9]</a:t>
            </a:r>
          </a:p>
          <a:p>
            <a:pPr marL="342900" indent="-342900">
              <a:buFont typeface="+mj-lt"/>
              <a:buAutoNum type="arabicPeriod"/>
            </a:pPr>
            <a:r>
              <a:rPr lang="es-VE" sz="3600" dirty="0" smtClean="0"/>
              <a:t>&gt;&gt;&gt; </a:t>
            </a:r>
            <a:r>
              <a:rPr lang="es-VE" sz="3600" dirty="0" err="1" smtClean="0"/>
              <a:t>print</a:t>
            </a:r>
            <a:r>
              <a:rPr lang="es-VE" sz="3600" dirty="0" smtClean="0"/>
              <a:t>(lista)</a:t>
            </a:r>
          </a:p>
          <a:p>
            <a:pPr marL="342900" indent="-342900">
              <a:buFont typeface="+mj-lt"/>
              <a:buAutoNum type="arabicPeriod"/>
            </a:pPr>
            <a:r>
              <a:rPr lang="es-VE" sz="3600" dirty="0" smtClean="0"/>
              <a:t>[1, 2, 3, 8, 9]</a:t>
            </a:r>
            <a:endParaRPr lang="es-VE" sz="3600" dirty="0"/>
          </a:p>
        </p:txBody>
      </p:sp>
      <p:sp>
        <p:nvSpPr>
          <p:cNvPr id="13" name="12 Rectángulo"/>
          <p:cNvSpPr/>
          <p:nvPr/>
        </p:nvSpPr>
        <p:spPr>
          <a:xfrm>
            <a:off x="1643042" y="3357562"/>
            <a:ext cx="1919115" cy="461665"/>
          </a:xfrm>
          <a:prstGeom prst="rect">
            <a:avLst/>
          </a:prstGeom>
        </p:spPr>
        <p:txBody>
          <a:bodyPr wrap="none">
            <a:spAutoFit/>
          </a:bodyPr>
          <a:lstStyle/>
          <a:p>
            <a:r>
              <a:rPr lang="es-VE" sz="2400" b="1" dirty="0" smtClean="0">
                <a:latin typeface="Georgia" pitchFamily="18" charset="0"/>
              </a:rPr>
              <a:t>EJEMPLO:</a:t>
            </a:r>
            <a:endParaRPr lang="es-VE"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5148122" y="1071546"/>
            <a:ext cx="3924472" cy="584775"/>
          </a:xfrm>
          <a:prstGeom prst="rect">
            <a:avLst/>
          </a:prstGeom>
          <a:noFill/>
        </p:spPr>
        <p:txBody>
          <a:bodyPr wrap="none" rtlCol="0">
            <a:spAutoFit/>
          </a:bodyPr>
          <a:lstStyle/>
          <a:p>
            <a:pPr marL="514350" indent="-514350" algn="just"/>
            <a:r>
              <a:rPr lang="es-VE" sz="3200" b="1" dirty="0" smtClean="0">
                <a:latin typeface="Georgia" pitchFamily="18" charset="0"/>
              </a:rPr>
              <a:t>TIPOS DE DATOS</a:t>
            </a:r>
          </a:p>
        </p:txBody>
      </p:sp>
      <p:sp>
        <p:nvSpPr>
          <p:cNvPr id="9" name="Rectangle 4"/>
          <p:cNvSpPr>
            <a:spLocks noChangeArrowheads="1"/>
          </p:cNvSpPr>
          <p:nvPr/>
        </p:nvSpPr>
        <p:spPr bwMode="auto">
          <a:xfrm>
            <a:off x="285720" y="1571612"/>
            <a:ext cx="8643998" cy="584775"/>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VE" sz="3200" b="1" dirty="0" smtClean="0">
                <a:latin typeface="Georgia" pitchFamily="18" charset="0"/>
              </a:rPr>
              <a:t>Secuencias (</a:t>
            </a:r>
            <a:r>
              <a:rPr lang="es-VE" sz="3200" b="1" i="1" dirty="0" err="1" smtClean="0">
                <a:latin typeface="Georgia" pitchFamily="18" charset="0"/>
                <a:hlinkClick r:id="rId3"/>
              </a:rPr>
              <a:t>list</a:t>
            </a:r>
            <a:r>
              <a:rPr lang="es-VE" sz="3200" b="1" i="1" dirty="0" smtClean="0">
                <a:latin typeface="Georgia" pitchFamily="18" charset="0"/>
              </a:rPr>
              <a:t>)</a:t>
            </a:r>
            <a:r>
              <a:rPr lang="es-VE" sz="3200" dirty="0" smtClean="0"/>
              <a:t>.</a:t>
            </a:r>
            <a:endParaRPr lang="es-VE" sz="3200" b="1" dirty="0" smtClean="0">
              <a:latin typeface="Georgia" pitchFamily="18" charset="0"/>
            </a:endParaRPr>
          </a:p>
        </p:txBody>
      </p:sp>
      <p:sp>
        <p:nvSpPr>
          <p:cNvPr id="10" name="9 Rectángulo"/>
          <p:cNvSpPr/>
          <p:nvPr/>
        </p:nvSpPr>
        <p:spPr>
          <a:xfrm>
            <a:off x="1071538" y="2643182"/>
            <a:ext cx="7572428" cy="2985433"/>
          </a:xfrm>
          <a:prstGeom prst="rect">
            <a:avLst/>
          </a:prstGeom>
        </p:spPr>
        <p:txBody>
          <a:bodyPr wrap="square">
            <a:spAutoFit/>
          </a:bodyPr>
          <a:lstStyle/>
          <a:p>
            <a:r>
              <a:rPr lang="es-VE" sz="2800" b="1" dirty="0" smtClean="0">
                <a:solidFill>
                  <a:srgbClr val="FF0000"/>
                </a:solidFill>
                <a:latin typeface="Georgia" pitchFamily="18" charset="0"/>
              </a:rPr>
              <a:t>Importante entender: </a:t>
            </a:r>
          </a:p>
          <a:p>
            <a:endParaRPr lang="es-VE" sz="2000" dirty="0" smtClean="0">
              <a:latin typeface="Georgia" pitchFamily="18" charset="0"/>
            </a:endParaRPr>
          </a:p>
          <a:p>
            <a:pPr marL="457200" indent="-457200" algn="just">
              <a:buFont typeface="+mj-lt"/>
              <a:buAutoNum type="arabicPeriod"/>
            </a:pPr>
            <a:r>
              <a:rPr lang="es-VE" sz="2000" dirty="0" smtClean="0">
                <a:latin typeface="Georgia" pitchFamily="18" charset="0"/>
              </a:rPr>
              <a:t>Puedes acceder a una posición usando el nombre de la variable y corchetes "[]" indicando en su interior el índice que quieres obtener.</a:t>
            </a:r>
          </a:p>
          <a:p>
            <a:pPr marL="457200" indent="-457200" algn="just">
              <a:buFont typeface="+mj-lt"/>
              <a:buAutoNum type="arabicPeriod"/>
            </a:pPr>
            <a:endParaRPr lang="es-VE" sz="2000" dirty="0" smtClean="0">
              <a:latin typeface="Georgia" pitchFamily="18" charset="0"/>
            </a:endParaRPr>
          </a:p>
          <a:p>
            <a:pPr marL="457200" indent="-457200" algn="just">
              <a:buFont typeface="+mj-lt"/>
              <a:buAutoNum type="arabicPeriod"/>
            </a:pPr>
            <a:r>
              <a:rPr lang="es-VE" sz="2000" dirty="0" smtClean="0">
                <a:latin typeface="Georgia" pitchFamily="18" charset="0"/>
              </a:rPr>
              <a:t>Las posiciones de las listas arrancan enumeradas desde cero, así la primera posición se accede como [0] y la última sería el tamaño total menos 1</a:t>
            </a:r>
            <a:endParaRPr lang="es-VE" sz="2000" dirty="0">
              <a:latin typeface="Georgia" pitchFamily="18" charset="0"/>
            </a:endParaRPr>
          </a:p>
        </p:txBody>
      </p:sp>
      <p:sp>
        <p:nvSpPr>
          <p:cNvPr id="11" name="10 Rectángulo"/>
          <p:cNvSpPr/>
          <p:nvPr/>
        </p:nvSpPr>
        <p:spPr>
          <a:xfrm>
            <a:off x="3071802" y="6000768"/>
            <a:ext cx="5929354" cy="646331"/>
          </a:xfrm>
          <a:prstGeom prst="rect">
            <a:avLst/>
          </a:prstGeom>
        </p:spPr>
        <p:txBody>
          <a:bodyPr wrap="square">
            <a:spAutoFit/>
          </a:bodyPr>
          <a:lstStyle/>
          <a:p>
            <a:pPr algn="just"/>
            <a:r>
              <a:rPr lang="es-VE" b="1" dirty="0" smtClean="0">
                <a:solidFill>
                  <a:srgbClr val="FF0000"/>
                </a:solidFill>
              </a:rPr>
              <a:t>De esta forma se accede de manera  individual a un elemento de una lista en </a:t>
            </a:r>
            <a:r>
              <a:rPr lang="es-VE" b="1" dirty="0" err="1" smtClean="0">
                <a:solidFill>
                  <a:srgbClr val="FF0000"/>
                </a:solidFill>
              </a:rPr>
              <a:t>Python</a:t>
            </a:r>
            <a:r>
              <a:rPr lang="es-VE" b="1" dirty="0" smtClean="0">
                <a:solidFill>
                  <a:srgbClr val="FF0000"/>
                </a:solidFill>
              </a:rPr>
              <a:t>,</a:t>
            </a:r>
            <a:endParaRPr lang="es-VE" b="1"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5148122" y="1071546"/>
            <a:ext cx="3924472" cy="584775"/>
          </a:xfrm>
          <a:prstGeom prst="rect">
            <a:avLst/>
          </a:prstGeom>
          <a:noFill/>
        </p:spPr>
        <p:txBody>
          <a:bodyPr wrap="none" rtlCol="0">
            <a:spAutoFit/>
          </a:bodyPr>
          <a:lstStyle/>
          <a:p>
            <a:pPr marL="514350" indent="-514350" algn="just"/>
            <a:r>
              <a:rPr lang="es-VE" sz="3200" b="1" dirty="0" smtClean="0">
                <a:latin typeface="Georgia" pitchFamily="18" charset="0"/>
              </a:rPr>
              <a:t>TIPOS DE DATOS</a:t>
            </a:r>
          </a:p>
        </p:txBody>
      </p:sp>
      <p:sp>
        <p:nvSpPr>
          <p:cNvPr id="9" name="Rectangle 4"/>
          <p:cNvSpPr>
            <a:spLocks noChangeArrowheads="1"/>
          </p:cNvSpPr>
          <p:nvPr/>
        </p:nvSpPr>
        <p:spPr bwMode="auto">
          <a:xfrm>
            <a:off x="285720" y="1571612"/>
            <a:ext cx="8643998" cy="584775"/>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VE" sz="3200" b="1" dirty="0" smtClean="0">
                <a:latin typeface="Georgia" pitchFamily="18" charset="0"/>
              </a:rPr>
              <a:t>Secuencias (</a:t>
            </a:r>
            <a:r>
              <a:rPr lang="es-VE" sz="3200" b="1" i="1" dirty="0" err="1" smtClean="0">
                <a:latin typeface="Georgia" pitchFamily="18" charset="0"/>
                <a:hlinkClick r:id="rId3"/>
              </a:rPr>
              <a:t>list</a:t>
            </a:r>
            <a:r>
              <a:rPr lang="es-VE" sz="3200" b="1" i="1" dirty="0" smtClean="0">
                <a:latin typeface="Georgia" pitchFamily="18" charset="0"/>
              </a:rPr>
              <a:t>)</a:t>
            </a:r>
            <a:r>
              <a:rPr lang="es-VE" sz="3200" dirty="0" smtClean="0"/>
              <a:t>.</a:t>
            </a:r>
            <a:endParaRPr lang="es-VE" sz="3200" b="1" dirty="0" smtClean="0">
              <a:latin typeface="Georgia" pitchFamily="18" charset="0"/>
            </a:endParaRPr>
          </a:p>
        </p:txBody>
      </p:sp>
      <p:sp>
        <p:nvSpPr>
          <p:cNvPr id="12" name="11 Rectángulo"/>
          <p:cNvSpPr/>
          <p:nvPr/>
        </p:nvSpPr>
        <p:spPr>
          <a:xfrm>
            <a:off x="857224" y="2285992"/>
            <a:ext cx="7929618" cy="830997"/>
          </a:xfrm>
          <a:prstGeom prst="rect">
            <a:avLst/>
          </a:prstGeom>
        </p:spPr>
        <p:txBody>
          <a:bodyPr wrap="square">
            <a:spAutoFit/>
          </a:bodyPr>
          <a:lstStyle/>
          <a:p>
            <a:pPr algn="just"/>
            <a:r>
              <a:rPr lang="es-VE" sz="2400" b="1" dirty="0" smtClean="0">
                <a:solidFill>
                  <a:srgbClr val="FF0000"/>
                </a:solidFill>
              </a:rPr>
              <a:t>Ahora como obtener todos los elementos de un vector de forma simple, recorriendo uno a uno:</a:t>
            </a:r>
            <a:endParaRPr lang="es-VE" sz="2400" b="1" dirty="0">
              <a:solidFill>
                <a:srgbClr val="FF0000"/>
              </a:solidFill>
            </a:endParaRPr>
          </a:p>
        </p:txBody>
      </p:sp>
      <p:sp>
        <p:nvSpPr>
          <p:cNvPr id="13" name="12 Rectángulo"/>
          <p:cNvSpPr/>
          <p:nvPr/>
        </p:nvSpPr>
        <p:spPr>
          <a:xfrm>
            <a:off x="928662" y="3429000"/>
            <a:ext cx="7643866" cy="1969770"/>
          </a:xfrm>
          <a:prstGeom prst="rect">
            <a:avLst/>
          </a:prstGeom>
        </p:spPr>
        <p:txBody>
          <a:bodyPr wrap="square">
            <a:spAutoFit/>
          </a:bodyPr>
          <a:lstStyle/>
          <a:p>
            <a:r>
              <a:rPr lang="es-VE" sz="3200" b="1" i="1" dirty="0" smtClean="0">
                <a:latin typeface="Georgia" pitchFamily="18" charset="0"/>
                <a:hlinkClick r:id="rId3"/>
              </a:rPr>
              <a:t>Recorrer una lista en </a:t>
            </a:r>
            <a:r>
              <a:rPr lang="es-VE" sz="3200" b="1" i="1" dirty="0" err="1" smtClean="0">
                <a:latin typeface="Georgia" pitchFamily="18" charset="0"/>
                <a:hlinkClick r:id="rId3"/>
              </a:rPr>
              <a:t>Python</a:t>
            </a:r>
            <a:endParaRPr lang="es-VE" sz="3200" b="1" i="1" dirty="0" smtClean="0">
              <a:latin typeface="Georgia" pitchFamily="18" charset="0"/>
              <a:hlinkClick r:id="rId3"/>
            </a:endParaRPr>
          </a:p>
          <a:p>
            <a:endParaRPr lang="es-VE" b="1" dirty="0" smtClean="0">
              <a:solidFill>
                <a:schemeClr val="tx2">
                  <a:lumMod val="75000"/>
                </a:schemeClr>
              </a:solidFill>
            </a:endParaRPr>
          </a:p>
          <a:p>
            <a:pPr algn="just"/>
            <a:r>
              <a:rPr lang="es-VE" dirty="0" smtClean="0"/>
              <a:t>En este caso, los ciclos vienen de gran ayuda. El caso general, sería hacerlo por medio de un ciclo </a:t>
            </a:r>
            <a:r>
              <a:rPr lang="es-VE" b="1" dirty="0" err="1" smtClean="0"/>
              <a:t>for</a:t>
            </a:r>
            <a:r>
              <a:rPr lang="es-VE" b="1" dirty="0" smtClean="0"/>
              <a:t> o para </a:t>
            </a:r>
            <a:r>
              <a:rPr lang="es-VE" dirty="0" smtClean="0"/>
              <a:t>que vaya accediendo uno por uno a los elementos o incluso aumentando de uno en uno el índice que queremos acceder de la lista a través de la sentencia mientras.</a:t>
            </a:r>
            <a:endParaRPr lang="es-V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5148122" y="1071546"/>
            <a:ext cx="3924472" cy="584775"/>
          </a:xfrm>
          <a:prstGeom prst="rect">
            <a:avLst/>
          </a:prstGeom>
          <a:noFill/>
        </p:spPr>
        <p:txBody>
          <a:bodyPr wrap="none" rtlCol="0">
            <a:spAutoFit/>
          </a:bodyPr>
          <a:lstStyle/>
          <a:p>
            <a:pPr marL="514350" indent="-514350" algn="just"/>
            <a:r>
              <a:rPr lang="es-VE" sz="3200" b="1" dirty="0" smtClean="0">
                <a:latin typeface="Georgia" pitchFamily="18" charset="0"/>
              </a:rPr>
              <a:t>TIPOS DE DATOS</a:t>
            </a:r>
          </a:p>
        </p:txBody>
      </p:sp>
      <p:sp>
        <p:nvSpPr>
          <p:cNvPr id="9" name="Rectangle 4"/>
          <p:cNvSpPr>
            <a:spLocks noChangeArrowheads="1"/>
          </p:cNvSpPr>
          <p:nvPr/>
        </p:nvSpPr>
        <p:spPr bwMode="auto">
          <a:xfrm>
            <a:off x="285720" y="1285860"/>
            <a:ext cx="4357718" cy="584775"/>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VE" sz="3200" b="1" dirty="0" smtClean="0">
                <a:latin typeface="Georgia" pitchFamily="18" charset="0"/>
              </a:rPr>
              <a:t>Secuencias (</a:t>
            </a:r>
            <a:r>
              <a:rPr lang="es-VE" sz="3200" b="1" i="1" dirty="0" err="1" smtClean="0">
                <a:latin typeface="Georgia" pitchFamily="18" charset="0"/>
                <a:hlinkClick r:id="rId3"/>
              </a:rPr>
              <a:t>list</a:t>
            </a:r>
            <a:r>
              <a:rPr lang="es-VE" sz="3200" b="1" i="1" dirty="0" smtClean="0">
                <a:latin typeface="Georgia" pitchFamily="18" charset="0"/>
              </a:rPr>
              <a:t>)</a:t>
            </a:r>
            <a:r>
              <a:rPr lang="es-VE" sz="3200" dirty="0" smtClean="0"/>
              <a:t>.</a:t>
            </a:r>
            <a:endParaRPr lang="es-VE" sz="3200" b="1" dirty="0" smtClean="0">
              <a:latin typeface="Georgia" pitchFamily="18" charset="0"/>
            </a:endParaRPr>
          </a:p>
        </p:txBody>
      </p:sp>
      <p:sp>
        <p:nvSpPr>
          <p:cNvPr id="10" name="9 Rectángulo"/>
          <p:cNvSpPr/>
          <p:nvPr/>
        </p:nvSpPr>
        <p:spPr>
          <a:xfrm>
            <a:off x="785786" y="2000240"/>
            <a:ext cx="4572000" cy="4524315"/>
          </a:xfrm>
          <a:prstGeom prst="rect">
            <a:avLst/>
          </a:prstGeom>
          <a:ln>
            <a:solidFill>
              <a:srgbClr val="FF0000"/>
            </a:solidFill>
          </a:ln>
        </p:spPr>
        <p:txBody>
          <a:bodyPr>
            <a:spAutoFit/>
          </a:bodyPr>
          <a:lstStyle/>
          <a:p>
            <a:r>
              <a:rPr lang="es-VE" dirty="0" smtClean="0"/>
              <a:t>edades = [20, 41, 6, 18, 23] </a:t>
            </a:r>
          </a:p>
          <a:p>
            <a:endParaRPr lang="es-VE" dirty="0" smtClean="0"/>
          </a:p>
          <a:p>
            <a:r>
              <a:rPr lang="es-VE" dirty="0" smtClean="0"/>
              <a:t># Recorriendo los elementos</a:t>
            </a:r>
          </a:p>
          <a:p>
            <a:r>
              <a:rPr lang="es-VE" dirty="0" smtClean="0"/>
              <a:t> </a:t>
            </a:r>
            <a:r>
              <a:rPr lang="es-VE" dirty="0" err="1" smtClean="0"/>
              <a:t>for</a:t>
            </a:r>
            <a:r>
              <a:rPr lang="es-VE" dirty="0" smtClean="0"/>
              <a:t> edad in edades: </a:t>
            </a:r>
          </a:p>
          <a:p>
            <a:r>
              <a:rPr lang="es-VE" dirty="0" smtClean="0"/>
              <a:t>     </a:t>
            </a:r>
            <a:r>
              <a:rPr lang="es-VE" dirty="0" err="1" smtClean="0"/>
              <a:t>print</a:t>
            </a:r>
            <a:r>
              <a:rPr lang="es-VE" dirty="0" smtClean="0"/>
              <a:t>(edad) </a:t>
            </a:r>
          </a:p>
          <a:p>
            <a:endParaRPr lang="es-VE" dirty="0" smtClean="0"/>
          </a:p>
          <a:p>
            <a:r>
              <a:rPr lang="es-VE" dirty="0" smtClean="0"/>
              <a:t># Recorriendo los índices </a:t>
            </a:r>
          </a:p>
          <a:p>
            <a:r>
              <a:rPr lang="es-VE" dirty="0" err="1" smtClean="0"/>
              <a:t>for</a:t>
            </a:r>
            <a:r>
              <a:rPr lang="es-VE" dirty="0" smtClean="0"/>
              <a:t> i in </a:t>
            </a:r>
            <a:r>
              <a:rPr lang="es-VE" dirty="0" err="1" smtClean="0"/>
              <a:t>range</a:t>
            </a:r>
            <a:r>
              <a:rPr lang="es-VE" dirty="0" smtClean="0"/>
              <a:t>(</a:t>
            </a:r>
            <a:r>
              <a:rPr lang="es-VE" dirty="0" err="1" smtClean="0"/>
              <a:t>len</a:t>
            </a:r>
            <a:r>
              <a:rPr lang="es-VE" dirty="0" smtClean="0"/>
              <a:t>(</a:t>
            </a:r>
            <a:r>
              <a:rPr lang="es-VE" dirty="0" err="1" smtClean="0"/>
              <a:t>edaded</a:t>
            </a:r>
            <a:r>
              <a:rPr lang="es-VE" dirty="0" smtClean="0"/>
              <a:t>)): </a:t>
            </a:r>
          </a:p>
          <a:p>
            <a:r>
              <a:rPr lang="es-VE" dirty="0" smtClean="0"/>
              <a:t>   </a:t>
            </a:r>
            <a:r>
              <a:rPr lang="es-VE" dirty="0" err="1" smtClean="0"/>
              <a:t>print</a:t>
            </a:r>
            <a:r>
              <a:rPr lang="es-VE" dirty="0" smtClean="0"/>
              <a:t>(</a:t>
            </a:r>
            <a:r>
              <a:rPr lang="es-VE" dirty="0" err="1" smtClean="0"/>
              <a:t>edaded</a:t>
            </a:r>
            <a:r>
              <a:rPr lang="es-VE" dirty="0" smtClean="0"/>
              <a:t>[i]) </a:t>
            </a:r>
          </a:p>
          <a:p>
            <a:endParaRPr lang="es-VE" dirty="0" smtClean="0"/>
          </a:p>
          <a:p>
            <a:r>
              <a:rPr lang="es-VE" dirty="0" smtClean="0"/>
              <a:t># Con </a:t>
            </a:r>
            <a:r>
              <a:rPr lang="es-VE" dirty="0" err="1" smtClean="0"/>
              <a:t>while</a:t>
            </a:r>
            <a:r>
              <a:rPr lang="es-VE" dirty="0" smtClean="0"/>
              <a:t> y los índices </a:t>
            </a:r>
          </a:p>
          <a:p>
            <a:endParaRPr lang="es-VE" dirty="0" smtClean="0"/>
          </a:p>
          <a:p>
            <a:r>
              <a:rPr lang="es-VE" dirty="0" err="1" smtClean="0"/>
              <a:t>indice</a:t>
            </a:r>
            <a:r>
              <a:rPr lang="es-VE" dirty="0" smtClean="0"/>
              <a:t> = 0 </a:t>
            </a:r>
          </a:p>
          <a:p>
            <a:r>
              <a:rPr lang="es-VE" dirty="0" err="1" smtClean="0"/>
              <a:t>while</a:t>
            </a:r>
            <a:r>
              <a:rPr lang="es-VE" dirty="0" smtClean="0"/>
              <a:t> </a:t>
            </a:r>
            <a:r>
              <a:rPr lang="es-VE" dirty="0" err="1" smtClean="0"/>
              <a:t>indice</a:t>
            </a:r>
            <a:r>
              <a:rPr lang="es-VE" dirty="0" smtClean="0"/>
              <a:t> &lt; </a:t>
            </a:r>
            <a:r>
              <a:rPr lang="es-VE" dirty="0" err="1" smtClean="0"/>
              <a:t>len</a:t>
            </a:r>
            <a:r>
              <a:rPr lang="es-VE" dirty="0" smtClean="0"/>
              <a:t>(</a:t>
            </a:r>
            <a:r>
              <a:rPr lang="es-VE" dirty="0" err="1" smtClean="0"/>
              <a:t>edaded</a:t>
            </a:r>
            <a:r>
              <a:rPr lang="es-VE" dirty="0" smtClean="0"/>
              <a:t>):       </a:t>
            </a:r>
          </a:p>
          <a:p>
            <a:r>
              <a:rPr lang="es-VE" dirty="0" smtClean="0"/>
              <a:t>      </a:t>
            </a:r>
            <a:r>
              <a:rPr lang="es-VE" dirty="0" err="1" smtClean="0"/>
              <a:t>print</a:t>
            </a:r>
            <a:r>
              <a:rPr lang="es-VE" dirty="0" smtClean="0"/>
              <a:t>(edades[</a:t>
            </a:r>
            <a:r>
              <a:rPr lang="es-VE" dirty="0" err="1" smtClean="0"/>
              <a:t>indice</a:t>
            </a:r>
            <a:r>
              <a:rPr lang="es-VE" dirty="0" smtClean="0"/>
              <a:t>]) </a:t>
            </a:r>
          </a:p>
          <a:p>
            <a:r>
              <a:rPr lang="es-VE" dirty="0" smtClean="0"/>
              <a:t>      </a:t>
            </a:r>
            <a:r>
              <a:rPr lang="es-VE" dirty="0" err="1" smtClean="0"/>
              <a:t>indice</a:t>
            </a:r>
            <a:r>
              <a:rPr lang="es-VE" dirty="0" smtClean="0"/>
              <a:t> += 1</a:t>
            </a:r>
            <a:endParaRPr lang="es-VE" dirty="0"/>
          </a:p>
        </p:txBody>
      </p:sp>
      <p:sp>
        <p:nvSpPr>
          <p:cNvPr id="11" name="10 Rectángulo"/>
          <p:cNvSpPr/>
          <p:nvPr/>
        </p:nvSpPr>
        <p:spPr>
          <a:xfrm>
            <a:off x="5715008" y="2214554"/>
            <a:ext cx="3143272" cy="2862322"/>
          </a:xfrm>
          <a:prstGeom prst="rect">
            <a:avLst/>
          </a:prstGeom>
          <a:solidFill>
            <a:schemeClr val="accent3">
              <a:lumMod val="40000"/>
              <a:lumOff val="60000"/>
            </a:schemeClr>
          </a:solidFill>
        </p:spPr>
        <p:txBody>
          <a:bodyPr wrap="square">
            <a:spAutoFit/>
          </a:bodyPr>
          <a:lstStyle/>
          <a:p>
            <a:pPr algn="just"/>
            <a:r>
              <a:rPr lang="es-VE" dirty="0" smtClean="0"/>
              <a:t>Como puedes ver, el ciclo </a:t>
            </a:r>
            <a:r>
              <a:rPr lang="es-VE" b="1" dirty="0" err="1" smtClean="0"/>
              <a:t>for</a:t>
            </a:r>
            <a:r>
              <a:rPr lang="es-VE" dirty="0" smtClean="0"/>
              <a:t> puede acceder directamente a los elementos y recorrerlos uno por uno. Sin embargo, a veces puedes necesitar los índices y también puedes acceder a cada elemento por medio de ese índice ya sea usando un ciclo </a:t>
            </a:r>
            <a:r>
              <a:rPr lang="es-VE" b="1" dirty="0" err="1" smtClean="0"/>
              <a:t>for</a:t>
            </a:r>
            <a:r>
              <a:rPr lang="es-VE" dirty="0" smtClean="0"/>
              <a:t> o incluso un </a:t>
            </a:r>
            <a:r>
              <a:rPr lang="es-VE" b="1" dirty="0" err="1" smtClean="0"/>
              <a:t>while</a:t>
            </a:r>
            <a:r>
              <a:rPr lang="es-VE" dirty="0" smtClean="0"/>
              <a:t> con un contador.</a:t>
            </a:r>
            <a:endParaRPr lang="es-VE"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5148122" y="1071546"/>
            <a:ext cx="3924472" cy="584775"/>
          </a:xfrm>
          <a:prstGeom prst="rect">
            <a:avLst/>
          </a:prstGeom>
          <a:noFill/>
        </p:spPr>
        <p:txBody>
          <a:bodyPr wrap="none" rtlCol="0">
            <a:spAutoFit/>
          </a:bodyPr>
          <a:lstStyle/>
          <a:p>
            <a:pPr marL="514350" indent="-514350" algn="just"/>
            <a:r>
              <a:rPr lang="es-VE" sz="3200" b="1" dirty="0" smtClean="0">
                <a:latin typeface="Georgia" pitchFamily="18" charset="0"/>
              </a:rPr>
              <a:t>TIPOS DE DATOS</a:t>
            </a:r>
          </a:p>
        </p:txBody>
      </p:sp>
      <p:sp>
        <p:nvSpPr>
          <p:cNvPr id="9" name="Rectangle 4"/>
          <p:cNvSpPr>
            <a:spLocks noChangeArrowheads="1"/>
          </p:cNvSpPr>
          <p:nvPr/>
        </p:nvSpPr>
        <p:spPr bwMode="auto">
          <a:xfrm>
            <a:off x="285720" y="1285860"/>
            <a:ext cx="4357718" cy="584775"/>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VE" sz="3200" b="1" dirty="0" smtClean="0">
                <a:latin typeface="Georgia" pitchFamily="18" charset="0"/>
              </a:rPr>
              <a:t>Secuencias (</a:t>
            </a:r>
            <a:r>
              <a:rPr lang="es-VE" sz="3200" b="1" i="1" dirty="0" err="1" smtClean="0">
                <a:latin typeface="Georgia" pitchFamily="18" charset="0"/>
                <a:hlinkClick r:id="rId3"/>
              </a:rPr>
              <a:t>list</a:t>
            </a:r>
            <a:r>
              <a:rPr lang="es-VE" sz="3200" b="1" i="1" dirty="0" smtClean="0">
                <a:latin typeface="Georgia" pitchFamily="18" charset="0"/>
              </a:rPr>
              <a:t>)</a:t>
            </a:r>
            <a:r>
              <a:rPr lang="es-VE" sz="3200" dirty="0" smtClean="0"/>
              <a:t>.</a:t>
            </a:r>
            <a:endParaRPr lang="es-VE" sz="3200" b="1" dirty="0" smtClean="0">
              <a:latin typeface="Georgia" pitchFamily="18" charset="0"/>
            </a:endParaRPr>
          </a:p>
        </p:txBody>
      </p:sp>
      <p:sp>
        <p:nvSpPr>
          <p:cNvPr id="11" name="10 Rectángulo"/>
          <p:cNvSpPr/>
          <p:nvPr/>
        </p:nvSpPr>
        <p:spPr>
          <a:xfrm>
            <a:off x="857224" y="2214554"/>
            <a:ext cx="7715304" cy="1815882"/>
          </a:xfrm>
          <a:prstGeom prst="rect">
            <a:avLst/>
          </a:prstGeom>
          <a:solidFill>
            <a:schemeClr val="accent3">
              <a:lumMod val="40000"/>
              <a:lumOff val="60000"/>
            </a:schemeClr>
          </a:solidFill>
        </p:spPr>
        <p:txBody>
          <a:bodyPr wrap="square">
            <a:spAutoFit/>
          </a:bodyPr>
          <a:lstStyle/>
          <a:p>
            <a:pPr algn="just"/>
            <a:r>
              <a:rPr lang="es-VE" sz="2800" dirty="0" smtClean="0"/>
              <a:t>Ahora que sabemos cómo acceder a las posiciones y para recorrer una lista en </a:t>
            </a:r>
            <a:r>
              <a:rPr lang="es-VE" sz="2800" dirty="0" err="1" smtClean="0"/>
              <a:t>Python</a:t>
            </a:r>
            <a:r>
              <a:rPr lang="es-VE" sz="2800" dirty="0" smtClean="0"/>
              <a:t>, se pueden agregar (</a:t>
            </a:r>
            <a:r>
              <a:rPr lang="es-VE" sz="2800" i="1" dirty="0" err="1" smtClean="0"/>
              <a:t>append</a:t>
            </a:r>
            <a:r>
              <a:rPr lang="es-VE" sz="2800" i="1" dirty="0" smtClean="0"/>
              <a:t>()</a:t>
            </a:r>
            <a:r>
              <a:rPr lang="es-VE" sz="2800" dirty="0" smtClean="0"/>
              <a:t>) y eliminar con:  (</a:t>
            </a:r>
            <a:r>
              <a:rPr lang="es-VE" sz="2800" i="1" dirty="0" smtClean="0"/>
              <a:t>pop()</a:t>
            </a:r>
            <a:r>
              <a:rPr lang="es-VE" sz="2800" dirty="0" smtClean="0"/>
              <a:t> o </a:t>
            </a:r>
            <a:r>
              <a:rPr lang="es-VE" sz="2800" i="1" dirty="0" err="1" smtClean="0"/>
              <a:t>remove</a:t>
            </a:r>
            <a:r>
              <a:rPr lang="es-VE" sz="2800" i="1" dirty="0" smtClean="0"/>
              <a:t>()</a:t>
            </a:r>
            <a:r>
              <a:rPr lang="es-VE" sz="2800" dirty="0" smtClean="0"/>
              <a:t>).</a:t>
            </a:r>
            <a:endParaRPr lang="es-VE"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000496" y="1071546"/>
            <a:ext cx="4984057" cy="584775"/>
          </a:xfrm>
          <a:prstGeom prst="rect">
            <a:avLst/>
          </a:prstGeom>
          <a:noFill/>
        </p:spPr>
        <p:txBody>
          <a:bodyPr wrap="none" rtlCol="0">
            <a:spAutoFit/>
          </a:bodyPr>
          <a:lstStyle/>
          <a:p>
            <a:r>
              <a:rPr lang="es-VE" sz="3200" b="1" dirty="0" smtClean="0">
                <a:latin typeface="Georgia" pitchFamily="18" charset="0"/>
              </a:rPr>
              <a:t>Variables y Constantes</a:t>
            </a:r>
          </a:p>
        </p:txBody>
      </p:sp>
      <p:sp>
        <p:nvSpPr>
          <p:cNvPr id="10" name="9 Rectángulo"/>
          <p:cNvSpPr/>
          <p:nvPr/>
        </p:nvSpPr>
        <p:spPr>
          <a:xfrm>
            <a:off x="357158" y="1785926"/>
            <a:ext cx="8572560" cy="4278094"/>
          </a:xfrm>
          <a:prstGeom prst="rect">
            <a:avLst/>
          </a:prstGeom>
        </p:spPr>
        <p:txBody>
          <a:bodyPr wrap="square">
            <a:spAutoFit/>
          </a:bodyPr>
          <a:lstStyle/>
          <a:p>
            <a:pPr algn="just"/>
            <a:r>
              <a:rPr lang="es-VE" sz="3200" b="1" i="1" dirty="0" smtClean="0">
                <a:latin typeface="Georgia" pitchFamily="18" charset="0"/>
              </a:rPr>
              <a:t>Variables</a:t>
            </a:r>
            <a:r>
              <a:rPr lang="es-VE" sz="3200" b="1" dirty="0" smtClean="0">
                <a:latin typeface="Georgia" pitchFamily="18" charset="0"/>
              </a:rPr>
              <a:t>: </a:t>
            </a:r>
            <a:r>
              <a:rPr lang="es-VE" sz="2400" dirty="0" smtClean="0">
                <a:latin typeface="Georgia" pitchFamily="18" charset="0"/>
              </a:rPr>
              <a:t>Es un nombre que se refiere a un objeto que reside en la memoria. El objeto puede ser de alguno de los tipos vistos (número o cadena de texto), o alguno de los otros tipos existentes en </a:t>
            </a:r>
            <a:r>
              <a:rPr lang="es-VE" sz="2400" dirty="0" err="1" smtClean="0">
                <a:latin typeface="Georgia" pitchFamily="18" charset="0"/>
              </a:rPr>
              <a:t>Python</a:t>
            </a:r>
            <a:r>
              <a:rPr lang="es-VE" sz="2400" dirty="0" smtClean="0">
                <a:latin typeface="Georgia" pitchFamily="18" charset="0"/>
              </a:rPr>
              <a:t>.</a:t>
            </a:r>
          </a:p>
          <a:p>
            <a:pPr algn="just"/>
            <a:endParaRPr lang="es-VE" sz="2400" dirty="0" smtClean="0">
              <a:latin typeface="Georgia" pitchFamily="18" charset="0"/>
            </a:endParaRPr>
          </a:p>
          <a:p>
            <a:pPr algn="just"/>
            <a:endParaRPr lang="es-VE" sz="2400" dirty="0" smtClean="0">
              <a:latin typeface="Georgia" pitchFamily="18" charset="0"/>
            </a:endParaRPr>
          </a:p>
          <a:p>
            <a:pPr algn="just"/>
            <a:r>
              <a:rPr lang="es-VE" sz="2400" dirty="0" smtClean="0">
                <a:latin typeface="Georgia" pitchFamily="18" charset="0"/>
              </a:rPr>
              <a:t>Cada variable debe tener un nombre único llamado identificador. Eso es muy de ayuda pensar las variables como contenedores que contienen data el cual puede ser cambiado después a través de técnicas de programación.</a:t>
            </a:r>
          </a:p>
          <a:p>
            <a:pPr algn="just"/>
            <a:endParaRPr lang="es-VE" sz="2400" dirty="0">
              <a:latin typeface="Georgia"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000496" y="1071546"/>
            <a:ext cx="4984057" cy="584775"/>
          </a:xfrm>
          <a:prstGeom prst="rect">
            <a:avLst/>
          </a:prstGeom>
          <a:noFill/>
        </p:spPr>
        <p:txBody>
          <a:bodyPr wrap="none" rtlCol="0">
            <a:spAutoFit/>
          </a:bodyPr>
          <a:lstStyle/>
          <a:p>
            <a:r>
              <a:rPr lang="es-VE" sz="3200" b="1" dirty="0" smtClean="0">
                <a:latin typeface="Georgia" pitchFamily="18" charset="0"/>
              </a:rPr>
              <a:t>Variables y Constantes</a:t>
            </a:r>
          </a:p>
        </p:txBody>
      </p:sp>
      <p:sp>
        <p:nvSpPr>
          <p:cNvPr id="22529" name="Rectangle 1"/>
          <p:cNvSpPr>
            <a:spLocks noChangeArrowheads="1"/>
          </p:cNvSpPr>
          <p:nvPr/>
        </p:nvSpPr>
        <p:spPr bwMode="auto">
          <a:xfrm>
            <a:off x="714348" y="2331144"/>
            <a:ext cx="7415492" cy="1740798"/>
          </a:xfrm>
          <a:prstGeom prst="rect">
            <a:avLst/>
          </a:prstGeom>
          <a:solidFill>
            <a:srgbClr val="EEEEEE"/>
          </a:solidFill>
          <a:ln w="9525">
            <a:noFill/>
            <a:miter lim="800000"/>
            <a:headEnd/>
            <a:tailEnd/>
          </a:ln>
          <a:effectLst/>
        </p:spPr>
        <p:txBody>
          <a:bodyPr vert="horz" wrap="none" lIns="0" tIns="99981" rIns="0" bIns="9998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VE" sz="2000" b="1" i="0" u="none" strike="noStrike" cap="none" normalizeH="0" baseline="0" dirty="0" smtClean="0">
                <a:ln>
                  <a:noFill/>
                </a:ln>
                <a:solidFill>
                  <a:srgbClr val="3E4349"/>
                </a:solidFill>
                <a:effectLst/>
                <a:latin typeface="Georgia" pitchFamily="18" charset="0"/>
                <a:cs typeface="Arial" pitchFamily="34" charset="0"/>
              </a:rPr>
              <a:t>EJEMPLO DE ASIGNAR VALOR A VARIABLE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VE" sz="2000" b="0" i="0" u="none" strike="noStrike" cap="none" normalizeH="0" baseline="0" dirty="0" smtClean="0">
              <a:ln>
                <a:noFill/>
              </a:ln>
              <a:solidFill>
                <a:schemeClr val="tx1"/>
              </a:solidFill>
              <a:effectLst/>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VE" sz="2000" b="0" i="0" u="none" strike="noStrike" cap="none" normalizeH="0" baseline="0" dirty="0" smtClean="0">
                <a:ln>
                  <a:noFill/>
                </a:ln>
                <a:solidFill>
                  <a:srgbClr val="3E4349"/>
                </a:solidFill>
                <a:effectLst/>
                <a:latin typeface="Georgia" pitchFamily="18" charset="0"/>
                <a:cs typeface="Arial" pitchFamily="34" charset="0"/>
              </a:rPr>
              <a:t>A continuación, se creará un par de variables a modo de ejemplo. </a:t>
            </a:r>
          </a:p>
          <a:p>
            <a:pPr marL="0" marR="0" lvl="0" indent="0" algn="l" defTabSz="914400" rtl="0" eaLnBrk="0" fontAlgn="base" latinLnBrk="0" hangingPunct="0">
              <a:lnSpc>
                <a:spcPct val="100000"/>
              </a:lnSpc>
              <a:spcBef>
                <a:spcPct val="0"/>
              </a:spcBef>
              <a:spcAft>
                <a:spcPct val="0"/>
              </a:spcAft>
              <a:buClrTx/>
              <a:buSzTx/>
              <a:buFontTx/>
              <a:buNone/>
              <a:tabLst/>
            </a:pPr>
            <a:endParaRPr lang="es-VE" sz="2000" dirty="0" smtClean="0">
              <a:solidFill>
                <a:srgbClr val="3E4349"/>
              </a:solidFill>
              <a:latin typeface="Georg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VE" sz="2000" b="0" i="0" u="none" strike="noStrike" cap="none" normalizeH="0" baseline="0" dirty="0" smtClean="0">
                <a:ln>
                  <a:noFill/>
                </a:ln>
                <a:solidFill>
                  <a:srgbClr val="3E4349"/>
                </a:solidFill>
                <a:effectLst/>
                <a:latin typeface="Georgia" pitchFamily="18" charset="0"/>
                <a:cs typeface="Arial" pitchFamily="34" charset="0"/>
              </a:rPr>
              <a:t>Una de tipo </a:t>
            </a:r>
            <a:r>
              <a:rPr kumimoji="0" lang="es-VE" sz="2000" b="0" i="0" u="none" strike="noStrike" cap="none" normalizeH="0" baseline="0" dirty="0" smtClean="0">
                <a:ln>
                  <a:noFill/>
                </a:ln>
                <a:solidFill>
                  <a:srgbClr val="004B6B"/>
                </a:solidFill>
                <a:effectLst/>
                <a:latin typeface="Georgia" pitchFamily="18" charset="0"/>
                <a:cs typeface="Arial" pitchFamily="34" charset="0"/>
                <a:hlinkClick r:id="rId3"/>
              </a:rPr>
              <a:t>cadenas de caracteres</a:t>
            </a:r>
            <a:r>
              <a:rPr kumimoji="0" lang="es-VE" sz="2000" b="0" i="0" u="none" strike="noStrike" cap="none" normalizeH="0" baseline="0" dirty="0" smtClean="0">
                <a:ln>
                  <a:noFill/>
                </a:ln>
                <a:solidFill>
                  <a:srgbClr val="3E4349"/>
                </a:solidFill>
                <a:effectLst/>
                <a:latin typeface="Georgia" pitchFamily="18" charset="0"/>
                <a:cs typeface="Arial" pitchFamily="34" charset="0"/>
              </a:rPr>
              <a:t> y una de tipo </a:t>
            </a:r>
            <a:r>
              <a:rPr kumimoji="0" lang="es-VE" sz="2000" b="0" i="0" u="none" strike="noStrike" cap="none" normalizeH="0" baseline="0" dirty="0" smtClean="0">
                <a:ln>
                  <a:noFill/>
                </a:ln>
                <a:solidFill>
                  <a:srgbClr val="004B6B"/>
                </a:solidFill>
                <a:effectLst/>
                <a:latin typeface="Georgia" pitchFamily="18" charset="0"/>
                <a:cs typeface="Arial" pitchFamily="34" charset="0"/>
                <a:hlinkClick r:id="rId4"/>
              </a:rPr>
              <a:t>entero</a:t>
            </a:r>
            <a:r>
              <a:rPr kumimoji="0" lang="es-VE" sz="2000" b="0" i="0" u="none" strike="noStrike" cap="none" normalizeH="0" baseline="0" dirty="0" smtClean="0">
                <a:ln>
                  <a:noFill/>
                </a:ln>
                <a:solidFill>
                  <a:srgbClr val="3E4349"/>
                </a:solidFill>
                <a:effectLst/>
                <a:latin typeface="Georgia" pitchFamily="18" charset="0"/>
                <a:cs typeface="Arial" pitchFamily="34" charset="0"/>
              </a:rPr>
              <a:t>:</a:t>
            </a:r>
          </a:p>
        </p:txBody>
      </p:sp>
      <p:pic>
        <p:nvPicPr>
          <p:cNvPr id="22530" name="Picture 2"/>
          <p:cNvPicPr>
            <a:picLocks noChangeAspect="1" noChangeArrowheads="1"/>
          </p:cNvPicPr>
          <p:nvPr/>
        </p:nvPicPr>
        <p:blipFill>
          <a:blip r:embed="rId5"/>
          <a:srcRect/>
          <a:stretch>
            <a:fillRect/>
          </a:stretch>
        </p:blipFill>
        <p:spPr bwMode="auto">
          <a:xfrm>
            <a:off x="1142976" y="4357694"/>
            <a:ext cx="6572296" cy="1785950"/>
          </a:xfrm>
          <a:prstGeom prst="rect">
            <a:avLst/>
          </a:prstGeom>
          <a:noFill/>
          <a:ln w="9525">
            <a:noFill/>
            <a:miter lim="800000"/>
            <a:headEnd/>
            <a:tailEnd/>
          </a:ln>
          <a:effectLst/>
        </p:spPr>
      </p:pic>
      <p:sp>
        <p:nvSpPr>
          <p:cNvPr id="9" name="8 Rectángulo"/>
          <p:cNvSpPr/>
          <p:nvPr/>
        </p:nvSpPr>
        <p:spPr>
          <a:xfrm>
            <a:off x="642910" y="1571612"/>
            <a:ext cx="2465740" cy="523220"/>
          </a:xfrm>
          <a:prstGeom prst="rect">
            <a:avLst/>
          </a:prstGeom>
        </p:spPr>
        <p:txBody>
          <a:bodyPr wrap="none">
            <a:spAutoFit/>
          </a:bodyPr>
          <a:lstStyle/>
          <a:p>
            <a:r>
              <a:rPr lang="es-VE" sz="2800" b="1" i="1" dirty="0" smtClean="0">
                <a:latin typeface="Georgia" pitchFamily="18" charset="0"/>
              </a:rPr>
              <a:t>VARIABLES</a:t>
            </a:r>
            <a:endParaRPr lang="es-VE"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000496" y="1071546"/>
            <a:ext cx="4984057" cy="584775"/>
          </a:xfrm>
          <a:prstGeom prst="rect">
            <a:avLst/>
          </a:prstGeom>
          <a:noFill/>
        </p:spPr>
        <p:txBody>
          <a:bodyPr wrap="none" rtlCol="0">
            <a:spAutoFit/>
          </a:bodyPr>
          <a:lstStyle/>
          <a:p>
            <a:r>
              <a:rPr lang="es-VE" sz="3200" b="1" dirty="0" smtClean="0">
                <a:latin typeface="Georgia" pitchFamily="18" charset="0"/>
              </a:rPr>
              <a:t>Variables y Constantes</a:t>
            </a:r>
          </a:p>
        </p:txBody>
      </p:sp>
      <p:sp>
        <p:nvSpPr>
          <p:cNvPr id="10" name="9 Rectángulo"/>
          <p:cNvSpPr/>
          <p:nvPr/>
        </p:nvSpPr>
        <p:spPr>
          <a:xfrm>
            <a:off x="357158" y="1785926"/>
            <a:ext cx="8572560" cy="1569660"/>
          </a:xfrm>
          <a:prstGeom prst="rect">
            <a:avLst/>
          </a:prstGeom>
        </p:spPr>
        <p:txBody>
          <a:bodyPr wrap="square">
            <a:spAutoFit/>
          </a:bodyPr>
          <a:lstStyle/>
          <a:p>
            <a:pPr algn="just"/>
            <a:r>
              <a:rPr lang="es-VE" sz="2400" b="1" dirty="0" smtClean="0">
                <a:latin typeface="Georgia" pitchFamily="18" charset="0"/>
              </a:rPr>
              <a:t>Constante</a:t>
            </a:r>
            <a:r>
              <a:rPr lang="es-VE" sz="2400" dirty="0" smtClean="0">
                <a:latin typeface="Georgia" pitchFamily="18" charset="0"/>
              </a:rPr>
              <a:t>: Es un tipo de variable, la cual no puede ser cambiada. Las constantes sirven de contenedores que contienen información el cual no puede ser cambiado después.</a:t>
            </a:r>
            <a:endParaRPr lang="es-VE" dirty="0">
              <a:latin typeface="Georgia"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4000496" y="1071546"/>
            <a:ext cx="4984057" cy="584775"/>
          </a:xfrm>
          <a:prstGeom prst="rect">
            <a:avLst/>
          </a:prstGeom>
          <a:noFill/>
        </p:spPr>
        <p:txBody>
          <a:bodyPr wrap="none" rtlCol="0">
            <a:spAutoFit/>
          </a:bodyPr>
          <a:lstStyle/>
          <a:p>
            <a:r>
              <a:rPr lang="es-VE" sz="3200" b="1" dirty="0" smtClean="0">
                <a:latin typeface="Georgia" pitchFamily="18" charset="0"/>
              </a:rPr>
              <a:t>Variables y Constantes</a:t>
            </a:r>
          </a:p>
        </p:txBody>
      </p:sp>
      <p:sp>
        <p:nvSpPr>
          <p:cNvPr id="10" name="9 Rectángulo"/>
          <p:cNvSpPr/>
          <p:nvPr/>
        </p:nvSpPr>
        <p:spPr>
          <a:xfrm>
            <a:off x="357158" y="1714488"/>
            <a:ext cx="8572560" cy="2215991"/>
          </a:xfrm>
          <a:prstGeom prst="rect">
            <a:avLst/>
          </a:prstGeom>
        </p:spPr>
        <p:txBody>
          <a:bodyPr wrap="square">
            <a:spAutoFit/>
          </a:bodyPr>
          <a:lstStyle/>
          <a:p>
            <a:pPr algn="just"/>
            <a:r>
              <a:rPr lang="es-VE" sz="2400" dirty="0" smtClean="0"/>
              <a:t>Se llama </a:t>
            </a:r>
            <a:r>
              <a:rPr lang="es-VE" sz="2400" b="1" dirty="0" smtClean="0"/>
              <a:t>Constante, </a:t>
            </a:r>
            <a:r>
              <a:rPr lang="es-VE" sz="2400" dirty="0" smtClean="0"/>
              <a:t> a una magnitud que no cambia con el paso del tiempo. En ocasiones, se puede tratar de un valor fijo y determinado.</a:t>
            </a:r>
          </a:p>
          <a:p>
            <a:pPr algn="just"/>
            <a:r>
              <a:rPr lang="es-VE" sz="2400" dirty="0" smtClean="0"/>
              <a:t>Por otro lado, tenemos el concepto de </a:t>
            </a:r>
            <a:r>
              <a:rPr lang="es-VE" sz="2400" b="1" dirty="0" smtClean="0"/>
              <a:t>variable</a:t>
            </a:r>
            <a:r>
              <a:rPr lang="es-VE" sz="2400" dirty="0" smtClean="0"/>
              <a:t>, que se utiliza para definir toda cantidad susceptible de tomar distintos valores.</a:t>
            </a:r>
          </a:p>
          <a:p>
            <a:pPr algn="just"/>
            <a:endParaRPr lang="es-VE" dirty="0">
              <a:latin typeface="Georgia" pitchFamily="18" charset="0"/>
            </a:endParaRPr>
          </a:p>
        </p:txBody>
      </p:sp>
      <p:sp>
        <p:nvSpPr>
          <p:cNvPr id="9" name="8 CuadroTexto"/>
          <p:cNvSpPr txBox="1"/>
          <p:nvPr/>
        </p:nvSpPr>
        <p:spPr>
          <a:xfrm>
            <a:off x="642910" y="3857628"/>
            <a:ext cx="4069127" cy="2585323"/>
          </a:xfrm>
          <a:prstGeom prst="rect">
            <a:avLst/>
          </a:prstGeom>
          <a:noFill/>
        </p:spPr>
        <p:txBody>
          <a:bodyPr wrap="none" rtlCol="0">
            <a:spAutoFit/>
          </a:bodyPr>
          <a:lstStyle/>
          <a:p>
            <a:r>
              <a:rPr lang="es-VE" dirty="0" smtClean="0"/>
              <a:t>Ejemplos:</a:t>
            </a:r>
          </a:p>
          <a:p>
            <a:endParaRPr lang="es-VE" dirty="0" smtClean="0"/>
          </a:p>
          <a:p>
            <a:r>
              <a:rPr lang="es-VE" dirty="0" err="1" smtClean="0"/>
              <a:t>Numero_de_materia</a:t>
            </a:r>
            <a:r>
              <a:rPr lang="es-VE" dirty="0" smtClean="0"/>
              <a:t>: 4</a:t>
            </a:r>
          </a:p>
          <a:p>
            <a:r>
              <a:rPr lang="es-VE" dirty="0" smtClean="0"/>
              <a:t>I= 1</a:t>
            </a:r>
          </a:p>
          <a:p>
            <a:r>
              <a:rPr lang="es-VE" dirty="0" smtClean="0"/>
              <a:t>…</a:t>
            </a:r>
          </a:p>
          <a:p>
            <a:r>
              <a:rPr lang="es-VE" dirty="0" smtClean="0"/>
              <a:t>Repita mientras I &lt;= </a:t>
            </a:r>
            <a:r>
              <a:rPr lang="es-VE" dirty="0" err="1" smtClean="0"/>
              <a:t>Numero_de_materia</a:t>
            </a:r>
            <a:endParaRPr lang="es-VE" dirty="0" smtClean="0"/>
          </a:p>
          <a:p>
            <a:r>
              <a:rPr lang="es-VE" dirty="0" smtClean="0"/>
              <a:t>     “Ingrese nota :” , I</a:t>
            </a:r>
          </a:p>
          <a:p>
            <a:r>
              <a:rPr lang="es-VE" dirty="0" smtClean="0"/>
              <a:t>     I= I + 1</a:t>
            </a:r>
          </a:p>
          <a:p>
            <a:r>
              <a:rPr lang="es-VE" dirty="0" smtClean="0"/>
              <a:t>Fin de Repita</a:t>
            </a:r>
            <a:endParaRPr lang="es-VE" dirty="0"/>
          </a:p>
        </p:txBody>
      </p:sp>
      <p:sp>
        <p:nvSpPr>
          <p:cNvPr id="11" name="10 CuadroTexto"/>
          <p:cNvSpPr txBox="1"/>
          <p:nvPr/>
        </p:nvSpPr>
        <p:spPr>
          <a:xfrm>
            <a:off x="6028390" y="3786190"/>
            <a:ext cx="1476366" cy="461665"/>
          </a:xfrm>
          <a:prstGeom prst="rect">
            <a:avLst/>
          </a:prstGeom>
          <a:noFill/>
        </p:spPr>
        <p:txBody>
          <a:bodyPr wrap="none" rtlCol="0">
            <a:spAutoFit/>
          </a:bodyPr>
          <a:lstStyle/>
          <a:p>
            <a:r>
              <a:rPr lang="es-VE" sz="2400" b="1" u="sng" dirty="0" smtClean="0"/>
              <a:t>Constante</a:t>
            </a:r>
            <a:endParaRPr lang="es-VE" sz="2400" b="1" u="sng" dirty="0"/>
          </a:p>
        </p:txBody>
      </p:sp>
      <p:cxnSp>
        <p:nvCxnSpPr>
          <p:cNvPr id="13" name="12 Conector recto de flecha"/>
          <p:cNvCxnSpPr/>
          <p:nvPr/>
        </p:nvCxnSpPr>
        <p:spPr>
          <a:xfrm rot="10800000" flipV="1">
            <a:off x="3000364" y="4143380"/>
            <a:ext cx="3071834" cy="38683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6072198" y="4967599"/>
            <a:ext cx="1235275" cy="461665"/>
          </a:xfrm>
          <a:prstGeom prst="rect">
            <a:avLst/>
          </a:prstGeom>
          <a:noFill/>
        </p:spPr>
        <p:txBody>
          <a:bodyPr wrap="none" rtlCol="0">
            <a:spAutoFit/>
          </a:bodyPr>
          <a:lstStyle/>
          <a:p>
            <a:r>
              <a:rPr lang="es-VE" sz="2400" b="1" u="sng" dirty="0" smtClean="0"/>
              <a:t>Variable</a:t>
            </a:r>
            <a:endParaRPr lang="es-VE" sz="2400" b="1" u="sng" dirty="0"/>
          </a:p>
        </p:txBody>
      </p:sp>
      <p:cxnSp>
        <p:nvCxnSpPr>
          <p:cNvPr id="16" name="15 Conector recto de flecha"/>
          <p:cNvCxnSpPr>
            <a:stCxn id="15" idx="1"/>
          </p:cNvCxnSpPr>
          <p:nvPr/>
        </p:nvCxnSpPr>
        <p:spPr>
          <a:xfrm rot="10800000">
            <a:off x="1142980" y="4887408"/>
            <a:ext cx="4929219" cy="31102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3143240" y="928670"/>
            <a:ext cx="5986639" cy="707886"/>
          </a:xfrm>
          <a:prstGeom prst="rect">
            <a:avLst/>
          </a:prstGeom>
          <a:noFill/>
        </p:spPr>
        <p:txBody>
          <a:bodyPr wrap="none" rtlCol="0">
            <a:spAutoFit/>
          </a:bodyPr>
          <a:lstStyle/>
          <a:p>
            <a:r>
              <a:rPr lang="es-VE" sz="4000" b="1" dirty="0" smtClean="0"/>
              <a:t>Construcción de Programas</a:t>
            </a:r>
            <a:endParaRPr lang="es-VE" sz="4000" b="1" dirty="0"/>
          </a:p>
        </p:txBody>
      </p:sp>
      <p:sp>
        <p:nvSpPr>
          <p:cNvPr id="12" name="11 Rectángulo"/>
          <p:cNvSpPr/>
          <p:nvPr/>
        </p:nvSpPr>
        <p:spPr>
          <a:xfrm>
            <a:off x="214282" y="1785926"/>
            <a:ext cx="8715436" cy="1477328"/>
          </a:xfrm>
          <a:prstGeom prst="rect">
            <a:avLst/>
          </a:prstGeom>
        </p:spPr>
        <p:txBody>
          <a:bodyPr wrap="square">
            <a:spAutoFit/>
          </a:bodyPr>
          <a:lstStyle/>
          <a:p>
            <a:pPr algn="just"/>
            <a:r>
              <a:rPr lang="es-VE" dirty="0" smtClean="0"/>
              <a:t>Toda construcción de un Programa, debe seguir una metodología, un protocolo de desarrollo, dado. Pasos o fases que aseguran el éxito del proyecto. No se debe tener una  acción irreflexiva (me piden algo, me siento frente a la computadora y escribo rápidamente y sin pensarlo lo que me parece que es la solución), esto no constituye una actitud profesional de resolución de problemas. </a:t>
            </a:r>
            <a:endParaRPr lang="es-VE" dirty="0"/>
          </a:p>
        </p:txBody>
      </p:sp>
      <p:sp>
        <p:nvSpPr>
          <p:cNvPr id="14" name="13 Rectángulo"/>
          <p:cNvSpPr/>
          <p:nvPr/>
        </p:nvSpPr>
        <p:spPr>
          <a:xfrm>
            <a:off x="571472" y="3929066"/>
            <a:ext cx="8072494" cy="1569660"/>
          </a:xfrm>
          <a:prstGeom prst="rect">
            <a:avLst/>
          </a:prstGeom>
          <a:solidFill>
            <a:schemeClr val="accent3">
              <a:lumMod val="40000"/>
              <a:lumOff val="60000"/>
            </a:schemeClr>
          </a:solidFill>
        </p:spPr>
        <p:txBody>
          <a:bodyPr wrap="square">
            <a:spAutoFit/>
          </a:bodyPr>
          <a:lstStyle/>
          <a:p>
            <a:pPr algn="just"/>
            <a:r>
              <a:rPr lang="es-VE" sz="2400" dirty="0" smtClean="0"/>
              <a:t>Existen muchas metodologías para construir programas, en este curso se una metodología sencilla, que es adecuada para la construcción de programas pequeños, y que se puede resumir en los siguientes pasos:</a:t>
            </a:r>
            <a:endParaRPr lang="es-VE"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s-VE" b="1" dirty="0" smtClean="0"/>
              <a:t>Arreglo, Vector o Lista</a:t>
            </a:r>
            <a:endParaRPr lang="es-VE" dirty="0" smtClean="0"/>
          </a:p>
          <a:p>
            <a:pPr algn="just"/>
            <a:r>
              <a:rPr lang="es-VE" dirty="0" smtClean="0"/>
              <a:t>Un arreglo,  es una secuencia de posiciones consecutivas de memoria que almacenan datos del mismo tipo. Estos datos comparten un nombre común.</a:t>
            </a:r>
          </a:p>
          <a:p>
            <a:pPr algn="just"/>
            <a:r>
              <a:rPr lang="es-VE" dirty="0" smtClean="0"/>
              <a:t>En cuanto a su dimensión, puede ser de varias dimensiones, entre ellos se encuentran los arreglos </a:t>
            </a:r>
            <a:r>
              <a:rPr lang="es-VE" b="1" dirty="0" smtClean="0"/>
              <a:t>Unidimensionales( el único que vamos a ver).</a:t>
            </a:r>
            <a:endParaRPr lang="es-VE" dirty="0" smtClean="0"/>
          </a:p>
          <a:p>
            <a:endParaRPr lang="es-VE" dirty="0"/>
          </a:p>
        </p:txBody>
      </p:sp>
      <p:cxnSp>
        <p:nvCxnSpPr>
          <p:cNvPr id="4" name="3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4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6" name="5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7" name="1 Título"/>
          <p:cNvSpPr>
            <a:spLocks noGrp="1"/>
          </p:cNvSpPr>
          <p:nvPr>
            <p:ph type="title"/>
          </p:nvPr>
        </p:nvSpPr>
        <p:spPr>
          <a:xfrm>
            <a:off x="914432" y="1000108"/>
            <a:ext cx="8229600" cy="642942"/>
          </a:xfrm>
        </p:spPr>
        <p:txBody>
          <a:bodyPr>
            <a:normAutofit fontScale="90000"/>
          </a:bodyPr>
          <a:lstStyle/>
          <a:p>
            <a:pPr algn="r"/>
            <a:r>
              <a:rPr lang="es-VE" b="1" dirty="0" smtClean="0"/>
              <a:t>Arreglo Unidimensional</a:t>
            </a:r>
            <a:endParaRPr lang="es-VE"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3143240" y="928670"/>
            <a:ext cx="5986639" cy="707886"/>
          </a:xfrm>
          <a:prstGeom prst="rect">
            <a:avLst/>
          </a:prstGeom>
          <a:noFill/>
        </p:spPr>
        <p:txBody>
          <a:bodyPr wrap="none" rtlCol="0">
            <a:spAutoFit/>
          </a:bodyPr>
          <a:lstStyle/>
          <a:p>
            <a:r>
              <a:rPr lang="es-VE" sz="4000" b="1" dirty="0" smtClean="0"/>
              <a:t>Construcción de Programas</a:t>
            </a:r>
            <a:endParaRPr lang="es-VE" sz="4000" b="1" dirty="0"/>
          </a:p>
        </p:txBody>
      </p:sp>
      <p:sp>
        <p:nvSpPr>
          <p:cNvPr id="9" name="8 Rectángulo"/>
          <p:cNvSpPr/>
          <p:nvPr/>
        </p:nvSpPr>
        <p:spPr>
          <a:xfrm>
            <a:off x="357158" y="2093135"/>
            <a:ext cx="8429684" cy="3539430"/>
          </a:xfrm>
          <a:prstGeom prst="rect">
            <a:avLst/>
          </a:prstGeom>
        </p:spPr>
        <p:txBody>
          <a:bodyPr wrap="square">
            <a:spAutoFit/>
          </a:bodyPr>
          <a:lstStyle/>
          <a:p>
            <a:pPr algn="just"/>
            <a:r>
              <a:rPr lang="es-VE" sz="2000" b="1" dirty="0" smtClean="0"/>
              <a:t>1. Analizar el problema.</a:t>
            </a:r>
            <a:r>
              <a:rPr lang="es-VE" sz="2000" dirty="0" smtClean="0"/>
              <a:t> Entender profundamente </a:t>
            </a:r>
            <a:r>
              <a:rPr lang="es-VE" sz="2000" i="1" dirty="0" smtClean="0"/>
              <a:t>cuál</a:t>
            </a:r>
            <a:r>
              <a:rPr lang="es-VE" sz="2000" dirty="0" smtClean="0"/>
              <a:t> es el problema que se trata de resolver, incluyendo el contexto en el cual se </a:t>
            </a:r>
            <a:r>
              <a:rPr lang="es-VE" sz="2000" dirty="0" err="1" smtClean="0"/>
              <a:t>usará.Una</a:t>
            </a:r>
            <a:r>
              <a:rPr lang="es-VE" sz="2000" dirty="0" smtClean="0"/>
              <a:t> vez analizado el problema, asentar el análisis por escrito.</a:t>
            </a:r>
          </a:p>
          <a:p>
            <a:pPr algn="just"/>
            <a:endParaRPr lang="es-VE" sz="2000" dirty="0" smtClean="0"/>
          </a:p>
          <a:p>
            <a:pPr algn="just"/>
            <a:r>
              <a:rPr lang="es-VE" sz="2000" b="1" dirty="0" smtClean="0"/>
              <a:t>2. Especificar la solución.</a:t>
            </a:r>
            <a:r>
              <a:rPr lang="es-VE" sz="2000" dirty="0" smtClean="0"/>
              <a:t> éste es el punto en el cual se describe </a:t>
            </a:r>
            <a:r>
              <a:rPr lang="es-VE" sz="2000" i="1" dirty="0" smtClean="0"/>
              <a:t>qué</a:t>
            </a:r>
            <a:r>
              <a:rPr lang="es-VE" sz="2000" dirty="0" smtClean="0"/>
              <a:t> debe hacer el </a:t>
            </a:r>
            <a:r>
              <a:rPr lang="es-VE" sz="2400" dirty="0" smtClean="0"/>
              <a:t>programa</a:t>
            </a:r>
            <a:r>
              <a:rPr lang="es-VE" sz="2000" dirty="0" smtClean="0"/>
              <a:t>, sin importar el cómo. En el caso de los problemas sencillos que abordaremos, deberemos decidir cuáles son los datos de entrada que se nos proveen, cuáles son las salidas que debemos producir, y cuál es la relación entre todos ellos.</a:t>
            </a:r>
          </a:p>
          <a:p>
            <a:pPr algn="just"/>
            <a:r>
              <a:rPr lang="es-VE" sz="2000" dirty="0" smtClean="0"/>
              <a:t>Al especificar el problema a resolver, documentar la especificación por escrito.</a:t>
            </a:r>
          </a:p>
          <a:p>
            <a:pPr algn="just"/>
            <a:endParaRPr lang="es-VE" sz="2000" dirty="0" smtClean="0"/>
          </a:p>
        </p:txBody>
      </p:sp>
      <p:sp>
        <p:nvSpPr>
          <p:cNvPr id="10" name="9 CuadroTexto"/>
          <p:cNvSpPr txBox="1"/>
          <p:nvPr/>
        </p:nvSpPr>
        <p:spPr>
          <a:xfrm>
            <a:off x="305279" y="1500174"/>
            <a:ext cx="1123449" cy="523220"/>
          </a:xfrm>
          <a:prstGeom prst="rect">
            <a:avLst/>
          </a:prstGeom>
          <a:solidFill>
            <a:schemeClr val="bg1"/>
          </a:solidFill>
        </p:spPr>
        <p:txBody>
          <a:bodyPr wrap="none" rtlCol="0">
            <a:spAutoFit/>
          </a:bodyPr>
          <a:lstStyle/>
          <a:p>
            <a:r>
              <a:rPr lang="es-VE" sz="2800" b="1" dirty="0" smtClean="0">
                <a:solidFill>
                  <a:srgbClr val="FF0000"/>
                </a:solidFill>
              </a:rPr>
              <a:t>Pasos:</a:t>
            </a:r>
            <a:endParaRPr lang="es-VE" sz="2800" b="1" dirty="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3143240" y="928670"/>
            <a:ext cx="5986639" cy="707886"/>
          </a:xfrm>
          <a:prstGeom prst="rect">
            <a:avLst/>
          </a:prstGeom>
          <a:noFill/>
        </p:spPr>
        <p:txBody>
          <a:bodyPr wrap="none" rtlCol="0">
            <a:spAutoFit/>
          </a:bodyPr>
          <a:lstStyle/>
          <a:p>
            <a:r>
              <a:rPr lang="es-VE" sz="4000" b="1" dirty="0" smtClean="0"/>
              <a:t>Construcción de Programas</a:t>
            </a:r>
            <a:endParaRPr lang="es-VE" sz="4000" b="1" dirty="0"/>
          </a:p>
        </p:txBody>
      </p:sp>
      <p:sp>
        <p:nvSpPr>
          <p:cNvPr id="9" name="8 Rectángulo"/>
          <p:cNvSpPr/>
          <p:nvPr/>
        </p:nvSpPr>
        <p:spPr>
          <a:xfrm>
            <a:off x="357158" y="2215116"/>
            <a:ext cx="8429684" cy="3785652"/>
          </a:xfrm>
          <a:prstGeom prst="rect">
            <a:avLst/>
          </a:prstGeom>
        </p:spPr>
        <p:txBody>
          <a:bodyPr wrap="square">
            <a:spAutoFit/>
          </a:bodyPr>
          <a:lstStyle/>
          <a:p>
            <a:pPr algn="just"/>
            <a:r>
              <a:rPr lang="es-VE" sz="2000" b="1" dirty="0" smtClean="0"/>
              <a:t>3. Diseñar la solución.</a:t>
            </a:r>
            <a:r>
              <a:rPr lang="es-VE" sz="2000" dirty="0" smtClean="0"/>
              <a:t> éste es el punto en el cuál atacamos el </a:t>
            </a:r>
            <a:r>
              <a:rPr lang="es-VE" sz="2000" i="1" dirty="0" smtClean="0"/>
              <a:t>cómo</a:t>
            </a:r>
            <a:r>
              <a:rPr lang="es-VE" sz="2000" dirty="0" smtClean="0"/>
              <a:t> vamos a resolver el problema, cuáles son los algoritmos y las estructuras de datos que usaremos. Analizamos posibles variantes, y las decisiones las tomamos usando como dato de la realidad el contexto en el que se aplicará la solución, y los costos asociados a cada diseño.</a:t>
            </a:r>
          </a:p>
          <a:p>
            <a:pPr algn="just"/>
            <a:endParaRPr lang="es-VE" sz="2000" dirty="0" smtClean="0"/>
          </a:p>
          <a:p>
            <a:pPr algn="just"/>
            <a:r>
              <a:rPr lang="es-VE" sz="2000" b="1" dirty="0" smtClean="0"/>
              <a:t>4. Implementar el diseño.</a:t>
            </a:r>
            <a:r>
              <a:rPr lang="es-VE" sz="2000" dirty="0" smtClean="0"/>
              <a:t> Traducir a un lenguaje de programación (en nuestro caso,  </a:t>
            </a:r>
            <a:r>
              <a:rPr lang="es-VE" sz="2000" dirty="0" err="1" smtClean="0"/>
              <a:t>Python</a:t>
            </a:r>
            <a:r>
              <a:rPr lang="es-VE" sz="2000" dirty="0" smtClean="0"/>
              <a:t>) el diseño que elegimos en el punto anterior.</a:t>
            </a:r>
          </a:p>
          <a:p>
            <a:pPr algn="just"/>
            <a:r>
              <a:rPr lang="es-VE" sz="2000" dirty="0" smtClean="0"/>
              <a:t>La implementación también se debe documentar, con comentarios dentro y fuera del código, al respecto de qué hace el programa, cómo lo hace y por qué lo hace de esa forma. </a:t>
            </a:r>
            <a:endParaRPr lang="es-VE" sz="2000" b="1" dirty="0" smtClean="0"/>
          </a:p>
          <a:p>
            <a:pPr algn="just"/>
            <a:endParaRPr lang="es-VE" sz="2000" dirty="0"/>
          </a:p>
        </p:txBody>
      </p:sp>
      <p:sp>
        <p:nvSpPr>
          <p:cNvPr id="10" name="9 CuadroTexto"/>
          <p:cNvSpPr txBox="1"/>
          <p:nvPr/>
        </p:nvSpPr>
        <p:spPr>
          <a:xfrm>
            <a:off x="305279" y="1500174"/>
            <a:ext cx="1123449" cy="523220"/>
          </a:xfrm>
          <a:prstGeom prst="rect">
            <a:avLst/>
          </a:prstGeom>
          <a:solidFill>
            <a:schemeClr val="bg1"/>
          </a:solidFill>
        </p:spPr>
        <p:txBody>
          <a:bodyPr wrap="none" rtlCol="0">
            <a:spAutoFit/>
          </a:bodyPr>
          <a:lstStyle/>
          <a:p>
            <a:r>
              <a:rPr lang="es-VE" sz="2800" b="1" dirty="0" smtClean="0">
                <a:solidFill>
                  <a:srgbClr val="FF0000"/>
                </a:solidFill>
              </a:rPr>
              <a:t>Pasos:</a:t>
            </a:r>
            <a:endParaRPr lang="es-VE" sz="2800" b="1"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8" name="7 CuadroTexto"/>
          <p:cNvSpPr txBox="1"/>
          <p:nvPr/>
        </p:nvSpPr>
        <p:spPr>
          <a:xfrm>
            <a:off x="3143240" y="928670"/>
            <a:ext cx="5986639" cy="707886"/>
          </a:xfrm>
          <a:prstGeom prst="rect">
            <a:avLst/>
          </a:prstGeom>
          <a:noFill/>
        </p:spPr>
        <p:txBody>
          <a:bodyPr wrap="none" rtlCol="0">
            <a:spAutoFit/>
          </a:bodyPr>
          <a:lstStyle/>
          <a:p>
            <a:r>
              <a:rPr lang="es-VE" sz="4000" b="1" dirty="0" smtClean="0"/>
              <a:t>Construcción de Programas</a:t>
            </a:r>
            <a:endParaRPr lang="es-VE" sz="4000" b="1" dirty="0"/>
          </a:p>
        </p:txBody>
      </p:sp>
      <p:sp>
        <p:nvSpPr>
          <p:cNvPr id="9" name="8 Rectángulo"/>
          <p:cNvSpPr/>
          <p:nvPr/>
        </p:nvSpPr>
        <p:spPr>
          <a:xfrm>
            <a:off x="357158" y="2093135"/>
            <a:ext cx="8429684" cy="4154984"/>
          </a:xfrm>
          <a:prstGeom prst="rect">
            <a:avLst/>
          </a:prstGeom>
        </p:spPr>
        <p:txBody>
          <a:bodyPr wrap="square">
            <a:spAutoFit/>
          </a:bodyPr>
          <a:lstStyle/>
          <a:p>
            <a:pPr algn="just"/>
            <a:endParaRPr lang="es-VE" sz="2400" b="1" dirty="0" smtClean="0"/>
          </a:p>
          <a:p>
            <a:pPr algn="just"/>
            <a:r>
              <a:rPr lang="es-VE" sz="2400" b="1" dirty="0" smtClean="0"/>
              <a:t>5. Probar el programa.</a:t>
            </a:r>
            <a:r>
              <a:rPr lang="es-VE" sz="2400" dirty="0" smtClean="0"/>
              <a:t> Diseñar un conjunto de pruebas para probar cada una de sus partes por separado, y también la correcta integración entre ellas. Al ejecutar las pruebas, documentar los resultados obtenidos.</a:t>
            </a:r>
          </a:p>
          <a:p>
            <a:pPr algn="just"/>
            <a:endParaRPr lang="es-VE" sz="2400" dirty="0" smtClean="0"/>
          </a:p>
          <a:p>
            <a:pPr algn="just"/>
            <a:r>
              <a:rPr lang="es-VE" sz="2400" b="1" dirty="0" smtClean="0"/>
              <a:t>6. Mantener el programa.</a:t>
            </a:r>
            <a:r>
              <a:rPr lang="es-VE" sz="2400" dirty="0" smtClean="0"/>
              <a:t> Realizar los cambios en respuesta a nuevas demandas. Cuando se realicen cambios, es necesario documentar el análisis, la especificación, el diseño, la implementación y las pruebas que surjan para llevar estos cambios a cabo.</a:t>
            </a:r>
            <a:endParaRPr lang="es-VE" sz="2400" dirty="0"/>
          </a:p>
        </p:txBody>
      </p:sp>
      <p:sp>
        <p:nvSpPr>
          <p:cNvPr id="10" name="9 CuadroTexto"/>
          <p:cNvSpPr txBox="1"/>
          <p:nvPr/>
        </p:nvSpPr>
        <p:spPr>
          <a:xfrm>
            <a:off x="305279" y="1500174"/>
            <a:ext cx="1123449" cy="523220"/>
          </a:xfrm>
          <a:prstGeom prst="rect">
            <a:avLst/>
          </a:prstGeom>
          <a:solidFill>
            <a:schemeClr val="bg1"/>
          </a:solidFill>
        </p:spPr>
        <p:txBody>
          <a:bodyPr wrap="none" rtlCol="0">
            <a:spAutoFit/>
          </a:bodyPr>
          <a:lstStyle/>
          <a:p>
            <a:r>
              <a:rPr lang="es-VE" sz="2800" b="1" dirty="0" smtClean="0">
                <a:solidFill>
                  <a:srgbClr val="FF0000"/>
                </a:solidFill>
              </a:rPr>
              <a:t>Pasos:</a:t>
            </a:r>
            <a:endParaRPr lang="es-VE" sz="2800" b="1"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2"/>
          <a:stretch>
            <a:fillRect/>
          </a:stretch>
        </p:blipFill>
        <p:spPr>
          <a:xfrm>
            <a:off x="7996266" y="36400"/>
            <a:ext cx="933452" cy="892270"/>
          </a:xfrm>
          <a:prstGeom prst="rect">
            <a:avLst/>
          </a:prstGeom>
        </p:spPr>
      </p:pic>
      <p:sp>
        <p:nvSpPr>
          <p:cNvPr id="11" name="object 4"/>
          <p:cNvSpPr txBox="1"/>
          <p:nvPr/>
        </p:nvSpPr>
        <p:spPr>
          <a:xfrm>
            <a:off x="4572000" y="5949280"/>
            <a:ext cx="4357718" cy="764312"/>
          </a:xfrm>
          <a:prstGeom prst="rect">
            <a:avLst/>
          </a:prstGeom>
        </p:spPr>
        <p:txBody>
          <a:bodyPr vert="horz" wrap="square" lIns="0" tIns="12700" rIns="0" bIns="0" rtlCol="0">
            <a:spAutoFit/>
          </a:bodyPr>
          <a:lstStyle/>
          <a:p>
            <a:pPr marL="12700">
              <a:lnSpc>
                <a:spcPct val="100000"/>
              </a:lnSpc>
              <a:spcBef>
                <a:spcPts val="100"/>
              </a:spcBef>
            </a:pPr>
            <a:r>
              <a:rPr lang="es-VE" sz="2400" b="1" spc="-5" dirty="0" smtClean="0">
                <a:latin typeface="Georgia" pitchFamily="18" charset="0"/>
                <a:cs typeface="Carlito"/>
              </a:rPr>
              <a:t>Profesoras: </a:t>
            </a:r>
            <a:r>
              <a:rPr lang="es-VE" sz="2400" b="1" spc="-5" dirty="0" smtClean="0">
                <a:latin typeface="Georgia" pitchFamily="18" charset="0"/>
                <a:cs typeface="Carlito"/>
              </a:rPr>
              <a:t>Zulma </a:t>
            </a:r>
            <a:r>
              <a:rPr lang="es-VE" sz="2400" b="1" spc="-5" dirty="0" smtClean="0">
                <a:latin typeface="Georgia" pitchFamily="18" charset="0"/>
                <a:cs typeface="Carlito"/>
              </a:rPr>
              <a:t>Díaz</a:t>
            </a:r>
          </a:p>
          <a:p>
            <a:pPr marL="12700">
              <a:lnSpc>
                <a:spcPct val="100000"/>
              </a:lnSpc>
              <a:spcBef>
                <a:spcPts val="100"/>
              </a:spcBef>
            </a:pPr>
            <a:r>
              <a:rPr lang="es-VE" sz="2400" b="1" spc="-5" smtClean="0">
                <a:latin typeface="Georgia" pitchFamily="18" charset="0"/>
                <a:cs typeface="Carlito"/>
              </a:rPr>
              <a:t>                         Clínia</a:t>
            </a:r>
            <a:r>
              <a:rPr lang="es-VE" sz="2400" b="1" spc="-5" dirty="0" smtClean="0">
                <a:latin typeface="Georgia" pitchFamily="18" charset="0"/>
                <a:cs typeface="Carlito"/>
              </a:rPr>
              <a:t> Cordero</a:t>
            </a:r>
            <a:r>
              <a:rPr lang="es-VE" sz="2400" b="1" spc="-5" dirty="0" smtClean="0">
                <a:latin typeface="Georgia" pitchFamily="18" charset="0"/>
                <a:cs typeface="Carlito"/>
              </a:rPr>
              <a:t>   </a:t>
            </a:r>
            <a:endParaRPr sz="2400" b="1" dirty="0">
              <a:latin typeface="Georgia" pitchFamily="18" charset="0"/>
              <a:cs typeface="Carlito"/>
            </a:endParaRPr>
          </a:p>
        </p:txBody>
      </p:sp>
      <p:sp>
        <p:nvSpPr>
          <p:cNvPr id="8" name="7 CuadroTexto"/>
          <p:cNvSpPr txBox="1"/>
          <p:nvPr/>
        </p:nvSpPr>
        <p:spPr>
          <a:xfrm>
            <a:off x="1619672" y="2643182"/>
            <a:ext cx="6611105" cy="1107996"/>
          </a:xfrm>
          <a:prstGeom prst="rect">
            <a:avLst/>
          </a:prstGeom>
          <a:noFill/>
        </p:spPr>
        <p:txBody>
          <a:bodyPr wrap="none" rtlCol="0">
            <a:spAutoFit/>
          </a:bodyPr>
          <a:lstStyle/>
          <a:p>
            <a:r>
              <a:rPr lang="es-VE" sz="6600" b="1" dirty="0" smtClean="0">
                <a:latin typeface="Georgia" pitchFamily="18" charset="0"/>
              </a:rPr>
              <a:t>PREGUNTAS ?</a:t>
            </a:r>
            <a:endParaRPr lang="es-VE" sz="6600" dirty="0">
              <a:latin typeface="Georg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32" y="1000108"/>
            <a:ext cx="8229600" cy="642942"/>
          </a:xfrm>
        </p:spPr>
        <p:txBody>
          <a:bodyPr>
            <a:normAutofit fontScale="90000"/>
          </a:bodyPr>
          <a:lstStyle/>
          <a:p>
            <a:pPr algn="r"/>
            <a:r>
              <a:rPr lang="es-VE" b="1" dirty="0" smtClean="0"/>
              <a:t>Arreglo Unidimensional</a:t>
            </a:r>
            <a:endParaRPr lang="es-VE" b="1" dirty="0"/>
          </a:p>
        </p:txBody>
      </p:sp>
      <p:sp>
        <p:nvSpPr>
          <p:cNvPr id="3" name="2 Marcador de contenido"/>
          <p:cNvSpPr>
            <a:spLocks noGrp="1"/>
          </p:cNvSpPr>
          <p:nvPr>
            <p:ph idx="1"/>
          </p:nvPr>
        </p:nvSpPr>
        <p:spPr>
          <a:xfrm>
            <a:off x="457200" y="1600200"/>
            <a:ext cx="8229600" cy="4900634"/>
          </a:xfrm>
        </p:spPr>
        <p:txBody>
          <a:bodyPr>
            <a:normAutofit/>
          </a:bodyPr>
          <a:lstStyle/>
          <a:p>
            <a:pPr>
              <a:buNone/>
            </a:pPr>
            <a:r>
              <a:rPr lang="es-VE" dirty="0" smtClean="0"/>
              <a:t>Vector o lista, de una dimensión.</a:t>
            </a:r>
          </a:p>
          <a:p>
            <a:pPr>
              <a:buNone/>
            </a:pPr>
            <a:r>
              <a:rPr lang="es-VE" dirty="0" smtClean="0"/>
              <a:t>Ejemplo: Un vector denominado </a:t>
            </a:r>
            <a:r>
              <a:rPr lang="es-VE" u="sng" dirty="0" smtClean="0">
                <a:hlinkClick r:id="rId2"/>
              </a:rPr>
              <a:t>ventas</a:t>
            </a:r>
            <a:r>
              <a:rPr lang="es-VE" dirty="0" smtClean="0"/>
              <a:t>, de 10 elementos, se puede representar como :</a:t>
            </a:r>
          </a:p>
          <a:p>
            <a:pPr fontAlgn="t"/>
            <a:r>
              <a:rPr lang="es-VE" dirty="0" smtClean="0"/>
              <a:t>ventas[1]</a:t>
            </a:r>
          </a:p>
          <a:p>
            <a:pPr fontAlgn="t"/>
            <a:r>
              <a:rPr lang="es-VE" dirty="0" smtClean="0"/>
              <a:t>ventas[2]</a:t>
            </a:r>
          </a:p>
          <a:p>
            <a:pPr fontAlgn="t"/>
            <a:r>
              <a:rPr lang="es-VE" dirty="0" smtClean="0"/>
              <a:t>ventas[3]</a:t>
            </a:r>
          </a:p>
          <a:p>
            <a:pPr fontAlgn="t"/>
            <a:r>
              <a:rPr lang="es-VE" dirty="0" smtClean="0"/>
              <a:t>………</a:t>
            </a:r>
          </a:p>
          <a:p>
            <a:pPr fontAlgn="t"/>
            <a:r>
              <a:rPr lang="es-VE" dirty="0" smtClean="0"/>
              <a:t>ventas[10]</a:t>
            </a:r>
            <a:endParaRPr lang="es-VE" dirty="0"/>
          </a:p>
        </p:txBody>
      </p:sp>
      <p:sp>
        <p:nvSpPr>
          <p:cNvPr id="4" name="3 Rectángulo"/>
          <p:cNvSpPr/>
          <p:nvPr/>
        </p:nvSpPr>
        <p:spPr>
          <a:xfrm>
            <a:off x="3500430" y="4655304"/>
            <a:ext cx="5286412" cy="1631216"/>
          </a:xfrm>
          <a:prstGeom prst="rect">
            <a:avLst/>
          </a:prstGeom>
        </p:spPr>
        <p:txBody>
          <a:bodyPr wrap="square">
            <a:spAutoFit/>
          </a:bodyPr>
          <a:lstStyle/>
          <a:p>
            <a:pPr algn="just"/>
            <a:r>
              <a:rPr lang="es-VE" sz="2000" u="sng" dirty="0" smtClean="0"/>
              <a:t>El subíndice</a:t>
            </a:r>
            <a:r>
              <a:rPr lang="es-VE" sz="2000" dirty="0" smtClean="0"/>
              <a:t>, de cada elemento designa su posición en la ordenación del vector. Se observa que todos los elementos comparten el nombre y que cada elemento se referencia por su subíndice o sea su posición relativa en el vector.</a:t>
            </a:r>
            <a:endParaRPr lang="es-VE" sz="2000" dirty="0"/>
          </a:p>
        </p:txBody>
      </p:sp>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3"/>
          <a:stretch>
            <a:fillRect/>
          </a:stretch>
        </p:blipFill>
        <p:spPr>
          <a:xfrm>
            <a:off x="7996266" y="36400"/>
            <a:ext cx="933452" cy="892270"/>
          </a:xfrm>
          <a:prstGeom prst="rect">
            <a:avLst/>
          </a:prstGeom>
        </p:spPr>
      </p:pic>
      <p:sp>
        <p:nvSpPr>
          <p:cNvPr id="10" name="9 CuadroTexto"/>
          <p:cNvSpPr txBox="1"/>
          <p:nvPr/>
        </p:nvSpPr>
        <p:spPr>
          <a:xfrm>
            <a:off x="3714744" y="3416858"/>
            <a:ext cx="2499402" cy="461665"/>
          </a:xfrm>
          <a:prstGeom prst="rect">
            <a:avLst/>
          </a:prstGeom>
          <a:noFill/>
        </p:spPr>
        <p:txBody>
          <a:bodyPr wrap="none" rtlCol="0">
            <a:spAutoFit/>
          </a:bodyPr>
          <a:lstStyle/>
          <a:p>
            <a:r>
              <a:rPr lang="es-VE" sz="2400" b="1" dirty="0" smtClean="0"/>
              <a:t>Subíndice o Índice</a:t>
            </a:r>
            <a:endParaRPr lang="es-VE" sz="2400" b="1" dirty="0"/>
          </a:p>
        </p:txBody>
      </p:sp>
      <p:cxnSp>
        <p:nvCxnSpPr>
          <p:cNvPr id="12" name="11 Conector recto de flecha"/>
          <p:cNvCxnSpPr>
            <a:stCxn id="10" idx="1"/>
          </p:cNvCxnSpPr>
          <p:nvPr/>
        </p:nvCxnSpPr>
        <p:spPr>
          <a:xfrm rot="10800000">
            <a:off x="2357422" y="3643313"/>
            <a:ext cx="1357322" cy="437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15 CuadroTexto"/>
          <p:cNvSpPr txBox="1"/>
          <p:nvPr/>
        </p:nvSpPr>
        <p:spPr>
          <a:xfrm>
            <a:off x="3786182" y="4000504"/>
            <a:ext cx="1013867" cy="461665"/>
          </a:xfrm>
          <a:prstGeom prst="rect">
            <a:avLst/>
          </a:prstGeom>
          <a:noFill/>
        </p:spPr>
        <p:txBody>
          <a:bodyPr wrap="none" rtlCol="0">
            <a:spAutoFit/>
          </a:bodyPr>
          <a:lstStyle/>
          <a:p>
            <a:r>
              <a:rPr lang="es-VE" sz="2400" b="1" dirty="0" smtClean="0"/>
              <a:t>Vector</a:t>
            </a:r>
            <a:endParaRPr lang="es-VE" sz="2400" b="1" dirty="0"/>
          </a:p>
        </p:txBody>
      </p:sp>
      <p:cxnSp>
        <p:nvCxnSpPr>
          <p:cNvPr id="18" name="17 Conector recto de flecha"/>
          <p:cNvCxnSpPr>
            <a:stCxn id="16" idx="1"/>
          </p:cNvCxnSpPr>
          <p:nvPr/>
        </p:nvCxnSpPr>
        <p:spPr>
          <a:xfrm rot="10800000">
            <a:off x="1643042" y="3643315"/>
            <a:ext cx="2143140" cy="588023"/>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1071546"/>
            <a:ext cx="8229600" cy="571504"/>
          </a:xfrm>
        </p:spPr>
        <p:txBody>
          <a:bodyPr>
            <a:noAutofit/>
          </a:bodyPr>
          <a:lstStyle/>
          <a:p>
            <a:pPr algn="r"/>
            <a:r>
              <a:rPr lang="es-VE" sz="4000" b="1" dirty="0" smtClean="0"/>
              <a:t>Arreglo Unidimensional</a:t>
            </a:r>
            <a:endParaRPr lang="es-VE" sz="4000" b="1" dirty="0"/>
          </a:p>
        </p:txBody>
      </p:sp>
      <p:sp>
        <p:nvSpPr>
          <p:cNvPr id="3" name="2 Marcador de contenido"/>
          <p:cNvSpPr>
            <a:spLocks noGrp="1"/>
          </p:cNvSpPr>
          <p:nvPr>
            <p:ph idx="1"/>
          </p:nvPr>
        </p:nvSpPr>
        <p:spPr>
          <a:xfrm>
            <a:off x="457200" y="1903433"/>
            <a:ext cx="8229600" cy="4525963"/>
          </a:xfrm>
        </p:spPr>
        <p:txBody>
          <a:bodyPr>
            <a:normAutofit fontScale="92500" lnSpcReduction="10000"/>
          </a:bodyPr>
          <a:lstStyle/>
          <a:p>
            <a:pPr>
              <a:buNone/>
            </a:pPr>
            <a:r>
              <a:rPr lang="es-VE" b="1" i="1" cap="all" dirty="0" smtClean="0"/>
              <a:t>OPERACIONES SOBRE ARREGLOS</a:t>
            </a:r>
          </a:p>
          <a:p>
            <a:pPr marL="0">
              <a:buNone/>
            </a:pPr>
            <a:r>
              <a:rPr lang="es-VE" dirty="0" smtClean="0"/>
              <a:t>Las operaciones que se pueden realizar con arreglos durante el </a:t>
            </a:r>
            <a:r>
              <a:rPr lang="es-VE" u="sng" dirty="0" smtClean="0">
                <a:hlinkClick r:id="rId2"/>
              </a:rPr>
              <a:t>proceso</a:t>
            </a:r>
            <a:r>
              <a:rPr lang="es-VE" dirty="0" smtClean="0"/>
              <a:t> de resolución de un problema son:</a:t>
            </a:r>
          </a:p>
          <a:p>
            <a:r>
              <a:rPr lang="es-VE" dirty="0" smtClean="0">
                <a:solidFill>
                  <a:srgbClr val="FF0000"/>
                </a:solidFill>
              </a:rPr>
              <a:t>Asignación</a:t>
            </a:r>
          </a:p>
          <a:p>
            <a:r>
              <a:rPr lang="es-VE" dirty="0" smtClean="0">
                <a:solidFill>
                  <a:srgbClr val="FF0000"/>
                </a:solidFill>
              </a:rPr>
              <a:t>Lectura / Escritura</a:t>
            </a:r>
          </a:p>
          <a:p>
            <a:r>
              <a:rPr lang="es-VE" dirty="0" smtClean="0">
                <a:solidFill>
                  <a:srgbClr val="FF0000"/>
                </a:solidFill>
              </a:rPr>
              <a:t>Recorrido</a:t>
            </a:r>
          </a:p>
          <a:p>
            <a:r>
              <a:rPr lang="es-VE" dirty="0" smtClean="0">
                <a:solidFill>
                  <a:srgbClr val="00B050"/>
                </a:solidFill>
              </a:rPr>
              <a:t>Búsqueda</a:t>
            </a:r>
          </a:p>
          <a:p>
            <a:r>
              <a:rPr lang="es-VE" dirty="0" smtClean="0">
                <a:solidFill>
                  <a:srgbClr val="00B050"/>
                </a:solidFill>
              </a:rPr>
              <a:t>Ordenamiento.</a:t>
            </a:r>
          </a:p>
          <a:p>
            <a:pPr>
              <a:buNone/>
            </a:pPr>
            <a:endParaRPr lang="es-VE" b="1" cap="all" dirty="0"/>
          </a:p>
        </p:txBody>
      </p:sp>
      <p:cxnSp>
        <p:nvCxnSpPr>
          <p:cNvPr id="5" name="4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7" name="6 Imagen" descr="LogoUNEG.jpg"/>
          <p:cNvPicPr>
            <a:picLocks noChangeAspect="1"/>
          </p:cNvPicPr>
          <p:nvPr/>
        </p:nvPicPr>
        <p:blipFill>
          <a:blip r:embed="rId3"/>
          <a:stretch>
            <a:fillRect/>
          </a:stretch>
        </p:blipFill>
        <p:spPr>
          <a:xfrm>
            <a:off x="7996266" y="36400"/>
            <a:ext cx="933452" cy="89227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algn="just">
              <a:buNone/>
            </a:pPr>
            <a:r>
              <a:rPr lang="es-VE" sz="3500" b="1" dirty="0" smtClean="0"/>
              <a:t>Asignación</a:t>
            </a:r>
          </a:p>
          <a:p>
            <a:pPr algn="just">
              <a:buNone/>
            </a:pPr>
            <a:endParaRPr lang="es-VE" b="1" dirty="0" smtClean="0"/>
          </a:p>
          <a:p>
            <a:pPr marL="0" algn="just">
              <a:buNone/>
            </a:pPr>
            <a:r>
              <a:rPr lang="es-VE" dirty="0" smtClean="0"/>
              <a:t>La asignación de valores a un elemento de un arreglo se representa con la instrucción:</a:t>
            </a:r>
          </a:p>
          <a:p>
            <a:pPr algn="just"/>
            <a:r>
              <a:rPr lang="es-VE" dirty="0" smtClean="0"/>
              <a:t>A[8] = 3 / Significa que el número 3 es colocado en la posición  8 del vector A</a:t>
            </a:r>
          </a:p>
          <a:p>
            <a:pPr algn="just"/>
            <a:r>
              <a:rPr lang="es-VE" dirty="0" smtClean="0"/>
              <a:t>En caso de querer asignar valores a todos los elementos de un vector, se debe usar estructuras de repetición (Mientras, para, otras).</a:t>
            </a:r>
          </a:p>
          <a:p>
            <a:pPr algn="just">
              <a:buNone/>
            </a:pPr>
            <a:endParaRPr lang="es-VE" b="1" cap="all" dirty="0"/>
          </a:p>
        </p:txBody>
      </p:sp>
      <p:sp>
        <p:nvSpPr>
          <p:cNvPr id="5" name="1 Título"/>
          <p:cNvSpPr>
            <a:spLocks noGrp="1"/>
          </p:cNvSpPr>
          <p:nvPr>
            <p:ph type="title"/>
          </p:nvPr>
        </p:nvSpPr>
        <p:spPr>
          <a:xfrm>
            <a:off x="914400" y="1071546"/>
            <a:ext cx="8229600" cy="571504"/>
          </a:xfrm>
        </p:spPr>
        <p:txBody>
          <a:bodyPr>
            <a:noAutofit/>
          </a:bodyPr>
          <a:lstStyle/>
          <a:p>
            <a:pPr algn="r"/>
            <a:r>
              <a:rPr lang="es-VE" sz="4000" b="1" dirty="0" smtClean="0"/>
              <a:t>Arreglo Unidimensional</a:t>
            </a:r>
            <a:endParaRPr lang="es-VE" sz="4000" b="1" dirty="0"/>
          </a:p>
        </p:txBody>
      </p:sp>
      <p:cxnSp>
        <p:nvCxnSpPr>
          <p:cNvPr id="6" name="5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8" name="7 Imagen" descr="LogoUNEG.jpg"/>
          <p:cNvPicPr>
            <a:picLocks noChangeAspect="1"/>
          </p:cNvPicPr>
          <p:nvPr/>
        </p:nvPicPr>
        <p:blipFill>
          <a:blip r:embed="rId2"/>
          <a:stretch>
            <a:fillRect/>
          </a:stretch>
        </p:blipFill>
        <p:spPr>
          <a:xfrm>
            <a:off x="7996266" y="36400"/>
            <a:ext cx="933452" cy="89227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pPr algn="just">
              <a:buNone/>
            </a:pPr>
            <a:r>
              <a:rPr lang="es-VE" sz="3900" b="1" dirty="0" smtClean="0"/>
              <a:t>Lectura</a:t>
            </a:r>
          </a:p>
          <a:p>
            <a:pPr algn="just">
              <a:buNone/>
            </a:pPr>
            <a:endParaRPr lang="es-VE" b="1" dirty="0" smtClean="0"/>
          </a:p>
          <a:p>
            <a:pPr marL="0" algn="just">
              <a:buNone/>
            </a:pPr>
            <a:r>
              <a:rPr lang="es-VE" dirty="0" smtClean="0"/>
              <a:t>La lectura/escritura de datos en arreglos, normalmente se realizan con estructuras repetitivas. Las instrucciones simples de lectura/escritura se representan como:</a:t>
            </a:r>
          </a:p>
          <a:p>
            <a:pPr marL="0" algn="just">
              <a:buNone/>
            </a:pPr>
            <a:endParaRPr lang="es-VE" dirty="0" smtClean="0"/>
          </a:p>
          <a:p>
            <a:r>
              <a:rPr lang="es-VE" dirty="0" smtClean="0"/>
              <a:t>leer(</a:t>
            </a:r>
            <a:r>
              <a:rPr lang="es-VE" dirty="0" err="1" smtClean="0"/>
              <a:t>Nombre_del_arreglo</a:t>
            </a:r>
            <a:r>
              <a:rPr lang="es-VE" dirty="0" smtClean="0"/>
              <a:t>[</a:t>
            </a:r>
            <a:r>
              <a:rPr lang="es-VE" dirty="0" err="1" smtClean="0"/>
              <a:t>Indice</a:t>
            </a:r>
            <a:r>
              <a:rPr lang="es-VE" dirty="0" smtClean="0"/>
              <a:t>])</a:t>
            </a:r>
          </a:p>
          <a:p>
            <a:r>
              <a:rPr lang="es-VE" dirty="0" smtClean="0"/>
              <a:t>mostrar(</a:t>
            </a:r>
            <a:r>
              <a:rPr lang="es-VE" dirty="0" err="1" smtClean="0"/>
              <a:t>Nombre_del_arreglo</a:t>
            </a:r>
            <a:r>
              <a:rPr lang="es-VE" dirty="0" smtClean="0"/>
              <a:t>[</a:t>
            </a:r>
            <a:r>
              <a:rPr lang="es-VE" dirty="0" err="1" smtClean="0"/>
              <a:t>Indice</a:t>
            </a:r>
            <a:r>
              <a:rPr lang="es-VE" dirty="0" smtClean="0"/>
              <a:t>])</a:t>
            </a:r>
          </a:p>
          <a:p>
            <a:r>
              <a:rPr lang="es-VE" dirty="0" err="1" smtClean="0"/>
              <a:t>Ej</a:t>
            </a:r>
            <a:r>
              <a:rPr lang="es-VE" dirty="0" smtClean="0"/>
              <a:t> : leer(X[3]) / Lee el elemento 3 del vector X</a:t>
            </a:r>
          </a:p>
          <a:p>
            <a:pPr algn="just">
              <a:buNone/>
            </a:pPr>
            <a:endParaRPr lang="es-VE" b="1" cap="all" dirty="0"/>
          </a:p>
        </p:txBody>
      </p:sp>
      <p:sp>
        <p:nvSpPr>
          <p:cNvPr id="5" name="1 Título"/>
          <p:cNvSpPr>
            <a:spLocks noGrp="1"/>
          </p:cNvSpPr>
          <p:nvPr>
            <p:ph type="title"/>
          </p:nvPr>
        </p:nvSpPr>
        <p:spPr>
          <a:xfrm>
            <a:off x="914400" y="1071546"/>
            <a:ext cx="8229600" cy="571504"/>
          </a:xfrm>
        </p:spPr>
        <p:txBody>
          <a:bodyPr>
            <a:noAutofit/>
          </a:bodyPr>
          <a:lstStyle/>
          <a:p>
            <a:pPr algn="r"/>
            <a:r>
              <a:rPr lang="es-VE" sz="4000" b="1" dirty="0" smtClean="0"/>
              <a:t>Arreglo Unidimensional</a:t>
            </a:r>
            <a:endParaRPr lang="es-VE" sz="4000" b="1" dirty="0"/>
          </a:p>
        </p:txBody>
      </p:sp>
      <p:cxnSp>
        <p:nvCxnSpPr>
          <p:cNvPr id="6" name="5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8" name="7 Imagen" descr="LogoUNEG.jpg"/>
          <p:cNvPicPr>
            <a:picLocks noChangeAspect="1"/>
          </p:cNvPicPr>
          <p:nvPr/>
        </p:nvPicPr>
        <p:blipFill>
          <a:blip r:embed="rId2"/>
          <a:stretch>
            <a:fillRect/>
          </a:stretch>
        </p:blipFill>
        <p:spPr>
          <a:xfrm>
            <a:off x="7996266" y="36400"/>
            <a:ext cx="933452" cy="89227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57298"/>
            <a:ext cx="8229600" cy="4525963"/>
          </a:xfrm>
        </p:spPr>
        <p:txBody>
          <a:bodyPr>
            <a:normAutofit fontScale="92500"/>
          </a:bodyPr>
          <a:lstStyle/>
          <a:p>
            <a:pPr algn="just">
              <a:buNone/>
            </a:pPr>
            <a:r>
              <a:rPr lang="es-VE" sz="3900" b="1" dirty="0" smtClean="0"/>
              <a:t>Recorrido</a:t>
            </a:r>
          </a:p>
          <a:p>
            <a:pPr algn="just">
              <a:buNone/>
            </a:pPr>
            <a:endParaRPr lang="es-VE" b="1" dirty="0" smtClean="0"/>
          </a:p>
          <a:p>
            <a:pPr marL="0" algn="just">
              <a:buNone/>
            </a:pPr>
            <a:r>
              <a:rPr lang="es-VE" dirty="0" smtClean="0"/>
              <a:t>A la operación de efectuar alguna </a:t>
            </a:r>
            <a:r>
              <a:rPr lang="es-VE" u="sng" dirty="0" smtClean="0">
                <a:hlinkClick r:id="rId2"/>
              </a:rPr>
              <a:t>acción</a:t>
            </a:r>
            <a:r>
              <a:rPr lang="es-VE" dirty="0" smtClean="0"/>
              <a:t> sobre todos los elementos del vector se le llama </a:t>
            </a:r>
            <a:r>
              <a:rPr lang="es-VE" b="1" dirty="0" smtClean="0"/>
              <a:t>recorrido</a:t>
            </a:r>
            <a:r>
              <a:rPr lang="es-VE" dirty="0" smtClean="0"/>
              <a:t>. Estas operaciones se realizan usando Estructuras de repetición, cuyas variables de control se utilizan como índices del vector. Se puede realizar esta operación para introducir datos al vector (leer) o para ver su contenido (mostrar).</a:t>
            </a:r>
          </a:p>
          <a:p>
            <a:pPr algn="just">
              <a:buNone/>
            </a:pPr>
            <a:endParaRPr lang="es-VE" b="1" cap="all" dirty="0"/>
          </a:p>
        </p:txBody>
      </p:sp>
      <p:sp>
        <p:nvSpPr>
          <p:cNvPr id="5" name="1 Título"/>
          <p:cNvSpPr>
            <a:spLocks noGrp="1"/>
          </p:cNvSpPr>
          <p:nvPr>
            <p:ph type="title"/>
          </p:nvPr>
        </p:nvSpPr>
        <p:spPr>
          <a:xfrm>
            <a:off x="914400" y="1071546"/>
            <a:ext cx="8229600" cy="571504"/>
          </a:xfrm>
        </p:spPr>
        <p:txBody>
          <a:bodyPr>
            <a:noAutofit/>
          </a:bodyPr>
          <a:lstStyle/>
          <a:p>
            <a:pPr algn="r"/>
            <a:r>
              <a:rPr lang="es-VE" sz="4000" b="1" dirty="0" smtClean="0"/>
              <a:t>Arreglo Unidimensional</a:t>
            </a:r>
            <a:endParaRPr lang="es-VE" sz="4000" b="1" dirty="0"/>
          </a:p>
        </p:txBody>
      </p:sp>
      <p:cxnSp>
        <p:nvCxnSpPr>
          <p:cNvPr id="6" name="5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8" name="7 Imagen" descr="LogoUNEG.jpg"/>
          <p:cNvPicPr>
            <a:picLocks noChangeAspect="1"/>
          </p:cNvPicPr>
          <p:nvPr/>
        </p:nvPicPr>
        <p:blipFill>
          <a:blip r:embed="rId3"/>
          <a:stretch>
            <a:fillRect/>
          </a:stretch>
        </p:blipFill>
        <p:spPr>
          <a:xfrm>
            <a:off x="7996266" y="36400"/>
            <a:ext cx="933452" cy="89227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57298"/>
            <a:ext cx="8229600" cy="4525963"/>
          </a:xfrm>
        </p:spPr>
        <p:txBody>
          <a:bodyPr>
            <a:normAutofit/>
          </a:bodyPr>
          <a:lstStyle/>
          <a:p>
            <a:pPr algn="just">
              <a:buNone/>
            </a:pPr>
            <a:r>
              <a:rPr lang="es-VE" sz="3900" b="1" dirty="0" smtClean="0"/>
              <a:t>Recorrido</a:t>
            </a:r>
          </a:p>
          <a:p>
            <a:pPr algn="just">
              <a:buNone/>
            </a:pPr>
            <a:endParaRPr lang="es-VE" b="1" dirty="0" smtClean="0"/>
          </a:p>
          <a:p>
            <a:r>
              <a:rPr lang="es-VE" dirty="0" smtClean="0"/>
              <a:t>Ejemplo 1: Lectura de los 10 valores de un vector P.</a:t>
            </a:r>
          </a:p>
          <a:p>
            <a:pPr algn="just">
              <a:buNone/>
            </a:pPr>
            <a:endParaRPr lang="es-VE" b="1" cap="all" dirty="0"/>
          </a:p>
        </p:txBody>
      </p:sp>
      <p:pic>
        <p:nvPicPr>
          <p:cNvPr id="1028" name="Picture 4"/>
          <p:cNvPicPr>
            <a:picLocks noChangeAspect="1" noChangeArrowheads="1"/>
          </p:cNvPicPr>
          <p:nvPr/>
        </p:nvPicPr>
        <p:blipFill>
          <a:blip r:embed="rId2"/>
          <a:srcRect/>
          <a:stretch>
            <a:fillRect/>
          </a:stretch>
        </p:blipFill>
        <p:spPr bwMode="auto">
          <a:xfrm>
            <a:off x="2214546" y="3786190"/>
            <a:ext cx="4000528" cy="2108653"/>
          </a:xfrm>
          <a:prstGeom prst="rect">
            <a:avLst/>
          </a:prstGeom>
          <a:noFill/>
          <a:ln w="9525">
            <a:noFill/>
            <a:miter lim="800000"/>
            <a:headEnd/>
            <a:tailEnd/>
          </a:ln>
          <a:effectLst/>
        </p:spPr>
      </p:pic>
      <p:sp>
        <p:nvSpPr>
          <p:cNvPr id="8" name="1 Título"/>
          <p:cNvSpPr>
            <a:spLocks noGrp="1"/>
          </p:cNvSpPr>
          <p:nvPr>
            <p:ph type="title"/>
          </p:nvPr>
        </p:nvSpPr>
        <p:spPr>
          <a:xfrm>
            <a:off x="914400" y="1071546"/>
            <a:ext cx="8229600" cy="571504"/>
          </a:xfrm>
        </p:spPr>
        <p:txBody>
          <a:bodyPr>
            <a:noAutofit/>
          </a:bodyPr>
          <a:lstStyle/>
          <a:p>
            <a:pPr algn="r"/>
            <a:r>
              <a:rPr lang="es-VE" sz="4000" b="1" dirty="0" smtClean="0"/>
              <a:t>Arreglo Unidimensional</a:t>
            </a:r>
            <a:endParaRPr lang="es-VE" sz="4000" b="1" dirty="0"/>
          </a:p>
        </p:txBody>
      </p:sp>
      <p:cxnSp>
        <p:nvCxnSpPr>
          <p:cNvPr id="9" name="8 Conector recto"/>
          <p:cNvCxnSpPr/>
          <p:nvPr/>
        </p:nvCxnSpPr>
        <p:spPr>
          <a:xfrm>
            <a:off x="0" y="1071546"/>
            <a:ext cx="9144000" cy="158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142844" y="142852"/>
            <a:ext cx="4429156" cy="830997"/>
          </a:xfrm>
          <a:prstGeom prst="rect">
            <a:avLst/>
          </a:prstGeom>
          <a:noFill/>
        </p:spPr>
        <p:txBody>
          <a:bodyPr wrap="square" rtlCol="0">
            <a:spAutoFit/>
          </a:bodyPr>
          <a:lstStyle/>
          <a:p>
            <a:r>
              <a:rPr lang="es-VE" sz="2400" dirty="0" smtClean="0"/>
              <a:t>Universidad Nacional Experimental de Guayana</a:t>
            </a:r>
            <a:endParaRPr lang="es-VE" sz="2400" dirty="0"/>
          </a:p>
        </p:txBody>
      </p:sp>
      <p:pic>
        <p:nvPicPr>
          <p:cNvPr id="11" name="10 Imagen" descr="LogoUNEG.jpg"/>
          <p:cNvPicPr>
            <a:picLocks noChangeAspect="1"/>
          </p:cNvPicPr>
          <p:nvPr/>
        </p:nvPicPr>
        <p:blipFill>
          <a:blip r:embed="rId3"/>
          <a:stretch>
            <a:fillRect/>
          </a:stretch>
        </p:blipFill>
        <p:spPr>
          <a:xfrm>
            <a:off x="7996266" y="36400"/>
            <a:ext cx="933452" cy="89227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1870</TotalTime>
  <Words>1447</Words>
  <Application>Microsoft Office PowerPoint</Application>
  <PresentationFormat>Presentación en pantalla (4:3)</PresentationFormat>
  <Paragraphs>239</Paragraphs>
  <Slides>33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33</vt:i4>
      </vt:variant>
    </vt:vector>
  </HeadingPairs>
  <TitlesOfParts>
    <vt:vector size="39" baseType="lpstr">
      <vt:lpstr>Arial</vt:lpstr>
      <vt:lpstr>Calibri</vt:lpstr>
      <vt:lpstr>Carlito</vt:lpstr>
      <vt:lpstr>Consolas</vt:lpstr>
      <vt:lpstr>Georgia</vt:lpstr>
      <vt:lpstr>Tema de Office</vt:lpstr>
      <vt:lpstr>Presentación de PowerPoint</vt:lpstr>
      <vt:lpstr>Presentación de PowerPoint</vt:lpstr>
      <vt:lpstr>Arreglo Unidimensional</vt:lpstr>
      <vt:lpstr>Arreglo Unidimensional</vt:lpstr>
      <vt:lpstr>Arreglo Unidimensional</vt:lpstr>
      <vt:lpstr>Arreglo Unidimensional</vt:lpstr>
      <vt:lpstr>Arreglo Unidimensional</vt:lpstr>
      <vt:lpstr>Arreglo Unidimensional</vt:lpstr>
      <vt:lpstr>Arreglo Unidimensional</vt:lpstr>
      <vt:lpstr>Arreglo Unidimensional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EQUIPO11</dc:creator>
  <cp:lastModifiedBy>Clinia</cp:lastModifiedBy>
  <cp:revision>296</cp:revision>
  <dcterms:created xsi:type="dcterms:W3CDTF">2021-12-03T15:37:06Z</dcterms:created>
  <dcterms:modified xsi:type="dcterms:W3CDTF">2022-03-09T02:20:25Z</dcterms:modified>
</cp:coreProperties>
</file>