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9" r:id="rId3"/>
    <p:sldId id="256" r:id="rId4"/>
    <p:sldId id="278" r:id="rId5"/>
    <p:sldId id="263" r:id="rId6"/>
    <p:sldId id="259" r:id="rId7"/>
    <p:sldId id="268" r:id="rId8"/>
    <p:sldId id="269" r:id="rId9"/>
    <p:sldId id="280" r:id="rId10"/>
    <p:sldId id="271" r:id="rId11"/>
    <p:sldId id="264" r:id="rId12"/>
    <p:sldId id="265" r:id="rId13"/>
    <p:sldId id="266" r:id="rId14"/>
    <p:sldId id="272" r:id="rId15"/>
    <p:sldId id="273" r:id="rId16"/>
    <p:sldId id="275" r:id="rId17"/>
    <p:sldId id="276" r:id="rId18"/>
    <p:sldId id="274" r:id="rId19"/>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4" autoAdjust="0"/>
    <p:restoredTop sz="94660"/>
  </p:normalViewPr>
  <p:slideViewPr>
    <p:cSldViewPr snapToGrid="0">
      <p:cViewPr varScale="1">
        <p:scale>
          <a:sx n="79" d="100"/>
          <a:sy n="79" d="100"/>
        </p:scale>
        <p:origin x="78"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9E314523-B259-4559-A670-94AA8FE4DCDF}" type="datetimeFigureOut">
              <a:rPr lang="es-VE" smtClean="0"/>
              <a:t>17/07/2021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78B90F47-AFD9-4F45-B154-066527358374}" type="slidenum">
              <a:rPr lang="es-VE" smtClean="0"/>
              <a:t>‹Nº›</a:t>
            </a:fld>
            <a:endParaRPr lang="es-VE"/>
          </a:p>
        </p:txBody>
      </p:sp>
    </p:spTree>
    <p:extLst>
      <p:ext uri="{BB962C8B-B14F-4D97-AF65-F5344CB8AC3E}">
        <p14:creationId xmlns:p14="http://schemas.microsoft.com/office/powerpoint/2010/main" val="327348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9E314523-B259-4559-A670-94AA8FE4DCDF}" type="datetimeFigureOut">
              <a:rPr lang="es-VE" smtClean="0"/>
              <a:t>17/07/2021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78B90F47-AFD9-4F45-B154-066527358374}" type="slidenum">
              <a:rPr lang="es-VE" smtClean="0"/>
              <a:t>‹Nº›</a:t>
            </a:fld>
            <a:endParaRPr lang="es-VE"/>
          </a:p>
        </p:txBody>
      </p:sp>
    </p:spTree>
    <p:extLst>
      <p:ext uri="{BB962C8B-B14F-4D97-AF65-F5344CB8AC3E}">
        <p14:creationId xmlns:p14="http://schemas.microsoft.com/office/powerpoint/2010/main" val="357197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9E314523-B259-4559-A670-94AA8FE4DCDF}" type="datetimeFigureOut">
              <a:rPr lang="es-VE" smtClean="0"/>
              <a:t>17/07/2021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78B90F47-AFD9-4F45-B154-066527358374}" type="slidenum">
              <a:rPr lang="es-VE" smtClean="0"/>
              <a:t>‹Nº›</a:t>
            </a:fld>
            <a:endParaRPr lang="es-VE"/>
          </a:p>
        </p:txBody>
      </p:sp>
    </p:spTree>
    <p:extLst>
      <p:ext uri="{BB962C8B-B14F-4D97-AF65-F5344CB8AC3E}">
        <p14:creationId xmlns:p14="http://schemas.microsoft.com/office/powerpoint/2010/main" val="244347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9E314523-B259-4559-A670-94AA8FE4DCDF}" type="datetimeFigureOut">
              <a:rPr lang="es-VE" smtClean="0"/>
              <a:t>17/07/2021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78B90F47-AFD9-4F45-B154-066527358374}" type="slidenum">
              <a:rPr lang="es-VE" smtClean="0"/>
              <a:t>‹Nº›</a:t>
            </a:fld>
            <a:endParaRPr lang="es-VE"/>
          </a:p>
        </p:txBody>
      </p:sp>
    </p:spTree>
    <p:extLst>
      <p:ext uri="{BB962C8B-B14F-4D97-AF65-F5344CB8AC3E}">
        <p14:creationId xmlns:p14="http://schemas.microsoft.com/office/powerpoint/2010/main" val="237874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E314523-B259-4559-A670-94AA8FE4DCDF}" type="datetimeFigureOut">
              <a:rPr lang="es-VE" smtClean="0"/>
              <a:t>17/07/2021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78B90F47-AFD9-4F45-B154-066527358374}" type="slidenum">
              <a:rPr lang="es-VE" smtClean="0"/>
              <a:t>‹Nº›</a:t>
            </a:fld>
            <a:endParaRPr lang="es-VE"/>
          </a:p>
        </p:txBody>
      </p:sp>
    </p:spTree>
    <p:extLst>
      <p:ext uri="{BB962C8B-B14F-4D97-AF65-F5344CB8AC3E}">
        <p14:creationId xmlns:p14="http://schemas.microsoft.com/office/powerpoint/2010/main" val="151624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9E314523-B259-4559-A670-94AA8FE4DCDF}" type="datetimeFigureOut">
              <a:rPr lang="es-VE" smtClean="0"/>
              <a:t>17/07/2021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78B90F47-AFD9-4F45-B154-066527358374}" type="slidenum">
              <a:rPr lang="es-VE" smtClean="0"/>
              <a:t>‹Nº›</a:t>
            </a:fld>
            <a:endParaRPr lang="es-VE"/>
          </a:p>
        </p:txBody>
      </p:sp>
    </p:spTree>
    <p:extLst>
      <p:ext uri="{BB962C8B-B14F-4D97-AF65-F5344CB8AC3E}">
        <p14:creationId xmlns:p14="http://schemas.microsoft.com/office/powerpoint/2010/main" val="162307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9E314523-B259-4559-A670-94AA8FE4DCDF}" type="datetimeFigureOut">
              <a:rPr lang="es-VE" smtClean="0"/>
              <a:t>17/07/2021</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78B90F47-AFD9-4F45-B154-066527358374}" type="slidenum">
              <a:rPr lang="es-VE" smtClean="0"/>
              <a:t>‹Nº›</a:t>
            </a:fld>
            <a:endParaRPr lang="es-VE"/>
          </a:p>
        </p:txBody>
      </p:sp>
    </p:spTree>
    <p:extLst>
      <p:ext uri="{BB962C8B-B14F-4D97-AF65-F5344CB8AC3E}">
        <p14:creationId xmlns:p14="http://schemas.microsoft.com/office/powerpoint/2010/main" val="244165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9E314523-B259-4559-A670-94AA8FE4DCDF}" type="datetimeFigureOut">
              <a:rPr lang="es-VE" smtClean="0"/>
              <a:t>17/07/2021</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78B90F47-AFD9-4F45-B154-066527358374}" type="slidenum">
              <a:rPr lang="es-VE" smtClean="0"/>
              <a:t>‹Nº›</a:t>
            </a:fld>
            <a:endParaRPr lang="es-VE"/>
          </a:p>
        </p:txBody>
      </p:sp>
    </p:spTree>
    <p:extLst>
      <p:ext uri="{BB962C8B-B14F-4D97-AF65-F5344CB8AC3E}">
        <p14:creationId xmlns:p14="http://schemas.microsoft.com/office/powerpoint/2010/main" val="114522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E314523-B259-4559-A670-94AA8FE4DCDF}" type="datetimeFigureOut">
              <a:rPr lang="es-VE" smtClean="0"/>
              <a:t>17/07/2021</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78B90F47-AFD9-4F45-B154-066527358374}" type="slidenum">
              <a:rPr lang="es-VE" smtClean="0"/>
              <a:t>‹Nº›</a:t>
            </a:fld>
            <a:endParaRPr lang="es-VE"/>
          </a:p>
        </p:txBody>
      </p:sp>
    </p:spTree>
    <p:extLst>
      <p:ext uri="{BB962C8B-B14F-4D97-AF65-F5344CB8AC3E}">
        <p14:creationId xmlns:p14="http://schemas.microsoft.com/office/powerpoint/2010/main" val="14919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314523-B259-4559-A670-94AA8FE4DCDF}" type="datetimeFigureOut">
              <a:rPr lang="es-VE" smtClean="0"/>
              <a:t>17/07/2021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78B90F47-AFD9-4F45-B154-066527358374}" type="slidenum">
              <a:rPr lang="es-VE" smtClean="0"/>
              <a:t>‹Nº›</a:t>
            </a:fld>
            <a:endParaRPr lang="es-VE"/>
          </a:p>
        </p:txBody>
      </p:sp>
    </p:spTree>
    <p:extLst>
      <p:ext uri="{BB962C8B-B14F-4D97-AF65-F5344CB8AC3E}">
        <p14:creationId xmlns:p14="http://schemas.microsoft.com/office/powerpoint/2010/main" val="320200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314523-B259-4559-A670-94AA8FE4DCDF}" type="datetimeFigureOut">
              <a:rPr lang="es-VE" smtClean="0"/>
              <a:t>17/07/2021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78B90F47-AFD9-4F45-B154-066527358374}" type="slidenum">
              <a:rPr lang="es-VE" smtClean="0"/>
              <a:t>‹Nº›</a:t>
            </a:fld>
            <a:endParaRPr lang="es-VE"/>
          </a:p>
        </p:txBody>
      </p:sp>
    </p:spTree>
    <p:extLst>
      <p:ext uri="{BB962C8B-B14F-4D97-AF65-F5344CB8AC3E}">
        <p14:creationId xmlns:p14="http://schemas.microsoft.com/office/powerpoint/2010/main" val="288498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14523-B259-4559-A670-94AA8FE4DCDF}" type="datetimeFigureOut">
              <a:rPr lang="es-VE" smtClean="0"/>
              <a:t>17/07/2021</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90F47-AFD9-4F45-B154-066527358374}" type="slidenum">
              <a:rPr lang="es-VE" smtClean="0"/>
              <a:t>‹Nº›</a:t>
            </a:fld>
            <a:endParaRPr lang="es-VE"/>
          </a:p>
        </p:txBody>
      </p:sp>
    </p:spTree>
    <p:extLst>
      <p:ext uri="{BB962C8B-B14F-4D97-AF65-F5344CB8AC3E}">
        <p14:creationId xmlns:p14="http://schemas.microsoft.com/office/powerpoint/2010/main" val="4034784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33967"/>
            <a:ext cx="9144000" cy="2010022"/>
          </a:xfrm>
          <a:solidFill>
            <a:srgbClr val="002060"/>
          </a:solidFill>
        </p:spPr>
        <p:txBody>
          <a:bodyPr>
            <a:normAutofit/>
          </a:bodyPr>
          <a:lstStyle/>
          <a:p>
            <a:r>
              <a:rPr lang="es-VE" sz="4000" dirty="0">
                <a:solidFill>
                  <a:schemeClr val="bg1"/>
                </a:solidFill>
                <a:latin typeface="Times New Roman" panose="02020603050405020304" pitchFamily="18" charset="0"/>
                <a:cs typeface="Times New Roman" panose="02020603050405020304" pitchFamily="18" charset="0"/>
              </a:rPr>
              <a:t>Dinámica de la partícula</a:t>
            </a:r>
            <a:br>
              <a:rPr lang="es-VE" sz="4000" dirty="0">
                <a:solidFill>
                  <a:schemeClr val="bg1"/>
                </a:solidFill>
                <a:latin typeface="Times New Roman" panose="02020603050405020304" pitchFamily="18" charset="0"/>
                <a:cs typeface="Times New Roman" panose="02020603050405020304" pitchFamily="18" charset="0"/>
              </a:rPr>
            </a:br>
            <a:endParaRPr lang="es-VE" sz="4000" dirty="0">
              <a:solidFill>
                <a:schemeClr val="bg1"/>
              </a:solidFill>
              <a:latin typeface="Times New Roman" panose="02020603050405020304" pitchFamily="18" charset="0"/>
              <a:cs typeface="Times New Roman" panose="02020603050405020304" pitchFamily="18" charset="0"/>
            </a:endParaRPr>
          </a:p>
        </p:txBody>
      </p:sp>
      <p:sp>
        <p:nvSpPr>
          <p:cNvPr id="4" name="Subtítulo 3"/>
          <p:cNvSpPr>
            <a:spLocks noGrp="1"/>
          </p:cNvSpPr>
          <p:nvPr>
            <p:ph type="subTitle" idx="1"/>
          </p:nvPr>
        </p:nvSpPr>
        <p:spPr>
          <a:xfrm>
            <a:off x="1524000" y="3229059"/>
            <a:ext cx="9144000" cy="2287806"/>
          </a:xfrm>
          <a:prstGeom prst="rect">
            <a:avLst/>
          </a:prstGeom>
        </p:spPr>
        <p:txBody>
          <a:bodyPr wrap="square">
            <a:spAutoFit/>
          </a:bodyPr>
          <a:lstStyle/>
          <a:p>
            <a:pPr algn="just"/>
            <a:r>
              <a:rPr lang="es-VE" sz="2000" dirty="0" smtClean="0">
                <a:solidFill>
                  <a:srgbClr val="002060"/>
                </a:solidFill>
                <a:latin typeface="Times New Roman" panose="02020603050405020304" pitchFamily="18" charset="0"/>
                <a:cs typeface="Times New Roman" panose="02020603050405020304" pitchFamily="18" charset="0"/>
              </a:rPr>
              <a:t>La dinámica, se ocupa de la descripción </a:t>
            </a:r>
            <a:r>
              <a:rPr lang="es-VE" sz="2000" dirty="0">
                <a:solidFill>
                  <a:srgbClr val="002060"/>
                </a:solidFill>
                <a:latin typeface="Times New Roman" panose="02020603050405020304" pitchFamily="18" charset="0"/>
                <a:cs typeface="Times New Roman" panose="02020603050405020304" pitchFamily="18" charset="0"/>
              </a:rPr>
              <a:t>del </a:t>
            </a:r>
            <a:r>
              <a:rPr lang="es-VE" sz="2000" dirty="0" smtClean="0">
                <a:solidFill>
                  <a:srgbClr val="002060"/>
                </a:solidFill>
                <a:latin typeface="Times New Roman" panose="02020603050405020304" pitchFamily="18" charset="0"/>
                <a:cs typeface="Times New Roman" panose="02020603050405020304" pitchFamily="18" charset="0"/>
              </a:rPr>
              <a:t>movimiento como </a:t>
            </a:r>
            <a:r>
              <a:rPr lang="es-VE" sz="2000" dirty="0">
                <a:solidFill>
                  <a:srgbClr val="002060"/>
                </a:solidFill>
                <a:latin typeface="Times New Roman" panose="02020603050405020304" pitchFamily="18" charset="0"/>
                <a:cs typeface="Times New Roman" panose="02020603050405020304" pitchFamily="18" charset="0"/>
              </a:rPr>
              <a:t>una consecuencia de la interacción entre los </a:t>
            </a:r>
            <a:r>
              <a:rPr lang="es-VE" sz="2000" dirty="0" smtClean="0">
                <a:solidFill>
                  <a:srgbClr val="002060"/>
                </a:solidFill>
                <a:latin typeface="Times New Roman" panose="02020603050405020304" pitchFamily="18" charset="0"/>
                <a:cs typeface="Times New Roman" panose="02020603050405020304" pitchFamily="18" charset="0"/>
              </a:rPr>
              <a:t>cuerpos, al interactuar dos o más cuerpos se presentan acciones que definiremos como fuerzas que son las causantes de los cambios en el movimiento de un cuerpo, es decir, del porque del cambio en el movimiento de un cuerpo.</a:t>
            </a:r>
          </a:p>
          <a:p>
            <a:pPr algn="just"/>
            <a:r>
              <a:rPr lang="es-VE" sz="2000" dirty="0">
                <a:solidFill>
                  <a:srgbClr val="002060"/>
                </a:solidFill>
                <a:latin typeface="Times New Roman" panose="02020603050405020304" pitchFamily="18" charset="0"/>
                <a:cs typeface="Times New Roman" panose="02020603050405020304" pitchFamily="18" charset="0"/>
              </a:rPr>
              <a:t>Abordaremos el estudio de la dinámica estableciendo y comprendiendo dos conceptos fundamentales para el análisis de sus principios: el concepto de fuerza y el de masa.</a:t>
            </a:r>
          </a:p>
          <a:p>
            <a:pPr algn="just"/>
            <a:endParaRPr lang="es-VE" sz="20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15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68527" y="899996"/>
                <a:ext cx="10253656" cy="3299493"/>
              </a:xfrm>
              <a:prstGeom prst="rect">
                <a:avLst/>
              </a:prstGeom>
            </p:spPr>
            <p:txBody>
              <a:bodyPr wrap="square">
                <a:spAutoFit/>
              </a:bodyPr>
              <a:lstStyle/>
              <a:p>
                <a:pPr algn="just"/>
                <a:r>
                  <a:rPr lang="es-VE" i="1" dirty="0" smtClean="0">
                    <a:solidFill>
                      <a:srgbClr val="002060"/>
                    </a:solidFill>
                    <a:latin typeface="Times New Roman" panose="02020603050405020304" pitchFamily="18" charset="0"/>
                    <a:cs typeface="Times New Roman" panose="02020603050405020304" pitchFamily="18" charset="0"/>
                  </a:rPr>
                  <a:t>La dirección de la fuerza de fricción estática entre cualesquiera dos superficies de contacto, es opuesta a la dirección del movimiento relativo y puede tener un valor</a:t>
                </a:r>
              </a:p>
              <a:p>
                <a:pPr algn="ctr"/>
                <a14:m>
                  <m:oMath xmlns:m="http://schemas.openxmlformats.org/officeDocument/2006/math">
                    <m:sSub>
                      <m:sSubPr>
                        <m:ctrlPr>
                          <a:rPr lang="es-VE" i="1">
                            <a:solidFill>
                              <a:srgbClr val="002060"/>
                            </a:solidFill>
                            <a:latin typeface="Cambria Math" panose="02040503050406030204" pitchFamily="18" charset="0"/>
                          </a:rPr>
                        </m:ctrlPr>
                      </m:sSubPr>
                      <m:e>
                        <m:acc>
                          <m:accPr>
                            <m:chr m:val="⃗"/>
                            <m:ctrlPr>
                              <a:rPr lang="es-VE" i="1">
                                <a:solidFill>
                                  <a:srgbClr val="002060"/>
                                </a:solidFill>
                                <a:latin typeface="Cambria Math" panose="02040503050406030204" pitchFamily="18" charset="0"/>
                              </a:rPr>
                            </m:ctrlPr>
                          </m:accPr>
                          <m:e>
                            <m:r>
                              <a:rPr lang="es-VE" i="1">
                                <a:solidFill>
                                  <a:srgbClr val="002060"/>
                                </a:solidFill>
                                <a:latin typeface="Cambria Math" panose="02040503050406030204" pitchFamily="18" charset="0"/>
                              </a:rPr>
                              <m:t>𝑓</m:t>
                            </m:r>
                          </m:e>
                        </m:acc>
                      </m:e>
                      <m:sub>
                        <m:r>
                          <a:rPr lang="es-VE" i="1">
                            <a:solidFill>
                              <a:srgbClr val="002060"/>
                            </a:solidFill>
                            <a:latin typeface="Cambria Math" panose="02040503050406030204" pitchFamily="18" charset="0"/>
                          </a:rPr>
                          <m:t>𝑠</m:t>
                        </m:r>
                      </m:sub>
                    </m:sSub>
                    <m:r>
                      <a:rPr lang="es-VE" i="1">
                        <a:solidFill>
                          <a:srgbClr val="002060"/>
                        </a:solidFill>
                        <a:latin typeface="Cambria Math" panose="02040503050406030204" pitchFamily="18" charset="0"/>
                      </a:rPr>
                      <m:t>≪</m:t>
                    </m:r>
                    <m:sSub>
                      <m:sSubPr>
                        <m:ctrlPr>
                          <a:rPr lang="es-VE" i="1">
                            <a:solidFill>
                              <a:srgbClr val="002060"/>
                            </a:solidFill>
                            <a:latin typeface="Cambria Math" panose="02040503050406030204" pitchFamily="18" charset="0"/>
                          </a:rPr>
                        </m:ctrlPr>
                      </m:sSubPr>
                      <m:e>
                        <m:r>
                          <a:rPr lang="es-VE" i="1">
                            <a:solidFill>
                              <a:srgbClr val="002060"/>
                            </a:solidFill>
                            <a:latin typeface="Cambria Math" panose="02040503050406030204" pitchFamily="18" charset="0"/>
                          </a:rPr>
                          <m:t>𝜇</m:t>
                        </m:r>
                      </m:e>
                      <m:sub>
                        <m:r>
                          <a:rPr lang="es-VE" i="1">
                            <a:solidFill>
                              <a:srgbClr val="002060"/>
                            </a:solidFill>
                            <a:latin typeface="Cambria Math" panose="02040503050406030204" pitchFamily="18" charset="0"/>
                          </a:rPr>
                          <m:t>𝑠</m:t>
                        </m:r>
                      </m:sub>
                    </m:sSub>
                    <m:acc>
                      <m:accPr>
                        <m:chr m:val="⃗"/>
                        <m:ctrlPr>
                          <a:rPr lang="es-VE" i="1">
                            <a:solidFill>
                              <a:srgbClr val="002060"/>
                            </a:solidFill>
                            <a:latin typeface="Cambria Math" panose="02040503050406030204" pitchFamily="18" charset="0"/>
                          </a:rPr>
                        </m:ctrlPr>
                      </m:accPr>
                      <m:e>
                        <m:r>
                          <a:rPr lang="es-VE" i="1">
                            <a:solidFill>
                              <a:srgbClr val="002060"/>
                            </a:solidFill>
                            <a:latin typeface="Cambria Math" panose="02040503050406030204" pitchFamily="18" charset="0"/>
                          </a:rPr>
                          <m:t>𝑁</m:t>
                        </m:r>
                      </m:e>
                    </m:acc>
                  </m:oMath>
                </a14:m>
                <a:r>
                  <a:rPr lang="es-VE" i="1" dirty="0" smtClean="0">
                    <a:solidFill>
                      <a:srgbClr val="002060"/>
                    </a:solidFill>
                    <a:latin typeface="Times New Roman" panose="02020603050405020304" pitchFamily="18" charset="0"/>
                    <a:cs typeface="Times New Roman" panose="02020603050405020304" pitchFamily="18" charset="0"/>
                  </a:rPr>
                  <a:t>                  (1)</a:t>
                </a:r>
              </a:p>
              <a:p>
                <a:pPr algn="just"/>
                <a:r>
                  <a:rPr lang="es-VE" i="1" dirty="0" smtClean="0">
                    <a:solidFill>
                      <a:srgbClr val="002060"/>
                    </a:solidFill>
                    <a:latin typeface="Times New Roman" panose="02020603050405020304" pitchFamily="18" charset="0"/>
                    <a:cs typeface="Times New Roman" panose="02020603050405020304" pitchFamily="18" charset="0"/>
                  </a:rPr>
                  <a:t>Donde µ</a:t>
                </a:r>
                <a:r>
                  <a:rPr lang="es-VE" i="1" baseline="-25000" dirty="0" smtClean="0">
                    <a:solidFill>
                      <a:srgbClr val="002060"/>
                    </a:solidFill>
                    <a:latin typeface="Times New Roman" panose="02020603050405020304" pitchFamily="18" charset="0"/>
                    <a:cs typeface="Times New Roman" panose="02020603050405020304" pitchFamily="18" charset="0"/>
                  </a:rPr>
                  <a:t>s </a:t>
                </a:r>
                <a:r>
                  <a:rPr lang="es-VE" i="1" dirty="0" smtClean="0">
                    <a:solidFill>
                      <a:srgbClr val="002060"/>
                    </a:solidFill>
                    <a:latin typeface="Times New Roman" panose="02020603050405020304" pitchFamily="18" charset="0"/>
                    <a:cs typeface="Times New Roman" panose="02020603050405020304" pitchFamily="18" charset="0"/>
                  </a:rPr>
                  <a:t>donde es el coeficiente de fricción estática y es adimensional. La igualdad se tiene, cuando el cuerpo está en el umbral de iniciar el movimiento</a:t>
                </a:r>
              </a:p>
              <a:p>
                <a:pPr algn="just"/>
                <a:endParaRPr lang="es-VE" i="1" dirty="0" smtClean="0">
                  <a:solidFill>
                    <a:srgbClr val="002060"/>
                  </a:solidFill>
                  <a:latin typeface="Times New Roman" panose="02020603050405020304" pitchFamily="18" charset="0"/>
                  <a:cs typeface="Times New Roman" panose="02020603050405020304" pitchFamily="18" charset="0"/>
                </a:endParaRPr>
              </a:p>
              <a:p>
                <a:pPr algn="just"/>
                <a:r>
                  <a:rPr lang="es-VE" i="1" dirty="0" smtClean="0">
                    <a:solidFill>
                      <a:srgbClr val="002060"/>
                    </a:solidFill>
                    <a:latin typeface="Times New Roman" panose="02020603050405020304" pitchFamily="18" charset="0"/>
                    <a:cs typeface="Times New Roman" panose="02020603050405020304" pitchFamily="18" charset="0"/>
                  </a:rPr>
                  <a:t>La dirección de la fuerza de fricción cinética actúa sobre el objeto cuando este está en movimiento y su dirección es opuesta al mismo . Su valor viene dado por la expresión: </a:t>
                </a:r>
              </a:p>
              <a:p>
                <a:pPr algn="ctr">
                  <a:spcAft>
                    <a:spcPts val="600"/>
                  </a:spcAft>
                </a:pPr>
                <a14:m>
                  <m:oMath xmlns:m="http://schemas.openxmlformats.org/officeDocument/2006/math">
                    <m:sSub>
                      <m:sSubPr>
                        <m:ctrlPr>
                          <a:rPr lang="es-VE" i="1">
                            <a:solidFill>
                              <a:srgbClr val="002060"/>
                            </a:solidFill>
                            <a:latin typeface="Cambria Math" panose="02040503050406030204" pitchFamily="18" charset="0"/>
                          </a:rPr>
                        </m:ctrlPr>
                      </m:sSubPr>
                      <m:e>
                        <m:acc>
                          <m:accPr>
                            <m:chr m:val="⃗"/>
                            <m:ctrlPr>
                              <a:rPr lang="es-VE" i="1">
                                <a:solidFill>
                                  <a:srgbClr val="002060"/>
                                </a:solidFill>
                                <a:latin typeface="Cambria Math" panose="02040503050406030204" pitchFamily="18" charset="0"/>
                              </a:rPr>
                            </m:ctrlPr>
                          </m:accPr>
                          <m:e>
                            <m:r>
                              <a:rPr lang="es-VE" i="1">
                                <a:solidFill>
                                  <a:srgbClr val="002060"/>
                                </a:solidFill>
                                <a:latin typeface="Cambria Math" panose="02040503050406030204" pitchFamily="18" charset="0"/>
                              </a:rPr>
                              <m:t>𝑓</m:t>
                            </m:r>
                          </m:e>
                        </m:acc>
                      </m:e>
                      <m:sub>
                        <m:r>
                          <a:rPr lang="es-VE" b="0" i="1" smtClean="0">
                            <a:solidFill>
                              <a:srgbClr val="002060"/>
                            </a:solidFill>
                            <a:latin typeface="Cambria Math" panose="02040503050406030204" pitchFamily="18" charset="0"/>
                          </a:rPr>
                          <m:t>𝑘</m:t>
                        </m:r>
                      </m:sub>
                    </m:sSub>
                    <m:r>
                      <a:rPr lang="es-VE" i="1" smtClean="0">
                        <a:solidFill>
                          <a:srgbClr val="002060"/>
                        </a:solidFill>
                        <a:latin typeface="Cambria Math" panose="02040503050406030204" pitchFamily="18" charset="0"/>
                        <a:ea typeface="Cambria Math" panose="02040503050406030204" pitchFamily="18" charset="0"/>
                      </a:rPr>
                      <m:t>=</m:t>
                    </m:r>
                    <m:sSub>
                      <m:sSubPr>
                        <m:ctrlPr>
                          <a:rPr lang="es-VE" i="1" smtClean="0">
                            <a:solidFill>
                              <a:srgbClr val="002060"/>
                            </a:solidFill>
                            <a:latin typeface="Cambria Math" panose="02040503050406030204" pitchFamily="18" charset="0"/>
                          </a:rPr>
                        </m:ctrlPr>
                      </m:sSubPr>
                      <m:e>
                        <m:r>
                          <a:rPr lang="es-VE" i="1">
                            <a:solidFill>
                              <a:srgbClr val="002060"/>
                            </a:solidFill>
                            <a:latin typeface="Cambria Math" panose="02040503050406030204" pitchFamily="18" charset="0"/>
                          </a:rPr>
                          <m:t>𝜇</m:t>
                        </m:r>
                      </m:e>
                      <m:sub>
                        <m:r>
                          <a:rPr lang="es-VE" b="0" i="1" smtClean="0">
                            <a:solidFill>
                              <a:srgbClr val="002060"/>
                            </a:solidFill>
                            <a:latin typeface="Cambria Math" panose="02040503050406030204" pitchFamily="18" charset="0"/>
                          </a:rPr>
                          <m:t>𝑘</m:t>
                        </m:r>
                      </m:sub>
                    </m:sSub>
                    <m:acc>
                      <m:accPr>
                        <m:chr m:val="⃗"/>
                        <m:ctrlPr>
                          <a:rPr lang="es-VE" i="1">
                            <a:solidFill>
                              <a:srgbClr val="002060"/>
                            </a:solidFill>
                            <a:latin typeface="Cambria Math" panose="02040503050406030204" pitchFamily="18" charset="0"/>
                          </a:rPr>
                        </m:ctrlPr>
                      </m:accPr>
                      <m:e>
                        <m:r>
                          <a:rPr lang="es-VE" i="1">
                            <a:solidFill>
                              <a:srgbClr val="002060"/>
                            </a:solidFill>
                            <a:latin typeface="Cambria Math" panose="02040503050406030204" pitchFamily="18" charset="0"/>
                          </a:rPr>
                          <m:t>𝑁</m:t>
                        </m:r>
                      </m:e>
                    </m:acc>
                  </m:oMath>
                </a14:m>
                <a:r>
                  <a:rPr lang="es-VE" i="1" dirty="0" smtClean="0">
                    <a:solidFill>
                      <a:srgbClr val="002060"/>
                    </a:solidFill>
                    <a:latin typeface="Times New Roman" panose="02020603050405020304" pitchFamily="18" charset="0"/>
                    <a:cs typeface="Times New Roman" panose="02020603050405020304" pitchFamily="18" charset="0"/>
                  </a:rPr>
                  <a:t>                (2)</a:t>
                </a:r>
                <a:endParaRPr lang="es-VE" i="1" dirty="0">
                  <a:solidFill>
                    <a:srgbClr val="002060"/>
                  </a:solidFill>
                  <a:latin typeface="Times New Roman" panose="02020603050405020304" pitchFamily="18" charset="0"/>
                  <a:cs typeface="Times New Roman" panose="02020603050405020304" pitchFamily="18" charset="0"/>
                </a:endParaRPr>
              </a:p>
              <a:p>
                <a:pPr algn="just">
                  <a:spcAft>
                    <a:spcPts val="600"/>
                  </a:spcAft>
                </a:pPr>
                <a:r>
                  <a:rPr lang="es-VE" i="1" dirty="0" smtClean="0">
                    <a:solidFill>
                      <a:srgbClr val="002060"/>
                    </a:solidFill>
                    <a:latin typeface="Times New Roman" panose="02020603050405020304" pitchFamily="18" charset="0"/>
                    <a:cs typeface="Times New Roman" panose="02020603050405020304" pitchFamily="18" charset="0"/>
                  </a:rPr>
                  <a:t>Los valores de los coeficientes de fricción dependen de la naturaleza de las superficies, y generalmente      </a:t>
                </a:r>
                <a14:m>
                  <m:oMath xmlns:m="http://schemas.openxmlformats.org/officeDocument/2006/math">
                    <m:sSub>
                      <m:sSubPr>
                        <m:ctrlPr>
                          <a:rPr lang="es-VE" i="1">
                            <a:solidFill>
                              <a:srgbClr val="002060"/>
                            </a:solidFill>
                            <a:latin typeface="Cambria Math" panose="02040503050406030204" pitchFamily="18" charset="0"/>
                          </a:rPr>
                        </m:ctrlPr>
                      </m:sSubPr>
                      <m:e>
                        <m:r>
                          <a:rPr lang="es-VE" i="1">
                            <a:solidFill>
                              <a:srgbClr val="002060"/>
                            </a:solidFill>
                            <a:latin typeface="Cambria Math" panose="02040503050406030204" pitchFamily="18" charset="0"/>
                          </a:rPr>
                          <m:t>𝜇</m:t>
                        </m:r>
                      </m:e>
                      <m:sub>
                        <m:r>
                          <a:rPr lang="es-VE" i="1">
                            <a:solidFill>
                              <a:srgbClr val="002060"/>
                            </a:solidFill>
                            <a:latin typeface="Cambria Math" panose="02040503050406030204" pitchFamily="18" charset="0"/>
                          </a:rPr>
                          <m:t>𝑘</m:t>
                        </m:r>
                      </m:sub>
                    </m:sSub>
                    <m:r>
                      <a:rPr lang="es-VE" i="1" smtClean="0">
                        <a:solidFill>
                          <a:srgbClr val="002060"/>
                        </a:solidFill>
                        <a:latin typeface="Cambria Math" panose="02040503050406030204" pitchFamily="18" charset="0"/>
                        <a:ea typeface="Cambria Math" panose="02040503050406030204" pitchFamily="18" charset="0"/>
                      </a:rPr>
                      <m:t>&lt;</m:t>
                    </m:r>
                    <m:sSub>
                      <m:sSubPr>
                        <m:ctrlPr>
                          <a:rPr lang="es-VE" i="1" smtClean="0">
                            <a:solidFill>
                              <a:srgbClr val="002060"/>
                            </a:solidFill>
                            <a:latin typeface="Cambria Math" panose="02040503050406030204" pitchFamily="18" charset="0"/>
                            <a:ea typeface="Cambria Math" panose="02040503050406030204" pitchFamily="18" charset="0"/>
                          </a:rPr>
                        </m:ctrlPr>
                      </m:sSubPr>
                      <m:e>
                        <m:r>
                          <a:rPr lang="es-VE" i="1" smtClean="0">
                            <a:solidFill>
                              <a:srgbClr val="002060"/>
                            </a:solidFill>
                            <a:latin typeface="Cambria Math" panose="02040503050406030204" pitchFamily="18" charset="0"/>
                            <a:ea typeface="Cambria Math" panose="02040503050406030204" pitchFamily="18" charset="0"/>
                          </a:rPr>
                          <m:t>𝜇</m:t>
                        </m:r>
                      </m:e>
                      <m:sub>
                        <m:r>
                          <a:rPr lang="es-VE" b="0" i="1" smtClean="0">
                            <a:solidFill>
                              <a:srgbClr val="002060"/>
                            </a:solidFill>
                            <a:latin typeface="Cambria Math" panose="02040503050406030204" pitchFamily="18" charset="0"/>
                            <a:ea typeface="Cambria Math" panose="02040503050406030204" pitchFamily="18" charset="0"/>
                          </a:rPr>
                          <m:t>𝑠</m:t>
                        </m:r>
                      </m:sub>
                    </m:sSub>
                  </m:oMath>
                </a14:m>
                <a:endParaRPr lang="es-VE"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968527" y="899996"/>
                <a:ext cx="10253656" cy="3299493"/>
              </a:xfrm>
              <a:prstGeom prst="rect">
                <a:avLst/>
              </a:prstGeom>
              <a:blipFill rotWithShape="0">
                <a:blip r:embed="rId2"/>
                <a:stretch>
                  <a:fillRect l="-535" t="-1109" r="-476"/>
                </a:stretch>
              </a:blipFill>
            </p:spPr>
            <p:txBody>
              <a:bodyPr/>
              <a:lstStyle/>
              <a:p>
                <a:r>
                  <a:rPr lang="es-VE">
                    <a:noFill/>
                  </a:rPr>
                  <a:t> </a:t>
                </a:r>
              </a:p>
            </p:txBody>
          </p:sp>
        </mc:Fallback>
      </mc:AlternateContent>
    </p:spTree>
    <p:extLst>
      <p:ext uri="{BB962C8B-B14F-4D97-AF65-F5344CB8AC3E}">
        <p14:creationId xmlns:p14="http://schemas.microsoft.com/office/powerpoint/2010/main" val="1233423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7089" y="978212"/>
            <a:ext cx="3679212" cy="369332"/>
          </a:xfrm>
          <a:prstGeom prst="rect">
            <a:avLst/>
          </a:prstGeom>
        </p:spPr>
        <p:txBody>
          <a:bodyPr wrap="none">
            <a:spAutoFit/>
          </a:bodyPr>
          <a:lstStyle/>
          <a:p>
            <a:pPr algn="just">
              <a:spcBef>
                <a:spcPts val="600"/>
              </a:spcBef>
              <a:spcAft>
                <a:spcPts val="0"/>
              </a:spcAft>
            </a:pPr>
            <a:r>
              <a:rPr lang="es-ES" b="1" dirty="0" smtClean="0">
                <a:effectLst/>
                <a:latin typeface="Times New Roman" panose="02020603050405020304" pitchFamily="18" charset="0"/>
                <a:ea typeface="Times New Roman" panose="02020603050405020304" pitchFamily="18" charset="0"/>
              </a:rPr>
              <a:t>Aplicaciones de las leyes de Newton</a:t>
            </a:r>
            <a:endParaRPr lang="es-VE"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877089" y="1478596"/>
            <a:ext cx="10489849" cy="1200329"/>
          </a:xfrm>
          <a:prstGeom prst="rect">
            <a:avLst/>
          </a:prstGeom>
        </p:spPr>
        <p:txBody>
          <a:bodyPr wrap="square">
            <a:spAutoFit/>
          </a:bodyPr>
          <a:lstStyle/>
          <a:p>
            <a:pPr algn="just"/>
            <a:r>
              <a:rPr lang="es-ES" b="1" dirty="0" smtClean="0">
                <a:latin typeface="Times New Roman" panose="02020603050405020304" pitchFamily="18" charset="0"/>
                <a:ea typeface="Times New Roman" panose="02020603050405020304" pitchFamily="18" charset="0"/>
                <a:cs typeface="Times New Roman" panose="02020603050405020304" pitchFamily="18" charset="0"/>
              </a:rPr>
              <a:t>Ejercicio 1.</a:t>
            </a:r>
          </a:p>
          <a:p>
            <a:pPr algn="just"/>
            <a:r>
              <a:rPr lang="es-VE" dirty="0" smtClean="0">
                <a:latin typeface="Times New Roman" panose="02020603050405020304" pitchFamily="18" charset="0"/>
                <a:cs typeface="Times New Roman" panose="02020603050405020304" pitchFamily="18" charset="0"/>
              </a:rPr>
              <a:t>Supongamos un bloque de masa m, colocado sobre una superficie rugosa, que se va inclinando un ángulo </a:t>
            </a:r>
            <a:r>
              <a:rPr lang="es-VE" dirty="0" smtClean="0">
                <a:latin typeface="Times New Roman" panose="02020603050405020304" pitchFamily="18" charset="0"/>
                <a:cs typeface="Times New Roman" panose="02020603050405020304" pitchFamily="18" charset="0"/>
                <a:sym typeface="Symbol" panose="05050102010706020507" pitchFamily="18" charset="2"/>
              </a:rPr>
              <a:t> respecto a la horizontal</a:t>
            </a:r>
            <a:r>
              <a:rPr lang="es-VE" dirty="0" smtClean="0">
                <a:latin typeface="Times New Roman" panose="02020603050405020304" pitchFamily="18" charset="0"/>
                <a:cs typeface="Times New Roman" panose="02020603050405020304" pitchFamily="18" charset="0"/>
              </a:rPr>
              <a:t> hasta que el bloque inicia el movimiento. Este procedimiento se usa para determinar el ángulo crítico </a:t>
            </a:r>
            <a:r>
              <a:rPr lang="es-VE" dirty="0" smtClean="0">
                <a:latin typeface="Times New Roman" panose="02020603050405020304" pitchFamily="18" charset="0"/>
                <a:cs typeface="Times New Roman" panose="02020603050405020304" pitchFamily="18" charset="0"/>
                <a:sym typeface="Symbol" panose="05050102010706020507" pitchFamily="18" charset="2"/>
              </a:rPr>
              <a:t>c. Determine para este caso el coeficiente de fricción estática</a:t>
            </a:r>
            <a:endParaRPr lang="es-VE"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4035287" y="2773220"/>
            <a:ext cx="3059543" cy="2713180"/>
          </a:xfrm>
          <a:prstGeom prst="rect">
            <a:avLst/>
          </a:prstGeom>
        </p:spPr>
      </p:pic>
    </p:spTree>
    <p:extLst>
      <p:ext uri="{BB962C8B-B14F-4D97-AF65-F5344CB8AC3E}">
        <p14:creationId xmlns:p14="http://schemas.microsoft.com/office/powerpoint/2010/main" val="725529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03888" y="870818"/>
                <a:ext cx="10273864" cy="4155881"/>
              </a:xfrm>
              <a:prstGeom prst="rect">
                <a:avLst/>
              </a:prstGeom>
            </p:spPr>
            <p:txBody>
              <a:bodyPr wrap="square">
                <a:spAutoFit/>
              </a:bodyPr>
              <a:lstStyle/>
              <a:p>
                <a:r>
                  <a:rPr lang="es-VE" dirty="0" smtClean="0">
                    <a:latin typeface="Times New Roman" panose="02020603050405020304" pitchFamily="18" charset="0"/>
                    <a:cs typeface="Times New Roman" panose="02020603050405020304" pitchFamily="18" charset="0"/>
                  </a:rPr>
                  <a:t>Las fuerzas que actúan sobre el bloque son: la fuerza de gravedad, </a:t>
                </a:r>
                <a14:m>
                  <m:oMath xmlns:m="http://schemas.openxmlformats.org/officeDocument/2006/math">
                    <m:acc>
                      <m:accPr>
                        <m:chr m:val="⃗"/>
                        <m:ctrlPr>
                          <a:rPr lang="es-VE" b="1" i="1">
                            <a:latin typeface="Cambria Math" panose="02040503050406030204" pitchFamily="18" charset="0"/>
                          </a:rPr>
                        </m:ctrlPr>
                      </m:accPr>
                      <m:e>
                        <m:r>
                          <a:rPr lang="es-VE" b="1" i="0" smtClean="0">
                            <a:latin typeface="Cambria Math" panose="02040503050406030204" pitchFamily="18" charset="0"/>
                          </a:rPr>
                          <m:t>𝐠</m:t>
                        </m:r>
                      </m:e>
                    </m:acc>
                  </m:oMath>
                </a14:m>
                <a:r>
                  <a:rPr lang="es-VE" dirty="0" smtClean="0">
                    <a:latin typeface="Times New Roman" panose="02020603050405020304" pitchFamily="18" charset="0"/>
                    <a:cs typeface="Times New Roman" panose="02020603050405020304" pitchFamily="18" charset="0"/>
                  </a:rPr>
                  <a:t> y las fuerzas de contacto, </a:t>
                </a:r>
                <a14:m>
                  <m:oMath xmlns:m="http://schemas.openxmlformats.org/officeDocument/2006/math">
                    <m:acc>
                      <m:accPr>
                        <m:chr m:val="⃗"/>
                        <m:ctrlPr>
                          <a:rPr lang="es-VE" b="1" i="1">
                            <a:latin typeface="Cambria Math" panose="02040503050406030204" pitchFamily="18" charset="0"/>
                          </a:rPr>
                        </m:ctrlPr>
                      </m:accPr>
                      <m:e>
                        <m:r>
                          <a:rPr lang="es-VE" b="1" i="1" smtClean="0">
                            <a:latin typeface="Cambria Math" panose="02040503050406030204" pitchFamily="18" charset="0"/>
                          </a:rPr>
                          <m:t>𝑵</m:t>
                        </m:r>
                      </m:e>
                    </m:acc>
                  </m:oMath>
                </a14:m>
                <a:r>
                  <a:rPr lang="es-VE" dirty="0" smtClean="0">
                    <a:latin typeface="Times New Roman" panose="02020603050405020304" pitchFamily="18" charset="0"/>
                    <a:cs typeface="Times New Roman" panose="02020603050405020304" pitchFamily="18" charset="0"/>
                  </a:rPr>
                  <a:t> y </a:t>
                </a:r>
                <a14:m>
                  <m:oMath xmlns:m="http://schemas.openxmlformats.org/officeDocument/2006/math">
                    <m:acc>
                      <m:accPr>
                        <m:chr m:val="⃗"/>
                        <m:ctrlPr>
                          <a:rPr lang="es-VE" b="1" i="1">
                            <a:latin typeface="Cambria Math" panose="02040503050406030204" pitchFamily="18" charset="0"/>
                          </a:rPr>
                        </m:ctrlPr>
                      </m:accPr>
                      <m:e>
                        <m:r>
                          <a:rPr lang="es-VE" b="1" i="1" smtClean="0">
                            <a:latin typeface="Cambria Math" panose="02040503050406030204" pitchFamily="18" charset="0"/>
                          </a:rPr>
                          <m:t>𝒇</m:t>
                        </m:r>
                        <m:r>
                          <a:rPr lang="es-VE" b="1" i="1" baseline="-25000" smtClean="0">
                            <a:latin typeface="Cambria Math" panose="02040503050406030204" pitchFamily="18" charset="0"/>
                          </a:rPr>
                          <m:t>𝒔</m:t>
                        </m:r>
                      </m:e>
                    </m:acc>
                  </m:oMath>
                </a14:m>
                <a:r>
                  <a:rPr lang="es-VE" dirty="0" smtClean="0">
                    <a:latin typeface="Times New Roman" panose="02020603050405020304" pitchFamily="18" charset="0"/>
                    <a:cs typeface="Times New Roman" panose="02020603050405020304" pitchFamily="18" charset="0"/>
                  </a:rPr>
                  <a:t> </a:t>
                </a:r>
              </a:p>
              <a:p>
                <a:endParaRPr lang="es-VE" dirty="0" smtClean="0">
                  <a:latin typeface="Times New Roman" panose="02020603050405020304" pitchFamily="18" charset="0"/>
                  <a:cs typeface="Times New Roman" panose="02020603050405020304" pitchFamily="18" charset="0"/>
                </a:endParaRPr>
              </a:p>
              <a:p>
                <a:pPr>
                  <a:spcAft>
                    <a:spcPts val="600"/>
                  </a:spcAft>
                </a:pPr>
                <a:r>
                  <a:rPr lang="es-VE" dirty="0" smtClean="0">
                    <a:latin typeface="Times New Roman" panose="02020603050405020304" pitchFamily="18" charset="0"/>
                    <a:cs typeface="Times New Roman" panose="02020603050405020304" pitchFamily="18" charset="0"/>
                  </a:rPr>
                  <a:t>En la gráfica se muestra el diagrama de cuerpo libre, ahora apliquemos la segunda ley Newton obtenemos </a:t>
                </a:r>
              </a:p>
              <a:p>
                <a:pPr>
                  <a:spcAft>
                    <a:spcPts val="600"/>
                  </a:spcAft>
                </a:pPr>
                <a:r>
                  <a:rPr lang="es-ES" b="1" dirty="0" smtClean="0">
                    <a:latin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s-VE" b="1" i="1">
                            <a:latin typeface="Cambria Math" panose="02040503050406030204" pitchFamily="18" charset="0"/>
                          </a:rPr>
                        </m:ctrlPr>
                      </m:naryPr>
                      <m:sub/>
                      <m:sup/>
                      <m:e>
                        <m:sSub>
                          <m:sSubPr>
                            <m:ctrlPr>
                              <a:rPr lang="es-VE" b="1" i="1" smtClean="0">
                                <a:latin typeface="Cambria Math" panose="02040503050406030204" pitchFamily="18" charset="0"/>
                              </a:rPr>
                            </m:ctrlPr>
                          </m:sSubPr>
                          <m:e>
                            <m:acc>
                              <m:accPr>
                                <m:chr m:val="⃗"/>
                                <m:ctrlPr>
                                  <a:rPr lang="es-VE" b="1" i="1" smtClean="0">
                                    <a:latin typeface="Cambria Math" panose="02040503050406030204" pitchFamily="18" charset="0"/>
                                  </a:rPr>
                                </m:ctrlPr>
                              </m:accPr>
                              <m:e>
                                <m:r>
                                  <a:rPr lang="es-VE" b="1" i="1">
                                    <a:latin typeface="Cambria Math" panose="02040503050406030204" pitchFamily="18" charset="0"/>
                                  </a:rPr>
                                  <m:t>𝑭</m:t>
                                </m:r>
                              </m:e>
                            </m:acc>
                          </m:e>
                          <m:sub>
                            <m:r>
                              <a:rPr lang="es-VE" b="1" i="1" smtClean="0">
                                <a:latin typeface="Cambria Math" panose="02040503050406030204" pitchFamily="18" charset="0"/>
                              </a:rPr>
                              <m:t>𝒙</m:t>
                            </m:r>
                          </m:sub>
                        </m:sSub>
                        <m:r>
                          <a:rPr lang="es-ES" b="1">
                            <a:latin typeface="Cambria Math" panose="02040503050406030204" pitchFamily="18" charset="0"/>
                          </a:rPr>
                          <m:t>=</m:t>
                        </m:r>
                        <m:r>
                          <m:rPr>
                            <m:sty m:val="p"/>
                          </m:rPr>
                          <a:rPr lang="es-ES">
                            <a:latin typeface="Cambria Math" panose="02040503050406030204" pitchFamily="18" charset="0"/>
                          </a:rPr>
                          <m:t>m</m:t>
                        </m:r>
                        <m:r>
                          <a:rPr lang="es-VE" b="1" i="0" smtClean="0">
                            <a:latin typeface="Cambria Math" panose="02040503050406030204" pitchFamily="18" charset="0"/>
                          </a:rPr>
                          <m:t>𝐠</m:t>
                        </m:r>
                      </m:e>
                    </m:nary>
                    <m:func>
                      <m:funcPr>
                        <m:ctrlPr>
                          <a:rPr lang="es-VE" b="1" i="1">
                            <a:latin typeface="Cambria Math" panose="02040503050406030204" pitchFamily="18" charset="0"/>
                          </a:rPr>
                        </m:ctrlPr>
                      </m:funcPr>
                      <m:fName>
                        <m:r>
                          <m:rPr>
                            <m:sty m:val="p"/>
                          </m:rPr>
                          <a:rPr lang="es-VE">
                            <a:latin typeface="Cambria Math" panose="02040503050406030204" pitchFamily="18" charset="0"/>
                          </a:rPr>
                          <m:t>sin</m:t>
                        </m:r>
                      </m:fName>
                      <m:e>
                        <m:r>
                          <a:rPr lang="es-VE" i="1">
                            <a:latin typeface="Cambria Math" panose="02040503050406030204" pitchFamily="18" charset="0"/>
                            <a:ea typeface="Cambria Math" panose="02040503050406030204" pitchFamily="18" charset="0"/>
                          </a:rPr>
                          <m:t>𝜽</m:t>
                        </m:r>
                        <m:r>
                          <a:rPr lang="es-VE"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acc>
                              <m:accPr>
                                <m:chr m:val="⃗"/>
                                <m:ctrlPr>
                                  <a:rPr lang="es-VE"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𝒇</m:t>
                                </m:r>
                              </m:e>
                            </m:acc>
                          </m:e>
                          <m:sub>
                            <m:r>
                              <a:rPr lang="es-VE" i="1">
                                <a:latin typeface="Cambria Math" panose="02040503050406030204" pitchFamily="18" charset="0"/>
                                <a:ea typeface="Cambria Math" panose="02040503050406030204" pitchFamily="18" charset="0"/>
                              </a:rPr>
                              <m:t>𝑠</m:t>
                            </m:r>
                          </m:sub>
                        </m:sSub>
                        <m:r>
                          <a:rPr lang="es-VE" i="1">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𝑚</m:t>
                        </m:r>
                        <m:sSub>
                          <m:sSubPr>
                            <m:ctrlPr>
                              <a:rPr lang="es-VE" i="1">
                                <a:latin typeface="Cambria Math" panose="02040503050406030204" pitchFamily="18" charset="0"/>
                                <a:ea typeface="Cambria Math" panose="02040503050406030204" pitchFamily="18" charset="0"/>
                              </a:rPr>
                            </m:ctrlPr>
                          </m:sSubPr>
                          <m:e>
                            <m:acc>
                              <m:accPr>
                                <m:chr m:val="⃗"/>
                                <m:ctrlPr>
                                  <a:rPr lang="es-VE"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e>
                          <m:sub>
                            <m:r>
                              <a:rPr lang="es-VE" i="1">
                                <a:latin typeface="Cambria Math" panose="02040503050406030204" pitchFamily="18" charset="0"/>
                                <a:ea typeface="Cambria Math" panose="02040503050406030204" pitchFamily="18" charset="0"/>
                              </a:rPr>
                              <m:t>𝑥</m:t>
                            </m:r>
                          </m:sub>
                        </m:sSub>
                        <m:r>
                          <a:rPr lang="es-VE" i="1" smtClean="0">
                            <a:latin typeface="Cambria Math" panose="02040503050406030204" pitchFamily="18" charset="0"/>
                            <a:ea typeface="Cambria Math" panose="02040503050406030204" pitchFamily="18" charset="0"/>
                          </a:rPr>
                          <m:t>=</m:t>
                        </m:r>
                        <m:r>
                          <a:rPr lang="es-VE" b="0" i="1">
                            <a:latin typeface="Cambria Math" panose="02040503050406030204" pitchFamily="18" charset="0"/>
                            <a:ea typeface="Cambria Math" panose="02040503050406030204" pitchFamily="18" charset="0"/>
                          </a:rPr>
                          <m:t>0</m:t>
                        </m:r>
                      </m:e>
                    </m:func>
                  </m:oMath>
                </a14:m>
                <a:r>
                  <a:rPr lang="es-VE" dirty="0" smtClean="0">
                    <a:latin typeface="Times New Roman" panose="02020603050405020304" pitchFamily="18" charset="0"/>
                    <a:cs typeface="Times New Roman" panose="02020603050405020304" pitchFamily="18" charset="0"/>
                  </a:rPr>
                  <a:t>          (1)                                 </a:t>
                </a:r>
                <a14:m>
                  <m:oMath xmlns:m="http://schemas.openxmlformats.org/officeDocument/2006/math">
                    <m:sSub>
                      <m:sSubPr>
                        <m:ctrlPr>
                          <a:rPr lang="es-VE" i="1">
                            <a:latin typeface="Cambria Math" panose="02040503050406030204" pitchFamily="18" charset="0"/>
                            <a:ea typeface="Cambria Math" panose="02040503050406030204" pitchFamily="18" charset="0"/>
                          </a:rPr>
                        </m:ctrlPr>
                      </m:sSubPr>
                      <m:e>
                        <m:acc>
                          <m:accPr>
                            <m:chr m:val="⃗"/>
                            <m:ctrlPr>
                              <a:rPr lang="es-VE"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𝒇</m:t>
                            </m:r>
                          </m:e>
                        </m:acc>
                      </m:e>
                      <m:sub>
                        <m:r>
                          <a:rPr lang="es-VE" i="1">
                            <a:latin typeface="Cambria Math" panose="02040503050406030204" pitchFamily="18" charset="0"/>
                            <a:ea typeface="Cambria Math" panose="02040503050406030204" pitchFamily="18" charset="0"/>
                          </a:rPr>
                          <m:t>𝑠</m:t>
                        </m:r>
                      </m:sub>
                    </m:sSub>
                  </m:oMath>
                </a14:m>
                <a:r>
                  <a:rPr lang="es-VE" dirty="0" smtClean="0">
                    <a:latin typeface="Times New Roman" panose="02020603050405020304" pitchFamily="18" charset="0"/>
                    <a:cs typeface="Times New Roman" panose="02020603050405020304" pitchFamily="18" charset="0"/>
                  </a:rPr>
                  <a:t> </a:t>
                </a:r>
                <a14:m>
                  <m:oMath xmlns:m="http://schemas.openxmlformats.org/officeDocument/2006/math">
                    <m:r>
                      <a:rPr lang="es-VE" b="1" i="1">
                        <a:latin typeface="Cambria Math" panose="02040503050406030204" pitchFamily="18" charset="0"/>
                        <a:ea typeface="Cambria Math" panose="02040503050406030204" pitchFamily="18" charset="0"/>
                      </a:rPr>
                      <m:t>=</m:t>
                    </m:r>
                    <m:r>
                      <m:rPr>
                        <m:sty m:val="p"/>
                      </m:rPr>
                      <a:rPr lang="es-ES">
                        <a:latin typeface="Cambria Math" panose="02040503050406030204" pitchFamily="18" charset="0"/>
                      </a:rPr>
                      <m:t>m</m:t>
                    </m:r>
                    <m:r>
                      <a:rPr lang="es-VE" b="1">
                        <a:latin typeface="Cambria Math" panose="02040503050406030204" pitchFamily="18" charset="0"/>
                      </a:rPr>
                      <m:t>𝐠</m:t>
                    </m:r>
                    <m:func>
                      <m:funcPr>
                        <m:ctrlPr>
                          <a:rPr lang="es-VE" i="1" smtClean="0">
                            <a:latin typeface="Cambria Math" panose="02040503050406030204" pitchFamily="18" charset="0"/>
                          </a:rPr>
                        </m:ctrlPr>
                      </m:funcPr>
                      <m:fName>
                        <m:r>
                          <m:rPr>
                            <m:sty m:val="p"/>
                          </m:rPr>
                          <a:rPr lang="es-VE" b="0" i="0" smtClean="0">
                            <a:latin typeface="Cambria Math" panose="02040503050406030204" pitchFamily="18" charset="0"/>
                          </a:rPr>
                          <m:t>sin</m:t>
                        </m:r>
                      </m:fName>
                      <m:e>
                        <m:r>
                          <a:rPr lang="es-VE" b="0" i="1" smtClean="0">
                            <a:latin typeface="Cambria Math" panose="02040503050406030204" pitchFamily="18" charset="0"/>
                            <a:ea typeface="Cambria Math" panose="02040503050406030204" pitchFamily="18" charset="0"/>
                          </a:rPr>
                          <m:t>𝜃</m:t>
                        </m:r>
                      </m:e>
                    </m:func>
                  </m:oMath>
                </a14:m>
                <a:endParaRPr lang="es-VE" dirty="0" smtClean="0">
                  <a:latin typeface="Times New Roman" panose="02020603050405020304" pitchFamily="18" charset="0"/>
                  <a:cs typeface="Times New Roman" panose="02020603050405020304" pitchFamily="18" charset="0"/>
                </a:endParaRPr>
              </a:p>
              <a:p>
                <a:pPr>
                  <a:spcAft>
                    <a:spcPts val="600"/>
                  </a:spcAft>
                </a:pPr>
                <a:r>
                  <a:rPr lang="es-VE" dirty="0" smtClean="0">
                    <a:latin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s-VE" i="1">
                            <a:latin typeface="Cambria Math" panose="02040503050406030204" pitchFamily="18" charset="0"/>
                          </a:rPr>
                        </m:ctrlPr>
                      </m:naryPr>
                      <m:sub/>
                      <m:sup/>
                      <m:e>
                        <m:sSub>
                          <m:sSubPr>
                            <m:ctrlPr>
                              <a:rPr lang="es-VE" i="1" smtClean="0">
                                <a:latin typeface="Cambria Math" panose="02040503050406030204" pitchFamily="18" charset="0"/>
                              </a:rPr>
                            </m:ctrlPr>
                          </m:sSubPr>
                          <m:e>
                            <m:acc>
                              <m:accPr>
                                <m:chr m:val="⃗"/>
                                <m:ctrlPr>
                                  <a:rPr lang="es-VE" i="1">
                                    <a:latin typeface="Cambria Math" panose="02040503050406030204" pitchFamily="18" charset="0"/>
                                  </a:rPr>
                                </m:ctrlPr>
                              </m:accPr>
                              <m:e>
                                <m:r>
                                  <a:rPr lang="es-VE" b="1" i="1">
                                    <a:latin typeface="Cambria Math" panose="02040503050406030204" pitchFamily="18" charset="0"/>
                                  </a:rPr>
                                  <m:t>𝑭</m:t>
                                </m:r>
                              </m:e>
                            </m:acc>
                          </m:e>
                          <m:sub>
                            <m:r>
                              <a:rPr lang="es-VE" b="0" i="1" smtClean="0">
                                <a:latin typeface="Cambria Math" panose="02040503050406030204" pitchFamily="18" charset="0"/>
                              </a:rPr>
                              <m:t>𝑦</m:t>
                            </m:r>
                          </m:sub>
                        </m:sSub>
                        <m:r>
                          <a:rPr lang="es-ES" b="0">
                            <a:latin typeface="Cambria Math" panose="02040503050406030204" pitchFamily="18" charset="0"/>
                          </a:rPr>
                          <m:t>=</m:t>
                        </m:r>
                        <m:acc>
                          <m:accPr>
                            <m:chr m:val="⃗"/>
                            <m:ctrlPr>
                              <a:rPr lang="es-ES" b="1" i="1" smtClean="0">
                                <a:latin typeface="Cambria Math" panose="02040503050406030204" pitchFamily="18" charset="0"/>
                              </a:rPr>
                            </m:ctrlPr>
                          </m:accPr>
                          <m:e>
                            <m:r>
                              <a:rPr lang="es-VE" b="1" i="1" smtClean="0">
                                <a:latin typeface="Cambria Math" panose="02040503050406030204" pitchFamily="18" charset="0"/>
                              </a:rPr>
                              <m:t>𝑵</m:t>
                            </m:r>
                          </m:e>
                        </m:acc>
                        <m:r>
                          <m:rPr>
                            <m:brk/>
                          </m:rPr>
                          <a:rPr lang="es-VE" b="0" i="1" smtClean="0">
                            <a:latin typeface="Cambria Math" panose="02040503050406030204" pitchFamily="18" charset="0"/>
                          </a:rPr>
                          <m:t>−</m:t>
                        </m:r>
                        <m:r>
                          <m:rPr>
                            <m:sty m:val="p"/>
                          </m:rPr>
                          <a:rPr lang="es-ES" b="0">
                            <a:latin typeface="Cambria Math" panose="02040503050406030204" pitchFamily="18" charset="0"/>
                          </a:rPr>
                          <m:t>m</m:t>
                        </m:r>
                        <m:r>
                          <a:rPr lang="es-VE" b="1" i="1">
                            <a:latin typeface="Cambria Math" panose="02040503050406030204" pitchFamily="18" charset="0"/>
                          </a:rPr>
                          <m:t>𝒈</m:t>
                        </m:r>
                        <m:func>
                          <m:funcPr>
                            <m:ctrlPr>
                              <a:rPr lang="es-VE" i="1" smtClean="0">
                                <a:latin typeface="Cambria Math" panose="02040503050406030204" pitchFamily="18" charset="0"/>
                              </a:rPr>
                            </m:ctrlPr>
                          </m:funcPr>
                          <m:fName>
                            <m:r>
                              <m:rPr>
                                <m:sty m:val="p"/>
                              </m:rPr>
                              <a:rPr lang="es-VE" b="0" i="0" smtClean="0">
                                <a:latin typeface="Cambria Math" panose="02040503050406030204" pitchFamily="18" charset="0"/>
                              </a:rPr>
                              <m:t>cos</m:t>
                            </m:r>
                          </m:fName>
                          <m:e>
                            <m:r>
                              <a:rPr lang="es-VE" b="0" i="1" smtClean="0">
                                <a:latin typeface="Cambria Math" panose="02040503050406030204" pitchFamily="18" charset="0"/>
                                <a:ea typeface="Cambria Math" panose="02040503050406030204" pitchFamily="18" charset="0"/>
                              </a:rPr>
                              <m:t>𝜃</m:t>
                            </m:r>
                            <m:r>
                              <a:rPr lang="es-VE" b="0"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𝑚</m:t>
                            </m:r>
                            <m:sSub>
                              <m:sSubPr>
                                <m:ctrlPr>
                                  <a:rPr lang="es-VE" i="1" smtClean="0">
                                    <a:latin typeface="Cambria Math" panose="02040503050406030204" pitchFamily="18" charset="0"/>
                                    <a:ea typeface="Cambria Math" panose="02040503050406030204" pitchFamily="18" charset="0"/>
                                  </a:rPr>
                                </m:ctrlPr>
                              </m:sSubPr>
                              <m:e>
                                <m:acc>
                                  <m:accPr>
                                    <m:chr m:val="⃗"/>
                                    <m:ctrlPr>
                                      <a:rPr lang="es-VE" i="1" smtClean="0">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e>
                              <m:sub>
                                <m:r>
                                  <a:rPr lang="es-VE" b="0" i="1" smtClean="0">
                                    <a:latin typeface="Cambria Math" panose="02040503050406030204" pitchFamily="18" charset="0"/>
                                    <a:ea typeface="Cambria Math" panose="02040503050406030204" pitchFamily="18" charset="0"/>
                                  </a:rPr>
                                  <m:t>𝑦</m:t>
                                </m:r>
                              </m:sub>
                            </m:sSub>
                            <m:r>
                              <a:rPr lang="es-VE" b="0" i="1" smtClean="0">
                                <a:latin typeface="Cambria Math" panose="02040503050406030204" pitchFamily="18" charset="0"/>
                                <a:ea typeface="Cambria Math" panose="02040503050406030204" pitchFamily="18" charset="0"/>
                              </a:rPr>
                              <m:t>=0</m:t>
                            </m:r>
                          </m:e>
                        </m:func>
                      </m:e>
                    </m:nary>
                  </m:oMath>
                </a14:m>
                <a:r>
                  <a:rPr lang="es-VE" dirty="0" smtClean="0">
                    <a:latin typeface="Times New Roman" panose="02020603050405020304" pitchFamily="18" charset="0"/>
                    <a:cs typeface="Times New Roman" panose="02020603050405020304" pitchFamily="18" charset="0"/>
                  </a:rPr>
                  <a:t>          (2)                                  </a:t>
                </a:r>
                <a14:m>
                  <m:oMath xmlns:m="http://schemas.openxmlformats.org/officeDocument/2006/math">
                    <m:acc>
                      <m:accPr>
                        <m:chr m:val="⃗"/>
                        <m:ctrlPr>
                          <a:rPr lang="es-ES" b="1" i="1">
                            <a:latin typeface="Cambria Math" panose="02040503050406030204" pitchFamily="18" charset="0"/>
                          </a:rPr>
                        </m:ctrlPr>
                      </m:accPr>
                      <m:e>
                        <m:r>
                          <a:rPr lang="es-VE" b="1" i="1">
                            <a:latin typeface="Cambria Math" panose="02040503050406030204" pitchFamily="18" charset="0"/>
                          </a:rPr>
                          <m:t>𝑵</m:t>
                        </m:r>
                      </m:e>
                    </m:acc>
                    <m:r>
                      <a:rPr lang="es-VE" b="0" i="1" smtClean="0">
                        <a:latin typeface="Cambria Math" panose="02040503050406030204" pitchFamily="18" charset="0"/>
                        <a:ea typeface="Cambria Math" panose="02040503050406030204" pitchFamily="18" charset="0"/>
                      </a:rPr>
                      <m:t>=</m:t>
                    </m:r>
                    <m:r>
                      <m:rPr>
                        <m:sty m:val="p"/>
                      </m:rPr>
                      <a:rPr lang="es-ES" b="0">
                        <a:latin typeface="Cambria Math" panose="02040503050406030204" pitchFamily="18" charset="0"/>
                      </a:rPr>
                      <m:t>m</m:t>
                    </m:r>
                    <m:r>
                      <a:rPr lang="es-VE" b="1" i="0">
                        <a:latin typeface="Cambria Math" panose="02040503050406030204" pitchFamily="18" charset="0"/>
                      </a:rPr>
                      <m:t>𝐠</m:t>
                    </m:r>
                    <m:func>
                      <m:funcPr>
                        <m:ctrlPr>
                          <a:rPr lang="es-VE" i="1" smtClean="0">
                            <a:latin typeface="Cambria Math" panose="02040503050406030204" pitchFamily="18" charset="0"/>
                          </a:rPr>
                        </m:ctrlPr>
                      </m:funcPr>
                      <m:fName>
                        <m:r>
                          <m:rPr>
                            <m:sty m:val="p"/>
                          </m:rPr>
                          <a:rPr lang="es-VE" b="0" i="0" smtClean="0">
                            <a:latin typeface="Cambria Math" panose="02040503050406030204" pitchFamily="18" charset="0"/>
                          </a:rPr>
                          <m:t>cos</m:t>
                        </m:r>
                      </m:fName>
                      <m:e>
                        <m:r>
                          <a:rPr lang="es-VE" b="0" i="1" smtClean="0">
                            <a:latin typeface="Cambria Math" panose="02040503050406030204" pitchFamily="18" charset="0"/>
                            <a:ea typeface="Cambria Math" panose="02040503050406030204" pitchFamily="18" charset="0"/>
                          </a:rPr>
                          <m:t>𝜃</m:t>
                        </m:r>
                      </m:e>
                    </m:func>
                  </m:oMath>
                </a14:m>
                <a:endParaRPr lang="es-VE" dirty="0" smtClean="0">
                  <a:latin typeface="Times New Roman" panose="02020603050405020304" pitchFamily="18" charset="0"/>
                  <a:cs typeface="Times New Roman" panose="02020603050405020304" pitchFamily="18" charset="0"/>
                </a:endParaRPr>
              </a:p>
              <a:p>
                <a:pPr>
                  <a:spcAft>
                    <a:spcPts val="600"/>
                  </a:spcAft>
                </a:pPr>
                <a:r>
                  <a:rPr lang="es-VE" dirty="0" smtClean="0">
                    <a:latin typeface="Times New Roman" panose="02020603050405020304" pitchFamily="18" charset="0"/>
                    <a:cs typeface="Times New Roman" panose="02020603050405020304" pitchFamily="18" charset="0"/>
                  </a:rPr>
                  <a:t>Sabemos que </a:t>
                </a:r>
                <a14:m>
                  <m:oMath xmlns:m="http://schemas.openxmlformats.org/officeDocument/2006/math">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𝑓</m:t>
                            </m:r>
                          </m:e>
                        </m:acc>
                      </m:e>
                      <m:sub>
                        <m:r>
                          <a:rPr lang="es-VE" i="1">
                            <a:latin typeface="Cambria Math" panose="02040503050406030204" pitchFamily="18" charset="0"/>
                          </a:rPr>
                          <m:t>𝑠</m:t>
                        </m:r>
                      </m:sub>
                    </m:sSub>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𝜇</m:t>
                        </m:r>
                      </m:e>
                      <m:sub>
                        <m:r>
                          <a:rPr lang="es-VE" i="1">
                            <a:latin typeface="Cambria Math" panose="02040503050406030204" pitchFamily="18" charset="0"/>
                          </a:rPr>
                          <m:t>𝑠</m:t>
                        </m:r>
                      </m:sub>
                    </m:sSub>
                    <m:acc>
                      <m:accPr>
                        <m:chr m:val="⃗"/>
                        <m:ctrlPr>
                          <a:rPr lang="es-VE" i="1">
                            <a:latin typeface="Cambria Math" panose="02040503050406030204" pitchFamily="18" charset="0"/>
                          </a:rPr>
                        </m:ctrlPr>
                      </m:accPr>
                      <m:e>
                        <m:r>
                          <a:rPr lang="es-VE" i="1">
                            <a:latin typeface="Cambria Math" panose="02040503050406030204" pitchFamily="18" charset="0"/>
                          </a:rPr>
                          <m:t>𝑁</m:t>
                        </m:r>
                      </m:e>
                    </m:acc>
                  </m:oMath>
                </a14:m>
                <a:r>
                  <a:rPr lang="es-VE" dirty="0" smtClean="0">
                    <a:latin typeface="Times New Roman" panose="02020603050405020304" pitchFamily="18" charset="0"/>
                    <a:cs typeface="Times New Roman" panose="02020603050405020304" pitchFamily="18" charset="0"/>
                  </a:rPr>
                  <a:t> y justamente antes de iniciar el movimiento es</a:t>
                </a:r>
              </a:p>
              <a:p>
                <a:r>
                  <a:rPr lang="es-VE"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𝑓</m:t>
                            </m:r>
                          </m:e>
                        </m:acc>
                      </m:e>
                      <m:sub>
                        <m:r>
                          <a:rPr lang="es-VE" i="1">
                            <a:latin typeface="Cambria Math" panose="02040503050406030204" pitchFamily="18" charset="0"/>
                          </a:rPr>
                          <m:t>𝑠</m:t>
                        </m:r>
                      </m:sub>
                    </m:sSub>
                    <m:r>
                      <a:rPr lang="es-VE"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𝜇</m:t>
                        </m:r>
                      </m:e>
                      <m:sub>
                        <m:r>
                          <a:rPr lang="es-VE" i="1">
                            <a:latin typeface="Cambria Math" panose="02040503050406030204" pitchFamily="18" charset="0"/>
                          </a:rPr>
                          <m:t>𝑠</m:t>
                        </m:r>
                      </m:sub>
                    </m:sSub>
                    <m:acc>
                      <m:accPr>
                        <m:chr m:val="⃗"/>
                        <m:ctrlPr>
                          <a:rPr lang="es-VE" i="1">
                            <a:latin typeface="Cambria Math" panose="02040503050406030204" pitchFamily="18" charset="0"/>
                          </a:rPr>
                        </m:ctrlPr>
                      </m:accPr>
                      <m:e>
                        <m:r>
                          <a:rPr lang="es-VE" i="1">
                            <a:latin typeface="Cambria Math" panose="02040503050406030204" pitchFamily="18" charset="0"/>
                          </a:rPr>
                          <m:t>𝑁</m:t>
                        </m:r>
                      </m:e>
                    </m:acc>
                  </m:oMath>
                </a14:m>
                <a:r>
                  <a:rPr lang="es-VE" dirty="0" smtClean="0">
                    <a:latin typeface="Times New Roman" panose="02020603050405020304" pitchFamily="18" charset="0"/>
                    <a:cs typeface="Times New Roman" panose="02020603050405020304" pitchFamily="18" charset="0"/>
                  </a:rPr>
                  <a:t>          (3)</a:t>
                </a:r>
                <a:endParaRPr lang="es-VE" dirty="0">
                  <a:latin typeface="Times New Roman" panose="02020603050405020304" pitchFamily="18" charset="0"/>
                  <a:cs typeface="Times New Roman" panose="02020603050405020304" pitchFamily="18" charset="0"/>
                </a:endParaRPr>
              </a:p>
              <a:p>
                <a:pPr>
                  <a:spcAft>
                    <a:spcPts val="600"/>
                  </a:spcAft>
                </a:pPr>
                <a:r>
                  <a:rPr lang="es-VE" dirty="0" smtClean="0">
                    <a:latin typeface="Times New Roman" panose="02020603050405020304" pitchFamily="18" charset="0"/>
                    <a:cs typeface="Times New Roman" panose="02020603050405020304" pitchFamily="18" charset="0"/>
                  </a:rPr>
                  <a:t>Despejaremos </a:t>
                </a:r>
                <a14:m>
                  <m:oMath xmlns:m="http://schemas.openxmlformats.org/officeDocument/2006/math">
                    <m:acc>
                      <m:accPr>
                        <m:chr m:val="⃗"/>
                        <m:ctrlPr>
                          <a:rPr lang="es-VE" i="1">
                            <a:latin typeface="Cambria Math" panose="02040503050406030204" pitchFamily="18" charset="0"/>
                          </a:rPr>
                        </m:ctrlPr>
                      </m:accPr>
                      <m:e>
                        <m:r>
                          <a:rPr lang="es-VE" i="1">
                            <a:latin typeface="Cambria Math" panose="02040503050406030204" pitchFamily="18" charset="0"/>
                          </a:rPr>
                          <m:t>𝑁</m:t>
                        </m:r>
                      </m:e>
                    </m:acc>
                  </m:oMath>
                </a14:m>
                <a:r>
                  <a:rPr lang="es-VE" dirty="0" smtClean="0">
                    <a:latin typeface="Times New Roman" panose="02020603050405020304" pitchFamily="18" charset="0"/>
                    <a:cs typeface="Times New Roman" panose="02020603050405020304" pitchFamily="18" charset="0"/>
                  </a:rPr>
                  <a:t> de la ecuación (2) y despejando el coeficiente de la ecuación (3)</a:t>
                </a:r>
              </a:p>
              <a:p>
                <a:r>
                  <a:rPr lang="es-VE" dirty="0" smtClean="0">
                    <a:latin typeface="Times New Roman" panose="02020603050405020304" pitchFamily="18" charset="0"/>
                    <a:cs typeface="Times New Roman" panose="02020603050405020304" pitchFamily="18" charset="0"/>
                  </a:rPr>
                  <a:t>Tenemos </a:t>
                </a:r>
                <a:endParaRPr lang="es-VE"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s-VE" i="1" smtClean="0">
                              <a:latin typeface="Cambria Math" panose="02040503050406030204" pitchFamily="18" charset="0"/>
                            </a:rPr>
                          </m:ctrlPr>
                        </m:fPr>
                        <m:num>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𝑓</m:t>
                                  </m:r>
                                </m:e>
                              </m:acc>
                            </m:e>
                            <m:sub>
                              <m:r>
                                <a:rPr lang="es-VE" i="1">
                                  <a:latin typeface="Cambria Math" panose="02040503050406030204" pitchFamily="18" charset="0"/>
                                </a:rPr>
                                <m:t>𝑠</m:t>
                              </m:r>
                            </m:sub>
                          </m:sSub>
                        </m:num>
                        <m:den>
                          <m:acc>
                            <m:accPr>
                              <m:chr m:val="⃗"/>
                              <m:ctrlPr>
                                <a:rPr lang="es-VE" i="1">
                                  <a:latin typeface="Cambria Math" panose="02040503050406030204" pitchFamily="18" charset="0"/>
                                </a:rPr>
                              </m:ctrlPr>
                            </m:accPr>
                            <m:e>
                              <m:r>
                                <a:rPr lang="es-VE" i="1">
                                  <a:latin typeface="Cambria Math" panose="02040503050406030204" pitchFamily="18" charset="0"/>
                                </a:rPr>
                                <m:t>𝑁</m:t>
                              </m:r>
                            </m:e>
                          </m:acc>
                        </m:den>
                      </m:f>
                      <m:r>
                        <a:rPr lang="es-VE"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𝜇</m:t>
                          </m:r>
                        </m:e>
                        <m:sub>
                          <m:r>
                            <a:rPr lang="es-VE" i="1">
                              <a:latin typeface="Cambria Math" panose="02040503050406030204" pitchFamily="18" charset="0"/>
                            </a:rPr>
                            <m:t>𝑠</m:t>
                          </m:r>
                        </m:sub>
                      </m:sSub>
                      <m:r>
                        <a:rPr lang="es-VE" i="1" smtClean="0">
                          <a:latin typeface="Cambria Math" panose="02040503050406030204" pitchFamily="18" charset="0"/>
                          <a:ea typeface="Cambria Math" panose="02040503050406030204" pitchFamily="18" charset="0"/>
                        </a:rPr>
                        <m:t>=</m:t>
                      </m:r>
                      <m:f>
                        <m:fPr>
                          <m:ctrlPr>
                            <a:rPr lang="es-VE" i="1" smtClean="0">
                              <a:latin typeface="Cambria Math" panose="02040503050406030204" pitchFamily="18" charset="0"/>
                              <a:ea typeface="Cambria Math" panose="02040503050406030204" pitchFamily="18" charset="0"/>
                            </a:rPr>
                          </m:ctrlPr>
                        </m:fPr>
                        <m:num>
                          <m:r>
                            <m:rPr>
                              <m:sty m:val="p"/>
                            </m:rPr>
                            <a:rPr lang="es-ES">
                              <a:latin typeface="Cambria Math" panose="02040503050406030204" pitchFamily="18" charset="0"/>
                            </a:rPr>
                            <m:t>m</m:t>
                          </m:r>
                          <m:r>
                            <a:rPr lang="es-VE" b="1">
                              <a:latin typeface="Cambria Math" panose="02040503050406030204" pitchFamily="18" charset="0"/>
                            </a:rPr>
                            <m:t>𝐠</m:t>
                          </m:r>
                          <m:func>
                            <m:funcPr>
                              <m:ctrlPr>
                                <a:rPr lang="es-VE" i="1">
                                  <a:latin typeface="Cambria Math" panose="02040503050406030204" pitchFamily="18" charset="0"/>
                                </a:rPr>
                              </m:ctrlPr>
                            </m:funcPr>
                            <m:fName>
                              <m:r>
                                <m:rPr>
                                  <m:sty m:val="p"/>
                                </m:rPr>
                                <a:rPr lang="es-VE">
                                  <a:latin typeface="Cambria Math" panose="02040503050406030204" pitchFamily="18" charset="0"/>
                                </a:rPr>
                                <m:t>sin</m:t>
                              </m:r>
                            </m:fName>
                            <m:e>
                              <m:r>
                                <a:rPr lang="es-VE" i="1">
                                  <a:latin typeface="Cambria Math" panose="02040503050406030204" pitchFamily="18" charset="0"/>
                                  <a:ea typeface="Cambria Math" panose="02040503050406030204" pitchFamily="18" charset="0"/>
                                </a:rPr>
                                <m:t>𝜃</m:t>
                              </m:r>
                            </m:e>
                          </m:func>
                        </m:num>
                        <m:den>
                          <m:r>
                            <m:rPr>
                              <m:sty m:val="p"/>
                            </m:rPr>
                            <a:rPr lang="es-ES">
                              <a:latin typeface="Cambria Math" panose="02040503050406030204" pitchFamily="18" charset="0"/>
                            </a:rPr>
                            <m:t>m</m:t>
                          </m:r>
                          <m:r>
                            <a:rPr lang="es-VE" b="1">
                              <a:latin typeface="Cambria Math" panose="02040503050406030204" pitchFamily="18" charset="0"/>
                            </a:rPr>
                            <m:t>𝐠</m:t>
                          </m:r>
                          <m:func>
                            <m:funcPr>
                              <m:ctrlPr>
                                <a:rPr lang="es-VE" i="1">
                                  <a:latin typeface="Cambria Math" panose="02040503050406030204" pitchFamily="18" charset="0"/>
                                </a:rPr>
                              </m:ctrlPr>
                            </m:funcPr>
                            <m:fName>
                              <m:r>
                                <m:rPr>
                                  <m:sty m:val="p"/>
                                </m:rPr>
                                <a:rPr lang="es-VE">
                                  <a:latin typeface="Cambria Math" panose="02040503050406030204" pitchFamily="18" charset="0"/>
                                </a:rPr>
                                <m:t>cos</m:t>
                              </m:r>
                            </m:fName>
                            <m:e>
                              <m:r>
                                <a:rPr lang="es-VE" i="1">
                                  <a:latin typeface="Cambria Math" panose="02040503050406030204" pitchFamily="18" charset="0"/>
                                  <a:ea typeface="Cambria Math" panose="02040503050406030204" pitchFamily="18" charset="0"/>
                                </a:rPr>
                                <m:t>𝜃</m:t>
                              </m:r>
                            </m:e>
                          </m:func>
                        </m:den>
                      </m:f>
                      <m:r>
                        <a:rPr lang="es-VE" i="1" smtClean="0">
                          <a:latin typeface="Cambria Math" panose="02040503050406030204" pitchFamily="18" charset="0"/>
                          <a:ea typeface="Cambria Math" panose="02040503050406030204" pitchFamily="18" charset="0"/>
                        </a:rPr>
                        <m:t>=</m:t>
                      </m:r>
                      <m:func>
                        <m:funcPr>
                          <m:ctrlPr>
                            <a:rPr lang="es-VE" i="1" smtClean="0">
                              <a:latin typeface="Cambria Math" panose="02040503050406030204" pitchFamily="18" charset="0"/>
                              <a:ea typeface="Cambria Math" panose="02040503050406030204" pitchFamily="18" charset="0"/>
                            </a:rPr>
                          </m:ctrlPr>
                        </m:funcPr>
                        <m:fName>
                          <m:r>
                            <m:rPr>
                              <m:sty m:val="p"/>
                            </m:rPr>
                            <a:rPr lang="es-VE" i="0" smtClean="0">
                              <a:latin typeface="Cambria Math" panose="02040503050406030204" pitchFamily="18" charset="0"/>
                              <a:ea typeface="Cambria Math" panose="02040503050406030204" pitchFamily="18" charset="0"/>
                            </a:rPr>
                            <m:t>tan</m:t>
                          </m:r>
                        </m:fName>
                        <m:e>
                          <m:r>
                            <a:rPr lang="es-VE" i="1" smtClean="0">
                              <a:latin typeface="Cambria Math" panose="02040503050406030204" pitchFamily="18" charset="0"/>
                              <a:ea typeface="Cambria Math" panose="02040503050406030204" pitchFamily="18" charset="0"/>
                            </a:rPr>
                            <m:t>𝜃</m:t>
                          </m:r>
                        </m:e>
                      </m:func>
                    </m:oMath>
                  </m:oMathPara>
                </a14:m>
                <a:endParaRPr lang="es-VE" dirty="0" smtClean="0">
                  <a:latin typeface="Times New Roman" panose="02020603050405020304" pitchFamily="18" charset="0"/>
                  <a:cs typeface="Times New Roman" panose="02020603050405020304" pitchFamily="18" charset="0"/>
                </a:endParaRPr>
              </a:p>
              <a:p>
                <a:endParaRPr lang="es-VE" dirty="0">
                  <a:latin typeface="Times New Roman" panose="02020603050405020304" pitchFamily="18"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903888" y="870818"/>
                <a:ext cx="10273864" cy="4155881"/>
              </a:xfrm>
              <a:prstGeom prst="rect">
                <a:avLst/>
              </a:prstGeom>
              <a:blipFill rotWithShape="0">
                <a:blip r:embed="rId2"/>
                <a:stretch>
                  <a:fillRect l="-2728"/>
                </a:stretch>
              </a:blipFill>
            </p:spPr>
            <p:txBody>
              <a:bodyPr/>
              <a:lstStyle/>
              <a:p>
                <a:r>
                  <a:rPr lang="es-VE">
                    <a:noFill/>
                  </a:rPr>
                  <a:t> </a:t>
                </a:r>
              </a:p>
            </p:txBody>
          </p:sp>
        </mc:Fallback>
      </mc:AlternateContent>
      <p:cxnSp>
        <p:nvCxnSpPr>
          <p:cNvPr id="4" name="Conector recto de flecha 3"/>
          <p:cNvCxnSpPr/>
          <p:nvPr/>
        </p:nvCxnSpPr>
        <p:spPr>
          <a:xfrm>
            <a:off x="5202621" y="2443656"/>
            <a:ext cx="13558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p:cNvCxnSpPr/>
          <p:nvPr/>
        </p:nvCxnSpPr>
        <p:spPr>
          <a:xfrm>
            <a:off x="5202621" y="1996966"/>
            <a:ext cx="13558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406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8480" y="930914"/>
            <a:ext cx="10312129" cy="3693319"/>
          </a:xfrm>
          <a:prstGeom prst="rect">
            <a:avLst/>
          </a:prstGeom>
        </p:spPr>
        <p:txBody>
          <a:bodyPr wrap="square">
            <a:spAutoFit/>
          </a:bodyPr>
          <a:lstStyle/>
          <a:p>
            <a:pPr algn="just"/>
            <a:r>
              <a:rPr lang="es-ES" b="1" dirty="0">
                <a:latin typeface="Times New Roman" panose="02020603050405020304" pitchFamily="18" charset="0"/>
                <a:ea typeface="Times New Roman" panose="02020603050405020304" pitchFamily="18" charset="0"/>
              </a:rPr>
              <a:t>Ejercicio </a:t>
            </a:r>
            <a:r>
              <a:rPr lang="es-ES" b="1" dirty="0" smtClean="0">
                <a:latin typeface="Times New Roman" panose="02020603050405020304" pitchFamily="18" charset="0"/>
                <a:ea typeface="Times New Roman" panose="02020603050405020304" pitchFamily="18" charset="0"/>
              </a:rPr>
              <a:t>2.</a:t>
            </a:r>
          </a:p>
          <a:p>
            <a:pPr algn="just"/>
            <a:r>
              <a:rPr lang="es-ES" dirty="0" smtClean="0">
                <a:latin typeface="Times New Roman" panose="02020603050405020304" pitchFamily="18" charset="0"/>
                <a:ea typeface="Times New Roman" panose="02020603050405020304" pitchFamily="18" charset="0"/>
              </a:rPr>
              <a:t>En el sistema que se presenta en la figura La fuerza acelera el bloque de masa m</a:t>
            </a:r>
            <a:r>
              <a:rPr lang="es-ES" baseline="-25000" dirty="0" smtClean="0">
                <a:latin typeface="Times New Roman" panose="02020603050405020304" pitchFamily="18" charset="0"/>
                <a:ea typeface="Times New Roman" panose="02020603050405020304" pitchFamily="18" charset="0"/>
              </a:rPr>
              <a:t>2</a:t>
            </a:r>
            <a:r>
              <a:rPr lang="es-ES" dirty="0" smtClean="0">
                <a:latin typeface="Times New Roman" panose="02020603050405020304" pitchFamily="18" charset="0"/>
                <a:ea typeface="Times New Roman" panose="02020603050405020304" pitchFamily="18" charset="0"/>
              </a:rPr>
              <a:t> hacia la derecha. </a:t>
            </a:r>
          </a:p>
          <a:p>
            <a:pPr marL="342900" indent="-342900" algn="just">
              <a:buFont typeface="+mj-lt"/>
              <a:buAutoNum type="arabicPeriod"/>
            </a:pPr>
            <a:r>
              <a:rPr lang="es-ES" dirty="0" smtClean="0">
                <a:latin typeface="Times New Roman" panose="02020603050405020304" pitchFamily="18" charset="0"/>
                <a:ea typeface="Times New Roman" panose="02020603050405020304" pitchFamily="18" charset="0"/>
              </a:rPr>
              <a:t>Determine la aceleración en términos de </a:t>
            </a:r>
            <a:r>
              <a:rPr lang="es-ES" b="1" dirty="0" smtClean="0">
                <a:latin typeface="Times New Roman" panose="02020603050405020304" pitchFamily="18" charset="0"/>
                <a:ea typeface="Times New Roman" panose="02020603050405020304" pitchFamily="18" charset="0"/>
              </a:rPr>
              <a:t>F  </a:t>
            </a:r>
            <a:r>
              <a:rPr lang="es-ES" dirty="0" smtClean="0">
                <a:latin typeface="Times New Roman" panose="02020603050405020304" pitchFamily="18" charset="0"/>
                <a:ea typeface="Times New Roman" panose="02020603050405020304" pitchFamily="18" charset="0"/>
              </a:rPr>
              <a:t>y  el coeficiente de fricción µ</a:t>
            </a:r>
            <a:r>
              <a:rPr lang="es-ES" baseline="-25000" dirty="0" smtClean="0">
                <a:latin typeface="Times New Roman" panose="02020603050405020304" pitchFamily="18" charset="0"/>
                <a:ea typeface="Times New Roman" panose="02020603050405020304" pitchFamily="18" charset="0"/>
              </a:rPr>
              <a:t>c</a:t>
            </a:r>
            <a:r>
              <a:rPr lang="es-ES" dirty="0" smtClean="0">
                <a:latin typeface="Times New Roman" panose="02020603050405020304" pitchFamily="18" charset="0"/>
                <a:ea typeface="Times New Roman" panose="02020603050405020304" pitchFamily="18" charset="0"/>
              </a:rPr>
              <a:t>  </a:t>
            </a:r>
          </a:p>
          <a:p>
            <a:pPr algn="just"/>
            <a:endParaRPr lang="es-ES" b="1" dirty="0">
              <a:latin typeface="Times New Roman" panose="02020603050405020304" pitchFamily="18" charset="0"/>
              <a:ea typeface="Times New Roman" panose="02020603050405020304" pitchFamily="18" charset="0"/>
            </a:endParaRPr>
          </a:p>
          <a:p>
            <a:pPr algn="just"/>
            <a:endParaRPr lang="es-ES" b="1" dirty="0">
              <a:latin typeface="Times New Roman" panose="02020603050405020304" pitchFamily="18" charset="0"/>
              <a:ea typeface="Times New Roman" panose="02020603050405020304" pitchFamily="18" charset="0"/>
            </a:endParaRPr>
          </a:p>
          <a:p>
            <a:pPr algn="just"/>
            <a:endParaRPr lang="es-ES" b="1" dirty="0" smtClean="0">
              <a:latin typeface="Times New Roman" panose="02020603050405020304" pitchFamily="18" charset="0"/>
              <a:ea typeface="Times New Roman" panose="02020603050405020304" pitchFamily="18" charset="0"/>
            </a:endParaRPr>
          </a:p>
          <a:p>
            <a:pPr algn="just"/>
            <a:endParaRPr lang="es-ES" b="1" dirty="0">
              <a:latin typeface="Times New Roman" panose="02020603050405020304" pitchFamily="18" charset="0"/>
              <a:ea typeface="Times New Roman" panose="02020603050405020304" pitchFamily="18" charset="0"/>
            </a:endParaRPr>
          </a:p>
          <a:p>
            <a:pPr algn="just"/>
            <a:endParaRPr lang="es-ES" b="1" dirty="0" smtClean="0">
              <a:latin typeface="Times New Roman" panose="02020603050405020304" pitchFamily="18" charset="0"/>
              <a:ea typeface="Times New Roman" panose="02020603050405020304" pitchFamily="18" charset="0"/>
            </a:endParaRPr>
          </a:p>
          <a:p>
            <a:pPr algn="just"/>
            <a:endParaRPr lang="es-ES" b="1" dirty="0">
              <a:latin typeface="Times New Roman" panose="02020603050405020304" pitchFamily="18" charset="0"/>
              <a:ea typeface="Times New Roman" panose="02020603050405020304" pitchFamily="18" charset="0"/>
            </a:endParaRPr>
          </a:p>
          <a:p>
            <a:pPr algn="just"/>
            <a:endParaRPr lang="es-ES" b="1" dirty="0" smtClean="0">
              <a:latin typeface="Times New Roman" panose="02020603050405020304" pitchFamily="18" charset="0"/>
              <a:ea typeface="Times New Roman" panose="02020603050405020304" pitchFamily="18" charset="0"/>
            </a:endParaRPr>
          </a:p>
          <a:p>
            <a:pPr algn="just"/>
            <a:endParaRPr lang="es-ES" b="1" dirty="0">
              <a:latin typeface="Times New Roman" panose="02020603050405020304" pitchFamily="18" charset="0"/>
              <a:ea typeface="Times New Roman" panose="02020603050405020304" pitchFamily="18" charset="0"/>
            </a:endParaRPr>
          </a:p>
          <a:p>
            <a:pPr algn="just"/>
            <a:endParaRPr lang="es-ES" b="1" dirty="0" smtClean="0">
              <a:latin typeface="Times New Roman" panose="02020603050405020304" pitchFamily="18" charset="0"/>
              <a:ea typeface="Times New Roman" panose="02020603050405020304" pitchFamily="18" charset="0"/>
            </a:endParaRPr>
          </a:p>
          <a:p>
            <a:pPr algn="just"/>
            <a:endParaRPr lang="es-ES" b="1" dirty="0">
              <a:latin typeface="Times New Roman" panose="02020603050405020304" pitchFamily="18" charset="0"/>
              <a:ea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3303168" y="2397131"/>
            <a:ext cx="5364945" cy="1396105"/>
          </a:xfrm>
          <a:prstGeom prst="rect">
            <a:avLst/>
          </a:prstGeom>
        </p:spPr>
      </p:pic>
    </p:spTree>
    <p:extLst>
      <p:ext uri="{BB962C8B-B14F-4D97-AF65-F5344CB8AC3E}">
        <p14:creationId xmlns:p14="http://schemas.microsoft.com/office/powerpoint/2010/main" val="130692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882868" y="914428"/>
                <a:ext cx="10468303" cy="4738348"/>
              </a:xfrm>
              <a:prstGeom prst="rect">
                <a:avLst/>
              </a:prstGeom>
            </p:spPr>
            <p:txBody>
              <a:bodyPr wrap="square">
                <a:spAutoFit/>
              </a:bodyPr>
              <a:lstStyle/>
              <a:p>
                <a:pPr algn="just"/>
                <a:r>
                  <a:rPr lang="es-ES" dirty="0" smtClean="0">
                    <a:latin typeface="Times New Roman" panose="02020603050405020304" pitchFamily="18" charset="0"/>
                    <a:ea typeface="Times New Roman" panose="02020603050405020304" pitchFamily="18" charset="0"/>
                  </a:rPr>
                  <a:t>El primer paso es elaborar los diagramas de cuerpo libre de cada objeto, </a:t>
                </a:r>
                <a:r>
                  <a:rPr lang="es-ES" dirty="0">
                    <a:latin typeface="Times New Roman" panose="02020603050405020304" pitchFamily="18" charset="0"/>
                    <a:ea typeface="Times New Roman" panose="02020603050405020304" pitchFamily="18" charset="0"/>
                  </a:rPr>
                  <a:t>así </a:t>
                </a:r>
                <a:r>
                  <a:rPr lang="es-ES" dirty="0" smtClean="0">
                    <a:latin typeface="Times New Roman" panose="02020603050405020304" pitchFamily="18" charset="0"/>
                    <a:ea typeface="Times New Roman" panose="02020603050405020304" pitchFamily="18" charset="0"/>
                  </a:rPr>
                  <a:t>tenemos  </a:t>
                </a:r>
              </a:p>
              <a:p>
                <a:pPr algn="just"/>
                <a:endParaRPr lang="es-ES" dirty="0">
                  <a:latin typeface="Times New Roman" panose="02020603050405020304" pitchFamily="18" charset="0"/>
                  <a:ea typeface="Times New Roman" panose="02020603050405020304" pitchFamily="18" charset="0"/>
                </a:endParaRPr>
              </a:p>
              <a:p>
                <a:pPr algn="just"/>
                <a:endParaRPr lang="es-ES" dirty="0" smtClean="0">
                  <a:latin typeface="Times New Roman" panose="02020603050405020304" pitchFamily="18" charset="0"/>
                  <a:ea typeface="Times New Roman" panose="02020603050405020304" pitchFamily="18" charset="0"/>
                </a:endParaRPr>
              </a:p>
              <a:p>
                <a:pPr algn="just"/>
                <a:endParaRPr lang="es-ES" dirty="0">
                  <a:latin typeface="Times New Roman" panose="02020603050405020304" pitchFamily="18" charset="0"/>
                  <a:ea typeface="Times New Roman" panose="02020603050405020304" pitchFamily="18" charset="0"/>
                </a:endParaRPr>
              </a:p>
              <a:p>
                <a:pPr algn="just"/>
                <a:endParaRPr lang="es-ES" dirty="0" smtClean="0">
                  <a:latin typeface="Times New Roman" panose="02020603050405020304" pitchFamily="18" charset="0"/>
                  <a:ea typeface="Times New Roman" panose="02020603050405020304" pitchFamily="18" charset="0"/>
                </a:endParaRPr>
              </a:p>
              <a:p>
                <a:pPr algn="just"/>
                <a:endParaRPr lang="es-ES" dirty="0">
                  <a:latin typeface="Times New Roman" panose="02020603050405020304" pitchFamily="18" charset="0"/>
                  <a:ea typeface="Times New Roman" panose="02020603050405020304" pitchFamily="18" charset="0"/>
                </a:endParaRPr>
              </a:p>
              <a:p>
                <a:pPr algn="just"/>
                <a:endParaRPr lang="es-ES" dirty="0" smtClean="0">
                  <a:latin typeface="Times New Roman" panose="02020603050405020304" pitchFamily="18" charset="0"/>
                  <a:ea typeface="Times New Roman" panose="02020603050405020304" pitchFamily="18" charset="0"/>
                </a:endParaRPr>
              </a:p>
              <a:p>
                <a:pPr algn="just"/>
                <a:endParaRPr lang="es-ES" dirty="0">
                  <a:latin typeface="Times New Roman" panose="02020603050405020304" pitchFamily="18" charset="0"/>
                  <a:ea typeface="Times New Roman" panose="02020603050405020304" pitchFamily="18" charset="0"/>
                </a:endParaRPr>
              </a:p>
              <a:p>
                <a:pPr algn="just"/>
                <a:endParaRPr lang="es-ES" dirty="0" smtClean="0">
                  <a:latin typeface="Times New Roman" panose="02020603050405020304" pitchFamily="18" charset="0"/>
                  <a:ea typeface="Times New Roman" panose="02020603050405020304" pitchFamily="18" charset="0"/>
                </a:endParaRPr>
              </a:p>
              <a:p>
                <a:pPr algn="just"/>
                <a:r>
                  <a:rPr lang="es-ES" dirty="0" smtClean="0">
                    <a:latin typeface="Times New Roman" panose="02020603050405020304" pitchFamily="18" charset="0"/>
                    <a:ea typeface="Times New Roman" panose="02020603050405020304" pitchFamily="18" charset="0"/>
                  </a:rPr>
                  <a:t>Aplicamos ahora la segunda Ley de Newton: </a:t>
                </a:r>
                <a:endParaRPr lang="es-ES" dirty="0">
                  <a:latin typeface="Times New Roman" panose="02020603050405020304" pitchFamily="18" charset="0"/>
                  <a:ea typeface="Times New Roman" panose="02020603050405020304" pitchFamily="18" charset="0"/>
                </a:endParaRPr>
              </a:p>
              <a:p>
                <a:pPr algn="just"/>
                <a14:m>
                  <m:oMath xmlns:m="http://schemas.openxmlformats.org/officeDocument/2006/math">
                    <m:nary>
                      <m:naryPr>
                        <m:chr m:val="∑"/>
                        <m:limLoc m:val="undOvr"/>
                        <m:subHide m:val="on"/>
                        <m:supHide m:val="on"/>
                        <m:ctrlPr>
                          <a:rPr lang="es-VE" b="1" i="1" smtClean="0">
                            <a:latin typeface="Cambria Math" panose="02040503050406030204" pitchFamily="18" charset="0"/>
                          </a:rPr>
                        </m:ctrlPr>
                      </m:naryPr>
                      <m:sub/>
                      <m:sup/>
                      <m:e>
                        <m:sSub>
                          <m:sSubPr>
                            <m:ctrlPr>
                              <a:rPr lang="es-VE" b="1" i="1">
                                <a:latin typeface="Cambria Math" panose="02040503050406030204" pitchFamily="18" charset="0"/>
                              </a:rPr>
                            </m:ctrlPr>
                          </m:sSubPr>
                          <m:e>
                            <m:acc>
                              <m:accPr>
                                <m:chr m:val="⃗"/>
                                <m:ctrlPr>
                                  <a:rPr lang="es-VE" b="1" i="1">
                                    <a:latin typeface="Cambria Math" panose="02040503050406030204" pitchFamily="18" charset="0"/>
                                  </a:rPr>
                                </m:ctrlPr>
                              </m:accPr>
                              <m:e>
                                <m:r>
                                  <a:rPr lang="es-VE" b="1" i="1">
                                    <a:latin typeface="Cambria Math" panose="02040503050406030204" pitchFamily="18" charset="0"/>
                                  </a:rPr>
                                  <m:t>𝑭</m:t>
                                </m:r>
                              </m:e>
                            </m:acc>
                          </m:e>
                          <m:sub>
                            <m:r>
                              <a:rPr lang="es-VE" b="1" i="1">
                                <a:latin typeface="Cambria Math" panose="02040503050406030204" pitchFamily="18" charset="0"/>
                              </a:rPr>
                              <m:t>𝒙</m:t>
                            </m:r>
                          </m:sub>
                        </m:sSub>
                        <m:r>
                          <a:rPr lang="es-ES" b="1">
                            <a:latin typeface="Cambria Math" panose="02040503050406030204" pitchFamily="18" charset="0"/>
                          </a:rPr>
                          <m:t>=</m:t>
                        </m:r>
                        <m:sSub>
                          <m:sSubPr>
                            <m:ctrlPr>
                              <a:rPr lang="es-ES" b="1" i="1" smtClean="0">
                                <a:latin typeface="Cambria Math" panose="02040503050406030204" pitchFamily="18" charset="0"/>
                              </a:rPr>
                            </m:ctrlPr>
                          </m:sSubPr>
                          <m:e>
                            <m:acc>
                              <m:accPr>
                                <m:chr m:val="⃗"/>
                                <m:ctrlPr>
                                  <a:rPr lang="es-ES" b="1" i="1" smtClean="0">
                                    <a:latin typeface="Cambria Math" panose="02040503050406030204" pitchFamily="18" charset="0"/>
                                  </a:rPr>
                                </m:ctrlPr>
                              </m:accPr>
                              <m:e>
                                <m:r>
                                  <a:rPr lang="es-VE" b="1" i="1">
                                    <a:latin typeface="Cambria Math" panose="02040503050406030204" pitchFamily="18" charset="0"/>
                                  </a:rPr>
                                  <m:t>𝒇</m:t>
                                </m:r>
                              </m:e>
                            </m:acc>
                          </m:e>
                          <m:sub>
                            <m:r>
                              <a:rPr lang="es-VE" b="1" i="1" smtClean="0">
                                <a:latin typeface="Cambria Math" panose="02040503050406030204" pitchFamily="18" charset="0"/>
                              </a:rPr>
                              <m:t>𝒓</m:t>
                            </m:r>
                            <m:r>
                              <a:rPr lang="es-VE" b="1" i="1" smtClean="0">
                                <a:latin typeface="Cambria Math" panose="02040503050406030204" pitchFamily="18" charset="0"/>
                              </a:rPr>
                              <m:t>𝟐</m:t>
                            </m:r>
                          </m:sub>
                        </m:sSub>
                        <m:r>
                          <a:rPr lang="es-ES" b="1" i="1" smtClean="0">
                            <a:latin typeface="Cambria Math" panose="02040503050406030204" pitchFamily="18" charset="0"/>
                            <a:ea typeface="Cambria Math" panose="02040503050406030204" pitchFamily="18" charset="0"/>
                          </a:rPr>
                          <m:t>−</m:t>
                        </m:r>
                        <m:acc>
                          <m:accPr>
                            <m:chr m:val="⃗"/>
                            <m:ctrlPr>
                              <a:rPr lang="es-ES" b="1" i="1" smtClean="0">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𝑻</m:t>
                            </m:r>
                          </m:e>
                        </m:acc>
                        <m:r>
                          <a:rPr lang="es-VE" b="1" i="1" smtClean="0">
                            <a:latin typeface="Cambria Math" panose="02040503050406030204" pitchFamily="18" charset="0"/>
                            <a:ea typeface="Cambria Math" panose="02040503050406030204" pitchFamily="18" charset="0"/>
                          </a:rPr>
                          <m:t>=−</m:t>
                        </m:r>
                        <m:sSub>
                          <m:sSubPr>
                            <m:ctrlPr>
                              <a:rPr lang="es-VE"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𝑚</m:t>
                            </m:r>
                          </m:e>
                          <m:sub>
                            <m:r>
                              <a:rPr lang="es-VE" b="0" i="1" smtClean="0">
                                <a:latin typeface="Cambria Math" panose="02040503050406030204" pitchFamily="18" charset="0"/>
                                <a:ea typeface="Cambria Math" panose="02040503050406030204" pitchFamily="18" charset="0"/>
                              </a:rPr>
                              <m:t>1</m:t>
                            </m:r>
                          </m:sub>
                        </m:sSub>
                        <m:acc>
                          <m:accPr>
                            <m:chr m:val="⃗"/>
                            <m:ctrlPr>
                              <a:rPr lang="es-VE" b="1" i="1" smtClean="0">
                                <a:latin typeface="Cambria Math" panose="02040503050406030204" pitchFamily="18" charset="0"/>
                                <a:ea typeface="Cambria Math" panose="02040503050406030204" pitchFamily="18" charset="0"/>
                              </a:rPr>
                            </m:ctrlPr>
                          </m:accPr>
                          <m:e>
                            <m:r>
                              <a:rPr lang="es-VE" b="1" i="1" smtClean="0">
                                <a:latin typeface="Cambria Math" panose="02040503050406030204" pitchFamily="18" charset="0"/>
                                <a:ea typeface="Cambria Math" panose="02040503050406030204" pitchFamily="18" charset="0"/>
                              </a:rPr>
                              <m:t>𝒂</m:t>
                            </m:r>
                          </m:e>
                        </m:acc>
                      </m:e>
                    </m:nary>
                  </m:oMath>
                </a14:m>
                <a:r>
                  <a:rPr lang="es-ES" b="1" i="1" dirty="0" smtClean="0">
                    <a:latin typeface="Times New Roman" panose="02020603050405020304" pitchFamily="18" charset="0"/>
                    <a:ea typeface="Times New Roman" panose="02020603050405020304" pitchFamily="18" charset="0"/>
                  </a:rPr>
                  <a:t>  </a:t>
                </a:r>
                <a:r>
                  <a:rPr lang="es-ES" dirty="0" smtClean="0">
                    <a:latin typeface="Times New Roman" panose="02020603050405020304" pitchFamily="18" charset="0"/>
                    <a:ea typeface="Times New Roman" panose="02020603050405020304" pitchFamily="18" charset="0"/>
                  </a:rPr>
                  <a:t>(1)</a:t>
                </a:r>
                <a:endParaRPr lang="es-VE" dirty="0" smtClean="0">
                  <a:latin typeface="Cambria Math" panose="02040503050406030204" pitchFamily="18" charset="0"/>
                </a:endParaRPr>
              </a:p>
              <a:p>
                <a:pPr algn="just"/>
                <a14:m>
                  <m:oMath xmlns:m="http://schemas.openxmlformats.org/officeDocument/2006/math">
                    <m:nary>
                      <m:naryPr>
                        <m:chr m:val="∑"/>
                        <m:limLoc m:val="undOvr"/>
                        <m:subHide m:val="on"/>
                        <m:supHide m:val="on"/>
                        <m:ctrlPr>
                          <a:rPr lang="es-VE" b="1" i="1">
                            <a:latin typeface="Cambria Math" panose="02040503050406030204" pitchFamily="18" charset="0"/>
                          </a:rPr>
                        </m:ctrlPr>
                      </m:naryPr>
                      <m:sub/>
                      <m:sup/>
                      <m:e>
                        <m:sSub>
                          <m:sSubPr>
                            <m:ctrlPr>
                              <a:rPr lang="es-ES" b="1" i="1">
                                <a:latin typeface="Cambria Math" panose="02040503050406030204" pitchFamily="18" charset="0"/>
                              </a:rPr>
                            </m:ctrlPr>
                          </m:sSubPr>
                          <m:e>
                            <m:acc>
                              <m:accPr>
                                <m:chr m:val="⃗"/>
                                <m:ctrlPr>
                                  <a:rPr lang="es-ES" b="1" i="1">
                                    <a:latin typeface="Cambria Math" panose="02040503050406030204" pitchFamily="18" charset="0"/>
                                  </a:rPr>
                                </m:ctrlPr>
                              </m:accPr>
                              <m:e>
                                <m:r>
                                  <a:rPr lang="es-VE" b="1" i="1" smtClean="0">
                                    <a:latin typeface="Cambria Math" panose="02040503050406030204" pitchFamily="18" charset="0"/>
                                  </a:rPr>
                                  <m:t>𝑭</m:t>
                                </m:r>
                              </m:e>
                            </m:acc>
                          </m:e>
                          <m:sub>
                            <m:r>
                              <a:rPr lang="es-VE" b="1" i="1" smtClean="0">
                                <a:latin typeface="Cambria Math" panose="02040503050406030204" pitchFamily="18" charset="0"/>
                              </a:rPr>
                              <m:t>𝒚</m:t>
                            </m:r>
                          </m:sub>
                        </m:sSub>
                        <m:r>
                          <a:rPr lang="es-VE" b="1" i="1">
                            <a:latin typeface="Cambria Math" panose="02040503050406030204" pitchFamily="18" charset="0"/>
                            <a:ea typeface="Cambria Math" panose="02040503050406030204" pitchFamily="18" charset="0"/>
                          </a:rPr>
                          <m:t>=</m:t>
                        </m:r>
                        <m:sSub>
                          <m:sSubPr>
                            <m:ctrlPr>
                              <a:rPr lang="es-VE" b="1" i="1" smtClean="0">
                                <a:latin typeface="Cambria Math" panose="02040503050406030204" pitchFamily="18" charset="0"/>
                                <a:ea typeface="Cambria Math" panose="02040503050406030204" pitchFamily="18" charset="0"/>
                              </a:rPr>
                            </m:ctrlPr>
                          </m:sSubPr>
                          <m:e>
                            <m:acc>
                              <m:accPr>
                                <m:chr m:val="⃗"/>
                                <m:ctrlPr>
                                  <a:rPr lang="es-VE" b="1" i="1" smtClean="0">
                                    <a:latin typeface="Cambria Math" panose="02040503050406030204" pitchFamily="18" charset="0"/>
                                    <a:ea typeface="Cambria Math" panose="02040503050406030204" pitchFamily="18" charset="0"/>
                                  </a:rPr>
                                </m:ctrlPr>
                              </m:accPr>
                              <m:e>
                                <m:r>
                                  <a:rPr lang="es-VE" b="1" i="1" smtClean="0">
                                    <a:latin typeface="Cambria Math" panose="02040503050406030204" pitchFamily="18" charset="0"/>
                                    <a:ea typeface="Cambria Math" panose="02040503050406030204" pitchFamily="18" charset="0"/>
                                  </a:rPr>
                                  <m:t>𝑵</m:t>
                                </m:r>
                              </m:e>
                            </m:acc>
                          </m:e>
                          <m:sub>
                            <m:r>
                              <a:rPr lang="es-VE" b="1" i="1" smtClean="0">
                                <a:latin typeface="Cambria Math" panose="02040503050406030204" pitchFamily="18" charset="0"/>
                                <a:ea typeface="Cambria Math" panose="02040503050406030204" pitchFamily="18" charset="0"/>
                              </a:rPr>
                              <m:t>𝟏</m:t>
                            </m:r>
                          </m:sub>
                        </m:sSub>
                        <m:r>
                          <a:rPr lang="es-VE" b="1"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1</m:t>
                            </m:r>
                          </m:sub>
                        </m:sSub>
                        <m:acc>
                          <m:accPr>
                            <m:chr m:val="⃗"/>
                            <m:ctrlPr>
                              <a:rPr lang="es-VE" b="1" i="1">
                                <a:latin typeface="Cambria Math" panose="02040503050406030204" pitchFamily="18" charset="0"/>
                                <a:ea typeface="Cambria Math" panose="02040503050406030204" pitchFamily="18" charset="0"/>
                              </a:rPr>
                            </m:ctrlPr>
                          </m:accPr>
                          <m:e>
                            <m:r>
                              <a:rPr lang="es-VE" b="1" i="1" smtClean="0">
                                <a:latin typeface="Cambria Math" panose="02040503050406030204" pitchFamily="18" charset="0"/>
                                <a:ea typeface="Cambria Math" panose="02040503050406030204" pitchFamily="18" charset="0"/>
                              </a:rPr>
                              <m:t>𝒈</m:t>
                            </m:r>
                          </m:e>
                        </m:acc>
                        <m:r>
                          <a:rPr lang="es-VE" b="1"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0</m:t>
                        </m:r>
                      </m:e>
                    </m:nary>
                  </m:oMath>
                </a14:m>
                <a:r>
                  <a:rPr lang="es-ES" b="1" i="1" dirty="0" smtClean="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a:t>
                </a:r>
                <a:r>
                  <a:rPr lang="es-ES" dirty="0" smtClean="0">
                    <a:latin typeface="Times New Roman" panose="02020603050405020304" pitchFamily="18" charset="0"/>
                    <a:ea typeface="Times New Roman" panose="02020603050405020304" pitchFamily="18" charset="0"/>
                  </a:rPr>
                  <a:t>2)</a:t>
                </a:r>
              </a:p>
              <a:p>
                <a:pPr algn="just"/>
                <a:endParaRPr lang="es-ES" b="1" i="1" dirty="0">
                  <a:latin typeface="Times New Roman" panose="02020603050405020304" pitchFamily="18" charset="0"/>
                  <a:ea typeface="Times New Roman" panose="02020603050405020304" pitchFamily="18" charset="0"/>
                </a:endParaRPr>
              </a:p>
              <a:p>
                <a:pPr algn="just"/>
                <a14:m>
                  <m:oMath xmlns:m="http://schemas.openxmlformats.org/officeDocument/2006/math">
                    <m:nary>
                      <m:naryPr>
                        <m:chr m:val="∑"/>
                        <m:limLoc m:val="undOvr"/>
                        <m:subHide m:val="on"/>
                        <m:supHide m:val="on"/>
                        <m:ctrlPr>
                          <a:rPr lang="es-VE" b="1" i="1">
                            <a:latin typeface="Cambria Math" panose="02040503050406030204" pitchFamily="18" charset="0"/>
                          </a:rPr>
                        </m:ctrlPr>
                      </m:naryPr>
                      <m:sub/>
                      <m:sup/>
                      <m:e>
                        <m:sSub>
                          <m:sSubPr>
                            <m:ctrlPr>
                              <a:rPr lang="es-VE" b="1" i="1">
                                <a:latin typeface="Cambria Math" panose="02040503050406030204" pitchFamily="18" charset="0"/>
                              </a:rPr>
                            </m:ctrlPr>
                          </m:sSubPr>
                          <m:e>
                            <m:acc>
                              <m:accPr>
                                <m:chr m:val="⃗"/>
                                <m:ctrlPr>
                                  <a:rPr lang="es-VE" b="1" i="1">
                                    <a:latin typeface="Cambria Math" panose="02040503050406030204" pitchFamily="18" charset="0"/>
                                  </a:rPr>
                                </m:ctrlPr>
                              </m:accPr>
                              <m:e>
                                <m:r>
                                  <a:rPr lang="es-VE" b="1" i="1">
                                    <a:latin typeface="Cambria Math" panose="02040503050406030204" pitchFamily="18" charset="0"/>
                                  </a:rPr>
                                  <m:t>𝑭</m:t>
                                </m:r>
                              </m:e>
                            </m:acc>
                          </m:e>
                          <m:sub>
                            <m:r>
                              <a:rPr lang="es-VE" b="1" i="1">
                                <a:latin typeface="Cambria Math" panose="02040503050406030204" pitchFamily="18" charset="0"/>
                              </a:rPr>
                              <m:t>𝒙</m:t>
                            </m:r>
                          </m:sub>
                        </m:sSub>
                        <m:r>
                          <a:rPr lang="es-ES" b="1">
                            <a:latin typeface="Cambria Math" panose="02040503050406030204" pitchFamily="18" charset="0"/>
                          </a:rPr>
                          <m:t>=</m:t>
                        </m:r>
                        <m:acc>
                          <m:accPr>
                            <m:chr m:val="⃗"/>
                            <m:ctrlPr>
                              <a:rPr lang="es-ES" b="1" i="1" smtClean="0">
                                <a:latin typeface="Cambria Math" panose="02040503050406030204" pitchFamily="18" charset="0"/>
                              </a:rPr>
                            </m:ctrlPr>
                          </m:accPr>
                          <m:e>
                            <m:r>
                              <a:rPr lang="es-VE" b="1" i="1" smtClean="0">
                                <a:latin typeface="Cambria Math" panose="02040503050406030204" pitchFamily="18" charset="0"/>
                              </a:rPr>
                              <m:t>𝑭</m:t>
                            </m:r>
                          </m:e>
                        </m:acc>
                        <m:r>
                          <m:rPr>
                            <m:brk/>
                          </m:rPr>
                          <a:rPr lang="es-VE" b="1" i="1" smtClean="0">
                            <a:latin typeface="Cambria Math" panose="02040503050406030204" pitchFamily="18" charset="0"/>
                          </a:rPr>
                          <m:t>−</m:t>
                        </m:r>
                        <m:sSub>
                          <m:sSubPr>
                            <m:ctrlPr>
                              <a:rPr lang="es-VE" b="1" i="1">
                                <a:latin typeface="Cambria Math" panose="02040503050406030204" pitchFamily="18" charset="0"/>
                                <a:ea typeface="Cambria Math" panose="02040503050406030204" pitchFamily="18" charset="0"/>
                              </a:rPr>
                            </m:ctrlPr>
                          </m:sSubPr>
                          <m:e>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𝒇</m:t>
                                </m:r>
                              </m:e>
                            </m:acc>
                          </m:e>
                          <m:sub>
                            <m:r>
                              <a:rPr lang="es-VE" b="1" i="1">
                                <a:latin typeface="Cambria Math" panose="02040503050406030204" pitchFamily="18" charset="0"/>
                                <a:ea typeface="Cambria Math" panose="02040503050406030204" pitchFamily="18" charset="0"/>
                              </a:rPr>
                              <m:t>𝒓</m:t>
                            </m:r>
                            <m:r>
                              <a:rPr lang="es-VE" b="1" i="1">
                                <a:latin typeface="Cambria Math" panose="02040503050406030204" pitchFamily="18" charset="0"/>
                                <a:ea typeface="Cambria Math" panose="02040503050406030204" pitchFamily="18" charset="0"/>
                              </a:rPr>
                              <m:t>𝟏</m:t>
                            </m:r>
                          </m:sub>
                        </m:sSub>
                        <m:r>
                          <m:rPr>
                            <m:brk/>
                          </m:rPr>
                          <a:rPr lang="es-VE" b="1" i="1" smtClean="0">
                            <a:latin typeface="Cambria Math" panose="02040503050406030204" pitchFamily="18" charset="0"/>
                          </a:rPr>
                          <m:t>−</m:t>
                        </m:r>
                        <m:acc>
                          <m:accPr>
                            <m:chr m:val="⃗"/>
                            <m:ctrlPr>
                              <a:rPr lang="es-ES"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𝑻</m:t>
                            </m:r>
                          </m:e>
                        </m:acc>
                        <m:r>
                          <a:rPr lang="es-VE" b="1" i="1">
                            <a:latin typeface="Cambria Math" panose="02040503050406030204" pitchFamily="18" charset="0"/>
                            <a:ea typeface="Cambria Math" panose="02040503050406030204" pitchFamily="18" charset="0"/>
                          </a:rPr>
                          <m:t>−</m:t>
                        </m:r>
                        <m:sSub>
                          <m:sSubPr>
                            <m:ctrlPr>
                              <a:rPr lang="es-VE" b="1" i="1" smtClean="0">
                                <a:latin typeface="Cambria Math" panose="02040503050406030204" pitchFamily="18" charset="0"/>
                                <a:ea typeface="Cambria Math" panose="02040503050406030204" pitchFamily="18" charset="0"/>
                              </a:rPr>
                            </m:ctrlPr>
                          </m:sSubPr>
                          <m:e>
                            <m:acc>
                              <m:accPr>
                                <m:chr m:val="⃗"/>
                                <m:ctrlPr>
                                  <a:rPr lang="es-VE" b="1" i="1" smtClean="0">
                                    <a:latin typeface="Cambria Math" panose="02040503050406030204" pitchFamily="18" charset="0"/>
                                    <a:ea typeface="Cambria Math" panose="02040503050406030204" pitchFamily="18" charset="0"/>
                                  </a:rPr>
                                </m:ctrlPr>
                              </m:accPr>
                              <m:e>
                                <m:r>
                                  <a:rPr lang="es-VE" b="1" i="1" smtClean="0">
                                    <a:latin typeface="Cambria Math" panose="02040503050406030204" pitchFamily="18" charset="0"/>
                                    <a:ea typeface="Cambria Math" panose="02040503050406030204" pitchFamily="18" charset="0"/>
                                  </a:rPr>
                                  <m:t>𝒇</m:t>
                                </m:r>
                              </m:e>
                            </m:acc>
                          </m:e>
                          <m:sub>
                            <m:r>
                              <a:rPr lang="es-VE" b="1" i="1" smtClean="0">
                                <a:latin typeface="Cambria Math" panose="02040503050406030204" pitchFamily="18" charset="0"/>
                                <a:ea typeface="Cambria Math" panose="02040503050406030204" pitchFamily="18" charset="0"/>
                              </a:rPr>
                              <m:t>𝒓</m:t>
                            </m:r>
                            <m:r>
                              <a:rPr lang="es-VE" b="1" i="1" smtClean="0">
                                <a:latin typeface="Cambria Math" panose="02040503050406030204" pitchFamily="18" charset="0"/>
                                <a:ea typeface="Cambria Math" panose="02040503050406030204" pitchFamily="18" charset="0"/>
                              </a:rPr>
                              <m:t>𝟐</m:t>
                            </m:r>
                          </m:sub>
                        </m:sSub>
                        <m:r>
                          <a:rPr lang="es-VE" b="1"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b="0" i="1" smtClean="0">
                                <a:latin typeface="Cambria Math" panose="02040503050406030204" pitchFamily="18" charset="0"/>
                                <a:ea typeface="Cambria Math" panose="02040503050406030204" pitchFamily="18" charset="0"/>
                              </a:rPr>
                              <m:t>2</m:t>
                            </m:r>
                          </m:sub>
                        </m:sSub>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e>
                    </m:nary>
                  </m:oMath>
                </a14:m>
                <a:r>
                  <a:rPr lang="es-ES" b="1" i="1" dirty="0" smtClean="0">
                    <a:latin typeface="Times New Roman" panose="02020603050405020304" pitchFamily="18" charset="0"/>
                    <a:ea typeface="Times New Roman" panose="02020603050405020304" pitchFamily="18" charset="0"/>
                  </a:rPr>
                  <a:t>   </a:t>
                </a:r>
                <a:r>
                  <a:rPr lang="es-ES" dirty="0" smtClean="0">
                    <a:latin typeface="Times New Roman" panose="02020603050405020304" pitchFamily="18" charset="0"/>
                    <a:ea typeface="Times New Roman" panose="02020603050405020304" pitchFamily="18" charset="0"/>
                  </a:rPr>
                  <a:t>(3)</a:t>
                </a:r>
                <a:r>
                  <a:rPr lang="es-ES" b="1" i="1" dirty="0" smtClean="0">
                    <a:latin typeface="Times New Roman" panose="02020603050405020304" pitchFamily="18" charset="0"/>
                    <a:ea typeface="Times New Roman" panose="02020603050405020304" pitchFamily="18" charset="0"/>
                  </a:rPr>
                  <a:t>  </a:t>
                </a:r>
              </a:p>
              <a:p>
                <a:pPr algn="just"/>
                <a14:m>
                  <m:oMath xmlns:m="http://schemas.openxmlformats.org/officeDocument/2006/math">
                    <m:nary>
                      <m:naryPr>
                        <m:chr m:val="∑"/>
                        <m:limLoc m:val="undOvr"/>
                        <m:subHide m:val="on"/>
                        <m:supHide m:val="on"/>
                        <m:ctrlPr>
                          <a:rPr lang="es-VE" b="1" i="1">
                            <a:latin typeface="Cambria Math" panose="02040503050406030204" pitchFamily="18" charset="0"/>
                          </a:rPr>
                        </m:ctrlPr>
                      </m:naryPr>
                      <m:sub/>
                      <m:sup/>
                      <m:e>
                        <m:sSub>
                          <m:sSubPr>
                            <m:ctrlPr>
                              <a:rPr lang="es-ES" b="1" i="1">
                                <a:latin typeface="Cambria Math" panose="02040503050406030204" pitchFamily="18" charset="0"/>
                              </a:rPr>
                            </m:ctrlPr>
                          </m:sSubPr>
                          <m:e>
                            <m:acc>
                              <m:accPr>
                                <m:chr m:val="⃗"/>
                                <m:ctrlPr>
                                  <a:rPr lang="es-ES" b="1" i="1">
                                    <a:latin typeface="Cambria Math" panose="02040503050406030204" pitchFamily="18" charset="0"/>
                                  </a:rPr>
                                </m:ctrlPr>
                              </m:accPr>
                              <m:e>
                                <m:r>
                                  <a:rPr lang="es-VE" b="1" i="1">
                                    <a:latin typeface="Cambria Math" panose="02040503050406030204" pitchFamily="18" charset="0"/>
                                  </a:rPr>
                                  <m:t>𝑭</m:t>
                                </m:r>
                              </m:e>
                            </m:acc>
                          </m:e>
                          <m:sub>
                            <m:r>
                              <a:rPr lang="es-VE" b="1" i="1">
                                <a:latin typeface="Cambria Math" panose="02040503050406030204" pitchFamily="18" charset="0"/>
                              </a:rPr>
                              <m:t>𝒚</m:t>
                            </m:r>
                          </m:sub>
                        </m:sSub>
                        <m:r>
                          <a:rPr lang="es-VE" b="1" i="1">
                            <a:latin typeface="Cambria Math" panose="02040503050406030204" pitchFamily="18" charset="0"/>
                            <a:ea typeface="Cambria Math" panose="02040503050406030204" pitchFamily="18" charset="0"/>
                          </a:rPr>
                          <m:t>=</m:t>
                        </m:r>
                        <m:sSub>
                          <m:sSubPr>
                            <m:ctrlPr>
                              <a:rPr lang="es-VE" b="1" i="1">
                                <a:latin typeface="Cambria Math" panose="02040503050406030204" pitchFamily="18" charset="0"/>
                                <a:ea typeface="Cambria Math" panose="02040503050406030204" pitchFamily="18" charset="0"/>
                              </a:rPr>
                            </m:ctrlPr>
                          </m:sSubPr>
                          <m:e>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𝑵</m:t>
                                </m:r>
                              </m:e>
                            </m:acc>
                          </m:e>
                          <m:sub>
                            <m:r>
                              <a:rPr lang="es-VE" b="1" i="1" smtClean="0">
                                <a:latin typeface="Cambria Math" panose="02040503050406030204" pitchFamily="18" charset="0"/>
                                <a:ea typeface="Cambria Math" panose="02040503050406030204" pitchFamily="18" charset="0"/>
                              </a:rPr>
                              <m:t>𝟐</m:t>
                            </m:r>
                          </m:sub>
                        </m:sSub>
                        <m:r>
                          <a:rPr lang="es-VE" b="1"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b="0" i="1" smtClean="0">
                                <a:latin typeface="Cambria Math" panose="02040503050406030204" pitchFamily="18" charset="0"/>
                                <a:ea typeface="Cambria Math" panose="02040503050406030204" pitchFamily="18" charset="0"/>
                              </a:rPr>
                              <m:t>2</m:t>
                            </m:r>
                          </m:sub>
                        </m:sSub>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𝒈</m:t>
                            </m:r>
                          </m:e>
                        </m:acc>
                        <m:r>
                          <a:rPr lang="es-VE" b="1" i="1">
                            <a:latin typeface="Cambria Math" panose="02040503050406030204" pitchFamily="18" charset="0"/>
                            <a:ea typeface="Cambria Math" panose="02040503050406030204" pitchFamily="18" charset="0"/>
                          </a:rPr>
                          <m:t>=</m:t>
                        </m:r>
                        <m:r>
                          <a:rPr lang="es-VE" b="0" i="1">
                            <a:latin typeface="Cambria Math" panose="02040503050406030204" pitchFamily="18" charset="0"/>
                            <a:ea typeface="Cambria Math" panose="02040503050406030204" pitchFamily="18" charset="0"/>
                          </a:rPr>
                          <m:t>0</m:t>
                        </m:r>
                      </m:e>
                    </m:nary>
                  </m:oMath>
                </a14:m>
                <a:r>
                  <a:rPr lang="es-ES" b="1" i="1" dirty="0" smtClean="0">
                    <a:latin typeface="Times New Roman" panose="02020603050405020304" pitchFamily="18" charset="0"/>
                    <a:ea typeface="Times New Roman" panose="02020603050405020304" pitchFamily="18" charset="0"/>
                  </a:rPr>
                  <a:t>       </a:t>
                </a:r>
                <a:r>
                  <a:rPr lang="es-ES" dirty="0" smtClean="0">
                    <a:latin typeface="Times New Roman" panose="02020603050405020304" pitchFamily="18" charset="0"/>
                    <a:ea typeface="Times New Roman" panose="02020603050405020304" pitchFamily="18" charset="0"/>
                  </a:rPr>
                  <a:t>(4) </a:t>
                </a:r>
                <a:endParaRPr lang="es-ES" dirty="0">
                  <a:latin typeface="Times New Roman" panose="02020603050405020304" pitchFamily="18" charset="0"/>
                  <a:ea typeface="Times New Roman" panose="02020603050405020304" pitchFamily="18" charset="0"/>
                </a:endParaRPr>
              </a:p>
              <a:p>
                <a:pPr algn="just"/>
                <a:endParaRPr lang="es-ES" b="1" i="1" dirty="0">
                  <a:latin typeface="Times New Roman" panose="02020603050405020304" pitchFamily="18" charset="0"/>
                  <a:ea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882868" y="914428"/>
                <a:ext cx="10468303" cy="4738348"/>
              </a:xfrm>
              <a:prstGeom prst="rect">
                <a:avLst/>
              </a:prstGeom>
              <a:blipFill rotWithShape="0">
                <a:blip r:embed="rId2"/>
                <a:stretch>
                  <a:fillRect l="-3262" t="-644" b="-7336"/>
                </a:stretch>
              </a:blipFill>
            </p:spPr>
            <p:txBody>
              <a:bodyPr/>
              <a:lstStyle/>
              <a:p>
                <a:r>
                  <a:rPr lang="es-VE">
                    <a:noFill/>
                  </a:rPr>
                  <a:t> </a:t>
                </a:r>
              </a:p>
            </p:txBody>
          </p:sp>
        </mc:Fallback>
      </mc:AlternateContent>
      <p:grpSp>
        <p:nvGrpSpPr>
          <p:cNvPr id="48" name="Grupo 47"/>
          <p:cNvGrpSpPr/>
          <p:nvPr/>
        </p:nvGrpSpPr>
        <p:grpSpPr>
          <a:xfrm>
            <a:off x="2294292" y="1571989"/>
            <a:ext cx="1726925" cy="1824197"/>
            <a:chOff x="1462785" y="1426414"/>
            <a:chExt cx="1726925" cy="1824197"/>
          </a:xfrm>
        </p:grpSpPr>
        <p:sp>
          <p:nvSpPr>
            <p:cNvPr id="3" name="Rectángulo 2"/>
            <p:cNvSpPr/>
            <p:nvPr/>
          </p:nvSpPr>
          <p:spPr>
            <a:xfrm>
              <a:off x="1907628" y="1907628"/>
              <a:ext cx="756744" cy="630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5" name="Conector recto de flecha 4"/>
            <p:cNvCxnSpPr/>
            <p:nvPr/>
          </p:nvCxnSpPr>
          <p:spPr>
            <a:xfrm flipV="1">
              <a:off x="2286000" y="1507524"/>
              <a:ext cx="0" cy="6783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2286000" y="2185867"/>
              <a:ext cx="0" cy="7797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2285998" y="1426414"/>
              <a:ext cx="471373"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N</a:t>
              </a:r>
              <a:r>
                <a:rPr lang="es-VE" b="1" i="1" baseline="-25000" dirty="0" smtClean="0">
                  <a:latin typeface="Times New Roman" panose="02020603050405020304" pitchFamily="18" charset="0"/>
                  <a:cs typeface="Times New Roman" panose="02020603050405020304" pitchFamily="18" charset="0"/>
                </a:rPr>
                <a:t>1</a:t>
              </a:r>
              <a:endParaRPr lang="es-VE" b="1" i="1" dirty="0">
                <a:latin typeface="Times New Roman" panose="02020603050405020304" pitchFamily="18" charset="0"/>
                <a:cs typeface="Times New Roman" panose="02020603050405020304" pitchFamily="18" charset="0"/>
              </a:endParaRPr>
            </a:p>
          </p:txBody>
        </p:sp>
        <p:sp>
          <p:nvSpPr>
            <p:cNvPr id="27" name="CuadroTexto 26"/>
            <p:cNvSpPr txBox="1"/>
            <p:nvPr/>
          </p:nvSpPr>
          <p:spPr>
            <a:xfrm>
              <a:off x="1462785" y="1853606"/>
              <a:ext cx="296562"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T</a:t>
              </a:r>
              <a:endParaRPr lang="es-VE" b="1" i="1" dirty="0">
                <a:latin typeface="Times New Roman" panose="02020603050405020304" pitchFamily="18" charset="0"/>
                <a:cs typeface="Times New Roman" panose="02020603050405020304" pitchFamily="18" charset="0"/>
              </a:endParaRPr>
            </a:p>
          </p:txBody>
        </p:sp>
        <p:sp>
          <p:nvSpPr>
            <p:cNvPr id="29" name="CuadroTexto 28"/>
            <p:cNvSpPr txBox="1"/>
            <p:nvPr/>
          </p:nvSpPr>
          <p:spPr>
            <a:xfrm>
              <a:off x="2688572" y="1846695"/>
              <a:ext cx="501138"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f</a:t>
              </a:r>
              <a:r>
                <a:rPr lang="es-VE" b="1" i="1" baseline="-25000" dirty="0" smtClean="0">
                  <a:latin typeface="Times New Roman" panose="02020603050405020304" pitchFamily="18" charset="0"/>
                  <a:cs typeface="Times New Roman" panose="02020603050405020304" pitchFamily="18" charset="0"/>
                </a:rPr>
                <a:t>r1</a:t>
              </a:r>
              <a:endParaRPr lang="es-VE" b="1" i="1" baseline="-25000" dirty="0">
                <a:latin typeface="Times New Roman" panose="02020603050405020304" pitchFamily="18" charset="0"/>
                <a:cs typeface="Times New Roman" panose="02020603050405020304" pitchFamily="18" charset="0"/>
              </a:endParaRPr>
            </a:p>
          </p:txBody>
        </p:sp>
        <p:sp>
          <p:nvSpPr>
            <p:cNvPr id="30" name="CuadroTexto 29"/>
            <p:cNvSpPr txBox="1"/>
            <p:nvPr/>
          </p:nvSpPr>
          <p:spPr>
            <a:xfrm>
              <a:off x="2285998" y="2604280"/>
              <a:ext cx="635332" cy="646331"/>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m</a:t>
              </a:r>
              <a:r>
                <a:rPr lang="es-VE" b="1" i="1" baseline="-25000" dirty="0" smtClean="0">
                  <a:latin typeface="Times New Roman" panose="02020603050405020304" pitchFamily="18" charset="0"/>
                  <a:cs typeface="Times New Roman" panose="02020603050405020304" pitchFamily="18" charset="0"/>
                </a:rPr>
                <a:t>1</a:t>
              </a:r>
              <a:r>
                <a:rPr lang="es-VE" b="1" dirty="0">
                  <a:latin typeface="Times New Roman" panose="02020603050405020304" pitchFamily="18" charset="0"/>
                  <a:cs typeface="Times New Roman" panose="02020603050405020304" pitchFamily="18" charset="0"/>
                </a:rPr>
                <a:t>g</a:t>
              </a:r>
            </a:p>
            <a:p>
              <a:endParaRPr lang="es-VE" b="1" i="1" dirty="0">
                <a:latin typeface="Times New Roman" panose="02020603050405020304" pitchFamily="18" charset="0"/>
                <a:cs typeface="Times New Roman" panose="02020603050405020304" pitchFamily="18" charset="0"/>
              </a:endParaRPr>
            </a:p>
          </p:txBody>
        </p:sp>
        <p:cxnSp>
          <p:nvCxnSpPr>
            <p:cNvPr id="21" name="Conector recto de flecha 20"/>
            <p:cNvCxnSpPr/>
            <p:nvPr/>
          </p:nvCxnSpPr>
          <p:spPr>
            <a:xfrm flipH="1">
              <a:off x="1594022" y="2185867"/>
              <a:ext cx="69197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2286000" y="2185867"/>
              <a:ext cx="778476"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upo 46"/>
          <p:cNvGrpSpPr/>
          <p:nvPr/>
        </p:nvGrpSpPr>
        <p:grpSpPr>
          <a:xfrm>
            <a:off x="5635169" y="1590770"/>
            <a:ext cx="2838203" cy="1629796"/>
            <a:chOff x="3847598" y="1472922"/>
            <a:chExt cx="2838203" cy="1629796"/>
          </a:xfrm>
        </p:grpSpPr>
        <p:sp>
          <p:nvSpPr>
            <p:cNvPr id="31" name="Rectángulo 30"/>
            <p:cNvSpPr/>
            <p:nvPr/>
          </p:nvSpPr>
          <p:spPr>
            <a:xfrm>
              <a:off x="4316879" y="1907628"/>
              <a:ext cx="1632652" cy="630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32" name="Conector recto de flecha 31"/>
            <p:cNvCxnSpPr/>
            <p:nvPr/>
          </p:nvCxnSpPr>
          <p:spPr>
            <a:xfrm flipV="1">
              <a:off x="5134091" y="1527824"/>
              <a:ext cx="0" cy="678343"/>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a:off x="5134091" y="2222938"/>
              <a:ext cx="1551710" cy="11875"/>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H="1">
              <a:off x="3847598" y="2222938"/>
              <a:ext cx="1286493"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5134091" y="2230068"/>
              <a:ext cx="0" cy="779755"/>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H="1">
              <a:off x="4426347" y="2261545"/>
              <a:ext cx="69197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4702535" y="2234139"/>
              <a:ext cx="437839"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f</a:t>
              </a:r>
              <a:r>
                <a:rPr lang="es-VE" b="1" i="1" baseline="-25000" dirty="0" smtClean="0">
                  <a:latin typeface="Times New Roman" panose="02020603050405020304" pitchFamily="18" charset="0"/>
                  <a:cs typeface="Times New Roman" panose="02020603050405020304" pitchFamily="18" charset="0"/>
                </a:rPr>
                <a:t>r2</a:t>
              </a:r>
              <a:endParaRPr lang="es-VE" b="1" i="1" baseline="-25000" dirty="0">
                <a:latin typeface="Times New Roman" panose="02020603050405020304" pitchFamily="18" charset="0"/>
                <a:cs typeface="Times New Roman" panose="02020603050405020304" pitchFamily="18" charset="0"/>
              </a:endParaRPr>
            </a:p>
          </p:txBody>
        </p:sp>
        <p:sp>
          <p:nvSpPr>
            <p:cNvPr id="40" name="CuadroTexto 39"/>
            <p:cNvSpPr txBox="1"/>
            <p:nvPr/>
          </p:nvSpPr>
          <p:spPr>
            <a:xfrm>
              <a:off x="5140951" y="1472922"/>
              <a:ext cx="471373"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N</a:t>
              </a:r>
              <a:r>
                <a:rPr lang="es-VE" b="1" i="1" baseline="-25000" dirty="0" smtClean="0">
                  <a:latin typeface="Times New Roman" panose="02020603050405020304" pitchFamily="18" charset="0"/>
                  <a:cs typeface="Times New Roman" panose="02020603050405020304" pitchFamily="18" charset="0"/>
                </a:rPr>
                <a:t>2</a:t>
              </a:r>
              <a:endParaRPr lang="es-VE" b="1" i="1" dirty="0">
                <a:latin typeface="Times New Roman" panose="02020603050405020304" pitchFamily="18" charset="0"/>
                <a:cs typeface="Times New Roman" panose="02020603050405020304" pitchFamily="18" charset="0"/>
              </a:endParaRPr>
            </a:p>
          </p:txBody>
        </p:sp>
        <p:sp>
          <p:nvSpPr>
            <p:cNvPr id="41" name="CuadroTexto 40"/>
            <p:cNvSpPr txBox="1"/>
            <p:nvPr/>
          </p:nvSpPr>
          <p:spPr>
            <a:xfrm>
              <a:off x="5127809" y="2733386"/>
              <a:ext cx="572347"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m</a:t>
              </a:r>
              <a:r>
                <a:rPr lang="es-VE" b="1" i="1" baseline="-25000" dirty="0" smtClean="0">
                  <a:latin typeface="Times New Roman" panose="02020603050405020304" pitchFamily="18" charset="0"/>
                  <a:cs typeface="Times New Roman" panose="02020603050405020304" pitchFamily="18" charset="0"/>
                </a:rPr>
                <a:t>2</a:t>
              </a:r>
              <a:r>
                <a:rPr lang="es-VE" b="1" i="1" dirty="0" smtClean="0">
                  <a:latin typeface="Times New Roman" panose="02020603050405020304" pitchFamily="18" charset="0"/>
                  <a:cs typeface="Times New Roman" panose="02020603050405020304" pitchFamily="18" charset="0"/>
                </a:rPr>
                <a:t>g</a:t>
              </a:r>
              <a:r>
                <a:rPr lang="es-VE" b="1" i="1" baseline="-25000" dirty="0" smtClean="0">
                  <a:latin typeface="Times New Roman" panose="02020603050405020304" pitchFamily="18" charset="0"/>
                  <a:cs typeface="Times New Roman" panose="02020603050405020304" pitchFamily="18" charset="0"/>
                </a:rPr>
                <a:t> </a:t>
              </a:r>
              <a:endParaRPr lang="es-VE" b="1" i="1" dirty="0">
                <a:latin typeface="Times New Roman" panose="02020603050405020304" pitchFamily="18" charset="0"/>
                <a:cs typeface="Times New Roman" panose="02020603050405020304" pitchFamily="18" charset="0"/>
              </a:endParaRPr>
            </a:p>
          </p:txBody>
        </p:sp>
        <p:sp>
          <p:nvSpPr>
            <p:cNvPr id="42" name="CuadroTexto 41"/>
            <p:cNvSpPr txBox="1"/>
            <p:nvPr/>
          </p:nvSpPr>
          <p:spPr>
            <a:xfrm>
              <a:off x="6377346" y="1841326"/>
              <a:ext cx="296562" cy="369332"/>
            </a:xfrm>
            <a:prstGeom prst="rect">
              <a:avLst/>
            </a:prstGeom>
            <a:noFill/>
          </p:spPr>
          <p:txBody>
            <a:bodyPr wrap="square" rtlCol="0">
              <a:spAutoFit/>
            </a:bodyPr>
            <a:lstStyle/>
            <a:p>
              <a:r>
                <a:rPr lang="es-VE" b="1" i="1" dirty="0">
                  <a:latin typeface="Times New Roman" panose="02020603050405020304" pitchFamily="18" charset="0"/>
                  <a:cs typeface="Times New Roman" panose="02020603050405020304" pitchFamily="18" charset="0"/>
                </a:rPr>
                <a:t>F</a:t>
              </a:r>
            </a:p>
          </p:txBody>
        </p:sp>
        <p:sp>
          <p:nvSpPr>
            <p:cNvPr id="43" name="CuadroTexto 42"/>
            <p:cNvSpPr txBox="1"/>
            <p:nvPr/>
          </p:nvSpPr>
          <p:spPr>
            <a:xfrm>
              <a:off x="3938507" y="1907627"/>
              <a:ext cx="215487"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T</a:t>
              </a:r>
              <a:endParaRPr lang="es-VE" b="1" i="1" dirty="0">
                <a:latin typeface="Times New Roman" panose="02020603050405020304" pitchFamily="18" charset="0"/>
                <a:cs typeface="Times New Roman" panose="02020603050405020304" pitchFamily="18" charset="0"/>
              </a:endParaRPr>
            </a:p>
          </p:txBody>
        </p:sp>
      </p:grpSp>
      <p:sp>
        <p:nvSpPr>
          <p:cNvPr id="49" name="Cerrar llave 48"/>
          <p:cNvSpPr/>
          <p:nvPr/>
        </p:nvSpPr>
        <p:spPr>
          <a:xfrm>
            <a:off x="4972405" y="3789027"/>
            <a:ext cx="45719" cy="586854"/>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50" name="CuadroTexto 49"/>
          <p:cNvSpPr txBox="1"/>
          <p:nvPr/>
        </p:nvSpPr>
        <p:spPr>
          <a:xfrm>
            <a:off x="5025508" y="3897788"/>
            <a:ext cx="1204176" cy="369332"/>
          </a:xfrm>
          <a:prstGeom prst="rect">
            <a:avLst/>
          </a:prstGeom>
          <a:noFill/>
        </p:spPr>
        <p:txBody>
          <a:bodyPr wrap="none" rtlCol="0">
            <a:spAutoFit/>
          </a:bodyPr>
          <a:lstStyle/>
          <a:p>
            <a:pPr algn="just"/>
            <a:r>
              <a:rPr lang="es-ES" i="1" dirty="0">
                <a:latin typeface="Times New Roman" panose="02020603050405020304" pitchFamily="18" charset="0"/>
                <a:ea typeface="Times New Roman" panose="02020603050405020304" pitchFamily="18" charset="0"/>
              </a:rPr>
              <a:t>Cuerpo m</a:t>
            </a:r>
            <a:r>
              <a:rPr lang="es-ES" i="1" baseline="-25000" dirty="0">
                <a:latin typeface="Times New Roman" panose="02020603050405020304" pitchFamily="18" charset="0"/>
                <a:ea typeface="Times New Roman" panose="02020603050405020304" pitchFamily="18" charset="0"/>
              </a:rPr>
              <a:t>1</a:t>
            </a:r>
          </a:p>
        </p:txBody>
      </p:sp>
      <p:sp>
        <p:nvSpPr>
          <p:cNvPr id="51" name="CuadroTexto 50"/>
          <p:cNvSpPr txBox="1"/>
          <p:nvPr/>
        </p:nvSpPr>
        <p:spPr>
          <a:xfrm>
            <a:off x="6407551" y="1891433"/>
            <a:ext cx="501138"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f</a:t>
            </a:r>
            <a:r>
              <a:rPr lang="es-VE" b="1" i="1" baseline="-25000" dirty="0" smtClean="0">
                <a:latin typeface="Times New Roman" panose="02020603050405020304" pitchFamily="18" charset="0"/>
                <a:cs typeface="Times New Roman" panose="02020603050405020304" pitchFamily="18" charset="0"/>
              </a:rPr>
              <a:t>r1</a:t>
            </a:r>
            <a:endParaRPr lang="es-VE" b="1" i="1" baseline="-25000" dirty="0">
              <a:latin typeface="Times New Roman" panose="02020603050405020304" pitchFamily="18" charset="0"/>
              <a:cs typeface="Times New Roman" panose="02020603050405020304" pitchFamily="18" charset="0"/>
            </a:endParaRPr>
          </a:p>
        </p:txBody>
      </p:sp>
      <p:sp>
        <p:nvSpPr>
          <p:cNvPr id="52" name="Cerrar llave 51"/>
          <p:cNvSpPr/>
          <p:nvPr/>
        </p:nvSpPr>
        <p:spPr>
          <a:xfrm>
            <a:off x="4962675" y="4754218"/>
            <a:ext cx="45719" cy="586854"/>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53" name="CuadroTexto 52"/>
          <p:cNvSpPr txBox="1"/>
          <p:nvPr/>
        </p:nvSpPr>
        <p:spPr>
          <a:xfrm>
            <a:off x="5025508" y="4862979"/>
            <a:ext cx="1204176" cy="369332"/>
          </a:xfrm>
          <a:prstGeom prst="rect">
            <a:avLst/>
          </a:prstGeom>
          <a:noFill/>
        </p:spPr>
        <p:txBody>
          <a:bodyPr wrap="none" rtlCol="0">
            <a:spAutoFit/>
          </a:bodyPr>
          <a:lstStyle/>
          <a:p>
            <a:pPr algn="just"/>
            <a:r>
              <a:rPr lang="es-ES" i="1" dirty="0">
                <a:latin typeface="Times New Roman" panose="02020603050405020304" pitchFamily="18" charset="0"/>
                <a:ea typeface="Times New Roman" panose="02020603050405020304" pitchFamily="18" charset="0"/>
              </a:rPr>
              <a:t>Cuerpo </a:t>
            </a:r>
            <a:r>
              <a:rPr lang="es-ES" i="1" dirty="0" smtClean="0">
                <a:latin typeface="Times New Roman" panose="02020603050405020304" pitchFamily="18" charset="0"/>
                <a:ea typeface="Times New Roman" panose="02020603050405020304" pitchFamily="18" charset="0"/>
              </a:rPr>
              <a:t>m</a:t>
            </a:r>
            <a:r>
              <a:rPr lang="es-ES" i="1" baseline="-25000" dirty="0" smtClean="0">
                <a:latin typeface="Times New Roman" panose="02020603050405020304" pitchFamily="18" charset="0"/>
                <a:ea typeface="Times New Roman" panose="02020603050405020304" pitchFamily="18" charset="0"/>
              </a:rPr>
              <a:t>2</a:t>
            </a:r>
            <a:endParaRPr lang="es-ES" i="1" baseline="-25000" dirty="0">
              <a:latin typeface="Times New Roman" panose="02020603050405020304" pitchFamily="18" charset="0"/>
              <a:ea typeface="Times New Roman" panose="02020603050405020304" pitchFamily="18" charset="0"/>
            </a:endParaRPr>
          </a:p>
        </p:txBody>
      </p:sp>
      <p:sp>
        <p:nvSpPr>
          <p:cNvPr id="54" name="CuadroTexto 53"/>
          <p:cNvSpPr txBox="1"/>
          <p:nvPr/>
        </p:nvSpPr>
        <p:spPr>
          <a:xfrm>
            <a:off x="7101872" y="3502001"/>
            <a:ext cx="4455035" cy="1600438"/>
          </a:xfrm>
          <a:prstGeom prst="rect">
            <a:avLst/>
          </a:prstGeom>
          <a:noFill/>
        </p:spPr>
        <p:txBody>
          <a:bodyPr wrap="square" rtlCol="0">
            <a:spAutoFit/>
          </a:bodyPr>
          <a:lstStyle/>
          <a:p>
            <a:pPr algn="just"/>
            <a:r>
              <a:rPr lang="es-ES" sz="1400" i="1" dirty="0" smtClean="0">
                <a:latin typeface="Times New Roman" panose="02020603050405020304" pitchFamily="18" charset="0"/>
                <a:ea typeface="Times New Roman" panose="02020603050405020304" pitchFamily="18" charset="0"/>
              </a:rPr>
              <a:t>La </a:t>
            </a:r>
            <a:r>
              <a:rPr lang="es-ES" sz="1400" i="1" dirty="0">
                <a:latin typeface="Times New Roman" panose="02020603050405020304" pitchFamily="18" charset="0"/>
                <a:ea typeface="Times New Roman" panose="02020603050405020304" pitchFamily="18" charset="0"/>
              </a:rPr>
              <a:t>fuerza de roce entre la superficie del </a:t>
            </a:r>
            <a:r>
              <a:rPr lang="es-ES" sz="1400" i="1" dirty="0" smtClean="0">
                <a:latin typeface="Times New Roman" panose="02020603050405020304" pitchFamily="18" charset="0"/>
                <a:ea typeface="Times New Roman" panose="02020603050405020304" pitchFamily="18" charset="0"/>
              </a:rPr>
              <a:t>cuerpo m</a:t>
            </a:r>
            <a:r>
              <a:rPr lang="es-ES" sz="1400" i="1" baseline="-25000" dirty="0" smtClean="0">
                <a:latin typeface="Times New Roman" panose="02020603050405020304" pitchFamily="18" charset="0"/>
                <a:ea typeface="Times New Roman" panose="02020603050405020304" pitchFamily="18" charset="0"/>
              </a:rPr>
              <a:t>1 </a:t>
            </a:r>
            <a:r>
              <a:rPr lang="es-ES" sz="1400" i="1" dirty="0" smtClean="0">
                <a:latin typeface="Times New Roman" panose="02020603050405020304" pitchFamily="18" charset="0"/>
                <a:ea typeface="Times New Roman" panose="02020603050405020304" pitchFamily="18" charset="0"/>
              </a:rPr>
              <a:t>con el cuerpo m</a:t>
            </a:r>
            <a:r>
              <a:rPr lang="es-ES" sz="1400" i="1" baseline="-25000" dirty="0" smtClean="0">
                <a:latin typeface="Times New Roman" panose="02020603050405020304" pitchFamily="18" charset="0"/>
                <a:ea typeface="Times New Roman" panose="02020603050405020304" pitchFamily="18" charset="0"/>
              </a:rPr>
              <a:t>2</a:t>
            </a:r>
            <a:r>
              <a:rPr lang="es-ES" sz="1400" i="1" dirty="0" smtClean="0">
                <a:latin typeface="Times New Roman" panose="02020603050405020304" pitchFamily="18" charset="0"/>
                <a:ea typeface="Times New Roman" panose="02020603050405020304" pitchFamily="18" charset="0"/>
              </a:rPr>
              <a:t>, es </a:t>
            </a:r>
            <a:r>
              <a:rPr lang="es-VE" sz="1400" b="1" i="1" dirty="0" smtClean="0">
                <a:latin typeface="Times New Roman" panose="02020603050405020304" pitchFamily="18" charset="0"/>
                <a:cs typeface="Times New Roman" panose="02020603050405020304" pitchFamily="18" charset="0"/>
              </a:rPr>
              <a:t>f</a:t>
            </a:r>
            <a:r>
              <a:rPr lang="es-VE" sz="1400" b="1" i="1" baseline="-25000" dirty="0" smtClean="0">
                <a:latin typeface="Times New Roman" panose="02020603050405020304" pitchFamily="18" charset="0"/>
                <a:cs typeface="Times New Roman" panose="02020603050405020304" pitchFamily="18" charset="0"/>
              </a:rPr>
              <a:t>r1  </a:t>
            </a:r>
            <a:r>
              <a:rPr lang="es-VE" sz="1400" i="1" dirty="0" smtClean="0">
                <a:latin typeface="Times New Roman" panose="02020603050405020304" pitchFamily="18" charset="0"/>
                <a:cs typeface="Times New Roman" panose="02020603050405020304" pitchFamily="18" charset="0"/>
              </a:rPr>
              <a:t>y la fuerza de roce entre </a:t>
            </a:r>
            <a:r>
              <a:rPr lang="es-ES" sz="1400" i="1" dirty="0" smtClean="0">
                <a:latin typeface="Times New Roman" panose="02020603050405020304" pitchFamily="18" charset="0"/>
                <a:ea typeface="Times New Roman" panose="02020603050405020304" pitchFamily="18" charset="0"/>
              </a:rPr>
              <a:t>m</a:t>
            </a:r>
            <a:r>
              <a:rPr lang="es-ES" sz="1400" i="1" baseline="-25000" dirty="0" smtClean="0">
                <a:latin typeface="Times New Roman" panose="02020603050405020304" pitchFamily="18" charset="0"/>
                <a:ea typeface="Times New Roman" panose="02020603050405020304" pitchFamily="18" charset="0"/>
              </a:rPr>
              <a:t>2</a:t>
            </a:r>
            <a:r>
              <a:rPr lang="es-ES" sz="1400" i="1" dirty="0" smtClean="0">
                <a:latin typeface="Times New Roman" panose="02020603050405020304" pitchFamily="18" charset="0"/>
                <a:ea typeface="Times New Roman" panose="02020603050405020304" pitchFamily="18" charset="0"/>
              </a:rPr>
              <a:t> y la superficie que lo soporta es </a:t>
            </a:r>
            <a:r>
              <a:rPr lang="es-VE" sz="1400" b="1" i="1" dirty="0" smtClean="0">
                <a:latin typeface="Times New Roman" panose="02020603050405020304" pitchFamily="18" charset="0"/>
                <a:cs typeface="Times New Roman" panose="02020603050405020304" pitchFamily="18" charset="0"/>
              </a:rPr>
              <a:t>f</a:t>
            </a:r>
            <a:r>
              <a:rPr lang="es-VE" sz="1400" b="1" i="1" baseline="-25000" dirty="0" smtClean="0">
                <a:latin typeface="Times New Roman" panose="02020603050405020304" pitchFamily="18" charset="0"/>
                <a:cs typeface="Times New Roman" panose="02020603050405020304" pitchFamily="18" charset="0"/>
              </a:rPr>
              <a:t>r2</a:t>
            </a:r>
          </a:p>
          <a:p>
            <a:pPr algn="just"/>
            <a:endParaRPr lang="es-VE" sz="1400" b="1" i="1" u="sng" dirty="0" smtClean="0">
              <a:latin typeface="Times New Roman" panose="02020603050405020304" pitchFamily="18" charset="0"/>
              <a:cs typeface="Times New Roman" panose="02020603050405020304" pitchFamily="18" charset="0"/>
            </a:endParaRPr>
          </a:p>
          <a:p>
            <a:pPr algn="just"/>
            <a:r>
              <a:rPr lang="es-VE" sz="1400" b="1" i="1" dirty="0" smtClean="0">
                <a:latin typeface="Times New Roman" panose="02020603050405020304" pitchFamily="18" charset="0"/>
                <a:cs typeface="Times New Roman" panose="02020603050405020304" pitchFamily="18" charset="0"/>
              </a:rPr>
              <a:t>Nota: </a:t>
            </a:r>
            <a:r>
              <a:rPr lang="es-VE" sz="1400" i="1" dirty="0" smtClean="0">
                <a:latin typeface="Times New Roman" panose="02020603050405020304" pitchFamily="18" charset="0"/>
                <a:cs typeface="Times New Roman" panose="02020603050405020304" pitchFamily="18" charset="0"/>
              </a:rPr>
              <a:t>Hemos considerado que la masa de la cuerda y la </a:t>
            </a:r>
            <a:r>
              <a:rPr lang="es-VE" sz="1400" i="1" dirty="0">
                <a:latin typeface="Times New Roman" panose="02020603050405020304" pitchFamily="18" charset="0"/>
                <a:cs typeface="Times New Roman" panose="02020603050405020304" pitchFamily="18" charset="0"/>
              </a:rPr>
              <a:t>polea</a:t>
            </a:r>
            <a:r>
              <a:rPr lang="es-VE" sz="1400" i="1" dirty="0" smtClean="0">
                <a:latin typeface="Times New Roman" panose="02020603050405020304" pitchFamily="18" charset="0"/>
                <a:cs typeface="Times New Roman" panose="02020603050405020304" pitchFamily="18" charset="0"/>
              </a:rPr>
              <a:t> es despreciable, y que además no hay fricción entre  la polea y la cuerda</a:t>
            </a:r>
            <a:endParaRPr lang="es-VE" sz="1400" i="1" dirty="0">
              <a:latin typeface="Times New Roman" panose="02020603050405020304" pitchFamily="18" charset="0"/>
              <a:cs typeface="Times New Roman" panose="02020603050405020304" pitchFamily="18" charset="0"/>
            </a:endParaRPr>
          </a:p>
        </p:txBody>
      </p:sp>
      <p:cxnSp>
        <p:nvCxnSpPr>
          <p:cNvPr id="65" name="Conector recto de flecha 64"/>
          <p:cNvCxnSpPr/>
          <p:nvPr/>
        </p:nvCxnSpPr>
        <p:spPr>
          <a:xfrm flipH="1">
            <a:off x="6110748" y="2289271"/>
            <a:ext cx="784968" cy="9747"/>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330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9355" y="815516"/>
            <a:ext cx="10361817" cy="369332"/>
          </a:xfrm>
          <a:prstGeom prst="rect">
            <a:avLst/>
          </a:prstGeom>
          <a:noFill/>
        </p:spPr>
        <p:txBody>
          <a:bodyPr wrap="square" rtlCol="0">
            <a:spAutoFit/>
          </a:bodyPr>
          <a:lstStyle/>
          <a:p>
            <a:pPr algn="just"/>
            <a:r>
              <a:rPr lang="es-ES" dirty="0" smtClean="0">
                <a:latin typeface="Times New Roman" panose="02020603050405020304" pitchFamily="18" charset="0"/>
                <a:ea typeface="Times New Roman" panose="02020603050405020304" pitchFamily="18" charset="0"/>
              </a:rPr>
              <a:t>Resolvamos el sistema de ecuaciones conformado por las ecuaciones (1) y (3). </a:t>
            </a:r>
            <a:endParaRPr lang="es-VE"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ángulo 10"/>
              <p:cNvSpPr/>
              <p:nvPr/>
            </p:nvSpPr>
            <p:spPr>
              <a:xfrm>
                <a:off x="989355" y="2837807"/>
                <a:ext cx="2992934" cy="4109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VE" b="1" i="1" smtClean="0">
                              <a:latin typeface="Cambria Math" panose="02040503050406030204" pitchFamily="18" charset="0"/>
                            </a:rPr>
                          </m:ctrlPr>
                        </m:accPr>
                        <m:e>
                          <m:r>
                            <a:rPr lang="es-VE" b="1" i="1">
                              <a:latin typeface="Cambria Math" panose="02040503050406030204" pitchFamily="18" charset="0"/>
                            </a:rPr>
                            <m:t>𝑭</m:t>
                          </m:r>
                        </m:e>
                      </m:acc>
                      <m:r>
                        <a:rPr lang="es-VE" b="1" i="1" smtClean="0">
                          <a:latin typeface="Cambria Math" panose="02040503050406030204" pitchFamily="18" charset="0"/>
                        </a:rPr>
                        <m:t>−</m:t>
                      </m:r>
                      <m:sSub>
                        <m:sSubPr>
                          <m:ctrlPr>
                            <a:rPr lang="es-VE" b="1" i="1" smtClean="0">
                              <a:latin typeface="Cambria Math" panose="02040503050406030204" pitchFamily="18" charset="0"/>
                              <a:ea typeface="Cambria Math" panose="02040503050406030204" pitchFamily="18" charset="0"/>
                            </a:rPr>
                          </m:ctrlPr>
                        </m:sSubPr>
                        <m:e>
                          <m:acc>
                            <m:accPr>
                              <m:chr m:val="⃗"/>
                              <m:ctrlPr>
                                <a:rPr lang="es-VE" b="1" i="1" smtClean="0">
                                  <a:latin typeface="Cambria Math" panose="02040503050406030204" pitchFamily="18" charset="0"/>
                                  <a:ea typeface="Cambria Math" panose="02040503050406030204" pitchFamily="18" charset="0"/>
                                </a:rPr>
                              </m:ctrlPr>
                            </m:accPr>
                            <m:e>
                              <m:r>
                                <a:rPr lang="es-VE" b="1" i="1" smtClean="0">
                                  <a:latin typeface="Cambria Math" panose="02040503050406030204" pitchFamily="18" charset="0"/>
                                  <a:ea typeface="Cambria Math" panose="02040503050406030204" pitchFamily="18" charset="0"/>
                                </a:rPr>
                                <m:t>𝒇</m:t>
                              </m:r>
                            </m:e>
                          </m:acc>
                        </m:e>
                        <m:sub>
                          <m:r>
                            <a:rPr lang="es-VE" b="1" i="1" smtClean="0">
                              <a:latin typeface="Cambria Math" panose="02040503050406030204" pitchFamily="18" charset="0"/>
                              <a:ea typeface="Cambria Math" panose="02040503050406030204" pitchFamily="18" charset="0"/>
                            </a:rPr>
                            <m:t>𝒓</m:t>
                          </m:r>
                          <m:r>
                            <a:rPr lang="es-VE" b="1" i="1" smtClean="0">
                              <a:latin typeface="Cambria Math" panose="02040503050406030204" pitchFamily="18" charset="0"/>
                              <a:ea typeface="Cambria Math" panose="02040503050406030204" pitchFamily="18" charset="0"/>
                            </a:rPr>
                            <m:t>𝟏</m:t>
                          </m:r>
                        </m:sub>
                      </m:sSub>
                      <m:r>
                        <a:rPr lang="es-ES" b="1" i="1">
                          <a:latin typeface="Cambria Math" panose="02040503050406030204" pitchFamily="18" charset="0"/>
                          <a:ea typeface="Cambria Math" panose="02040503050406030204" pitchFamily="18" charset="0"/>
                        </a:rPr>
                        <m:t>−</m:t>
                      </m:r>
                      <m:acc>
                        <m:accPr>
                          <m:chr m:val="⃗"/>
                          <m:ctrlPr>
                            <a:rPr lang="es-ES"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𝑻</m:t>
                          </m:r>
                        </m:e>
                      </m:acc>
                      <m:r>
                        <a:rPr lang="es-VE" b="1" i="1" smtClean="0">
                          <a:latin typeface="Cambria Math" panose="02040503050406030204" pitchFamily="18" charset="0"/>
                          <a:ea typeface="Cambria Math" panose="02040503050406030204" pitchFamily="18" charset="0"/>
                        </a:rPr>
                        <m:t>−</m:t>
                      </m:r>
                      <m:sSub>
                        <m:sSubPr>
                          <m:ctrlPr>
                            <a:rPr lang="es-VE" b="1" i="1" smtClean="0">
                              <a:latin typeface="Cambria Math" panose="02040503050406030204" pitchFamily="18" charset="0"/>
                              <a:ea typeface="Cambria Math" panose="02040503050406030204" pitchFamily="18" charset="0"/>
                            </a:rPr>
                          </m:ctrlPr>
                        </m:sSubPr>
                        <m:e>
                          <m:acc>
                            <m:accPr>
                              <m:chr m:val="⃗"/>
                              <m:ctrlPr>
                                <a:rPr lang="es-VE" b="1" i="1" smtClean="0">
                                  <a:latin typeface="Cambria Math" panose="02040503050406030204" pitchFamily="18" charset="0"/>
                                  <a:ea typeface="Cambria Math" panose="02040503050406030204" pitchFamily="18" charset="0"/>
                                </a:rPr>
                              </m:ctrlPr>
                            </m:accPr>
                            <m:e>
                              <m:r>
                                <a:rPr lang="es-VE" b="1" i="1" smtClean="0">
                                  <a:latin typeface="Cambria Math" panose="02040503050406030204" pitchFamily="18" charset="0"/>
                                  <a:ea typeface="Cambria Math" panose="02040503050406030204" pitchFamily="18" charset="0"/>
                                </a:rPr>
                                <m:t>𝒇</m:t>
                              </m:r>
                            </m:e>
                          </m:acc>
                        </m:e>
                        <m:sub>
                          <m:r>
                            <a:rPr lang="es-VE" b="1" i="1" smtClean="0">
                              <a:latin typeface="Cambria Math" panose="02040503050406030204" pitchFamily="18" charset="0"/>
                              <a:ea typeface="Cambria Math" panose="02040503050406030204" pitchFamily="18" charset="0"/>
                            </a:rPr>
                            <m:t>𝒓</m:t>
                          </m:r>
                          <m:r>
                            <a:rPr lang="es-VE" b="1" i="1" smtClean="0">
                              <a:latin typeface="Cambria Math" panose="02040503050406030204" pitchFamily="18" charset="0"/>
                              <a:ea typeface="Cambria Math" panose="02040503050406030204" pitchFamily="18" charset="0"/>
                            </a:rPr>
                            <m:t>𝟐</m:t>
                          </m:r>
                        </m:sub>
                      </m:sSub>
                      <m:r>
                        <a:rPr lang="es-VE" b="1"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b="0" i="1" smtClean="0">
                              <a:latin typeface="Cambria Math" panose="02040503050406030204" pitchFamily="18" charset="0"/>
                              <a:ea typeface="Cambria Math" panose="02040503050406030204" pitchFamily="18" charset="0"/>
                            </a:rPr>
                            <m:t>2</m:t>
                          </m:r>
                        </m:sub>
                      </m:sSub>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oMath>
                  </m:oMathPara>
                </a14:m>
                <a:endParaRPr lang="es-VE" dirty="0"/>
              </a:p>
            </p:txBody>
          </p:sp>
        </mc:Choice>
        <mc:Fallback xmlns="">
          <p:sp>
            <p:nvSpPr>
              <p:cNvPr id="11" name="Rectángulo 10"/>
              <p:cNvSpPr>
                <a:spLocks noRot="1" noChangeAspect="1" noMove="1" noResize="1" noEditPoints="1" noAdjustHandles="1" noChangeArrowheads="1" noChangeShapeType="1" noTextEdit="1"/>
              </p:cNvSpPr>
              <p:nvPr/>
            </p:nvSpPr>
            <p:spPr>
              <a:xfrm>
                <a:off x="989355" y="2837807"/>
                <a:ext cx="2992934" cy="410946"/>
              </a:xfrm>
              <a:prstGeom prst="rect">
                <a:avLst/>
              </a:prstGeom>
              <a:blipFill rotWithShape="0">
                <a:blip r:embed="rId2"/>
                <a:stretch>
                  <a:fillRect b="-11940"/>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1104351" y="1587768"/>
                <a:ext cx="1900841" cy="410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acc>
                            <m:accPr>
                              <m:chr m:val="⃗"/>
                              <m:ctrlPr>
                                <a:rPr lang="es-ES" b="1" i="1">
                                  <a:latin typeface="Cambria Math" panose="02040503050406030204" pitchFamily="18" charset="0"/>
                                </a:rPr>
                              </m:ctrlPr>
                            </m:accPr>
                            <m:e>
                              <m:r>
                                <a:rPr lang="es-VE" b="1" i="1">
                                  <a:latin typeface="Cambria Math" panose="02040503050406030204" pitchFamily="18" charset="0"/>
                                </a:rPr>
                                <m:t>𝒇</m:t>
                              </m:r>
                            </m:e>
                          </m:acc>
                        </m:e>
                        <m:sub>
                          <m:r>
                            <a:rPr lang="es-VE" b="1" i="1">
                              <a:latin typeface="Cambria Math" panose="02040503050406030204" pitchFamily="18" charset="0"/>
                            </a:rPr>
                            <m:t>𝒓</m:t>
                          </m:r>
                          <m:r>
                            <a:rPr lang="es-VE" b="1" i="1" smtClean="0">
                              <a:latin typeface="Cambria Math" panose="02040503050406030204" pitchFamily="18" charset="0"/>
                            </a:rPr>
                            <m:t>𝟏</m:t>
                          </m:r>
                        </m:sub>
                      </m:sSub>
                      <m:r>
                        <a:rPr lang="es-ES" b="1" i="1">
                          <a:latin typeface="Cambria Math" panose="02040503050406030204" pitchFamily="18" charset="0"/>
                          <a:ea typeface="Cambria Math" panose="02040503050406030204" pitchFamily="18" charset="0"/>
                        </a:rPr>
                        <m:t>−</m:t>
                      </m:r>
                      <m:acc>
                        <m:accPr>
                          <m:chr m:val="⃗"/>
                          <m:ctrlPr>
                            <a:rPr lang="es-ES"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𝑻</m:t>
                          </m:r>
                        </m:e>
                      </m:acc>
                      <m:r>
                        <a:rPr lang="es-VE" b="1"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1</m:t>
                          </m:r>
                        </m:sub>
                      </m:sSub>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oMath>
                  </m:oMathPara>
                </a14:m>
                <a:endParaRPr lang="es-VE" dirty="0"/>
              </a:p>
            </p:txBody>
          </p:sp>
        </mc:Choice>
        <mc:Fallback xmlns="">
          <p:sp>
            <p:nvSpPr>
              <p:cNvPr id="13" name="Rectángulo 12"/>
              <p:cNvSpPr>
                <a:spLocks noRot="1" noChangeAspect="1" noMove="1" noResize="1" noEditPoints="1" noAdjustHandles="1" noChangeArrowheads="1" noChangeShapeType="1" noTextEdit="1"/>
              </p:cNvSpPr>
              <p:nvPr/>
            </p:nvSpPr>
            <p:spPr>
              <a:xfrm>
                <a:off x="1104351" y="1587768"/>
                <a:ext cx="1900841" cy="410946"/>
              </a:xfrm>
              <a:prstGeom prst="rect">
                <a:avLst/>
              </a:prstGeom>
              <a:blipFill rotWithShape="0">
                <a:blip r:embed="rId3"/>
                <a:stretch>
                  <a:fillRect b="-11765"/>
                </a:stretch>
              </a:blipFill>
            </p:spPr>
            <p:txBody>
              <a:bodyPr/>
              <a:lstStyle/>
              <a:p>
                <a:r>
                  <a:rPr lang="es-VE">
                    <a:noFill/>
                  </a:rPr>
                  <a:t> </a:t>
                </a:r>
              </a:p>
            </p:txBody>
          </p:sp>
        </mc:Fallback>
      </mc:AlternateContent>
      <p:sp>
        <p:nvSpPr>
          <p:cNvPr id="14" name="Rectángulo 13"/>
          <p:cNvSpPr/>
          <p:nvPr/>
        </p:nvSpPr>
        <p:spPr>
          <a:xfrm>
            <a:off x="5478253" y="1563602"/>
            <a:ext cx="3204723" cy="369332"/>
          </a:xfrm>
          <a:prstGeom prst="rect">
            <a:avLst/>
          </a:prstGeom>
        </p:spPr>
        <p:txBody>
          <a:bodyPr wrap="none">
            <a:spAutoFit/>
          </a:bodyPr>
          <a:lstStyle/>
          <a:p>
            <a:pPr algn="just"/>
            <a:r>
              <a:rPr lang="es-ES" dirty="0">
                <a:latin typeface="Times New Roman" panose="02020603050405020304" pitchFamily="18" charset="0"/>
                <a:ea typeface="Times New Roman" panose="02020603050405020304" pitchFamily="18" charset="0"/>
              </a:rPr>
              <a:t>Primero multipliquemos </a:t>
            </a:r>
            <a:r>
              <a:rPr lang="es-ES" dirty="0" smtClean="0">
                <a:latin typeface="Times New Roman" panose="02020603050405020304" pitchFamily="18" charset="0"/>
                <a:ea typeface="Times New Roman" panose="02020603050405020304" pitchFamily="18" charset="0"/>
              </a:rPr>
              <a:t>por </a:t>
            </a:r>
            <a:r>
              <a:rPr lang="es-ES" dirty="0">
                <a:latin typeface="Times New Roman" panose="02020603050405020304" pitchFamily="18" charset="0"/>
                <a:ea typeface="Times New Roman" panose="02020603050405020304" pitchFamily="18" charset="0"/>
              </a:rPr>
              <a:t>(-1)</a:t>
            </a:r>
            <a:endParaRPr lang="es-VE" b="1" dirty="0">
              <a:latin typeface="Times New Roman" panose="02020603050405020304" pitchFamily="18" charset="0"/>
              <a:cs typeface="Times New Roman" panose="02020603050405020304" pitchFamily="18" charset="0"/>
            </a:endParaRPr>
          </a:p>
        </p:txBody>
      </p:sp>
      <p:sp>
        <p:nvSpPr>
          <p:cNvPr id="15" name="Rectángulo 14"/>
          <p:cNvSpPr/>
          <p:nvPr/>
        </p:nvSpPr>
        <p:spPr>
          <a:xfrm>
            <a:off x="4306507" y="1566051"/>
            <a:ext cx="511679" cy="369332"/>
          </a:xfrm>
          <a:prstGeom prst="rect">
            <a:avLst/>
          </a:prstGeom>
        </p:spPr>
        <p:txBody>
          <a:bodyPr wrap="none">
            <a:spAutoFit/>
          </a:bodyPr>
          <a:lstStyle/>
          <a:p>
            <a:r>
              <a:rPr lang="es-ES" dirty="0">
                <a:latin typeface="Times New Roman" panose="02020603050405020304" pitchFamily="18" charset="0"/>
                <a:ea typeface="Times New Roman" panose="02020603050405020304" pitchFamily="18" charset="0"/>
              </a:rPr>
              <a:t>(1) </a:t>
            </a:r>
            <a:endParaRPr lang="es-VE" dirty="0"/>
          </a:p>
        </p:txBody>
      </p:sp>
      <p:sp>
        <p:nvSpPr>
          <p:cNvPr id="16" name="Rectángulo 15"/>
          <p:cNvSpPr/>
          <p:nvPr/>
        </p:nvSpPr>
        <p:spPr>
          <a:xfrm>
            <a:off x="4380700" y="2879421"/>
            <a:ext cx="511679" cy="369332"/>
          </a:xfrm>
          <a:prstGeom prst="rect">
            <a:avLst/>
          </a:prstGeom>
        </p:spPr>
        <p:txBody>
          <a:bodyPr wrap="none">
            <a:spAutoFit/>
          </a:bodyPr>
          <a:lstStyle/>
          <a:p>
            <a:r>
              <a:rPr lang="es-ES" dirty="0" smtClean="0">
                <a:latin typeface="Times New Roman" panose="02020603050405020304" pitchFamily="18" charset="0"/>
                <a:ea typeface="Times New Roman" panose="02020603050405020304" pitchFamily="18" charset="0"/>
              </a:rPr>
              <a:t>(2) </a:t>
            </a:r>
            <a:endParaRPr lang="es-VE" dirty="0"/>
          </a:p>
        </p:txBody>
      </p:sp>
      <mc:AlternateContent xmlns:mc="http://schemas.openxmlformats.org/markup-compatibility/2006" xmlns:a14="http://schemas.microsoft.com/office/drawing/2010/main">
        <mc:Choice Requires="a14">
          <p:sp>
            <p:nvSpPr>
              <p:cNvPr id="17" name="Rectángulo 16"/>
              <p:cNvSpPr/>
              <p:nvPr/>
            </p:nvSpPr>
            <p:spPr>
              <a:xfrm>
                <a:off x="988738" y="2205355"/>
                <a:ext cx="1900841" cy="410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VE" b="1" i="1" smtClean="0">
                              <a:latin typeface="Cambria Math" panose="02040503050406030204" pitchFamily="18" charset="0"/>
                            </a:rPr>
                            <m:t>−</m:t>
                          </m:r>
                          <m:acc>
                            <m:accPr>
                              <m:chr m:val="⃗"/>
                              <m:ctrlPr>
                                <a:rPr lang="es-ES" b="1" i="1">
                                  <a:latin typeface="Cambria Math" panose="02040503050406030204" pitchFamily="18" charset="0"/>
                                </a:rPr>
                              </m:ctrlPr>
                            </m:accPr>
                            <m:e>
                              <m:r>
                                <a:rPr lang="es-VE" b="1" i="1">
                                  <a:latin typeface="Cambria Math" panose="02040503050406030204" pitchFamily="18" charset="0"/>
                                </a:rPr>
                                <m:t>𝒇</m:t>
                              </m:r>
                            </m:e>
                          </m:acc>
                        </m:e>
                        <m:sub>
                          <m:r>
                            <a:rPr lang="es-VE" b="1" i="1">
                              <a:latin typeface="Cambria Math" panose="02040503050406030204" pitchFamily="18" charset="0"/>
                            </a:rPr>
                            <m:t>𝒓</m:t>
                          </m:r>
                          <m:r>
                            <a:rPr lang="es-VE" b="1" i="1" smtClean="0">
                              <a:latin typeface="Cambria Math" panose="02040503050406030204" pitchFamily="18" charset="0"/>
                            </a:rPr>
                            <m:t>𝟏</m:t>
                          </m:r>
                        </m:sub>
                      </m:sSub>
                      <m:r>
                        <a:rPr lang="es-VE" b="1" i="1" smtClean="0">
                          <a:latin typeface="Cambria Math" panose="02040503050406030204" pitchFamily="18" charset="0"/>
                        </a:rPr>
                        <m:t>+</m:t>
                      </m:r>
                      <m:acc>
                        <m:accPr>
                          <m:chr m:val="⃗"/>
                          <m:ctrlPr>
                            <a:rPr lang="es-ES"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𝑻</m:t>
                          </m:r>
                        </m:e>
                      </m:acc>
                      <m:r>
                        <a:rPr lang="es-VE" b="1"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1</m:t>
                          </m:r>
                        </m:sub>
                      </m:sSub>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oMath>
                  </m:oMathPara>
                </a14:m>
                <a:endParaRPr lang="es-VE" dirty="0"/>
              </a:p>
            </p:txBody>
          </p:sp>
        </mc:Choice>
        <mc:Fallback xmlns="">
          <p:sp>
            <p:nvSpPr>
              <p:cNvPr id="17" name="Rectángulo 16"/>
              <p:cNvSpPr>
                <a:spLocks noRot="1" noChangeAspect="1" noMove="1" noResize="1" noEditPoints="1" noAdjustHandles="1" noChangeArrowheads="1" noChangeShapeType="1" noTextEdit="1"/>
              </p:cNvSpPr>
              <p:nvPr/>
            </p:nvSpPr>
            <p:spPr>
              <a:xfrm>
                <a:off x="988738" y="2205355"/>
                <a:ext cx="1900841" cy="410946"/>
              </a:xfrm>
              <a:prstGeom prst="rect">
                <a:avLst/>
              </a:prstGeom>
              <a:blipFill rotWithShape="0">
                <a:blip r:embed="rId4"/>
                <a:stretch>
                  <a:fillRect b="-11940"/>
                </a:stretch>
              </a:blipFill>
            </p:spPr>
            <p:txBody>
              <a:bodyPr/>
              <a:lstStyle/>
              <a:p>
                <a:r>
                  <a:rPr lang="es-VE">
                    <a:noFill/>
                  </a:rPr>
                  <a:t> </a:t>
                </a:r>
              </a:p>
            </p:txBody>
          </p:sp>
        </mc:Fallback>
      </mc:AlternateContent>
      <p:sp>
        <p:nvSpPr>
          <p:cNvPr id="18" name="Rectángulo 17"/>
          <p:cNvSpPr/>
          <p:nvPr/>
        </p:nvSpPr>
        <p:spPr>
          <a:xfrm>
            <a:off x="5478253" y="2246969"/>
            <a:ext cx="3736920" cy="369332"/>
          </a:xfrm>
          <a:prstGeom prst="rect">
            <a:avLst/>
          </a:prstGeom>
        </p:spPr>
        <p:txBody>
          <a:bodyPr wrap="none">
            <a:spAutoFit/>
          </a:bodyPr>
          <a:lstStyle/>
          <a:p>
            <a:pPr algn="just"/>
            <a:r>
              <a:rPr lang="es-ES" dirty="0" smtClean="0">
                <a:latin typeface="Times New Roman" panose="02020603050405020304" pitchFamily="18" charset="0"/>
                <a:ea typeface="Times New Roman" panose="02020603050405020304" pitchFamily="18" charset="0"/>
              </a:rPr>
              <a:t>Sumemos  este resultado con la </a:t>
            </a:r>
            <a:r>
              <a:rPr lang="es-ES" dirty="0" err="1" smtClean="0">
                <a:latin typeface="Times New Roman" panose="02020603050405020304" pitchFamily="18" charset="0"/>
                <a:ea typeface="Times New Roman" panose="02020603050405020304" pitchFamily="18" charset="0"/>
              </a:rPr>
              <a:t>ec</a:t>
            </a:r>
            <a:r>
              <a:rPr lang="es-ES" dirty="0" smtClean="0">
                <a:latin typeface="Times New Roman" panose="02020603050405020304" pitchFamily="18" charset="0"/>
                <a:ea typeface="Times New Roman" panose="02020603050405020304" pitchFamily="18" charset="0"/>
              </a:rPr>
              <a:t>. (2)</a:t>
            </a:r>
            <a:endParaRPr lang="es-VE" b="1" dirty="0">
              <a:latin typeface="Times New Roman" panose="02020603050405020304" pitchFamily="18" charset="0"/>
              <a:cs typeface="Times New Roman" panose="02020603050405020304" pitchFamily="18" charset="0"/>
            </a:endParaRPr>
          </a:p>
        </p:txBody>
      </p:sp>
      <p:cxnSp>
        <p:nvCxnSpPr>
          <p:cNvPr id="21" name="Conector recto 20"/>
          <p:cNvCxnSpPr/>
          <p:nvPr/>
        </p:nvCxnSpPr>
        <p:spPr>
          <a:xfrm>
            <a:off x="989355" y="3269560"/>
            <a:ext cx="2992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939159" y="2211002"/>
            <a:ext cx="409903" cy="10585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ángulo 26"/>
              <p:cNvSpPr/>
              <p:nvPr/>
            </p:nvSpPr>
            <p:spPr>
              <a:xfrm>
                <a:off x="913630" y="3558989"/>
                <a:ext cx="3641372" cy="410946"/>
              </a:xfrm>
              <a:prstGeom prst="rect">
                <a:avLst/>
              </a:prstGeom>
            </p:spPr>
            <p:txBody>
              <a:bodyPr wrap="square">
                <a:spAutoFit/>
              </a:bodyPr>
              <a:lstStyle/>
              <a:p>
                <a14:m>
                  <m:oMath xmlns:m="http://schemas.openxmlformats.org/officeDocument/2006/math">
                    <m:acc>
                      <m:accPr>
                        <m:chr m:val="⃗"/>
                        <m:ctrlPr>
                          <a:rPr lang="es-VE" b="1" i="1" smtClean="0">
                            <a:latin typeface="Cambria Math" panose="02040503050406030204" pitchFamily="18" charset="0"/>
                          </a:rPr>
                        </m:ctrlPr>
                      </m:accPr>
                      <m:e>
                        <m:r>
                          <a:rPr lang="es-VE" b="1" i="1">
                            <a:latin typeface="Cambria Math" panose="02040503050406030204" pitchFamily="18" charset="0"/>
                          </a:rPr>
                          <m:t>𝑭</m:t>
                        </m:r>
                      </m:e>
                    </m:acc>
                    <m:r>
                      <a:rPr lang="es-VE" b="1" i="1" smtClean="0">
                        <a:latin typeface="Cambria Math" panose="02040503050406030204" pitchFamily="18" charset="0"/>
                      </a:rPr>
                      <m:t>−</m:t>
                    </m:r>
                    <m:sSub>
                      <m:sSubPr>
                        <m:ctrlPr>
                          <a:rPr lang="es-VE" b="1" i="1" smtClean="0">
                            <a:latin typeface="Cambria Math" panose="02040503050406030204" pitchFamily="18" charset="0"/>
                            <a:ea typeface="Cambria Math" panose="02040503050406030204" pitchFamily="18" charset="0"/>
                          </a:rPr>
                        </m:ctrlPr>
                      </m:sSubPr>
                      <m:e>
                        <m:r>
                          <a:rPr lang="es-VE" b="1" i="1" smtClean="0">
                            <a:latin typeface="Cambria Math" panose="02040503050406030204" pitchFamily="18" charset="0"/>
                            <a:ea typeface="Cambria Math" panose="02040503050406030204" pitchFamily="18" charset="0"/>
                          </a:rPr>
                          <m:t>𝟐</m:t>
                        </m:r>
                        <m:acc>
                          <m:accPr>
                            <m:chr m:val="⃗"/>
                            <m:ctrlPr>
                              <a:rPr lang="es-VE" b="1" i="1" smtClean="0">
                                <a:latin typeface="Cambria Math" panose="02040503050406030204" pitchFamily="18" charset="0"/>
                                <a:ea typeface="Cambria Math" panose="02040503050406030204" pitchFamily="18" charset="0"/>
                              </a:rPr>
                            </m:ctrlPr>
                          </m:accPr>
                          <m:e>
                            <m:r>
                              <a:rPr lang="es-VE" b="1" i="1" smtClean="0">
                                <a:latin typeface="Cambria Math" panose="02040503050406030204" pitchFamily="18" charset="0"/>
                                <a:ea typeface="Cambria Math" panose="02040503050406030204" pitchFamily="18" charset="0"/>
                              </a:rPr>
                              <m:t>𝒇</m:t>
                            </m:r>
                          </m:e>
                        </m:acc>
                      </m:e>
                      <m:sub>
                        <m:r>
                          <a:rPr lang="es-VE" b="1" i="1" smtClean="0">
                            <a:latin typeface="Cambria Math" panose="02040503050406030204" pitchFamily="18" charset="0"/>
                            <a:ea typeface="Cambria Math" panose="02040503050406030204" pitchFamily="18" charset="0"/>
                          </a:rPr>
                          <m:t>𝒓</m:t>
                        </m:r>
                        <m:r>
                          <a:rPr lang="es-VE" b="1" i="1" smtClean="0">
                            <a:latin typeface="Cambria Math" panose="02040503050406030204" pitchFamily="18" charset="0"/>
                            <a:ea typeface="Cambria Math" panose="02040503050406030204" pitchFamily="18" charset="0"/>
                          </a:rPr>
                          <m:t>𝟏</m:t>
                        </m:r>
                      </m:sub>
                    </m:sSub>
                    <m:r>
                      <a:rPr lang="es-VE" b="1" i="1" smtClean="0">
                        <a:latin typeface="Cambria Math" panose="02040503050406030204" pitchFamily="18" charset="0"/>
                        <a:ea typeface="Cambria Math" panose="02040503050406030204" pitchFamily="18" charset="0"/>
                      </a:rPr>
                      <m:t>−</m:t>
                    </m:r>
                    <m:sSub>
                      <m:sSubPr>
                        <m:ctrlPr>
                          <a:rPr lang="es-VE" b="1" i="1" smtClean="0">
                            <a:latin typeface="Cambria Math" panose="02040503050406030204" pitchFamily="18" charset="0"/>
                            <a:ea typeface="Cambria Math" panose="02040503050406030204" pitchFamily="18" charset="0"/>
                          </a:rPr>
                        </m:ctrlPr>
                      </m:sSubPr>
                      <m:e>
                        <m:acc>
                          <m:accPr>
                            <m:chr m:val="⃗"/>
                            <m:ctrlPr>
                              <a:rPr lang="es-VE" b="1" i="1" smtClean="0">
                                <a:latin typeface="Cambria Math" panose="02040503050406030204" pitchFamily="18" charset="0"/>
                                <a:ea typeface="Cambria Math" panose="02040503050406030204" pitchFamily="18" charset="0"/>
                              </a:rPr>
                            </m:ctrlPr>
                          </m:accPr>
                          <m:e>
                            <m:r>
                              <a:rPr lang="es-VE" b="1" i="1" smtClean="0">
                                <a:latin typeface="Cambria Math" panose="02040503050406030204" pitchFamily="18" charset="0"/>
                                <a:ea typeface="Cambria Math" panose="02040503050406030204" pitchFamily="18" charset="0"/>
                              </a:rPr>
                              <m:t>𝒇</m:t>
                            </m:r>
                          </m:e>
                        </m:acc>
                      </m:e>
                      <m:sub>
                        <m:r>
                          <a:rPr lang="es-VE" b="1" i="1" smtClean="0">
                            <a:latin typeface="Cambria Math" panose="02040503050406030204" pitchFamily="18" charset="0"/>
                            <a:ea typeface="Cambria Math" panose="02040503050406030204" pitchFamily="18" charset="0"/>
                          </a:rPr>
                          <m:t>𝒓</m:t>
                        </m:r>
                        <m:r>
                          <a:rPr lang="es-VE" b="1" i="1" smtClean="0">
                            <a:latin typeface="Cambria Math" panose="02040503050406030204" pitchFamily="18" charset="0"/>
                            <a:ea typeface="Cambria Math" panose="02040503050406030204" pitchFamily="18" charset="0"/>
                          </a:rPr>
                          <m:t>𝟐</m:t>
                        </m:r>
                      </m:sub>
                    </m:sSub>
                    <m:r>
                      <a:rPr lang="es-VE" b="1" i="1">
                        <a:latin typeface="Cambria Math" panose="02040503050406030204" pitchFamily="18" charset="0"/>
                        <a:ea typeface="Cambria Math" panose="02040503050406030204" pitchFamily="18" charset="0"/>
                      </a:rPr>
                      <m:t>=</m:t>
                    </m:r>
                    <m:d>
                      <m:dPr>
                        <m:ctrlPr>
                          <a:rPr lang="es-VE" b="1" i="1" smtClean="0">
                            <a:latin typeface="Cambria Math" panose="02040503050406030204" pitchFamily="18" charset="0"/>
                            <a:ea typeface="Cambria Math" panose="02040503050406030204" pitchFamily="18" charset="0"/>
                          </a:rPr>
                        </m:ctrlPr>
                      </m:dPr>
                      <m:e>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1</m:t>
                            </m:r>
                          </m:sub>
                        </m:sSub>
                        <m:r>
                          <a:rPr lang="es-VE" b="1" i="1" smtClean="0">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2</m:t>
                            </m:r>
                          </m:sub>
                        </m:sSub>
                      </m:e>
                    </m:d>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oMath>
                </a14:m>
                <a:r>
                  <a:rPr lang="es-VE" dirty="0" smtClean="0"/>
                  <a:t> </a:t>
                </a:r>
                <a:endParaRPr lang="es-VE" dirty="0"/>
              </a:p>
            </p:txBody>
          </p:sp>
        </mc:Choice>
        <mc:Fallback xmlns="">
          <p:sp>
            <p:nvSpPr>
              <p:cNvPr id="27" name="Rectángulo 26"/>
              <p:cNvSpPr>
                <a:spLocks noRot="1" noChangeAspect="1" noMove="1" noResize="1" noEditPoints="1" noAdjustHandles="1" noChangeArrowheads="1" noChangeShapeType="1" noTextEdit="1"/>
              </p:cNvSpPr>
              <p:nvPr/>
            </p:nvSpPr>
            <p:spPr>
              <a:xfrm>
                <a:off x="913630" y="3558989"/>
                <a:ext cx="3641372" cy="410946"/>
              </a:xfrm>
              <a:prstGeom prst="rect">
                <a:avLst/>
              </a:prstGeom>
              <a:blipFill rotWithShape="0">
                <a:blip r:embed="rId5"/>
                <a:stretch>
                  <a:fillRect b="-11940"/>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28" name="Rectángulo 27"/>
              <p:cNvSpPr/>
              <p:nvPr/>
            </p:nvSpPr>
            <p:spPr>
              <a:xfrm>
                <a:off x="5478252" y="3028439"/>
                <a:ext cx="5872919" cy="1631216"/>
              </a:xfrm>
              <a:prstGeom prst="rect">
                <a:avLst/>
              </a:prstGeom>
            </p:spPr>
            <p:txBody>
              <a:bodyPr wrap="square">
                <a:spAutoFit/>
              </a:bodyPr>
              <a:lstStyle/>
              <a:p>
                <a:pPr algn="just">
                  <a:spcAft>
                    <a:spcPts val="600"/>
                  </a:spcAft>
                </a:pPr>
                <a:r>
                  <a:rPr lang="es-ES" dirty="0" smtClean="0">
                    <a:latin typeface="Times New Roman" panose="02020603050405020304" pitchFamily="18" charset="0"/>
                    <a:ea typeface="Times New Roman" panose="02020603050405020304" pitchFamily="18" charset="0"/>
                  </a:rPr>
                  <a:t>Sabemos que </a:t>
                </a:r>
                <a:r>
                  <a:rPr lang="es-ES" b="1" i="1" dirty="0" err="1" smtClean="0">
                    <a:latin typeface="Times New Roman" panose="02020603050405020304" pitchFamily="18" charset="0"/>
                    <a:ea typeface="Times New Roman" panose="02020603050405020304" pitchFamily="18" charset="0"/>
                  </a:rPr>
                  <a:t>f</a:t>
                </a:r>
                <a:r>
                  <a:rPr lang="es-ES" baseline="-25000" dirty="0" err="1" smtClean="0">
                    <a:latin typeface="Times New Roman" panose="02020603050405020304" pitchFamily="18" charset="0"/>
                    <a:ea typeface="Times New Roman" panose="02020603050405020304" pitchFamily="18" charset="0"/>
                  </a:rPr>
                  <a:t>roce</a:t>
                </a:r>
                <a:r>
                  <a:rPr lang="es-ES" dirty="0" smtClean="0">
                    <a:latin typeface="Times New Roman" panose="02020603050405020304" pitchFamily="18" charset="0"/>
                    <a:ea typeface="Times New Roman" panose="02020603050405020304" pitchFamily="18" charset="0"/>
                  </a:rPr>
                  <a:t>= </a:t>
                </a:r>
                <a:r>
                  <a:rPr lang="es-ES" i="1" dirty="0" smtClean="0">
                    <a:latin typeface="Times New Roman" panose="02020603050405020304" pitchFamily="18" charset="0"/>
                    <a:ea typeface="Times New Roman" panose="02020603050405020304" pitchFamily="18" charset="0"/>
                  </a:rPr>
                  <a:t>µ</a:t>
                </a:r>
                <a:r>
                  <a:rPr lang="es-ES" i="1" baseline="-25000" dirty="0" smtClean="0">
                    <a:latin typeface="Times New Roman" panose="02020603050405020304" pitchFamily="18" charset="0"/>
                    <a:ea typeface="Times New Roman" panose="02020603050405020304" pitchFamily="18" charset="0"/>
                  </a:rPr>
                  <a:t>c</a:t>
                </a:r>
                <a:r>
                  <a:rPr lang="es-ES" dirty="0" smtClean="0">
                    <a:latin typeface="Times New Roman" panose="02020603050405020304" pitchFamily="18" charset="0"/>
                    <a:ea typeface="Times New Roman" panose="02020603050405020304" pitchFamily="18" charset="0"/>
                  </a:rPr>
                  <a:t> </a:t>
                </a:r>
                <a:r>
                  <a:rPr lang="es-ES" b="1" i="1" dirty="0" smtClean="0">
                    <a:latin typeface="Times New Roman" panose="02020603050405020304" pitchFamily="18" charset="0"/>
                    <a:ea typeface="Times New Roman" panose="02020603050405020304" pitchFamily="18" charset="0"/>
                  </a:rPr>
                  <a:t>N </a:t>
                </a:r>
                <a:r>
                  <a:rPr lang="es-ES" dirty="0" smtClean="0">
                    <a:latin typeface="Times New Roman" panose="02020603050405020304" pitchFamily="18" charset="0"/>
                    <a:ea typeface="Times New Roman" panose="02020603050405020304" pitchFamily="18" charset="0"/>
                  </a:rPr>
                  <a:t> y los valores de la normal para cada cuerpo son: </a:t>
                </a:r>
                <a:r>
                  <a:rPr lang="es-ES" b="1" i="1" dirty="0" smtClean="0">
                    <a:latin typeface="Times New Roman" panose="02020603050405020304" pitchFamily="18" charset="0"/>
                    <a:ea typeface="Times New Roman" panose="02020603050405020304" pitchFamily="18" charset="0"/>
                  </a:rPr>
                  <a:t> </a:t>
                </a:r>
              </a:p>
              <a:p>
                <a:pPr algn="just">
                  <a:spcAft>
                    <a:spcPts val="600"/>
                  </a:spcAft>
                </a:pPr>
                <a:r>
                  <a:rPr lang="es-ES" b="1" i="1" dirty="0" smtClean="0">
                    <a:latin typeface="Times New Roman" panose="02020603050405020304" pitchFamily="18" charset="0"/>
                    <a:ea typeface="Times New Roman" panose="02020603050405020304" pitchFamily="18" charset="0"/>
                  </a:rPr>
                  <a:t>N</a:t>
                </a:r>
                <a:r>
                  <a:rPr lang="es-ES" b="1" i="1" baseline="-25000" dirty="0" smtClean="0">
                    <a:latin typeface="Times New Roman" panose="02020603050405020304" pitchFamily="18" charset="0"/>
                    <a:ea typeface="Times New Roman" panose="02020603050405020304" pitchFamily="18" charset="0"/>
                  </a:rPr>
                  <a:t>1 </a:t>
                </a:r>
                <a:r>
                  <a:rPr lang="es-ES" b="1" i="1" dirty="0" smtClean="0">
                    <a:latin typeface="Times New Roman" panose="02020603050405020304" pitchFamily="18" charset="0"/>
                    <a:ea typeface="Times New Roman" panose="02020603050405020304" pitchFamily="18" charset="0"/>
                  </a:rPr>
                  <a:t>= </a:t>
                </a:r>
                <a:r>
                  <a:rPr lang="es-ES" i="1" dirty="0" smtClean="0">
                    <a:latin typeface="Times New Roman" panose="02020603050405020304" pitchFamily="18" charset="0"/>
                    <a:ea typeface="Times New Roman" panose="02020603050405020304" pitchFamily="18" charset="0"/>
                  </a:rPr>
                  <a:t>m</a:t>
                </a:r>
                <a:r>
                  <a:rPr lang="es-ES" i="1" baseline="-25000" dirty="0" smtClean="0">
                    <a:latin typeface="Times New Roman" panose="02020603050405020304" pitchFamily="18" charset="0"/>
                    <a:ea typeface="Times New Roman" panose="02020603050405020304" pitchFamily="18" charset="0"/>
                  </a:rPr>
                  <a:t>1</a:t>
                </a:r>
                <a:r>
                  <a:rPr lang="es-ES" b="1" i="1" dirty="0" smtClean="0">
                    <a:latin typeface="Times New Roman" panose="02020603050405020304" pitchFamily="18" charset="0"/>
                    <a:ea typeface="Times New Roman" panose="02020603050405020304" pitchFamily="18" charset="0"/>
                  </a:rPr>
                  <a:t>g  y   N</a:t>
                </a:r>
                <a:r>
                  <a:rPr lang="es-ES" b="1" i="1" baseline="-25000" dirty="0" smtClean="0">
                    <a:latin typeface="Times New Roman" panose="02020603050405020304" pitchFamily="18" charset="0"/>
                    <a:ea typeface="Times New Roman" panose="02020603050405020304" pitchFamily="18" charset="0"/>
                  </a:rPr>
                  <a:t>2 </a:t>
                </a:r>
                <a:r>
                  <a:rPr lang="es-ES" b="1" i="1" dirty="0" smtClean="0">
                    <a:latin typeface="Times New Roman" panose="02020603050405020304" pitchFamily="18" charset="0"/>
                    <a:ea typeface="Times New Roman" panose="02020603050405020304" pitchFamily="18" charset="0"/>
                  </a:rPr>
                  <a:t>= </a:t>
                </a:r>
                <a:r>
                  <a:rPr lang="es-ES" i="1" dirty="0" smtClean="0">
                    <a:latin typeface="Times New Roman" panose="02020603050405020304" pitchFamily="18" charset="0"/>
                    <a:ea typeface="Times New Roman" panose="02020603050405020304" pitchFamily="18" charset="0"/>
                  </a:rPr>
                  <a:t>(m</a:t>
                </a:r>
                <a:r>
                  <a:rPr lang="es-ES" i="1" baseline="-25000" dirty="0" smtClean="0">
                    <a:latin typeface="Times New Roman" panose="02020603050405020304" pitchFamily="18" charset="0"/>
                    <a:ea typeface="Times New Roman" panose="02020603050405020304" pitchFamily="18" charset="0"/>
                  </a:rPr>
                  <a:t>1 </a:t>
                </a:r>
                <a:r>
                  <a:rPr lang="es-ES" i="1" dirty="0" smtClean="0">
                    <a:latin typeface="Times New Roman" panose="02020603050405020304" pitchFamily="18" charset="0"/>
                    <a:ea typeface="Times New Roman" panose="02020603050405020304" pitchFamily="18" charset="0"/>
                  </a:rPr>
                  <a:t>+m</a:t>
                </a:r>
                <a:r>
                  <a:rPr lang="es-ES" i="1" baseline="-25000" dirty="0" smtClean="0">
                    <a:latin typeface="Times New Roman" panose="02020603050405020304" pitchFamily="18" charset="0"/>
                    <a:ea typeface="Times New Roman" panose="02020603050405020304" pitchFamily="18" charset="0"/>
                  </a:rPr>
                  <a:t>2</a:t>
                </a:r>
                <a:r>
                  <a:rPr lang="es-ES" i="1" dirty="0" smtClean="0">
                    <a:latin typeface="Times New Roman" panose="02020603050405020304" pitchFamily="18" charset="0"/>
                    <a:ea typeface="Times New Roman" panose="02020603050405020304" pitchFamily="18" charset="0"/>
                  </a:rPr>
                  <a:t>)</a:t>
                </a:r>
                <a:r>
                  <a:rPr lang="es-ES" b="1" i="1" dirty="0" smtClean="0">
                    <a:latin typeface="Times New Roman" panose="02020603050405020304" pitchFamily="18" charset="0"/>
                    <a:ea typeface="Times New Roman" panose="02020603050405020304" pitchFamily="18" charset="0"/>
                  </a:rPr>
                  <a:t>g</a:t>
                </a:r>
              </a:p>
              <a:p>
                <a:pPr algn="just"/>
                <a:r>
                  <a:rPr lang="es-ES" i="1" dirty="0" smtClean="0">
                    <a:latin typeface="Times New Roman" panose="02020603050405020304" pitchFamily="18" charset="0"/>
                    <a:ea typeface="Times New Roman" panose="02020603050405020304" pitchFamily="18" charset="0"/>
                  </a:rPr>
                  <a:t>Sustituyamos estos valores en (3) y resolvamos para </a:t>
                </a:r>
                <a14:m>
                  <m:oMath xmlns:m="http://schemas.openxmlformats.org/officeDocument/2006/math">
                    <m:acc>
                      <m:accPr>
                        <m:chr m:val="⃗"/>
                        <m:ctrlPr>
                          <a:rPr lang="es-VE" i="1">
                            <a:latin typeface="Cambria Math" panose="02040503050406030204" pitchFamily="18" charset="0"/>
                            <a:ea typeface="Cambria Math" panose="02040503050406030204" pitchFamily="18" charset="0"/>
                          </a:rPr>
                        </m:ctrlPr>
                      </m:accPr>
                      <m:e>
                        <m:r>
                          <a:rPr lang="es-VE" b="0" i="1">
                            <a:latin typeface="Cambria Math" panose="02040503050406030204" pitchFamily="18" charset="0"/>
                            <a:ea typeface="Cambria Math" panose="02040503050406030204" pitchFamily="18" charset="0"/>
                          </a:rPr>
                          <m:t>𝑎</m:t>
                        </m:r>
                      </m:e>
                    </m:acc>
                  </m:oMath>
                </a14:m>
                <a:r>
                  <a:rPr lang="es-ES" i="1" dirty="0" smtClean="0">
                    <a:latin typeface="Times New Roman" panose="02020603050405020304" pitchFamily="18" charset="0"/>
                    <a:ea typeface="Times New Roman" panose="02020603050405020304" pitchFamily="18" charset="0"/>
                  </a:rPr>
                  <a:t> </a:t>
                </a:r>
                <a:endParaRPr lang="es-ES" i="1" dirty="0">
                  <a:latin typeface="Times New Roman" panose="02020603050405020304" pitchFamily="18" charset="0"/>
                  <a:ea typeface="Times New Roman" panose="02020603050405020304" pitchFamily="18" charset="0"/>
                </a:endParaRPr>
              </a:p>
              <a:p>
                <a:pPr algn="just"/>
                <a:endParaRPr lang="es-VE" b="1" dirty="0">
                  <a:latin typeface="Times New Roman" panose="02020603050405020304" pitchFamily="18" charset="0"/>
                  <a:cs typeface="Times New Roman" panose="02020603050405020304" pitchFamily="18" charset="0"/>
                </a:endParaRPr>
              </a:p>
            </p:txBody>
          </p:sp>
        </mc:Choice>
        <mc:Fallback xmlns="">
          <p:sp>
            <p:nvSpPr>
              <p:cNvPr id="28" name="Rectángulo 27"/>
              <p:cNvSpPr>
                <a:spLocks noRot="1" noChangeAspect="1" noMove="1" noResize="1" noEditPoints="1" noAdjustHandles="1" noChangeArrowheads="1" noChangeShapeType="1" noTextEdit="1"/>
              </p:cNvSpPr>
              <p:nvPr/>
            </p:nvSpPr>
            <p:spPr>
              <a:xfrm>
                <a:off x="5478252" y="3028439"/>
                <a:ext cx="5872919" cy="1631216"/>
              </a:xfrm>
              <a:prstGeom prst="rect">
                <a:avLst/>
              </a:prstGeom>
              <a:blipFill rotWithShape="0">
                <a:blip r:embed="rId6"/>
                <a:stretch>
                  <a:fillRect l="-935" t="-2247" r="-831"/>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29" name="Rectángulo 28"/>
              <p:cNvSpPr/>
              <p:nvPr/>
            </p:nvSpPr>
            <p:spPr>
              <a:xfrm>
                <a:off x="904243" y="4154512"/>
                <a:ext cx="3641372" cy="402931"/>
              </a:xfrm>
              <a:prstGeom prst="rect">
                <a:avLst/>
              </a:prstGeom>
            </p:spPr>
            <p:txBody>
              <a:bodyPr wrap="square">
                <a:spAutoFit/>
              </a:bodyPr>
              <a:lstStyle/>
              <a:p>
                <a14:m>
                  <m:oMath xmlns:m="http://schemas.openxmlformats.org/officeDocument/2006/math">
                    <m:acc>
                      <m:accPr>
                        <m:chr m:val="⃗"/>
                        <m:ctrlPr>
                          <a:rPr lang="es-VE" b="1" i="1" smtClean="0">
                            <a:latin typeface="Cambria Math" panose="02040503050406030204" pitchFamily="18" charset="0"/>
                          </a:rPr>
                        </m:ctrlPr>
                      </m:accPr>
                      <m:e>
                        <m:r>
                          <a:rPr lang="es-VE" b="1" i="1">
                            <a:latin typeface="Cambria Math" panose="02040503050406030204" pitchFamily="18" charset="0"/>
                          </a:rPr>
                          <m:t>𝑭</m:t>
                        </m:r>
                      </m:e>
                    </m:acc>
                    <m:r>
                      <a:rPr lang="es-VE" b="1" i="1" smtClean="0">
                        <a:latin typeface="Cambria Math" panose="02040503050406030204" pitchFamily="18" charset="0"/>
                      </a:rPr>
                      <m:t>−</m:t>
                    </m:r>
                    <m:sSub>
                      <m:sSubPr>
                        <m:ctrlPr>
                          <a:rPr lang="es-VE" b="1" i="1" smtClean="0">
                            <a:latin typeface="Cambria Math" panose="02040503050406030204" pitchFamily="18" charset="0"/>
                            <a:ea typeface="Cambria Math" panose="02040503050406030204" pitchFamily="18" charset="0"/>
                          </a:rPr>
                        </m:ctrlPr>
                      </m:sSubPr>
                      <m:e>
                        <m:sSub>
                          <m:sSubPr>
                            <m:ctrlPr>
                              <a:rPr lang="es-VE" b="1" i="1" smtClean="0">
                                <a:latin typeface="Cambria Math" panose="02040503050406030204" pitchFamily="18" charset="0"/>
                                <a:ea typeface="Cambria Math" panose="02040503050406030204" pitchFamily="18" charset="0"/>
                              </a:rPr>
                            </m:ctrlPr>
                          </m:sSubPr>
                          <m:e>
                            <m:r>
                              <a:rPr lang="es-VE" b="1" i="1" smtClean="0">
                                <a:latin typeface="Cambria Math" panose="02040503050406030204" pitchFamily="18" charset="0"/>
                                <a:ea typeface="Cambria Math" panose="02040503050406030204" pitchFamily="18" charset="0"/>
                              </a:rPr>
                              <m:t>𝝁</m:t>
                            </m:r>
                          </m:e>
                          <m:sub>
                            <m:r>
                              <a:rPr lang="es-VE" b="1" i="1" smtClean="0">
                                <a:latin typeface="Cambria Math" panose="02040503050406030204" pitchFamily="18" charset="0"/>
                                <a:ea typeface="Cambria Math" panose="02040503050406030204" pitchFamily="18" charset="0"/>
                              </a:rPr>
                              <m:t>𝒄</m:t>
                            </m:r>
                          </m:sub>
                        </m:sSub>
                        <m:acc>
                          <m:accPr>
                            <m:chr m:val="⃗"/>
                            <m:ctrlPr>
                              <a:rPr lang="es-VE" b="1" i="1" smtClean="0">
                                <a:latin typeface="Cambria Math" panose="02040503050406030204" pitchFamily="18" charset="0"/>
                                <a:ea typeface="Cambria Math" panose="02040503050406030204" pitchFamily="18" charset="0"/>
                              </a:rPr>
                            </m:ctrlPr>
                          </m:accPr>
                          <m:e>
                            <m:r>
                              <a:rPr lang="es-VE" b="1" i="1" smtClean="0">
                                <a:latin typeface="Cambria Math" panose="02040503050406030204" pitchFamily="18" charset="0"/>
                                <a:ea typeface="Cambria Math" panose="02040503050406030204" pitchFamily="18" charset="0"/>
                              </a:rPr>
                              <m:t>𝑵</m:t>
                            </m:r>
                          </m:e>
                        </m:acc>
                      </m:e>
                      <m:sub>
                        <m:r>
                          <a:rPr lang="es-VE" b="1" i="1" smtClean="0">
                            <a:latin typeface="Cambria Math" panose="02040503050406030204" pitchFamily="18" charset="0"/>
                            <a:ea typeface="Cambria Math" panose="02040503050406030204" pitchFamily="18" charset="0"/>
                          </a:rPr>
                          <m:t>𝟏</m:t>
                        </m:r>
                      </m:sub>
                    </m:sSub>
                    <m:r>
                      <a:rPr lang="es-VE" b="1" i="1" smtClean="0">
                        <a:latin typeface="Cambria Math" panose="02040503050406030204" pitchFamily="18" charset="0"/>
                        <a:ea typeface="Cambria Math" panose="02040503050406030204" pitchFamily="18" charset="0"/>
                      </a:rPr>
                      <m:t>−</m:t>
                    </m:r>
                    <m:sSub>
                      <m:sSubPr>
                        <m:ctrlPr>
                          <a:rPr lang="es-VE" b="1" i="1" smtClean="0">
                            <a:latin typeface="Cambria Math" panose="02040503050406030204" pitchFamily="18" charset="0"/>
                            <a:ea typeface="Cambria Math" panose="02040503050406030204" pitchFamily="18" charset="0"/>
                          </a:rPr>
                        </m:ctrlPr>
                      </m:sSubPr>
                      <m:e>
                        <m:r>
                          <a:rPr lang="es-VE" b="1" i="1">
                            <a:latin typeface="Cambria Math" panose="02040503050406030204" pitchFamily="18" charset="0"/>
                            <a:ea typeface="Cambria Math" panose="02040503050406030204" pitchFamily="18" charset="0"/>
                          </a:rPr>
                          <m:t>𝝁</m:t>
                        </m:r>
                      </m:e>
                      <m:sub>
                        <m:r>
                          <a:rPr lang="es-VE" b="1" i="1">
                            <a:latin typeface="Cambria Math" panose="02040503050406030204" pitchFamily="18" charset="0"/>
                            <a:ea typeface="Cambria Math" panose="02040503050406030204" pitchFamily="18" charset="0"/>
                          </a:rPr>
                          <m:t>𝒄</m:t>
                        </m:r>
                      </m:sub>
                    </m:sSub>
                    <m:sSub>
                      <m:sSubPr>
                        <m:ctrlPr>
                          <a:rPr lang="es-VE" b="1" i="1" smtClean="0">
                            <a:latin typeface="Cambria Math" panose="02040503050406030204" pitchFamily="18" charset="0"/>
                            <a:ea typeface="Cambria Math" panose="02040503050406030204" pitchFamily="18" charset="0"/>
                          </a:rPr>
                        </m:ctrlPr>
                      </m:sSubPr>
                      <m:e>
                        <m:acc>
                          <m:accPr>
                            <m:chr m:val="⃗"/>
                            <m:ctrlPr>
                              <a:rPr lang="es-VE" b="1" i="1" smtClean="0">
                                <a:latin typeface="Cambria Math" panose="02040503050406030204" pitchFamily="18" charset="0"/>
                                <a:ea typeface="Cambria Math" panose="02040503050406030204" pitchFamily="18" charset="0"/>
                              </a:rPr>
                            </m:ctrlPr>
                          </m:accPr>
                          <m:e>
                            <m:r>
                              <a:rPr lang="es-VE" b="1" i="1" smtClean="0">
                                <a:latin typeface="Cambria Math" panose="02040503050406030204" pitchFamily="18" charset="0"/>
                                <a:ea typeface="Cambria Math" panose="02040503050406030204" pitchFamily="18" charset="0"/>
                              </a:rPr>
                              <m:t>𝑵</m:t>
                            </m:r>
                          </m:e>
                        </m:acc>
                      </m:e>
                      <m:sub>
                        <m:r>
                          <a:rPr lang="es-VE" b="1" i="1" smtClean="0">
                            <a:latin typeface="Cambria Math" panose="02040503050406030204" pitchFamily="18" charset="0"/>
                            <a:ea typeface="Cambria Math" panose="02040503050406030204" pitchFamily="18" charset="0"/>
                          </a:rPr>
                          <m:t>𝟐</m:t>
                        </m:r>
                      </m:sub>
                    </m:sSub>
                    <m:r>
                      <a:rPr lang="es-VE" b="1" i="1">
                        <a:latin typeface="Cambria Math" panose="02040503050406030204" pitchFamily="18" charset="0"/>
                        <a:ea typeface="Cambria Math" panose="02040503050406030204" pitchFamily="18" charset="0"/>
                      </a:rPr>
                      <m:t>=</m:t>
                    </m:r>
                    <m:d>
                      <m:dPr>
                        <m:ctrlPr>
                          <a:rPr lang="es-VE" b="1" i="1" smtClean="0">
                            <a:latin typeface="Cambria Math" panose="02040503050406030204" pitchFamily="18" charset="0"/>
                            <a:ea typeface="Cambria Math" panose="02040503050406030204" pitchFamily="18" charset="0"/>
                          </a:rPr>
                        </m:ctrlPr>
                      </m:dPr>
                      <m:e>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1</m:t>
                            </m:r>
                          </m:sub>
                        </m:sSub>
                        <m:r>
                          <a:rPr lang="es-VE" b="1" i="1" smtClean="0">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2</m:t>
                            </m:r>
                          </m:sub>
                        </m:sSub>
                      </m:e>
                    </m:d>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oMath>
                </a14:m>
                <a:r>
                  <a:rPr lang="es-VE" dirty="0" smtClean="0"/>
                  <a:t> </a:t>
                </a:r>
                <a:endParaRPr lang="es-VE" dirty="0"/>
              </a:p>
            </p:txBody>
          </p:sp>
        </mc:Choice>
        <mc:Fallback xmlns="">
          <p:sp>
            <p:nvSpPr>
              <p:cNvPr id="29" name="Rectángulo 28"/>
              <p:cNvSpPr>
                <a:spLocks noRot="1" noChangeAspect="1" noMove="1" noResize="1" noEditPoints="1" noAdjustHandles="1" noChangeArrowheads="1" noChangeShapeType="1" noTextEdit="1"/>
              </p:cNvSpPr>
              <p:nvPr/>
            </p:nvSpPr>
            <p:spPr>
              <a:xfrm>
                <a:off x="904243" y="4154512"/>
                <a:ext cx="3641372" cy="402931"/>
              </a:xfrm>
              <a:prstGeom prst="rect">
                <a:avLst/>
              </a:prstGeom>
              <a:blipFill rotWithShape="0">
                <a:blip r:embed="rId7"/>
                <a:stretch>
                  <a:fillRect b="-4545"/>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30" name="Rectángulo 29"/>
              <p:cNvSpPr/>
              <p:nvPr/>
            </p:nvSpPr>
            <p:spPr>
              <a:xfrm>
                <a:off x="913630" y="4771632"/>
                <a:ext cx="4901850" cy="437620"/>
              </a:xfrm>
              <a:prstGeom prst="rect">
                <a:avLst/>
              </a:prstGeom>
            </p:spPr>
            <p:txBody>
              <a:bodyPr wrap="square">
                <a:spAutoFit/>
              </a:bodyPr>
              <a:lstStyle/>
              <a:p>
                <a14:m>
                  <m:oMath xmlns:m="http://schemas.openxmlformats.org/officeDocument/2006/math">
                    <m:acc>
                      <m:accPr>
                        <m:chr m:val="⃗"/>
                        <m:ctrlPr>
                          <a:rPr lang="es-VE" b="1" i="1" smtClean="0">
                            <a:latin typeface="Cambria Math" panose="02040503050406030204" pitchFamily="18" charset="0"/>
                          </a:rPr>
                        </m:ctrlPr>
                      </m:accPr>
                      <m:e>
                        <m:r>
                          <a:rPr lang="es-VE" b="1" i="1">
                            <a:latin typeface="Cambria Math" panose="02040503050406030204" pitchFamily="18" charset="0"/>
                          </a:rPr>
                          <m:t>𝑭</m:t>
                        </m:r>
                      </m:e>
                    </m:acc>
                    <m:r>
                      <a:rPr lang="es-VE" b="1" i="1" smtClean="0">
                        <a:latin typeface="Cambria Math" panose="02040503050406030204" pitchFamily="18" charset="0"/>
                      </a:rPr>
                      <m:t>−</m:t>
                    </m:r>
                    <m:sSub>
                      <m:sSubPr>
                        <m:ctrlPr>
                          <a:rPr lang="es-VE" b="1" i="1">
                            <a:latin typeface="Cambria Math" panose="02040503050406030204" pitchFamily="18" charset="0"/>
                            <a:ea typeface="Cambria Math" panose="02040503050406030204" pitchFamily="18" charset="0"/>
                          </a:rPr>
                        </m:ctrlPr>
                      </m:sSubPr>
                      <m:e>
                        <m:r>
                          <a:rPr lang="es-VE" b="1" i="1" smtClean="0">
                            <a:latin typeface="Cambria Math" panose="02040503050406030204" pitchFamily="18" charset="0"/>
                            <a:ea typeface="Cambria Math" panose="02040503050406030204" pitchFamily="18" charset="0"/>
                          </a:rPr>
                          <m:t>𝟐</m:t>
                        </m:r>
                        <m:r>
                          <a:rPr lang="es-VE" b="1" i="1">
                            <a:latin typeface="Cambria Math" panose="02040503050406030204" pitchFamily="18" charset="0"/>
                            <a:ea typeface="Cambria Math" panose="02040503050406030204" pitchFamily="18" charset="0"/>
                          </a:rPr>
                          <m:t>𝝁</m:t>
                        </m:r>
                      </m:e>
                      <m:sub>
                        <m:r>
                          <a:rPr lang="es-VE" b="1" i="1">
                            <a:latin typeface="Cambria Math" panose="02040503050406030204" pitchFamily="18" charset="0"/>
                            <a:ea typeface="Cambria Math" panose="02040503050406030204" pitchFamily="18" charset="0"/>
                          </a:rPr>
                          <m:t>𝒄</m:t>
                        </m:r>
                        <m:r>
                          <a:rPr lang="es-VE" b="1" i="1" smtClean="0">
                            <a:latin typeface="Cambria Math" panose="02040503050406030204" pitchFamily="18" charset="0"/>
                            <a:ea typeface="Cambria Math" panose="02040503050406030204" pitchFamily="18" charset="0"/>
                          </a:rPr>
                          <m:t> </m:t>
                        </m:r>
                      </m:sub>
                    </m:sSub>
                    <m:r>
                      <m:rPr>
                        <m:nor/>
                      </m:rPr>
                      <a:rPr lang="es-ES" i="1" dirty="0">
                        <a:latin typeface="Times New Roman" panose="02020603050405020304" pitchFamily="18" charset="0"/>
                        <a:ea typeface="Times New Roman" panose="02020603050405020304" pitchFamily="18" charset="0"/>
                      </a:rPr>
                      <m:t>m</m:t>
                    </m:r>
                    <m:r>
                      <m:rPr>
                        <m:nor/>
                      </m:rPr>
                      <a:rPr lang="es-ES" i="1" baseline="-25000" dirty="0">
                        <a:latin typeface="Times New Roman" panose="02020603050405020304" pitchFamily="18" charset="0"/>
                        <a:ea typeface="Times New Roman" panose="02020603050405020304" pitchFamily="18" charset="0"/>
                      </a:rPr>
                      <m:t>1</m:t>
                    </m:r>
                    <m:r>
                      <m:rPr>
                        <m:nor/>
                      </m:rPr>
                      <a:rPr lang="es-ES" b="1" i="1" dirty="0">
                        <a:latin typeface="Times New Roman" panose="02020603050405020304" pitchFamily="18" charset="0"/>
                        <a:ea typeface="Times New Roman" panose="02020603050405020304" pitchFamily="18" charset="0"/>
                      </a:rPr>
                      <m:t>g</m:t>
                    </m:r>
                    <m:r>
                      <a:rPr lang="es-VE" b="1" i="1" smtClean="0">
                        <a:latin typeface="Cambria Math" panose="02040503050406030204" pitchFamily="18" charset="0"/>
                        <a:ea typeface="Cambria Math" panose="02040503050406030204" pitchFamily="18" charset="0"/>
                      </a:rPr>
                      <m:t>−</m:t>
                    </m:r>
                    <m:sSub>
                      <m:sSubPr>
                        <m:ctrlPr>
                          <a:rPr lang="es-VE" b="1" i="1" smtClean="0">
                            <a:latin typeface="Cambria Math" panose="02040503050406030204" pitchFamily="18" charset="0"/>
                            <a:ea typeface="Cambria Math" panose="02040503050406030204" pitchFamily="18" charset="0"/>
                          </a:rPr>
                        </m:ctrlPr>
                      </m:sSubPr>
                      <m:e>
                        <m:sSub>
                          <m:sSubPr>
                            <m:ctrlPr>
                              <a:rPr lang="es-VE" b="1" i="1" smtClean="0">
                                <a:latin typeface="Cambria Math" panose="02040503050406030204" pitchFamily="18" charset="0"/>
                                <a:ea typeface="Cambria Math" panose="02040503050406030204" pitchFamily="18" charset="0"/>
                              </a:rPr>
                            </m:ctrlPr>
                          </m:sSubPr>
                          <m:e>
                            <m:r>
                              <a:rPr lang="es-VE" b="1" i="1" smtClean="0">
                                <a:latin typeface="Cambria Math" panose="02040503050406030204" pitchFamily="18" charset="0"/>
                                <a:ea typeface="Cambria Math" panose="02040503050406030204" pitchFamily="18" charset="0"/>
                              </a:rPr>
                              <m:t>𝝁</m:t>
                            </m:r>
                          </m:e>
                          <m:sub>
                            <m:r>
                              <a:rPr lang="es-VE" b="1" i="1" smtClean="0">
                                <a:latin typeface="Cambria Math" panose="02040503050406030204" pitchFamily="18" charset="0"/>
                                <a:ea typeface="Cambria Math" panose="02040503050406030204" pitchFamily="18" charset="0"/>
                              </a:rPr>
                              <m:t>𝒄</m:t>
                            </m:r>
                            <m:r>
                              <a:rPr lang="es-VE" b="1" i="1" smtClean="0">
                                <a:latin typeface="Cambria Math" panose="02040503050406030204" pitchFamily="18" charset="0"/>
                                <a:ea typeface="Cambria Math" panose="02040503050406030204" pitchFamily="18" charset="0"/>
                              </a:rPr>
                              <m:t> </m:t>
                            </m:r>
                          </m:sub>
                        </m:sSub>
                        <m:r>
                          <m:rPr>
                            <m:nor/>
                          </m:rPr>
                          <a:rPr lang="es-ES" i="1" dirty="0">
                            <a:latin typeface="Times New Roman" panose="02020603050405020304" pitchFamily="18" charset="0"/>
                            <a:ea typeface="Times New Roman" panose="02020603050405020304" pitchFamily="18" charset="0"/>
                          </a:rPr>
                          <m:t>(</m:t>
                        </m:r>
                        <m:r>
                          <m:rPr>
                            <m:nor/>
                          </m:rPr>
                          <a:rPr lang="es-ES" i="1" dirty="0">
                            <a:latin typeface="Times New Roman" panose="02020603050405020304" pitchFamily="18" charset="0"/>
                            <a:ea typeface="Times New Roman" panose="02020603050405020304" pitchFamily="18" charset="0"/>
                          </a:rPr>
                          <m:t>m</m:t>
                        </m:r>
                        <m:r>
                          <m:rPr>
                            <m:nor/>
                          </m:rPr>
                          <a:rPr lang="es-ES" i="1" baseline="-25000" dirty="0">
                            <a:latin typeface="Times New Roman" panose="02020603050405020304" pitchFamily="18" charset="0"/>
                            <a:ea typeface="Times New Roman" panose="02020603050405020304" pitchFamily="18" charset="0"/>
                          </a:rPr>
                          <m:t>1 </m:t>
                        </m:r>
                        <m:r>
                          <m:rPr>
                            <m:nor/>
                          </m:rPr>
                          <a:rPr lang="es-ES" i="1" dirty="0">
                            <a:latin typeface="Times New Roman" panose="02020603050405020304" pitchFamily="18" charset="0"/>
                            <a:ea typeface="Times New Roman" panose="02020603050405020304" pitchFamily="18" charset="0"/>
                          </a:rPr>
                          <m:t>+</m:t>
                        </m:r>
                        <m:r>
                          <m:rPr>
                            <m:nor/>
                          </m:rPr>
                          <a:rPr lang="es-ES" i="1" dirty="0">
                            <a:latin typeface="Times New Roman" panose="02020603050405020304" pitchFamily="18" charset="0"/>
                            <a:ea typeface="Times New Roman" panose="02020603050405020304" pitchFamily="18" charset="0"/>
                          </a:rPr>
                          <m:t>m</m:t>
                        </m:r>
                        <m:r>
                          <m:rPr>
                            <m:nor/>
                          </m:rPr>
                          <a:rPr lang="es-ES" i="1" baseline="-25000" dirty="0">
                            <a:latin typeface="Times New Roman" panose="02020603050405020304" pitchFamily="18" charset="0"/>
                            <a:ea typeface="Times New Roman" panose="02020603050405020304" pitchFamily="18" charset="0"/>
                          </a:rPr>
                          <m:t>2</m:t>
                        </m:r>
                        <m:r>
                          <m:rPr>
                            <m:nor/>
                          </m:rPr>
                          <a:rPr lang="es-ES" i="1" dirty="0">
                            <a:latin typeface="Times New Roman" panose="02020603050405020304" pitchFamily="18" charset="0"/>
                            <a:ea typeface="Times New Roman" panose="02020603050405020304" pitchFamily="18" charset="0"/>
                          </a:rPr>
                          <m:t>)</m:t>
                        </m:r>
                        <m:r>
                          <m:rPr>
                            <m:nor/>
                          </m:rPr>
                          <a:rPr lang="es-ES" b="1" i="1" dirty="0">
                            <a:latin typeface="Times New Roman" panose="02020603050405020304" pitchFamily="18" charset="0"/>
                            <a:ea typeface="Times New Roman" panose="02020603050405020304" pitchFamily="18" charset="0"/>
                          </a:rPr>
                          <m:t>g</m:t>
                        </m:r>
                      </m:e>
                      <m:sub>
                        <m:r>
                          <a:rPr lang="es-VE" b="1" i="1" smtClean="0">
                            <a:latin typeface="Cambria Math" panose="02040503050406030204" pitchFamily="18" charset="0"/>
                            <a:ea typeface="Cambria Math" panose="02040503050406030204" pitchFamily="18" charset="0"/>
                          </a:rPr>
                          <m:t> </m:t>
                        </m:r>
                      </m:sub>
                    </m:sSub>
                    <m:r>
                      <a:rPr lang="es-VE" b="1" i="1">
                        <a:latin typeface="Cambria Math" panose="02040503050406030204" pitchFamily="18" charset="0"/>
                        <a:ea typeface="Cambria Math" panose="02040503050406030204" pitchFamily="18" charset="0"/>
                      </a:rPr>
                      <m:t>=</m:t>
                    </m:r>
                    <m:d>
                      <m:dPr>
                        <m:ctrlPr>
                          <a:rPr lang="es-VE" b="1" i="1" smtClean="0">
                            <a:latin typeface="Cambria Math" panose="02040503050406030204" pitchFamily="18" charset="0"/>
                            <a:ea typeface="Cambria Math" panose="02040503050406030204" pitchFamily="18" charset="0"/>
                          </a:rPr>
                        </m:ctrlPr>
                      </m:dPr>
                      <m:e>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1</m:t>
                            </m:r>
                          </m:sub>
                        </m:sSub>
                        <m:r>
                          <a:rPr lang="es-VE" b="1" i="1" smtClean="0">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2</m:t>
                            </m:r>
                          </m:sub>
                        </m:sSub>
                      </m:e>
                    </m:d>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oMath>
                </a14:m>
                <a:r>
                  <a:rPr lang="es-VE" dirty="0" smtClean="0"/>
                  <a:t> </a:t>
                </a:r>
                <a:endParaRPr lang="es-VE" dirty="0"/>
              </a:p>
            </p:txBody>
          </p:sp>
        </mc:Choice>
        <mc:Fallback xmlns="">
          <p:sp>
            <p:nvSpPr>
              <p:cNvPr id="30" name="Rectángulo 29"/>
              <p:cNvSpPr>
                <a:spLocks noRot="1" noChangeAspect="1" noMove="1" noResize="1" noEditPoints="1" noAdjustHandles="1" noChangeArrowheads="1" noChangeShapeType="1" noTextEdit="1"/>
              </p:cNvSpPr>
              <p:nvPr/>
            </p:nvSpPr>
            <p:spPr>
              <a:xfrm>
                <a:off x="913630" y="4771632"/>
                <a:ext cx="4901850" cy="437620"/>
              </a:xfrm>
              <a:prstGeom prst="rect">
                <a:avLst/>
              </a:prstGeom>
              <a:blipFill rotWithShape="0">
                <a:blip r:embed="rId8"/>
                <a:stretch>
                  <a:fillRect b="-4167"/>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a:off x="6170263" y="4626496"/>
                <a:ext cx="2649893" cy="727892"/>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r>
                        <a:rPr lang="es-VE" b="1" i="1" smtClean="0">
                          <a:latin typeface="Cambria Math" panose="02040503050406030204" pitchFamily="18" charset="0"/>
                          <a:ea typeface="Cambria Math" panose="02040503050406030204" pitchFamily="18" charset="0"/>
                        </a:rPr>
                        <m:t>=</m:t>
                      </m:r>
                      <m:f>
                        <m:fPr>
                          <m:ctrlPr>
                            <a:rPr lang="es-VE" b="1" i="1" smtClean="0">
                              <a:latin typeface="Cambria Math" panose="02040503050406030204" pitchFamily="18" charset="0"/>
                              <a:ea typeface="Cambria Math" panose="02040503050406030204" pitchFamily="18" charset="0"/>
                            </a:rPr>
                          </m:ctrlPr>
                        </m:fPr>
                        <m:num>
                          <m:acc>
                            <m:accPr>
                              <m:chr m:val="⃗"/>
                              <m:ctrlPr>
                                <a:rPr lang="es-VE" b="1" i="1">
                                  <a:latin typeface="Cambria Math" panose="02040503050406030204" pitchFamily="18" charset="0"/>
                                </a:rPr>
                              </m:ctrlPr>
                            </m:accPr>
                            <m:e>
                              <m:r>
                                <a:rPr lang="es-VE" b="1" i="1">
                                  <a:latin typeface="Cambria Math" panose="02040503050406030204" pitchFamily="18" charset="0"/>
                                </a:rPr>
                                <m:t>𝑭</m:t>
                              </m:r>
                            </m:e>
                          </m:acc>
                          <m:r>
                            <a:rPr lang="es-VE" b="1" i="1">
                              <a:latin typeface="Cambria Math" panose="02040503050406030204" pitchFamily="18" charset="0"/>
                            </a:rPr>
                            <m:t>−</m:t>
                          </m:r>
                          <m:sSub>
                            <m:sSubPr>
                              <m:ctrlPr>
                                <a:rPr lang="es-VE" b="1" i="1">
                                  <a:latin typeface="Cambria Math" panose="02040503050406030204" pitchFamily="18" charset="0"/>
                                  <a:ea typeface="Cambria Math" panose="02040503050406030204" pitchFamily="18" charset="0"/>
                                </a:rPr>
                              </m:ctrlPr>
                            </m:sSubPr>
                            <m:e>
                              <m:r>
                                <a:rPr lang="es-VE" b="1" i="1">
                                  <a:latin typeface="Cambria Math" panose="02040503050406030204" pitchFamily="18" charset="0"/>
                                  <a:ea typeface="Cambria Math" panose="02040503050406030204" pitchFamily="18" charset="0"/>
                                </a:rPr>
                                <m:t>𝟐</m:t>
                              </m:r>
                              <m:r>
                                <a:rPr lang="es-VE" b="1" i="1">
                                  <a:latin typeface="Cambria Math" panose="02040503050406030204" pitchFamily="18" charset="0"/>
                                  <a:ea typeface="Cambria Math" panose="02040503050406030204" pitchFamily="18" charset="0"/>
                                </a:rPr>
                                <m:t>𝝁</m:t>
                              </m:r>
                            </m:e>
                            <m:sub>
                              <m:r>
                                <a:rPr lang="es-VE" b="1" i="1">
                                  <a:latin typeface="Cambria Math" panose="02040503050406030204" pitchFamily="18" charset="0"/>
                                  <a:ea typeface="Cambria Math" panose="02040503050406030204" pitchFamily="18" charset="0"/>
                                </a:rPr>
                                <m:t>𝒄</m:t>
                              </m:r>
                              <m:r>
                                <a:rPr lang="es-VE" b="1" i="1">
                                  <a:latin typeface="Cambria Math" panose="02040503050406030204" pitchFamily="18" charset="0"/>
                                  <a:ea typeface="Cambria Math" panose="02040503050406030204" pitchFamily="18" charset="0"/>
                                </a:rPr>
                                <m:t> </m:t>
                              </m:r>
                            </m:sub>
                          </m:sSub>
                          <m:r>
                            <m:rPr>
                              <m:nor/>
                            </m:rPr>
                            <a:rPr lang="es-ES" i="1" dirty="0">
                              <a:latin typeface="Times New Roman" panose="02020603050405020304" pitchFamily="18" charset="0"/>
                              <a:ea typeface="Times New Roman" panose="02020603050405020304" pitchFamily="18" charset="0"/>
                            </a:rPr>
                            <m:t>m</m:t>
                          </m:r>
                          <m:r>
                            <m:rPr>
                              <m:nor/>
                            </m:rPr>
                            <a:rPr lang="es-ES" i="1" baseline="-25000" dirty="0">
                              <a:latin typeface="Times New Roman" panose="02020603050405020304" pitchFamily="18" charset="0"/>
                              <a:ea typeface="Times New Roman" panose="02020603050405020304" pitchFamily="18" charset="0"/>
                            </a:rPr>
                            <m:t>1</m:t>
                          </m:r>
                          <m:r>
                            <m:rPr>
                              <m:nor/>
                            </m:rPr>
                            <a:rPr lang="es-ES" b="1" i="1" dirty="0">
                              <a:latin typeface="Times New Roman" panose="02020603050405020304" pitchFamily="18" charset="0"/>
                              <a:ea typeface="Times New Roman" panose="02020603050405020304" pitchFamily="18" charset="0"/>
                            </a:rPr>
                            <m:t>g</m:t>
                          </m:r>
                          <m:r>
                            <m:rPr>
                              <m:nor/>
                            </m:rPr>
                            <a:rPr lang="es-VE" dirty="0"/>
                            <m:t> </m:t>
                          </m:r>
                        </m:num>
                        <m:den>
                          <m:d>
                            <m:dPr>
                              <m:ctrlPr>
                                <a:rPr lang="es-VE" b="1" i="1">
                                  <a:latin typeface="Cambria Math" panose="02040503050406030204" pitchFamily="18" charset="0"/>
                                  <a:ea typeface="Cambria Math" panose="02040503050406030204" pitchFamily="18" charset="0"/>
                                </a:rPr>
                              </m:ctrlPr>
                            </m:dPr>
                            <m:e>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1</m:t>
                                  </m:r>
                                </m:sub>
                              </m:sSub>
                              <m:r>
                                <a:rPr lang="es-VE" b="1"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2</m:t>
                                  </m:r>
                                </m:sub>
                              </m:sSub>
                            </m:e>
                          </m:d>
                        </m:den>
                      </m:f>
                      <m:r>
                        <a:rPr lang="es-VE" b="1" i="1">
                          <a:latin typeface="Cambria Math" panose="02040503050406030204" pitchFamily="18" charset="0"/>
                          <a:ea typeface="Cambria Math" panose="02040503050406030204" pitchFamily="18" charset="0"/>
                        </a:rPr>
                        <m:t>−</m:t>
                      </m:r>
                      <m:sSub>
                        <m:sSubPr>
                          <m:ctrlPr>
                            <a:rPr lang="es-VE" b="1" i="1">
                              <a:latin typeface="Cambria Math" panose="02040503050406030204" pitchFamily="18" charset="0"/>
                              <a:ea typeface="Cambria Math" panose="02040503050406030204" pitchFamily="18" charset="0"/>
                            </a:rPr>
                          </m:ctrlPr>
                        </m:sSubPr>
                        <m:e>
                          <m:sSub>
                            <m:sSubPr>
                              <m:ctrlPr>
                                <a:rPr lang="es-VE" b="1" i="1">
                                  <a:latin typeface="Cambria Math" panose="02040503050406030204" pitchFamily="18" charset="0"/>
                                  <a:ea typeface="Cambria Math" panose="02040503050406030204" pitchFamily="18" charset="0"/>
                                </a:rPr>
                              </m:ctrlPr>
                            </m:sSubPr>
                            <m:e>
                              <m:r>
                                <a:rPr lang="es-VE" b="1" i="1">
                                  <a:latin typeface="Cambria Math" panose="02040503050406030204" pitchFamily="18" charset="0"/>
                                  <a:ea typeface="Cambria Math" panose="02040503050406030204" pitchFamily="18" charset="0"/>
                                </a:rPr>
                                <m:t>𝝁</m:t>
                              </m:r>
                            </m:e>
                            <m:sub>
                              <m:r>
                                <a:rPr lang="es-VE" b="1" i="1">
                                  <a:latin typeface="Cambria Math" panose="02040503050406030204" pitchFamily="18" charset="0"/>
                                  <a:ea typeface="Cambria Math" panose="02040503050406030204" pitchFamily="18" charset="0"/>
                                </a:rPr>
                                <m:t>𝒄</m:t>
                              </m:r>
                              <m:r>
                                <a:rPr lang="es-VE" b="1" i="1">
                                  <a:latin typeface="Cambria Math" panose="02040503050406030204" pitchFamily="18" charset="0"/>
                                  <a:ea typeface="Cambria Math" panose="02040503050406030204" pitchFamily="18" charset="0"/>
                                </a:rPr>
                                <m:t> </m:t>
                              </m:r>
                            </m:sub>
                          </m:sSub>
                          <m:r>
                            <m:rPr>
                              <m:nor/>
                            </m:rPr>
                            <a:rPr lang="es-ES" b="1" i="1" dirty="0">
                              <a:latin typeface="Times New Roman" panose="02020603050405020304" pitchFamily="18" charset="0"/>
                              <a:ea typeface="Times New Roman" panose="02020603050405020304" pitchFamily="18" charset="0"/>
                            </a:rPr>
                            <m:t>g</m:t>
                          </m:r>
                        </m:e>
                        <m:sub>
                          <m:r>
                            <a:rPr lang="es-VE" b="1" i="1">
                              <a:latin typeface="Cambria Math" panose="02040503050406030204" pitchFamily="18" charset="0"/>
                              <a:ea typeface="Cambria Math" panose="02040503050406030204" pitchFamily="18" charset="0"/>
                            </a:rPr>
                            <m:t> </m:t>
                          </m:r>
                        </m:sub>
                      </m:sSub>
                    </m:oMath>
                  </m:oMathPara>
                </a14:m>
                <a:endParaRPr lang="es-VE" dirty="0"/>
              </a:p>
            </p:txBody>
          </p:sp>
        </mc:Choice>
        <mc:Fallback xmlns="">
          <p:sp>
            <p:nvSpPr>
              <p:cNvPr id="31" name="Rectángulo 30"/>
              <p:cNvSpPr>
                <a:spLocks noRot="1" noChangeAspect="1" noMove="1" noResize="1" noEditPoints="1" noAdjustHandles="1" noChangeArrowheads="1" noChangeShapeType="1" noTextEdit="1"/>
              </p:cNvSpPr>
              <p:nvPr/>
            </p:nvSpPr>
            <p:spPr>
              <a:xfrm>
                <a:off x="6170263" y="4626496"/>
                <a:ext cx="2649893" cy="727892"/>
              </a:xfrm>
              <a:prstGeom prst="rect">
                <a:avLst/>
              </a:prstGeom>
              <a:blipFill rotWithShape="0">
                <a:blip r:embed="rId9"/>
                <a:stretch>
                  <a:fillRect/>
                </a:stretch>
              </a:blipFill>
              <a:ln>
                <a:solidFill>
                  <a:schemeClr val="accent1"/>
                </a:solidFill>
              </a:ln>
            </p:spPr>
            <p:txBody>
              <a:bodyPr/>
              <a:lstStyle/>
              <a:p>
                <a:r>
                  <a:rPr lang="es-VE">
                    <a:noFill/>
                  </a:rPr>
                  <a:t> </a:t>
                </a:r>
              </a:p>
            </p:txBody>
          </p:sp>
        </mc:Fallback>
      </mc:AlternateContent>
    </p:spTree>
    <p:extLst>
      <p:ext uri="{BB962C8B-B14F-4D97-AF65-F5344CB8AC3E}">
        <p14:creationId xmlns:p14="http://schemas.microsoft.com/office/powerpoint/2010/main" val="2411605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36320" y="952976"/>
            <a:ext cx="10325100" cy="923330"/>
          </a:xfrm>
          <a:prstGeom prst="rect">
            <a:avLst/>
          </a:prstGeom>
        </p:spPr>
        <p:txBody>
          <a:bodyPr wrap="square">
            <a:spAutoFit/>
          </a:bodyPr>
          <a:lstStyle/>
          <a:p>
            <a:pPr algn="just"/>
            <a:r>
              <a:rPr lang="es-ES" b="1" dirty="0">
                <a:latin typeface="Times New Roman" panose="02020603050405020304" pitchFamily="18" charset="0"/>
                <a:ea typeface="Times New Roman" panose="02020603050405020304" pitchFamily="18" charset="0"/>
              </a:rPr>
              <a:t>Ejercicio </a:t>
            </a:r>
            <a:r>
              <a:rPr lang="es-ES" b="1" dirty="0" smtClean="0">
                <a:latin typeface="Times New Roman" panose="02020603050405020304" pitchFamily="18" charset="0"/>
                <a:ea typeface="Times New Roman" panose="02020603050405020304" pitchFamily="18" charset="0"/>
              </a:rPr>
              <a:t>3.</a:t>
            </a:r>
            <a:endParaRPr lang="es-ES" b="1" dirty="0">
              <a:latin typeface="Times New Roman" panose="02020603050405020304" pitchFamily="18" charset="0"/>
              <a:ea typeface="Times New Roman" panose="02020603050405020304" pitchFamily="18" charset="0"/>
            </a:endParaRPr>
          </a:p>
          <a:p>
            <a:pPr algn="just"/>
            <a:r>
              <a:rPr lang="es-ES" dirty="0">
                <a:latin typeface="Times New Roman" panose="02020603050405020304" pitchFamily="18" charset="0"/>
                <a:ea typeface="Times New Roman" panose="02020603050405020304" pitchFamily="18" charset="0"/>
              </a:rPr>
              <a:t>En el sistema que se presenta en la figura </a:t>
            </a:r>
            <a:r>
              <a:rPr lang="es-ES" dirty="0" smtClean="0">
                <a:latin typeface="Times New Roman" panose="02020603050405020304" pitchFamily="18" charset="0"/>
                <a:ea typeface="Times New Roman" panose="02020603050405020304" pitchFamily="18" charset="0"/>
              </a:rPr>
              <a:t>la fricción y la masa de la polea son despreciables. Encuentre la aceleración de la masa m</a:t>
            </a:r>
            <a:r>
              <a:rPr lang="es-ES" baseline="-25000" dirty="0" smtClean="0">
                <a:latin typeface="Times New Roman" panose="02020603050405020304" pitchFamily="18" charset="0"/>
                <a:ea typeface="Times New Roman" panose="02020603050405020304" pitchFamily="18" charset="0"/>
              </a:rPr>
              <a:t>2</a:t>
            </a:r>
            <a:r>
              <a:rPr lang="es-ES" dirty="0" smtClean="0">
                <a:latin typeface="Times New Roman" panose="02020603050405020304" pitchFamily="18" charset="0"/>
                <a:ea typeface="Times New Roman" panose="02020603050405020304" pitchFamily="18" charset="0"/>
              </a:rPr>
              <a:t> sabiendo que m</a:t>
            </a:r>
            <a:r>
              <a:rPr lang="es-ES" baseline="-25000" dirty="0" smtClean="0">
                <a:latin typeface="Times New Roman" panose="02020603050405020304" pitchFamily="18" charset="0"/>
                <a:ea typeface="Times New Roman" panose="02020603050405020304" pitchFamily="18" charset="0"/>
              </a:rPr>
              <a:t>1</a:t>
            </a:r>
            <a:r>
              <a:rPr lang="es-ES" dirty="0" smtClean="0">
                <a:latin typeface="Times New Roman" panose="02020603050405020304" pitchFamily="18" charset="0"/>
                <a:ea typeface="Times New Roman" panose="02020603050405020304" pitchFamily="18" charset="0"/>
              </a:rPr>
              <a:t>= 300g, m</a:t>
            </a:r>
            <a:r>
              <a:rPr lang="es-ES" baseline="-25000" dirty="0" smtClean="0">
                <a:latin typeface="Times New Roman" panose="02020603050405020304" pitchFamily="18" charset="0"/>
                <a:ea typeface="Times New Roman" panose="02020603050405020304" pitchFamily="18" charset="0"/>
              </a:rPr>
              <a:t>2</a:t>
            </a:r>
            <a:r>
              <a:rPr lang="es-ES" dirty="0" smtClean="0">
                <a:latin typeface="Times New Roman" panose="02020603050405020304" pitchFamily="18" charset="0"/>
                <a:ea typeface="Times New Roman" panose="02020603050405020304" pitchFamily="18" charset="0"/>
              </a:rPr>
              <a:t>= 500g, y </a:t>
            </a:r>
            <a:r>
              <a:rPr lang="es-ES" b="1" dirty="0" smtClean="0">
                <a:latin typeface="Times New Roman" panose="02020603050405020304" pitchFamily="18" charset="0"/>
                <a:ea typeface="Times New Roman" panose="02020603050405020304" pitchFamily="18" charset="0"/>
              </a:rPr>
              <a:t>F</a:t>
            </a:r>
            <a:r>
              <a:rPr lang="es-ES" smtClean="0">
                <a:latin typeface="Times New Roman" panose="02020603050405020304" pitchFamily="18" charset="0"/>
                <a:ea typeface="Times New Roman" panose="02020603050405020304" pitchFamily="18" charset="0"/>
              </a:rPr>
              <a:t>= 1,5 N</a:t>
            </a:r>
            <a:endParaRPr lang="es-ES"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ángulo 15"/>
              <p:cNvSpPr/>
              <p:nvPr/>
            </p:nvSpPr>
            <p:spPr>
              <a:xfrm rot="10800000" flipV="1">
                <a:off x="1000669" y="4179989"/>
                <a:ext cx="10396401" cy="2074158"/>
              </a:xfrm>
              <a:prstGeom prst="rect">
                <a:avLst/>
              </a:prstGeom>
            </p:spPr>
            <p:txBody>
              <a:bodyPr wrap="square">
                <a:spAutoFit/>
              </a:bodyPr>
              <a:lstStyle/>
              <a:p>
                <a:r>
                  <a:rPr lang="es-ES" dirty="0" smtClean="0">
                    <a:latin typeface="Times New Roman" panose="02020603050405020304" pitchFamily="18" charset="0"/>
                    <a:ea typeface="Times New Roman" panose="02020603050405020304" pitchFamily="18" charset="0"/>
                  </a:rPr>
                  <a:t>En estos problemas con poleas móviles hay que determinar la condición de ligadura para determinar la relación entre las aceleraciones de los bloques, hacemos entonces un análisis del movimiento en función de la longitud de la cuerda que pasa por la polea, veamos, su longitud es igual a   </a:t>
                </a:r>
              </a:p>
              <a:p>
                <a:pPr algn="ctr"/>
                <a14:m>
                  <m:oMath xmlns:m="http://schemas.openxmlformats.org/officeDocument/2006/math">
                    <m:r>
                      <a:rPr lang="es-VE" b="1" i="1" smtClean="0">
                        <a:latin typeface="Cambria Math" panose="02040503050406030204" pitchFamily="18" charset="0"/>
                        <a:ea typeface="Cambria Math" panose="02040503050406030204" pitchFamily="18" charset="0"/>
                      </a:rPr>
                      <m:t>𝒍</m:t>
                    </m:r>
                    <m:r>
                      <a:rPr lang="es-VE" b="1"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𝑥</m:t>
                        </m:r>
                      </m:e>
                      <m:sub>
                        <m:r>
                          <a:rPr lang="es-VE" b="0" i="1" smtClean="0">
                            <a:latin typeface="Cambria Math" panose="02040503050406030204" pitchFamily="18" charset="0"/>
                            <a:ea typeface="Cambria Math" panose="02040503050406030204" pitchFamily="18" charset="0"/>
                          </a:rPr>
                          <m:t>𝑝</m:t>
                        </m:r>
                      </m:sub>
                    </m:sSub>
                  </m:oMath>
                </a14:m>
                <a:r>
                  <a:rPr lang="es-ES" dirty="0" smtClean="0">
                    <a:latin typeface="Times New Roman" panose="02020603050405020304" pitchFamily="18" charset="0"/>
                    <a:ea typeface="Times New Roman" panose="02020603050405020304" pitchFamily="18" charset="0"/>
                  </a:rPr>
                  <a:t>+</a:t>
                </a:r>
                <a14:m>
                  <m:oMath xmlns:m="http://schemas.openxmlformats.org/officeDocument/2006/math">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𝑥</m:t>
                        </m:r>
                      </m:e>
                      <m:sub>
                        <m:r>
                          <a:rPr lang="es-VE" i="1">
                            <a:latin typeface="Cambria Math" panose="02040503050406030204" pitchFamily="18" charset="0"/>
                            <a:ea typeface="Cambria Math" panose="02040503050406030204" pitchFamily="18" charset="0"/>
                          </a:rPr>
                          <m:t>𝑝</m:t>
                        </m:r>
                      </m:sub>
                    </m:sSub>
                    <m:r>
                      <a:rPr lang="es-ES" dirty="0">
                        <a:latin typeface="Cambria Math" panose="02040503050406030204" pitchFamily="18" charset="0"/>
                        <a:ea typeface="Cambria Math" panose="02040503050406030204" pitchFamily="18" charset="0"/>
                      </a:rPr>
                      <m:t>−</m:t>
                    </m:r>
                    <m:sSub>
                      <m:sSubPr>
                        <m:ctrlPr>
                          <a:rPr lang="es-ES" i="1" dirty="0" smtClean="0">
                            <a:latin typeface="Cambria Math" panose="02040503050406030204" pitchFamily="18" charset="0"/>
                            <a:ea typeface="Cambria Math" panose="02040503050406030204" pitchFamily="18" charset="0"/>
                          </a:rPr>
                        </m:ctrlPr>
                      </m:sSubPr>
                      <m:e>
                        <m:r>
                          <a:rPr lang="es-VE" b="0" i="1" dirty="0" smtClean="0">
                            <a:latin typeface="Cambria Math" panose="02040503050406030204" pitchFamily="18" charset="0"/>
                            <a:ea typeface="Cambria Math" panose="02040503050406030204" pitchFamily="18" charset="0"/>
                          </a:rPr>
                          <m:t>𝑥</m:t>
                        </m:r>
                      </m:e>
                      <m:sub>
                        <m:r>
                          <a:rPr lang="es-VE" b="0" i="1" dirty="0" smtClean="0">
                            <a:latin typeface="Cambria Math" panose="02040503050406030204" pitchFamily="18" charset="0"/>
                            <a:ea typeface="Cambria Math" panose="02040503050406030204" pitchFamily="18" charset="0"/>
                          </a:rPr>
                          <m:t>1</m:t>
                        </m:r>
                      </m:sub>
                    </m:sSub>
                    <m:r>
                      <a:rPr lang="es-ES" i="1" dirty="0" smtClean="0">
                        <a:latin typeface="Cambria Math" panose="02040503050406030204" pitchFamily="18" charset="0"/>
                        <a:ea typeface="Cambria Math" panose="02040503050406030204" pitchFamily="18" charset="0"/>
                      </a:rPr>
                      <m:t>+</m:t>
                    </m:r>
                    <m:sSub>
                      <m:sSubPr>
                        <m:ctrlPr>
                          <a:rPr lang="es-ES" i="1" dirty="0" smtClean="0">
                            <a:latin typeface="Cambria Math" panose="02040503050406030204" pitchFamily="18" charset="0"/>
                            <a:ea typeface="Cambria Math" panose="02040503050406030204" pitchFamily="18" charset="0"/>
                          </a:rPr>
                        </m:ctrlPr>
                      </m:sSubPr>
                      <m:e>
                        <m:r>
                          <a:rPr lang="es-VE" b="0" i="1" dirty="0" smtClean="0">
                            <a:latin typeface="Cambria Math" panose="02040503050406030204" pitchFamily="18" charset="0"/>
                            <a:ea typeface="Cambria Math" panose="02040503050406030204" pitchFamily="18" charset="0"/>
                          </a:rPr>
                          <m:t>𝑥</m:t>
                        </m:r>
                      </m:e>
                      <m:sub>
                        <m:r>
                          <a:rPr lang="es-VE" b="0" i="1" dirty="0" smtClean="0">
                            <a:latin typeface="Cambria Math" panose="02040503050406030204" pitchFamily="18" charset="0"/>
                            <a:ea typeface="Cambria Math" panose="02040503050406030204" pitchFamily="18" charset="0"/>
                          </a:rPr>
                          <m:t>𝑠𝑝</m:t>
                        </m:r>
                      </m:sub>
                    </m:sSub>
                  </m:oMath>
                </a14:m>
                <a:endParaRPr lang="es-VE" dirty="0" smtClean="0"/>
              </a:p>
              <a:p>
                <a:pPr algn="just"/>
                <a:r>
                  <a:rPr lang="es-ES" dirty="0" smtClean="0">
                    <a:ea typeface="Cambria Math" panose="02040503050406030204" pitchFamily="18" charset="0"/>
                  </a:rPr>
                  <a:t>Donde </a:t>
                </a:r>
                <a14:m>
                  <m:oMath xmlns:m="http://schemas.openxmlformats.org/officeDocument/2006/math">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𝑥</m:t>
                        </m:r>
                      </m:e>
                      <m:sub>
                        <m:r>
                          <a:rPr lang="es-VE" i="1">
                            <a:latin typeface="Cambria Math" panose="02040503050406030204" pitchFamily="18" charset="0"/>
                            <a:ea typeface="Cambria Math" panose="02040503050406030204" pitchFamily="18" charset="0"/>
                          </a:rPr>
                          <m:t>𝑝</m:t>
                        </m:r>
                      </m:sub>
                    </m:sSub>
                  </m:oMath>
                </a14:m>
                <a:r>
                  <a:rPr lang="es-ES" dirty="0" smtClean="0">
                    <a:ea typeface="Cambria Math" panose="02040503050406030204" pitchFamily="18" charset="0"/>
                  </a:rPr>
                  <a:t> es la distancia de la cuerda hasta la polea, </a:t>
                </a:r>
                <a14:m>
                  <m:oMath xmlns:m="http://schemas.openxmlformats.org/officeDocument/2006/math">
                    <m:sSub>
                      <m:sSubPr>
                        <m:ctrlPr>
                          <a:rPr lang="es-ES" i="1" dirty="0">
                            <a:latin typeface="Cambria Math" panose="02040503050406030204" pitchFamily="18" charset="0"/>
                            <a:ea typeface="Cambria Math" panose="02040503050406030204" pitchFamily="18" charset="0"/>
                          </a:rPr>
                        </m:ctrlPr>
                      </m:sSubPr>
                      <m:e>
                        <m:r>
                          <a:rPr lang="es-VE" i="1" dirty="0">
                            <a:latin typeface="Cambria Math" panose="02040503050406030204" pitchFamily="18" charset="0"/>
                            <a:ea typeface="Cambria Math" panose="02040503050406030204" pitchFamily="18" charset="0"/>
                          </a:rPr>
                          <m:t>𝑥</m:t>
                        </m:r>
                      </m:e>
                      <m:sub>
                        <m:r>
                          <a:rPr lang="es-VE" i="1" dirty="0">
                            <a:latin typeface="Cambria Math" panose="02040503050406030204" pitchFamily="18" charset="0"/>
                            <a:ea typeface="Cambria Math" panose="02040503050406030204" pitchFamily="18" charset="0"/>
                          </a:rPr>
                          <m:t>1</m:t>
                        </m:r>
                      </m:sub>
                    </m:sSub>
                  </m:oMath>
                </a14:m>
                <a:r>
                  <a:rPr lang="es-ES" dirty="0" smtClean="0">
                    <a:ea typeface="Cambria Math" panose="02040503050406030204" pitchFamily="18" charset="0"/>
                  </a:rPr>
                  <a:t> la distancia desde la pared al cuerpo m</a:t>
                </a:r>
                <a:r>
                  <a:rPr lang="es-ES" baseline="-25000" dirty="0" smtClean="0">
                    <a:ea typeface="Cambria Math" panose="02040503050406030204" pitchFamily="18" charset="0"/>
                  </a:rPr>
                  <a:t>1</a:t>
                </a:r>
                <a:r>
                  <a:rPr lang="es-ES" dirty="0" smtClean="0">
                    <a:ea typeface="Cambria Math" panose="02040503050406030204" pitchFamily="18" charset="0"/>
                  </a:rPr>
                  <a:t> y </a:t>
                </a:r>
                <a14:m>
                  <m:oMath xmlns:m="http://schemas.openxmlformats.org/officeDocument/2006/math">
                    <m:sSub>
                      <m:sSubPr>
                        <m:ctrlPr>
                          <a:rPr lang="es-ES" i="1" dirty="0">
                            <a:latin typeface="Cambria Math" panose="02040503050406030204" pitchFamily="18" charset="0"/>
                            <a:ea typeface="Cambria Math" panose="02040503050406030204" pitchFamily="18" charset="0"/>
                          </a:rPr>
                        </m:ctrlPr>
                      </m:sSubPr>
                      <m:e>
                        <m:r>
                          <a:rPr lang="es-VE" i="1" dirty="0">
                            <a:latin typeface="Cambria Math" panose="02040503050406030204" pitchFamily="18" charset="0"/>
                            <a:ea typeface="Cambria Math" panose="02040503050406030204" pitchFamily="18" charset="0"/>
                          </a:rPr>
                          <m:t>𝑥</m:t>
                        </m:r>
                      </m:e>
                      <m:sub>
                        <m:r>
                          <a:rPr lang="es-VE" i="1" dirty="0">
                            <a:latin typeface="Cambria Math" panose="02040503050406030204" pitchFamily="18" charset="0"/>
                            <a:ea typeface="Cambria Math" panose="02040503050406030204" pitchFamily="18" charset="0"/>
                          </a:rPr>
                          <m:t>𝑠𝑝</m:t>
                        </m:r>
                      </m:sub>
                    </m:sSub>
                  </m:oMath>
                </a14:m>
                <a:r>
                  <a:rPr lang="es-ES" dirty="0">
                    <a:latin typeface="Times New Roman" panose="02020603050405020304" pitchFamily="18" charset="0"/>
                    <a:ea typeface="Times New Roman" panose="02020603050405020304" pitchFamily="18" charset="0"/>
                  </a:rPr>
                  <a:t> es la longitud de la cuerda que pasa sobre la </a:t>
                </a:r>
                <a:r>
                  <a:rPr lang="es-ES" dirty="0" smtClean="0">
                    <a:latin typeface="Times New Roman" panose="02020603050405020304" pitchFamily="18" charset="0"/>
                    <a:ea typeface="Times New Roman" panose="02020603050405020304" pitchFamily="18" charset="0"/>
                  </a:rPr>
                  <a:t>polea.</a:t>
                </a:r>
                <a:endParaRPr lang="es-ES" dirty="0">
                  <a:latin typeface="Times New Roman" panose="02020603050405020304" pitchFamily="18" charset="0"/>
                  <a:ea typeface="Times New Roman" panose="02020603050405020304" pitchFamily="18" charset="0"/>
                </a:endParaRPr>
              </a:p>
              <a:p>
                <a:pPr algn="ctr"/>
                <a:endParaRPr lang="es-VE" dirty="0"/>
              </a:p>
            </p:txBody>
          </p:sp>
        </mc:Choice>
        <mc:Fallback xmlns="">
          <p:sp>
            <p:nvSpPr>
              <p:cNvPr id="16" name="Rectángulo 15"/>
              <p:cNvSpPr>
                <a:spLocks noRot="1" noChangeAspect="1" noMove="1" noResize="1" noEditPoints="1" noAdjustHandles="1" noChangeArrowheads="1" noChangeShapeType="1" noTextEdit="1"/>
              </p:cNvSpPr>
              <p:nvPr/>
            </p:nvSpPr>
            <p:spPr>
              <a:xfrm rot="10800000" flipV="1">
                <a:off x="1000669" y="4179989"/>
                <a:ext cx="10396401" cy="2074158"/>
              </a:xfrm>
              <a:prstGeom prst="rect">
                <a:avLst/>
              </a:prstGeom>
              <a:blipFill rotWithShape="0">
                <a:blip r:embed="rId2"/>
                <a:stretch>
                  <a:fillRect l="-469" t="-1765" r="-762"/>
                </a:stretch>
              </a:blipFill>
            </p:spPr>
            <p:txBody>
              <a:bodyPr/>
              <a:lstStyle/>
              <a:p>
                <a:r>
                  <a:rPr lang="es-VE">
                    <a:noFill/>
                  </a:rPr>
                  <a:t> </a:t>
                </a:r>
              </a:p>
            </p:txBody>
          </p:sp>
        </mc:Fallback>
      </mc:AlternateContent>
      <p:grpSp>
        <p:nvGrpSpPr>
          <p:cNvPr id="24" name="Grupo 23"/>
          <p:cNvGrpSpPr/>
          <p:nvPr/>
        </p:nvGrpSpPr>
        <p:grpSpPr>
          <a:xfrm>
            <a:off x="3751351" y="2060683"/>
            <a:ext cx="4568907" cy="1856202"/>
            <a:chOff x="3751351" y="2351638"/>
            <a:chExt cx="4568907" cy="1856202"/>
          </a:xfrm>
        </p:grpSpPr>
        <p:sp>
          <p:nvSpPr>
            <p:cNvPr id="18" name="CuadroTexto 17"/>
            <p:cNvSpPr txBox="1"/>
            <p:nvPr/>
          </p:nvSpPr>
          <p:spPr>
            <a:xfrm>
              <a:off x="4706395" y="2351638"/>
              <a:ext cx="558524" cy="369332"/>
            </a:xfrm>
            <a:prstGeom prst="rect">
              <a:avLst/>
            </a:prstGeom>
            <a:noFill/>
          </p:spPr>
          <p:txBody>
            <a:bodyPr wrap="square" rtlCol="0">
              <a:spAutoFit/>
            </a:bodyPr>
            <a:lstStyle/>
            <a:p>
              <a:r>
                <a:rPr lang="es-VE" dirty="0" err="1" smtClean="0"/>
                <a:t>x</a:t>
              </a:r>
              <a:r>
                <a:rPr lang="es-VE" baseline="-25000" dirty="0" err="1" smtClean="0"/>
                <a:t>p</a:t>
              </a:r>
              <a:endParaRPr lang="es-VE" dirty="0"/>
            </a:p>
          </p:txBody>
        </p:sp>
        <p:grpSp>
          <p:nvGrpSpPr>
            <p:cNvPr id="23" name="Grupo 22"/>
            <p:cNvGrpSpPr/>
            <p:nvPr/>
          </p:nvGrpSpPr>
          <p:grpSpPr>
            <a:xfrm>
              <a:off x="3751351" y="2659440"/>
              <a:ext cx="4568907" cy="1548400"/>
              <a:chOff x="3820626" y="2659440"/>
              <a:chExt cx="4568907" cy="1548400"/>
            </a:xfrm>
          </p:grpSpPr>
          <p:pic>
            <p:nvPicPr>
              <p:cNvPr id="17" name="Imagen 16"/>
              <p:cNvPicPr>
                <a:picLocks noChangeAspect="1"/>
              </p:cNvPicPr>
              <p:nvPr/>
            </p:nvPicPr>
            <p:blipFill>
              <a:blip r:embed="rId3"/>
              <a:stretch>
                <a:fillRect/>
              </a:stretch>
            </p:blipFill>
            <p:spPr>
              <a:xfrm>
                <a:off x="3820626" y="2732320"/>
                <a:ext cx="4568907" cy="1475520"/>
              </a:xfrm>
              <a:prstGeom prst="rect">
                <a:avLst/>
              </a:prstGeom>
            </p:spPr>
          </p:pic>
          <p:cxnSp>
            <p:nvCxnSpPr>
              <p:cNvPr id="14" name="Conector recto 13"/>
              <p:cNvCxnSpPr/>
              <p:nvPr/>
            </p:nvCxnSpPr>
            <p:spPr>
              <a:xfrm flipV="1">
                <a:off x="5878286" y="2659440"/>
                <a:ext cx="0" cy="7695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4136571" y="2724753"/>
                <a:ext cx="0" cy="4756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4017523" y="3881336"/>
                <a:ext cx="774383" cy="97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4791906" y="3722914"/>
                <a:ext cx="0" cy="4756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4114800" y="2724753"/>
                <a:ext cx="174171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4129099" y="3532937"/>
                <a:ext cx="558524" cy="369332"/>
              </a:xfrm>
              <a:prstGeom prst="rect">
                <a:avLst/>
              </a:prstGeom>
              <a:noFill/>
            </p:spPr>
            <p:txBody>
              <a:bodyPr wrap="square" rtlCol="0">
                <a:spAutoFit/>
              </a:bodyPr>
              <a:lstStyle/>
              <a:p>
                <a:r>
                  <a:rPr lang="es-VE" dirty="0" smtClean="0"/>
                  <a:t>x</a:t>
                </a:r>
                <a:r>
                  <a:rPr lang="es-VE" baseline="-25000" dirty="0"/>
                  <a:t>1</a:t>
                </a:r>
                <a:endParaRPr lang="es-VE" dirty="0"/>
              </a:p>
            </p:txBody>
          </p:sp>
        </p:grpSp>
      </p:grpSp>
    </p:spTree>
    <p:extLst>
      <p:ext uri="{BB962C8B-B14F-4D97-AF65-F5344CB8AC3E}">
        <p14:creationId xmlns:p14="http://schemas.microsoft.com/office/powerpoint/2010/main" val="1142711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98755" y="989190"/>
                <a:ext cx="10251136" cy="3402791"/>
              </a:xfrm>
              <a:prstGeom prst="rect">
                <a:avLst/>
              </a:prstGeom>
            </p:spPr>
            <p:txBody>
              <a:bodyPr wrap="square">
                <a:spAutoFit/>
              </a:bodyPr>
              <a:lstStyle/>
              <a:p>
                <a:r>
                  <a:rPr lang="es-ES" dirty="0" smtClean="0">
                    <a:latin typeface="Times New Roman" panose="02020603050405020304" pitchFamily="18" charset="0"/>
                    <a:ea typeface="Cambria Math" panose="02040503050406030204" pitchFamily="18" charset="0"/>
                    <a:cs typeface="Times New Roman" panose="02020603050405020304" pitchFamily="18" charset="0"/>
                  </a:rPr>
                  <a:t>Derivemos dos veces con respecto al tiempo para así obtener la relación entre la aceleración de lo bloques</a:t>
                </a:r>
              </a:p>
              <a:p>
                <a:endParaRPr lang="es-ES" dirty="0">
                  <a:latin typeface="Times New Roman" panose="020206030504050203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s-VE" i="1" smtClean="0">
                              <a:latin typeface="Cambria Math" panose="02040503050406030204" pitchFamily="18" charset="0"/>
                              <a:ea typeface="Cambria Math" panose="02040503050406030204" pitchFamily="18" charset="0"/>
                            </a:rPr>
                          </m:ctrlPr>
                        </m:fPr>
                        <m:num>
                          <m:r>
                            <a:rPr lang="es-VE" b="0" i="1" smtClean="0">
                              <a:latin typeface="Cambria Math" panose="02040503050406030204" pitchFamily="18" charset="0"/>
                              <a:ea typeface="Cambria Math" panose="02040503050406030204" pitchFamily="18" charset="0"/>
                            </a:rPr>
                            <m:t>𝑑</m:t>
                          </m:r>
                          <m:r>
                            <a:rPr lang="es-VE" b="0" i="1">
                              <a:latin typeface="Cambria Math" panose="02040503050406030204" pitchFamily="18" charset="0"/>
                              <a:ea typeface="Cambria Math" panose="02040503050406030204" pitchFamily="18" charset="0"/>
                            </a:rPr>
                            <m:t>𝑙</m:t>
                          </m:r>
                        </m:num>
                        <m:den>
                          <m:r>
                            <a:rPr lang="es-VE" b="0" i="1" smtClean="0">
                              <a:latin typeface="Cambria Math" panose="02040503050406030204" pitchFamily="18" charset="0"/>
                              <a:ea typeface="Cambria Math" panose="02040503050406030204" pitchFamily="18" charset="0"/>
                            </a:rPr>
                            <m:t>𝑑𝑡</m:t>
                          </m:r>
                        </m:den>
                      </m:f>
                      <m:r>
                        <a:rPr lang="es-VE" b="0" i="1">
                          <a:latin typeface="Cambria Math" panose="02040503050406030204" pitchFamily="18" charset="0"/>
                          <a:ea typeface="Cambria Math" panose="02040503050406030204" pitchFamily="18" charset="0"/>
                        </a:rPr>
                        <m:t>=</m:t>
                      </m:r>
                      <m:f>
                        <m:fPr>
                          <m:ctrlPr>
                            <a:rPr lang="es-VE" i="1" smtClean="0">
                              <a:latin typeface="Cambria Math" panose="02040503050406030204" pitchFamily="18" charset="0"/>
                              <a:ea typeface="Cambria Math" panose="02040503050406030204" pitchFamily="18" charset="0"/>
                            </a:rPr>
                          </m:ctrlPr>
                        </m:fPr>
                        <m:num>
                          <m:r>
                            <a:rPr lang="es-VE" i="1">
                              <a:latin typeface="Cambria Math" panose="02040503050406030204" pitchFamily="18" charset="0"/>
                              <a:ea typeface="Cambria Math" panose="02040503050406030204" pitchFamily="18" charset="0"/>
                            </a:rPr>
                            <m:t>2</m:t>
                          </m:r>
                          <m:sSub>
                            <m:sSubPr>
                              <m:ctrlPr>
                                <a:rPr lang="es-VE" i="1">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𝑑</m:t>
                              </m:r>
                              <m:r>
                                <a:rPr lang="es-VE" b="0" i="1">
                                  <a:latin typeface="Cambria Math" panose="02040503050406030204" pitchFamily="18" charset="0"/>
                                  <a:ea typeface="Cambria Math" panose="02040503050406030204" pitchFamily="18" charset="0"/>
                                </a:rPr>
                                <m:t>𝑥</m:t>
                              </m:r>
                            </m:e>
                            <m:sub>
                              <m:r>
                                <a:rPr lang="es-VE" b="0" i="1">
                                  <a:latin typeface="Cambria Math" panose="02040503050406030204" pitchFamily="18" charset="0"/>
                                  <a:ea typeface="Cambria Math" panose="02040503050406030204" pitchFamily="18" charset="0"/>
                                </a:rPr>
                                <m:t>𝑝</m:t>
                              </m:r>
                            </m:sub>
                          </m:sSub>
                        </m:num>
                        <m:den>
                          <m:r>
                            <a:rPr lang="es-VE" b="0" i="1" smtClean="0">
                              <a:latin typeface="Cambria Math" panose="02040503050406030204" pitchFamily="18" charset="0"/>
                              <a:ea typeface="Cambria Math" panose="02040503050406030204" pitchFamily="18" charset="0"/>
                            </a:rPr>
                            <m:t>𝑑𝑡</m:t>
                          </m:r>
                        </m:den>
                      </m:f>
                      <m:r>
                        <a:rPr lang="es-ES" b="0" dirty="0">
                          <a:latin typeface="Cambria Math" panose="02040503050406030204" pitchFamily="18" charset="0"/>
                          <a:ea typeface="Cambria Math" panose="02040503050406030204" pitchFamily="18" charset="0"/>
                        </a:rPr>
                        <m:t>−</m:t>
                      </m:r>
                      <m:f>
                        <m:fPr>
                          <m:ctrlPr>
                            <a:rPr lang="es-ES" i="1" dirty="0" smtClean="0">
                              <a:latin typeface="Cambria Math" panose="02040503050406030204" pitchFamily="18" charset="0"/>
                              <a:ea typeface="Cambria Math" panose="02040503050406030204" pitchFamily="18" charset="0"/>
                            </a:rPr>
                          </m:ctrlPr>
                        </m:fPr>
                        <m:num>
                          <m:sSub>
                            <m:sSubPr>
                              <m:ctrlPr>
                                <a:rPr lang="es-ES" i="1" dirty="0" smtClean="0">
                                  <a:latin typeface="Cambria Math" panose="02040503050406030204" pitchFamily="18" charset="0"/>
                                  <a:ea typeface="Cambria Math" panose="02040503050406030204" pitchFamily="18" charset="0"/>
                                </a:rPr>
                              </m:ctrlPr>
                            </m:sSubPr>
                            <m:e>
                              <m:r>
                                <a:rPr lang="es-VE" b="0" i="1" dirty="0" smtClean="0">
                                  <a:latin typeface="Cambria Math" panose="02040503050406030204" pitchFamily="18" charset="0"/>
                                  <a:ea typeface="Cambria Math" panose="02040503050406030204" pitchFamily="18" charset="0"/>
                                </a:rPr>
                                <m:t>𝑑𝑥</m:t>
                              </m:r>
                            </m:e>
                            <m:sub>
                              <m:r>
                                <a:rPr lang="es-VE" b="0" i="1" dirty="0" smtClean="0">
                                  <a:latin typeface="Cambria Math" panose="02040503050406030204" pitchFamily="18" charset="0"/>
                                  <a:ea typeface="Cambria Math" panose="02040503050406030204" pitchFamily="18" charset="0"/>
                                </a:rPr>
                                <m:t>1</m:t>
                              </m:r>
                            </m:sub>
                          </m:sSub>
                        </m:num>
                        <m:den>
                          <m:r>
                            <a:rPr lang="es-VE" b="0" i="1" dirty="0" smtClean="0">
                              <a:latin typeface="Cambria Math" panose="02040503050406030204" pitchFamily="18" charset="0"/>
                              <a:ea typeface="Cambria Math" panose="02040503050406030204" pitchFamily="18" charset="0"/>
                            </a:rPr>
                            <m:t>𝑑𝑡</m:t>
                          </m:r>
                        </m:den>
                      </m:f>
                      <m:r>
                        <a:rPr lang="es-ES" b="0" i="1" dirty="0">
                          <a:latin typeface="Cambria Math" panose="02040503050406030204" pitchFamily="18" charset="0"/>
                          <a:ea typeface="Cambria Math" panose="02040503050406030204" pitchFamily="18" charset="0"/>
                        </a:rPr>
                        <m:t>+</m:t>
                      </m:r>
                      <m:f>
                        <m:fPr>
                          <m:ctrlPr>
                            <a:rPr lang="es-ES" b="0" i="1" dirty="0" smtClean="0">
                              <a:latin typeface="Cambria Math" panose="02040503050406030204" pitchFamily="18" charset="0"/>
                              <a:ea typeface="Cambria Math" panose="02040503050406030204" pitchFamily="18" charset="0"/>
                            </a:rPr>
                          </m:ctrlPr>
                        </m:fPr>
                        <m:num>
                          <m:sSub>
                            <m:sSubPr>
                              <m:ctrlPr>
                                <a:rPr lang="es-ES" b="0" i="1" dirty="0" smtClean="0">
                                  <a:latin typeface="Cambria Math" panose="02040503050406030204" pitchFamily="18" charset="0"/>
                                  <a:ea typeface="Cambria Math" panose="02040503050406030204" pitchFamily="18" charset="0"/>
                                </a:rPr>
                              </m:ctrlPr>
                            </m:sSubPr>
                            <m:e>
                              <m:r>
                                <a:rPr lang="es-VE" b="0" i="1" dirty="0" smtClean="0">
                                  <a:latin typeface="Cambria Math" panose="02040503050406030204" pitchFamily="18" charset="0"/>
                                  <a:ea typeface="Cambria Math" panose="02040503050406030204" pitchFamily="18" charset="0"/>
                                </a:rPr>
                                <m:t>𝑑𝑥</m:t>
                              </m:r>
                            </m:e>
                            <m:sub>
                              <m:r>
                                <a:rPr lang="es-VE" b="0" i="1" dirty="0" smtClean="0">
                                  <a:latin typeface="Cambria Math" panose="02040503050406030204" pitchFamily="18" charset="0"/>
                                  <a:ea typeface="Cambria Math" panose="02040503050406030204" pitchFamily="18" charset="0"/>
                                </a:rPr>
                                <m:t>𝑠𝑝</m:t>
                              </m:r>
                            </m:sub>
                          </m:sSub>
                        </m:num>
                        <m:den>
                          <m:r>
                            <a:rPr lang="es-VE" b="0" i="1" dirty="0" smtClean="0">
                              <a:latin typeface="Cambria Math" panose="02040503050406030204" pitchFamily="18" charset="0"/>
                              <a:ea typeface="Cambria Math" panose="02040503050406030204" pitchFamily="18" charset="0"/>
                            </a:rPr>
                            <m:t>𝑑𝑡</m:t>
                          </m:r>
                        </m:den>
                      </m:f>
                    </m:oMath>
                  </m:oMathPara>
                </a14:m>
                <a:endParaRPr lang="es-ES" dirty="0" smtClean="0">
                  <a:latin typeface="Times New Roman" panose="02020603050405020304" pitchFamily="18" charset="0"/>
                  <a:ea typeface="Cambria Math" panose="02040503050406030204" pitchFamily="18" charset="0"/>
                  <a:cs typeface="Times New Roman" panose="02020603050405020304" pitchFamily="18" charset="0"/>
                </a:endParaRPr>
              </a:p>
              <a:p>
                <a:pPr>
                  <a:spcBef>
                    <a:spcPts val="600"/>
                  </a:spcBef>
                </a:pPr>
                <a:r>
                  <a:rPr lang="es-ES" dirty="0">
                    <a:latin typeface="Times New Roman" panose="02020603050405020304" pitchFamily="18" charset="0"/>
                    <a:ea typeface="Cambria Math" panose="02040503050406030204" pitchFamily="18" charset="0"/>
                    <a:cs typeface="Times New Roman" panose="02020603050405020304" pitchFamily="18" charset="0"/>
                  </a:rPr>
                  <a:t> la longitud total de la cuerda es constante como también la longitud sobre la </a:t>
                </a:r>
                <a:r>
                  <a:rPr lang="es-ES" dirty="0" smtClean="0">
                    <a:latin typeface="Times New Roman" panose="02020603050405020304" pitchFamily="18" charset="0"/>
                    <a:ea typeface="Cambria Math" panose="02040503050406030204" pitchFamily="18" charset="0"/>
                    <a:cs typeface="Times New Roman" panose="02020603050405020304" pitchFamily="18" charset="0"/>
                  </a:rPr>
                  <a:t>polea, entonces </a:t>
                </a:r>
                <a14:m>
                  <m:oMath xmlns:m="http://schemas.openxmlformats.org/officeDocument/2006/math">
                    <m:f>
                      <m:fPr>
                        <m:ctrlPr>
                          <a:rPr lang="es-VE" i="1">
                            <a:latin typeface="Cambria Math" panose="02040503050406030204" pitchFamily="18" charset="0"/>
                            <a:ea typeface="Cambria Math" panose="02040503050406030204" pitchFamily="18" charset="0"/>
                          </a:rPr>
                        </m:ctrlPr>
                      </m:fPr>
                      <m:num>
                        <m:r>
                          <a:rPr lang="es-VE" i="1">
                            <a:latin typeface="Cambria Math" panose="02040503050406030204" pitchFamily="18" charset="0"/>
                            <a:ea typeface="Cambria Math" panose="02040503050406030204" pitchFamily="18" charset="0"/>
                          </a:rPr>
                          <m:t>𝑑𝑙</m:t>
                        </m:r>
                      </m:num>
                      <m:den>
                        <m:r>
                          <a:rPr lang="es-VE" i="1">
                            <a:latin typeface="Cambria Math" panose="02040503050406030204" pitchFamily="18" charset="0"/>
                            <a:ea typeface="Cambria Math" panose="02040503050406030204" pitchFamily="18" charset="0"/>
                          </a:rPr>
                          <m:t>𝑑𝑡</m:t>
                        </m:r>
                      </m:den>
                    </m:f>
                  </m:oMath>
                </a14:m>
                <a:r>
                  <a:rPr lang="es-ES" dirty="0" smtClean="0">
                    <a:latin typeface="Times New Roman" panose="02020603050405020304" pitchFamily="18" charset="0"/>
                    <a:ea typeface="Cambria Math" panose="02040503050406030204" pitchFamily="18" charset="0"/>
                    <a:cs typeface="Times New Roman" panose="02020603050405020304" pitchFamily="18" charset="0"/>
                  </a:rPr>
                  <a:t>=</a:t>
                </a:r>
                <a14:m>
                  <m:oMath xmlns:m="http://schemas.openxmlformats.org/officeDocument/2006/math">
                    <m:f>
                      <m:fPr>
                        <m:ctrlPr>
                          <a:rPr lang="es-ES" i="1" dirty="0">
                            <a:latin typeface="Cambria Math" panose="02040503050406030204" pitchFamily="18" charset="0"/>
                            <a:ea typeface="Cambria Math" panose="02040503050406030204" pitchFamily="18" charset="0"/>
                          </a:rPr>
                        </m:ctrlPr>
                      </m:fPr>
                      <m:num>
                        <m:sSub>
                          <m:sSubPr>
                            <m:ctrlPr>
                              <a:rPr lang="es-ES" i="1" dirty="0">
                                <a:latin typeface="Cambria Math" panose="02040503050406030204" pitchFamily="18" charset="0"/>
                                <a:ea typeface="Cambria Math" panose="02040503050406030204" pitchFamily="18" charset="0"/>
                              </a:rPr>
                            </m:ctrlPr>
                          </m:sSubPr>
                          <m:e>
                            <m:r>
                              <a:rPr lang="es-VE" i="1" dirty="0">
                                <a:latin typeface="Cambria Math" panose="02040503050406030204" pitchFamily="18" charset="0"/>
                                <a:ea typeface="Cambria Math" panose="02040503050406030204" pitchFamily="18" charset="0"/>
                              </a:rPr>
                              <m:t>𝑑𝑥</m:t>
                            </m:r>
                          </m:e>
                          <m:sub>
                            <m:r>
                              <a:rPr lang="es-VE" i="1" dirty="0">
                                <a:latin typeface="Cambria Math" panose="02040503050406030204" pitchFamily="18" charset="0"/>
                                <a:ea typeface="Cambria Math" panose="02040503050406030204" pitchFamily="18" charset="0"/>
                              </a:rPr>
                              <m:t>𝑠𝑝</m:t>
                            </m:r>
                          </m:sub>
                        </m:sSub>
                      </m:num>
                      <m:den>
                        <m:r>
                          <a:rPr lang="es-VE" i="1" dirty="0">
                            <a:latin typeface="Cambria Math" panose="02040503050406030204" pitchFamily="18" charset="0"/>
                            <a:ea typeface="Cambria Math" panose="02040503050406030204" pitchFamily="18" charset="0"/>
                          </a:rPr>
                          <m:t>𝑑𝑡</m:t>
                        </m:r>
                      </m:den>
                    </m:f>
                  </m:oMath>
                </a14:m>
                <a:r>
                  <a:rPr lang="es-ES" dirty="0" smtClean="0">
                    <a:latin typeface="Times New Roman" panose="02020603050405020304" pitchFamily="18" charset="0"/>
                    <a:ea typeface="Cambria Math" panose="02040503050406030204" pitchFamily="18" charset="0"/>
                    <a:cs typeface="Times New Roman" panose="02020603050405020304" pitchFamily="18" charset="0"/>
                  </a:rPr>
                  <a:t>=0 </a:t>
                </a:r>
              </a:p>
              <a:p>
                <a:pPr>
                  <a:spcBef>
                    <a:spcPts val="600"/>
                  </a:spcBef>
                </a:pPr>
                <a:r>
                  <a:rPr lang="es-ES" dirty="0" smtClean="0">
                    <a:latin typeface="Times New Roman" panose="02020603050405020304" pitchFamily="18" charset="0"/>
                    <a:ea typeface="Cambria Math" panose="02040503050406030204" pitchFamily="18" charset="0"/>
                    <a:cs typeface="Times New Roman" panose="02020603050405020304" pitchFamily="18" charset="0"/>
                  </a:rPr>
                  <a:t>Al derivar por segunda vez  obtenemos </a:t>
                </a:r>
                <a:endParaRPr lang="es-ES" dirty="0">
                  <a:latin typeface="Times New Roman" panose="02020603050405020304" pitchFamily="18" charset="0"/>
                  <a:ea typeface="Cambria Math" panose="02040503050406030204" pitchFamily="18" charset="0"/>
                  <a:cs typeface="Times New Roman" panose="02020603050405020304" pitchFamily="18" charset="0"/>
                </a:endParaRPr>
              </a:p>
              <a:p>
                <a:pPr algn="ctr">
                  <a:spcAft>
                    <a:spcPts val="600"/>
                  </a:spcAft>
                </a:pPr>
                <a:r>
                  <a:rPr lang="es-VE" dirty="0" smtClean="0">
                    <a:latin typeface="Times New Roman" panose="02020603050405020304" pitchFamily="18" charset="0"/>
                    <a:ea typeface="Cambria Math" panose="02040503050406030204" pitchFamily="18" charset="0"/>
                    <a:cs typeface="Times New Roman" panose="02020603050405020304" pitchFamily="18" charset="0"/>
                  </a:rPr>
                  <a:t>0</a:t>
                </a:r>
                <a14:m>
                  <m:oMath xmlns:m="http://schemas.openxmlformats.org/officeDocument/2006/math">
                    <m:r>
                      <a:rPr lang="es-VE" i="1">
                        <a:latin typeface="Cambria Math" panose="02040503050406030204" pitchFamily="18" charset="0"/>
                        <a:ea typeface="Cambria Math" panose="02040503050406030204" pitchFamily="18" charset="0"/>
                      </a:rPr>
                      <m:t>=</m:t>
                    </m:r>
                    <m:f>
                      <m:fPr>
                        <m:ctrlPr>
                          <a:rPr lang="es-VE" i="1">
                            <a:latin typeface="Cambria Math" panose="02040503050406030204" pitchFamily="18" charset="0"/>
                            <a:ea typeface="Cambria Math" panose="02040503050406030204" pitchFamily="18" charset="0"/>
                          </a:rPr>
                        </m:ctrlPr>
                      </m:fPr>
                      <m:num>
                        <m:r>
                          <a:rPr lang="es-VE" i="1">
                            <a:latin typeface="Cambria Math" panose="02040503050406030204" pitchFamily="18" charset="0"/>
                            <a:ea typeface="Cambria Math" panose="02040503050406030204" pitchFamily="18" charset="0"/>
                          </a:rPr>
                          <m:t>2</m:t>
                        </m:r>
                        <m:sSub>
                          <m:sSubPr>
                            <m:ctrlPr>
                              <a:rPr lang="es-VE" i="1">
                                <a:latin typeface="Cambria Math" panose="02040503050406030204" pitchFamily="18" charset="0"/>
                                <a:ea typeface="Cambria Math" panose="02040503050406030204" pitchFamily="18" charset="0"/>
                              </a:rPr>
                            </m:ctrlPr>
                          </m:sSubPr>
                          <m:e>
                            <m:sSup>
                              <m:sSupPr>
                                <m:ctrlPr>
                                  <a:rPr lang="es-VE" i="1" smtClean="0">
                                    <a:latin typeface="Cambria Math" panose="02040503050406030204" pitchFamily="18" charset="0"/>
                                    <a:ea typeface="Cambria Math" panose="02040503050406030204" pitchFamily="18" charset="0"/>
                                  </a:rPr>
                                </m:ctrlPr>
                              </m:sSupPr>
                              <m:e>
                                <m:r>
                                  <a:rPr lang="es-VE" i="1">
                                    <a:latin typeface="Cambria Math" panose="02040503050406030204" pitchFamily="18" charset="0"/>
                                    <a:ea typeface="Cambria Math" panose="02040503050406030204" pitchFamily="18" charset="0"/>
                                  </a:rPr>
                                  <m:t>𝑑</m:t>
                                </m:r>
                              </m:e>
                              <m:sup>
                                <m:r>
                                  <a:rPr lang="es-VE" b="0" i="1" smtClean="0">
                                    <a:latin typeface="Cambria Math" panose="02040503050406030204" pitchFamily="18" charset="0"/>
                                    <a:ea typeface="Cambria Math" panose="02040503050406030204" pitchFamily="18" charset="0"/>
                                  </a:rPr>
                                  <m:t>2</m:t>
                                </m:r>
                              </m:sup>
                            </m:sSup>
                            <m:r>
                              <a:rPr lang="es-VE" i="1">
                                <a:latin typeface="Cambria Math" panose="02040503050406030204" pitchFamily="18" charset="0"/>
                                <a:ea typeface="Cambria Math" panose="02040503050406030204" pitchFamily="18" charset="0"/>
                              </a:rPr>
                              <m:t>𝑥</m:t>
                            </m:r>
                          </m:e>
                          <m:sub>
                            <m:r>
                              <a:rPr lang="es-VE" i="1">
                                <a:latin typeface="Cambria Math" panose="02040503050406030204" pitchFamily="18" charset="0"/>
                                <a:ea typeface="Cambria Math" panose="02040503050406030204" pitchFamily="18" charset="0"/>
                              </a:rPr>
                              <m:t>𝑝</m:t>
                            </m:r>
                          </m:sub>
                        </m:sSub>
                      </m:num>
                      <m:den>
                        <m:r>
                          <a:rPr lang="es-VE" i="1">
                            <a:latin typeface="Cambria Math" panose="02040503050406030204" pitchFamily="18" charset="0"/>
                            <a:ea typeface="Cambria Math" panose="02040503050406030204" pitchFamily="18" charset="0"/>
                          </a:rPr>
                          <m:t>𝑑</m:t>
                        </m:r>
                        <m:sSup>
                          <m:sSupPr>
                            <m:ctrlPr>
                              <a:rPr lang="es-VE" i="1" smtClean="0">
                                <a:latin typeface="Cambria Math" panose="02040503050406030204" pitchFamily="18" charset="0"/>
                                <a:ea typeface="Cambria Math" panose="02040503050406030204" pitchFamily="18" charset="0"/>
                              </a:rPr>
                            </m:ctrlPr>
                          </m:sSupPr>
                          <m:e>
                            <m:r>
                              <a:rPr lang="es-VE" b="0" i="1" smtClean="0">
                                <a:latin typeface="Cambria Math" panose="02040503050406030204" pitchFamily="18" charset="0"/>
                                <a:ea typeface="Cambria Math" panose="02040503050406030204" pitchFamily="18" charset="0"/>
                              </a:rPr>
                              <m:t>𝑡</m:t>
                            </m:r>
                          </m:e>
                          <m:sup>
                            <m:r>
                              <a:rPr lang="es-VE" b="0" i="1" smtClean="0">
                                <a:latin typeface="Cambria Math" panose="02040503050406030204" pitchFamily="18" charset="0"/>
                                <a:ea typeface="Cambria Math" panose="02040503050406030204" pitchFamily="18" charset="0"/>
                              </a:rPr>
                              <m:t>2</m:t>
                            </m:r>
                          </m:sup>
                        </m:sSup>
                      </m:den>
                    </m:f>
                    <m:r>
                      <a:rPr lang="es-ES" dirty="0">
                        <a:latin typeface="Cambria Math" panose="02040503050406030204" pitchFamily="18" charset="0"/>
                        <a:ea typeface="Cambria Math" panose="02040503050406030204" pitchFamily="18" charset="0"/>
                      </a:rPr>
                      <m:t>−</m:t>
                    </m:r>
                    <m:f>
                      <m:fPr>
                        <m:ctrlPr>
                          <a:rPr lang="es-ES" i="1" dirty="0">
                            <a:latin typeface="Cambria Math" panose="02040503050406030204" pitchFamily="18" charset="0"/>
                            <a:ea typeface="Cambria Math" panose="02040503050406030204" pitchFamily="18" charset="0"/>
                          </a:rPr>
                        </m:ctrlPr>
                      </m:fPr>
                      <m:num>
                        <m:sSub>
                          <m:sSubPr>
                            <m:ctrlPr>
                              <a:rPr lang="es-ES" i="1" dirty="0">
                                <a:latin typeface="Cambria Math" panose="02040503050406030204" pitchFamily="18" charset="0"/>
                                <a:ea typeface="Cambria Math" panose="02040503050406030204" pitchFamily="18" charset="0"/>
                              </a:rPr>
                            </m:ctrlPr>
                          </m:sSubPr>
                          <m:e>
                            <m:sSup>
                              <m:sSupPr>
                                <m:ctrlPr>
                                  <a:rPr lang="es-ES" i="1" dirty="0" smtClean="0">
                                    <a:latin typeface="Cambria Math" panose="02040503050406030204" pitchFamily="18" charset="0"/>
                                    <a:ea typeface="Cambria Math" panose="02040503050406030204" pitchFamily="18" charset="0"/>
                                  </a:rPr>
                                </m:ctrlPr>
                              </m:sSupPr>
                              <m:e>
                                <m:r>
                                  <a:rPr lang="es-VE" i="1" dirty="0">
                                    <a:latin typeface="Cambria Math" panose="02040503050406030204" pitchFamily="18" charset="0"/>
                                    <a:ea typeface="Cambria Math" panose="02040503050406030204" pitchFamily="18" charset="0"/>
                                  </a:rPr>
                                  <m:t>𝑑</m:t>
                                </m:r>
                              </m:e>
                              <m:sup>
                                <m:r>
                                  <a:rPr lang="es-VE" b="0" i="1" dirty="0" smtClean="0">
                                    <a:latin typeface="Cambria Math" panose="02040503050406030204" pitchFamily="18" charset="0"/>
                                    <a:ea typeface="Cambria Math" panose="02040503050406030204" pitchFamily="18" charset="0"/>
                                  </a:rPr>
                                  <m:t>2</m:t>
                                </m:r>
                              </m:sup>
                            </m:sSup>
                            <m:r>
                              <a:rPr lang="es-VE" i="1" dirty="0">
                                <a:latin typeface="Cambria Math" panose="02040503050406030204" pitchFamily="18" charset="0"/>
                                <a:ea typeface="Cambria Math" panose="02040503050406030204" pitchFamily="18" charset="0"/>
                              </a:rPr>
                              <m:t>𝑥</m:t>
                            </m:r>
                          </m:e>
                          <m:sub>
                            <m:r>
                              <a:rPr lang="es-VE" i="1" dirty="0">
                                <a:latin typeface="Cambria Math" panose="02040503050406030204" pitchFamily="18" charset="0"/>
                                <a:ea typeface="Cambria Math" panose="02040503050406030204" pitchFamily="18" charset="0"/>
                              </a:rPr>
                              <m:t>1</m:t>
                            </m:r>
                          </m:sub>
                        </m:sSub>
                      </m:num>
                      <m:den>
                        <m:r>
                          <a:rPr lang="es-VE" i="1" dirty="0">
                            <a:latin typeface="Cambria Math" panose="02040503050406030204" pitchFamily="18" charset="0"/>
                            <a:ea typeface="Cambria Math" panose="02040503050406030204" pitchFamily="18" charset="0"/>
                          </a:rPr>
                          <m:t>𝑑</m:t>
                        </m:r>
                        <m:sSup>
                          <m:sSupPr>
                            <m:ctrlPr>
                              <a:rPr lang="es-VE" i="1" dirty="0" smtClean="0">
                                <a:latin typeface="Cambria Math" panose="02040503050406030204" pitchFamily="18" charset="0"/>
                                <a:ea typeface="Cambria Math" panose="02040503050406030204" pitchFamily="18" charset="0"/>
                              </a:rPr>
                            </m:ctrlPr>
                          </m:sSupPr>
                          <m:e>
                            <m:r>
                              <a:rPr lang="es-VE" b="0" i="1" dirty="0" smtClean="0">
                                <a:latin typeface="Cambria Math" panose="02040503050406030204" pitchFamily="18" charset="0"/>
                                <a:ea typeface="Cambria Math" panose="02040503050406030204" pitchFamily="18" charset="0"/>
                              </a:rPr>
                              <m:t>𝑡</m:t>
                            </m:r>
                          </m:e>
                          <m:sup>
                            <m:r>
                              <a:rPr lang="es-VE" b="0" i="1" dirty="0" smtClean="0">
                                <a:latin typeface="Cambria Math" panose="02040503050406030204" pitchFamily="18" charset="0"/>
                                <a:ea typeface="Cambria Math" panose="02040503050406030204" pitchFamily="18" charset="0"/>
                              </a:rPr>
                              <m:t>2</m:t>
                            </m:r>
                          </m:sup>
                        </m:sSup>
                      </m:den>
                    </m:f>
                    <m:r>
                      <a:rPr lang="es-VE" i="1" dirty="0" smtClean="0">
                        <a:latin typeface="Cambria Math" panose="02040503050406030204" pitchFamily="18" charset="0"/>
                        <a:ea typeface="Cambria Math" panose="02040503050406030204" pitchFamily="18" charset="0"/>
                      </a:rPr>
                      <m:t>=</m:t>
                    </m:r>
                    <m:r>
                      <a:rPr lang="es-VE" b="0" i="1" dirty="0" smtClean="0">
                        <a:latin typeface="Cambria Math" panose="02040503050406030204" pitchFamily="18" charset="0"/>
                        <a:ea typeface="Cambria Math" panose="02040503050406030204" pitchFamily="18" charset="0"/>
                      </a:rPr>
                      <m:t>2</m:t>
                    </m:r>
                    <m:sSub>
                      <m:sSubPr>
                        <m:ctrlPr>
                          <a:rPr lang="es-VE" b="0" i="1" dirty="0" smtClean="0">
                            <a:latin typeface="Cambria Math" panose="02040503050406030204" pitchFamily="18" charset="0"/>
                            <a:ea typeface="Cambria Math" panose="02040503050406030204" pitchFamily="18" charset="0"/>
                          </a:rPr>
                        </m:ctrlPr>
                      </m:sSubPr>
                      <m:e>
                        <m:r>
                          <a:rPr lang="es-VE" b="0" i="1" dirty="0" smtClean="0">
                            <a:latin typeface="Cambria Math" panose="02040503050406030204" pitchFamily="18" charset="0"/>
                            <a:ea typeface="Cambria Math" panose="02040503050406030204" pitchFamily="18" charset="0"/>
                          </a:rPr>
                          <m:t>𝑎</m:t>
                        </m:r>
                      </m:e>
                      <m:sub>
                        <m:r>
                          <a:rPr lang="es-VE" b="0" i="1" dirty="0" smtClean="0">
                            <a:latin typeface="Cambria Math" panose="02040503050406030204" pitchFamily="18" charset="0"/>
                            <a:ea typeface="Cambria Math" panose="02040503050406030204" pitchFamily="18" charset="0"/>
                          </a:rPr>
                          <m:t>𝑝</m:t>
                        </m:r>
                      </m:sub>
                    </m:sSub>
                    <m:r>
                      <a:rPr lang="es-VE" b="0" i="1" dirty="0" smtClean="0">
                        <a:latin typeface="Cambria Math" panose="02040503050406030204" pitchFamily="18" charset="0"/>
                        <a:ea typeface="Cambria Math" panose="02040503050406030204" pitchFamily="18" charset="0"/>
                      </a:rPr>
                      <m:t>−</m:t>
                    </m:r>
                    <m:sSub>
                      <m:sSubPr>
                        <m:ctrlPr>
                          <a:rPr lang="es-VE" b="0" i="1" dirty="0" smtClean="0">
                            <a:latin typeface="Cambria Math" panose="02040503050406030204" pitchFamily="18" charset="0"/>
                            <a:ea typeface="Cambria Math" panose="02040503050406030204" pitchFamily="18" charset="0"/>
                          </a:rPr>
                        </m:ctrlPr>
                      </m:sSubPr>
                      <m:e>
                        <m:r>
                          <a:rPr lang="es-VE" b="0" i="1" dirty="0" smtClean="0">
                            <a:latin typeface="Cambria Math" panose="02040503050406030204" pitchFamily="18" charset="0"/>
                            <a:ea typeface="Cambria Math" panose="02040503050406030204" pitchFamily="18" charset="0"/>
                          </a:rPr>
                          <m:t>𝑎</m:t>
                        </m:r>
                      </m:e>
                      <m:sub>
                        <m:r>
                          <a:rPr lang="es-VE" b="0" i="1" dirty="0" smtClean="0">
                            <a:latin typeface="Cambria Math" panose="02040503050406030204" pitchFamily="18" charset="0"/>
                            <a:ea typeface="Cambria Math" panose="02040503050406030204" pitchFamily="18" charset="0"/>
                          </a:rPr>
                          <m:t>𝑥</m:t>
                        </m:r>
                        <m:r>
                          <a:rPr lang="es-VE" b="0" i="1" dirty="0" smtClean="0">
                            <a:latin typeface="Cambria Math" panose="02040503050406030204" pitchFamily="18" charset="0"/>
                            <a:ea typeface="Cambria Math" panose="02040503050406030204" pitchFamily="18" charset="0"/>
                          </a:rPr>
                          <m:t>1</m:t>
                        </m:r>
                      </m:sub>
                    </m:sSub>
                  </m:oMath>
                </a14:m>
                <a:endParaRPr lang="es-ES" dirty="0" smtClean="0">
                  <a:latin typeface="Times New Roman" panose="020206030504050203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VE" i="1" dirty="0">
                              <a:latin typeface="Cambria Math" panose="02040503050406030204" pitchFamily="18" charset="0"/>
                              <a:ea typeface="Cambria Math" panose="02040503050406030204" pitchFamily="18" charset="0"/>
                            </a:rPr>
                          </m:ctrlPr>
                        </m:sSubPr>
                        <m:e>
                          <m:r>
                            <a:rPr lang="es-VE" i="1" dirty="0">
                              <a:latin typeface="Cambria Math" panose="02040503050406030204" pitchFamily="18" charset="0"/>
                              <a:ea typeface="Cambria Math" panose="02040503050406030204" pitchFamily="18" charset="0"/>
                            </a:rPr>
                            <m:t>𝑎</m:t>
                          </m:r>
                        </m:e>
                        <m:sub>
                          <m:r>
                            <a:rPr lang="es-VE" i="1" dirty="0">
                              <a:latin typeface="Cambria Math" panose="02040503050406030204" pitchFamily="18" charset="0"/>
                              <a:ea typeface="Cambria Math" panose="02040503050406030204" pitchFamily="18" charset="0"/>
                            </a:rPr>
                            <m:t>𝑥</m:t>
                          </m:r>
                          <m:r>
                            <a:rPr lang="es-VE" i="1" dirty="0">
                              <a:latin typeface="Cambria Math" panose="02040503050406030204" pitchFamily="18" charset="0"/>
                              <a:ea typeface="Cambria Math" panose="02040503050406030204" pitchFamily="18" charset="0"/>
                            </a:rPr>
                            <m:t>1</m:t>
                          </m:r>
                        </m:sub>
                      </m:sSub>
                      <m:r>
                        <a:rPr lang="es-VE" i="1" dirty="0">
                          <a:latin typeface="Cambria Math" panose="02040503050406030204" pitchFamily="18" charset="0"/>
                          <a:ea typeface="Cambria Math" panose="02040503050406030204" pitchFamily="18" charset="0"/>
                        </a:rPr>
                        <m:t>=2</m:t>
                      </m:r>
                      <m:sSub>
                        <m:sSubPr>
                          <m:ctrlPr>
                            <a:rPr lang="es-VE" i="1" dirty="0">
                              <a:latin typeface="Cambria Math" panose="02040503050406030204" pitchFamily="18" charset="0"/>
                              <a:ea typeface="Cambria Math" panose="02040503050406030204" pitchFamily="18" charset="0"/>
                            </a:rPr>
                          </m:ctrlPr>
                        </m:sSubPr>
                        <m:e>
                          <m:r>
                            <a:rPr lang="es-VE" i="1" dirty="0">
                              <a:latin typeface="Cambria Math" panose="02040503050406030204" pitchFamily="18" charset="0"/>
                              <a:ea typeface="Cambria Math" panose="02040503050406030204" pitchFamily="18" charset="0"/>
                            </a:rPr>
                            <m:t>𝑎</m:t>
                          </m:r>
                        </m:e>
                        <m:sub>
                          <m:r>
                            <a:rPr lang="es-VE" i="1" dirty="0">
                              <a:latin typeface="Cambria Math" panose="02040503050406030204" pitchFamily="18" charset="0"/>
                              <a:ea typeface="Cambria Math" panose="02040503050406030204" pitchFamily="18" charset="0"/>
                            </a:rPr>
                            <m:t>𝑝</m:t>
                          </m:r>
                        </m:sub>
                      </m:sSub>
                    </m:oMath>
                  </m:oMathPara>
                </a14:m>
                <a:endParaRPr lang="es-ES" dirty="0" smtClean="0">
                  <a:latin typeface="Times New Roman" panose="02020603050405020304" pitchFamily="18" charset="0"/>
                  <a:ea typeface="Cambria Math" panose="02040503050406030204" pitchFamily="18" charset="0"/>
                  <a:cs typeface="Times New Roman" panose="02020603050405020304" pitchFamily="18" charset="0"/>
                </a:endParaRPr>
              </a:p>
              <a:p>
                <a:r>
                  <a:rPr lang="es-ES" dirty="0" smtClean="0">
                    <a:latin typeface="Times New Roman" panose="02020603050405020304" pitchFamily="18" charset="0"/>
                    <a:ea typeface="Cambria Math" panose="02040503050406030204" pitchFamily="18" charset="0"/>
                    <a:cs typeface="Times New Roman" panose="02020603050405020304" pitchFamily="18" charset="0"/>
                  </a:rPr>
                  <a:t>Esto no expresa que el bloque m</a:t>
                </a:r>
                <a:r>
                  <a:rPr lang="es-ES" baseline="-25000" dirty="0" smtClean="0">
                    <a:latin typeface="Times New Roman" panose="02020603050405020304" pitchFamily="18" charset="0"/>
                    <a:ea typeface="Cambria Math" panose="02040503050406030204" pitchFamily="18" charset="0"/>
                    <a:cs typeface="Times New Roman" panose="02020603050405020304" pitchFamily="18" charset="0"/>
                  </a:rPr>
                  <a:t>1</a:t>
                </a:r>
                <a:r>
                  <a:rPr lang="es-ES" dirty="0" smtClean="0">
                    <a:latin typeface="Times New Roman" panose="02020603050405020304" pitchFamily="18" charset="0"/>
                    <a:ea typeface="Cambria Math" panose="02040503050406030204" pitchFamily="18" charset="0"/>
                    <a:cs typeface="Times New Roman" panose="02020603050405020304" pitchFamily="18" charset="0"/>
                  </a:rPr>
                  <a:t> tiene el doble de aceleración m</a:t>
                </a:r>
                <a:r>
                  <a:rPr lang="es-ES" baseline="-25000" dirty="0" smtClean="0">
                    <a:latin typeface="Times New Roman" panose="02020603050405020304" pitchFamily="18" charset="0"/>
                    <a:ea typeface="Cambria Math" panose="02040503050406030204" pitchFamily="18" charset="0"/>
                    <a:cs typeface="Times New Roman" panose="02020603050405020304" pitchFamily="18" charset="0"/>
                  </a:rPr>
                  <a:t>2</a:t>
                </a:r>
                <a:r>
                  <a:rPr lang="es-ES" dirty="0">
                    <a:latin typeface="Times New Roman" panose="02020603050405020304" pitchFamily="18" charset="0"/>
                    <a:ea typeface="Cambria Math" panose="02040503050406030204" pitchFamily="18" charset="0"/>
                    <a:cs typeface="Times New Roman" panose="02020603050405020304" pitchFamily="18" charset="0"/>
                  </a:rPr>
                  <a:t>.</a:t>
                </a:r>
                <a:endParaRPr lang="es-ES" baseline="-25000" dirty="0" smtClean="0">
                  <a:latin typeface="Times New Roman" panose="02020603050405020304" pitchFamily="18" charset="0"/>
                  <a:ea typeface="Cambria Math" panose="02040503050406030204" pitchFamily="18" charset="0"/>
                  <a:cs typeface="Times New Roman" panose="02020603050405020304" pitchFamily="18" charset="0"/>
                </a:endParaRPr>
              </a:p>
              <a:p>
                <a:r>
                  <a:rPr lang="es-ES" dirty="0" smtClean="0">
                    <a:latin typeface="Times New Roman" panose="02020603050405020304" pitchFamily="18" charset="0"/>
                    <a:ea typeface="Cambria Math" panose="02040503050406030204" pitchFamily="18" charset="0"/>
                    <a:cs typeface="Times New Roman" panose="02020603050405020304" pitchFamily="18" charset="0"/>
                  </a:rPr>
                  <a:t> </a:t>
                </a:r>
                <a:endParaRPr lang="es-VE" dirty="0">
                  <a:latin typeface="Times New Roman" panose="02020603050405020304" pitchFamily="18"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998755" y="989190"/>
                <a:ext cx="10251136" cy="3402791"/>
              </a:xfrm>
              <a:prstGeom prst="rect">
                <a:avLst/>
              </a:prstGeom>
              <a:blipFill rotWithShape="0">
                <a:blip r:embed="rId2"/>
                <a:stretch>
                  <a:fillRect l="-535" t="-896"/>
                </a:stretch>
              </a:blipFill>
            </p:spPr>
            <p:txBody>
              <a:bodyPr/>
              <a:lstStyle/>
              <a:p>
                <a:r>
                  <a:rPr lang="es-VE">
                    <a:noFill/>
                  </a:rPr>
                  <a:t> </a:t>
                </a:r>
              </a:p>
            </p:txBody>
          </p:sp>
        </mc:Fallback>
      </mc:AlternateContent>
    </p:spTree>
    <p:extLst>
      <p:ext uri="{BB962C8B-B14F-4D97-AF65-F5344CB8AC3E}">
        <p14:creationId xmlns:p14="http://schemas.microsoft.com/office/powerpoint/2010/main" val="1797901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76552" y="884039"/>
                <a:ext cx="10476308" cy="5473743"/>
              </a:xfrm>
              <a:prstGeom prst="rect">
                <a:avLst/>
              </a:prstGeom>
              <a:ln>
                <a:noFill/>
              </a:ln>
            </p:spPr>
            <p:txBody>
              <a:bodyPr wrap="square">
                <a:spAutoFit/>
              </a:bodyPr>
              <a:lstStyle/>
              <a:p>
                <a:r>
                  <a:rPr lang="es-VE" dirty="0" smtClean="0">
                    <a:solidFill>
                      <a:srgbClr val="000000"/>
                    </a:solidFill>
                    <a:latin typeface="Times New Roman" panose="02020603050405020304" pitchFamily="18" charset="0"/>
                    <a:cs typeface="Times New Roman" panose="02020603050405020304" pitchFamily="18" charset="0"/>
                  </a:rPr>
                  <a:t>Hagamos los diagramas de cuerpo libre  y apliquemos la segunda ley de Newton</a:t>
                </a:r>
              </a:p>
              <a:p>
                <a:endParaRPr lang="es-VE" dirty="0">
                  <a:solidFill>
                    <a:srgbClr val="000000"/>
                  </a:solidFill>
                  <a:latin typeface="Times New Roman" panose="02020603050405020304" pitchFamily="18" charset="0"/>
                  <a:cs typeface="Times New Roman" panose="02020603050405020304" pitchFamily="18" charset="0"/>
                </a:endParaRPr>
              </a:p>
              <a:p>
                <a:endParaRPr lang="es-VE" dirty="0" smtClean="0">
                  <a:solidFill>
                    <a:srgbClr val="000000"/>
                  </a:solidFill>
                  <a:latin typeface="Times New Roman" panose="02020603050405020304" pitchFamily="18" charset="0"/>
                  <a:cs typeface="Times New Roman" panose="02020603050405020304" pitchFamily="18" charset="0"/>
                </a:endParaRPr>
              </a:p>
              <a:p>
                <a:endParaRPr lang="es-VE" dirty="0">
                  <a:solidFill>
                    <a:srgbClr val="000000"/>
                  </a:solidFill>
                  <a:latin typeface="Times New Roman" panose="02020603050405020304" pitchFamily="18" charset="0"/>
                  <a:cs typeface="Times New Roman" panose="02020603050405020304" pitchFamily="18" charset="0"/>
                </a:endParaRPr>
              </a:p>
              <a:p>
                <a:endParaRPr lang="es-VE" dirty="0" smtClean="0">
                  <a:solidFill>
                    <a:srgbClr val="000000"/>
                  </a:solidFill>
                  <a:latin typeface="Times New Roman" panose="02020603050405020304" pitchFamily="18" charset="0"/>
                  <a:cs typeface="Times New Roman" panose="02020603050405020304" pitchFamily="18" charset="0"/>
                </a:endParaRPr>
              </a:p>
              <a:p>
                <a:endParaRPr lang="es-VE" dirty="0">
                  <a:solidFill>
                    <a:srgbClr val="000000"/>
                  </a:solidFill>
                  <a:latin typeface="Times New Roman" panose="02020603050405020304" pitchFamily="18" charset="0"/>
                  <a:cs typeface="Times New Roman" panose="02020603050405020304" pitchFamily="18" charset="0"/>
                </a:endParaRPr>
              </a:p>
              <a:p>
                <a:endParaRPr lang="es-VE" dirty="0" smtClean="0">
                  <a:solidFill>
                    <a:srgbClr val="000000"/>
                  </a:solidFill>
                  <a:latin typeface="Times New Roman" panose="02020603050405020304" pitchFamily="18" charset="0"/>
                  <a:cs typeface="Times New Roman" panose="02020603050405020304" pitchFamily="18" charset="0"/>
                </a:endParaRPr>
              </a:p>
              <a:p>
                <a:endParaRPr lang="es-VE" dirty="0">
                  <a:solidFill>
                    <a:srgbClr val="000000"/>
                  </a:solidFill>
                  <a:latin typeface="Times New Roman" panose="02020603050405020304" pitchFamily="18" charset="0"/>
                  <a:cs typeface="Times New Roman" panose="02020603050405020304" pitchFamily="18" charset="0"/>
                </a:endParaRPr>
              </a:p>
              <a:p>
                <a:endParaRPr lang="es-VE" dirty="0" smtClean="0">
                  <a:solidFill>
                    <a:srgbClr val="000000"/>
                  </a:solidFill>
                  <a:latin typeface="Times New Roman" panose="02020603050405020304" pitchFamily="18" charset="0"/>
                  <a:cs typeface="Times New Roman" panose="02020603050405020304" pitchFamily="18" charset="0"/>
                </a:endParaRPr>
              </a:p>
              <a:p>
                <a:endParaRPr lang="es-VE" dirty="0">
                  <a:solidFill>
                    <a:srgbClr val="000000"/>
                  </a:solidFill>
                  <a:latin typeface="Times New Roman" panose="02020603050405020304" pitchFamily="18" charset="0"/>
                  <a:cs typeface="Times New Roman" panose="02020603050405020304" pitchFamily="18" charset="0"/>
                </a:endParaRPr>
              </a:p>
              <a:p>
                <a14:m>
                  <m:oMath xmlns:m="http://schemas.openxmlformats.org/officeDocument/2006/math">
                    <m:nary>
                      <m:naryPr>
                        <m:chr m:val="∑"/>
                        <m:limLoc m:val="undOvr"/>
                        <m:subHide m:val="on"/>
                        <m:supHide m:val="on"/>
                        <m:ctrlPr>
                          <a:rPr lang="es-VE" b="1" i="1">
                            <a:latin typeface="Cambria Math" panose="02040503050406030204" pitchFamily="18" charset="0"/>
                          </a:rPr>
                        </m:ctrlPr>
                      </m:naryPr>
                      <m:sub/>
                      <m:sup/>
                      <m:e>
                        <m:sSub>
                          <m:sSubPr>
                            <m:ctrlPr>
                              <a:rPr lang="es-VE" b="1" i="1">
                                <a:latin typeface="Cambria Math" panose="02040503050406030204" pitchFamily="18" charset="0"/>
                              </a:rPr>
                            </m:ctrlPr>
                          </m:sSubPr>
                          <m:e>
                            <m:acc>
                              <m:accPr>
                                <m:chr m:val="⃗"/>
                                <m:ctrlPr>
                                  <a:rPr lang="es-VE" b="1" i="1">
                                    <a:latin typeface="Cambria Math" panose="02040503050406030204" pitchFamily="18" charset="0"/>
                                  </a:rPr>
                                </m:ctrlPr>
                              </m:accPr>
                              <m:e>
                                <m:r>
                                  <a:rPr lang="es-VE" b="1" i="1">
                                    <a:latin typeface="Cambria Math" panose="02040503050406030204" pitchFamily="18" charset="0"/>
                                  </a:rPr>
                                  <m:t>𝑭</m:t>
                                </m:r>
                              </m:e>
                            </m:acc>
                          </m:e>
                          <m:sub>
                            <m:r>
                              <a:rPr lang="es-VE" b="1" i="1">
                                <a:latin typeface="Cambria Math" panose="02040503050406030204" pitchFamily="18" charset="0"/>
                              </a:rPr>
                              <m:t>𝒙</m:t>
                            </m:r>
                          </m:sub>
                        </m:sSub>
                        <m:r>
                          <a:rPr lang="es-ES" b="1">
                            <a:latin typeface="Cambria Math" panose="02040503050406030204" pitchFamily="18" charset="0"/>
                          </a:rPr>
                          <m:t>=</m:t>
                        </m:r>
                        <m:sSub>
                          <m:sSubPr>
                            <m:ctrlPr>
                              <a:rPr lang="es-ES" b="1" i="1" smtClean="0">
                                <a:latin typeface="Cambria Math" panose="02040503050406030204" pitchFamily="18" charset="0"/>
                              </a:rPr>
                            </m:ctrlPr>
                          </m:sSubPr>
                          <m:e>
                            <m:acc>
                              <m:accPr>
                                <m:chr m:val="⃗"/>
                                <m:ctrlPr>
                                  <a:rPr lang="es-VE" b="1" i="1" smtClean="0">
                                    <a:latin typeface="Cambria Math" panose="02040503050406030204" pitchFamily="18" charset="0"/>
                                  </a:rPr>
                                </m:ctrlPr>
                              </m:accPr>
                              <m:e>
                                <m:r>
                                  <a:rPr lang="es-VE" b="1" i="1">
                                    <a:latin typeface="Cambria Math" panose="02040503050406030204" pitchFamily="18" charset="0"/>
                                  </a:rPr>
                                  <m:t>𝑻</m:t>
                                </m:r>
                              </m:e>
                            </m:acc>
                          </m:e>
                          <m:sub>
                            <m:r>
                              <a:rPr lang="es-VE" b="1" i="1" smtClean="0">
                                <a:latin typeface="Cambria Math" panose="02040503050406030204" pitchFamily="18" charset="0"/>
                              </a:rPr>
                              <m:t>𝟏</m:t>
                            </m:r>
                          </m:sub>
                        </m:sSub>
                        <m:r>
                          <a:rPr lang="es-VE" b="1"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1</m:t>
                            </m:r>
                          </m:sub>
                        </m:sSub>
                        <m:r>
                          <a:rPr lang="es-VE" b="0" i="1" smtClean="0">
                            <a:latin typeface="Cambria Math" panose="02040503050406030204" pitchFamily="18" charset="0"/>
                            <a:ea typeface="Cambria Math" panose="02040503050406030204" pitchFamily="18" charset="0"/>
                          </a:rPr>
                          <m:t>2</m:t>
                        </m:r>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e>
                    </m:nary>
                  </m:oMath>
                </a14:m>
                <a:r>
                  <a:rPr lang="es-ES" b="1" i="1" dirty="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(1</a:t>
                </a:r>
                <a:r>
                  <a:rPr lang="es-ES" dirty="0" smtClean="0">
                    <a:latin typeface="Times New Roman" panose="02020603050405020304" pitchFamily="18" charset="0"/>
                    <a:ea typeface="Times New Roman" panose="02020603050405020304" pitchFamily="18" charset="0"/>
                  </a:rPr>
                  <a:t>)                   </a:t>
                </a:r>
                <a14:m>
                  <m:oMath xmlns:m="http://schemas.openxmlformats.org/officeDocument/2006/math">
                    <m:nary>
                      <m:naryPr>
                        <m:chr m:val="∑"/>
                        <m:limLoc m:val="undOvr"/>
                        <m:subHide m:val="on"/>
                        <m:supHide m:val="on"/>
                        <m:ctrlPr>
                          <a:rPr lang="es-VE" b="1" i="1">
                            <a:latin typeface="Cambria Math" panose="02040503050406030204" pitchFamily="18" charset="0"/>
                          </a:rPr>
                        </m:ctrlPr>
                      </m:naryPr>
                      <m:sub/>
                      <m:sup/>
                      <m:e>
                        <m:sSub>
                          <m:sSubPr>
                            <m:ctrlPr>
                              <a:rPr lang="es-VE" b="1" i="1">
                                <a:latin typeface="Cambria Math" panose="02040503050406030204" pitchFamily="18" charset="0"/>
                              </a:rPr>
                            </m:ctrlPr>
                          </m:sSubPr>
                          <m:e>
                            <m:acc>
                              <m:accPr>
                                <m:chr m:val="⃗"/>
                                <m:ctrlPr>
                                  <a:rPr lang="es-VE" b="1" i="1">
                                    <a:latin typeface="Cambria Math" panose="02040503050406030204" pitchFamily="18" charset="0"/>
                                  </a:rPr>
                                </m:ctrlPr>
                              </m:accPr>
                              <m:e>
                                <m:r>
                                  <a:rPr lang="es-VE" b="1" i="1">
                                    <a:latin typeface="Cambria Math" panose="02040503050406030204" pitchFamily="18" charset="0"/>
                                  </a:rPr>
                                  <m:t>𝑭</m:t>
                                </m:r>
                              </m:e>
                            </m:acc>
                          </m:e>
                          <m:sub>
                            <m:r>
                              <a:rPr lang="es-VE" b="1" i="1">
                                <a:latin typeface="Cambria Math" panose="02040503050406030204" pitchFamily="18" charset="0"/>
                              </a:rPr>
                              <m:t>𝒙</m:t>
                            </m:r>
                          </m:sub>
                        </m:sSub>
                        <m:r>
                          <a:rPr lang="es-ES" b="1">
                            <a:latin typeface="Cambria Math" panose="02040503050406030204" pitchFamily="18" charset="0"/>
                          </a:rPr>
                          <m:t>=</m:t>
                        </m:r>
                        <m:acc>
                          <m:accPr>
                            <m:chr m:val="⃗"/>
                            <m:ctrlPr>
                              <a:rPr lang="es-ES" b="1" i="1" smtClean="0">
                                <a:latin typeface="Cambria Math" panose="02040503050406030204" pitchFamily="18" charset="0"/>
                              </a:rPr>
                            </m:ctrlPr>
                          </m:accPr>
                          <m:e>
                            <m:r>
                              <a:rPr lang="es-VE" b="1" i="1" smtClean="0">
                                <a:latin typeface="Cambria Math" panose="02040503050406030204" pitchFamily="18" charset="0"/>
                              </a:rPr>
                              <m:t>𝑭</m:t>
                            </m:r>
                          </m:e>
                        </m:acc>
                        <m:r>
                          <m:rPr>
                            <m:brk/>
                          </m:rPr>
                          <a:rPr lang="es-VE" b="1" i="1" smtClean="0">
                            <a:latin typeface="Cambria Math" panose="02040503050406030204" pitchFamily="18" charset="0"/>
                            <a:ea typeface="Cambria Math" panose="02040503050406030204" pitchFamily="18" charset="0"/>
                          </a:rPr>
                          <m:t>−</m:t>
                        </m:r>
                        <m:sSub>
                          <m:sSubPr>
                            <m:ctrlPr>
                              <a:rPr lang="es-ES" b="1" i="1">
                                <a:latin typeface="Cambria Math" panose="02040503050406030204" pitchFamily="18" charset="0"/>
                              </a:rPr>
                            </m:ctrlPr>
                          </m:sSubPr>
                          <m:e>
                            <m:acc>
                              <m:accPr>
                                <m:chr m:val="⃗"/>
                                <m:ctrlPr>
                                  <a:rPr lang="es-VE" b="1" i="1">
                                    <a:latin typeface="Cambria Math" panose="02040503050406030204" pitchFamily="18" charset="0"/>
                                  </a:rPr>
                                </m:ctrlPr>
                              </m:accPr>
                              <m:e>
                                <m:r>
                                  <a:rPr lang="es-VE" b="1" i="1">
                                    <a:latin typeface="Cambria Math" panose="02040503050406030204" pitchFamily="18" charset="0"/>
                                  </a:rPr>
                                  <m:t>𝑻</m:t>
                                </m:r>
                              </m:e>
                            </m:acc>
                          </m:e>
                          <m:sub>
                            <m:r>
                              <a:rPr lang="es-VE" b="1" i="1" smtClean="0">
                                <a:latin typeface="Cambria Math" panose="02040503050406030204" pitchFamily="18" charset="0"/>
                              </a:rPr>
                              <m:t>𝟐</m:t>
                            </m:r>
                          </m:sub>
                        </m:sSub>
                        <m:r>
                          <a:rPr lang="es-VE" b="1"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b="0" i="1" smtClean="0">
                                <a:latin typeface="Cambria Math" panose="02040503050406030204" pitchFamily="18" charset="0"/>
                                <a:ea typeface="Cambria Math" panose="02040503050406030204" pitchFamily="18" charset="0"/>
                              </a:rPr>
                              <m:t>2</m:t>
                            </m:r>
                          </m:sub>
                        </m:sSub>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e>
                    </m:nary>
                  </m:oMath>
                </a14:m>
                <a:r>
                  <a:rPr lang="es-VE" dirty="0" smtClean="0">
                    <a:latin typeface="Cambria Math" panose="02040503050406030204" pitchFamily="18" charset="0"/>
                  </a:rPr>
                  <a:t>        (2)              </a:t>
                </a:r>
                <a14:m>
                  <m:oMath xmlns:m="http://schemas.openxmlformats.org/officeDocument/2006/math">
                    <m:sSub>
                      <m:sSubPr>
                        <m:ctrlPr>
                          <a:rPr lang="es-ES" b="1" i="1">
                            <a:latin typeface="Cambria Math" panose="02040503050406030204" pitchFamily="18" charset="0"/>
                          </a:rPr>
                        </m:ctrlPr>
                      </m:sSubPr>
                      <m:e>
                        <m:sSub>
                          <m:sSubPr>
                            <m:ctrlPr>
                              <a:rPr lang="es-ES" b="1" i="1">
                                <a:latin typeface="Cambria Math" panose="02040503050406030204" pitchFamily="18" charset="0"/>
                              </a:rPr>
                            </m:ctrlPr>
                          </m:sSubPr>
                          <m:e>
                            <m:nary>
                              <m:naryPr>
                                <m:chr m:val="∑"/>
                                <m:subHide m:val="on"/>
                                <m:supHide m:val="on"/>
                                <m:ctrlPr>
                                  <a:rPr lang="es-ES" b="1" i="1" smtClean="0">
                                    <a:latin typeface="Cambria Math" panose="02040503050406030204" pitchFamily="18" charset="0"/>
                                  </a:rPr>
                                </m:ctrlPr>
                              </m:naryPr>
                              <m:sub/>
                              <m:sup/>
                              <m:e>
                                <m:sSub>
                                  <m:sSubPr>
                                    <m:ctrlPr>
                                      <a:rPr lang="es-ES" b="1" i="1" smtClean="0">
                                        <a:latin typeface="Cambria Math" panose="02040503050406030204" pitchFamily="18" charset="0"/>
                                      </a:rPr>
                                    </m:ctrlPr>
                                  </m:sSubPr>
                                  <m:e>
                                    <m:acc>
                                      <m:accPr>
                                        <m:chr m:val="⃗"/>
                                        <m:ctrlPr>
                                          <a:rPr lang="es-ES" b="1" i="1" smtClean="0">
                                            <a:latin typeface="Cambria Math" panose="02040503050406030204" pitchFamily="18" charset="0"/>
                                          </a:rPr>
                                        </m:ctrlPr>
                                      </m:accPr>
                                      <m:e>
                                        <m:r>
                                          <a:rPr lang="es-VE" b="1" i="1" smtClean="0">
                                            <a:latin typeface="Cambria Math" panose="02040503050406030204" pitchFamily="18" charset="0"/>
                                          </a:rPr>
                                          <m:t>𝑭</m:t>
                                        </m:r>
                                      </m:e>
                                    </m:acc>
                                  </m:e>
                                  <m:sub>
                                    <m:r>
                                      <a:rPr lang="es-VE" b="1" i="1" smtClean="0">
                                        <a:latin typeface="Cambria Math" panose="02040503050406030204" pitchFamily="18" charset="0"/>
                                      </a:rPr>
                                      <m:t>𝒙</m:t>
                                    </m:r>
                                  </m:sub>
                                </m:sSub>
                              </m:e>
                            </m:nary>
                            <m:r>
                              <a:rPr lang="es-ES" b="1" i="1" smtClean="0">
                                <a:latin typeface="Cambria Math" panose="02040503050406030204" pitchFamily="18" charset="0"/>
                                <a:ea typeface="Cambria Math" panose="02040503050406030204" pitchFamily="18" charset="0"/>
                              </a:rPr>
                              <m:t>=</m:t>
                            </m:r>
                            <m:r>
                              <a:rPr lang="es-VE" b="1" i="1">
                                <a:latin typeface="Cambria Math" panose="02040503050406030204" pitchFamily="18" charset="0"/>
                              </a:rPr>
                              <m:t>𝑻</m:t>
                            </m:r>
                          </m:e>
                          <m:sub>
                            <m:r>
                              <a:rPr lang="es-VE" b="1" i="1">
                                <a:latin typeface="Cambria Math" panose="02040503050406030204" pitchFamily="18" charset="0"/>
                              </a:rPr>
                              <m:t>𝟐</m:t>
                            </m:r>
                          </m:sub>
                        </m:sSub>
                        <m:r>
                          <a:rPr lang="es-ES" b="1" i="1">
                            <a:latin typeface="Cambria Math" panose="02040503050406030204" pitchFamily="18" charset="0"/>
                            <a:ea typeface="Cambria Math" panose="02040503050406030204" pitchFamily="18" charset="0"/>
                          </a:rPr>
                          <m:t>−</m:t>
                        </m:r>
                        <m:r>
                          <a:rPr lang="es-VE" b="1" i="1">
                            <a:latin typeface="Cambria Math" panose="02040503050406030204" pitchFamily="18" charset="0"/>
                            <a:ea typeface="Cambria Math" panose="02040503050406030204" pitchFamily="18" charset="0"/>
                          </a:rPr>
                          <m:t>𝟐</m:t>
                        </m:r>
                        <m:acc>
                          <m:accPr>
                            <m:chr m:val="⃗"/>
                            <m:ctrlPr>
                              <a:rPr lang="es-VE" b="1" i="1">
                                <a:latin typeface="Cambria Math" panose="02040503050406030204" pitchFamily="18" charset="0"/>
                              </a:rPr>
                            </m:ctrlPr>
                          </m:accPr>
                          <m:e>
                            <m:r>
                              <a:rPr lang="es-VE" b="1" i="1">
                                <a:latin typeface="Cambria Math" panose="02040503050406030204" pitchFamily="18" charset="0"/>
                              </a:rPr>
                              <m:t>𝑻</m:t>
                            </m:r>
                          </m:e>
                        </m:acc>
                      </m:e>
                      <m:sub>
                        <m:r>
                          <a:rPr lang="es-VE" b="1" i="1">
                            <a:latin typeface="Cambria Math" panose="02040503050406030204" pitchFamily="18" charset="0"/>
                          </a:rPr>
                          <m:t>𝟏</m:t>
                        </m:r>
                      </m:sub>
                    </m:sSub>
                    <m:r>
                      <a:rPr lang="es-VE" b="1" i="1">
                        <a:latin typeface="Cambria Math" panose="02040503050406030204" pitchFamily="18" charset="0"/>
                        <a:ea typeface="Cambria Math" panose="02040503050406030204" pitchFamily="18" charset="0"/>
                      </a:rPr>
                      <m:t>=</m:t>
                    </m:r>
                  </m:oMath>
                </a14:m>
                <a:r>
                  <a:rPr lang="es-VE" dirty="0" smtClean="0">
                    <a:latin typeface="Cambria" panose="02040503050406030204" pitchFamily="18" charset="0"/>
                  </a:rPr>
                  <a:t>0       </a:t>
                </a:r>
                <a:r>
                  <a:rPr lang="es-VE" dirty="0" smtClean="0">
                    <a:latin typeface="Cambria" panose="02040503050406030204" pitchFamily="18" charset="0"/>
                    <a:cs typeface="Times New Roman" panose="02020603050405020304" pitchFamily="18" charset="0"/>
                  </a:rPr>
                  <a:t>(3</a:t>
                </a:r>
                <a:r>
                  <a:rPr lang="es-VE" dirty="0" smtClean="0">
                    <a:latin typeface="Cambria" panose="02040503050406030204" pitchFamily="18" charset="0"/>
                  </a:rPr>
                  <a:t>)</a:t>
                </a:r>
                <a:endParaRPr lang="es-VE" dirty="0">
                  <a:latin typeface="Cambria" panose="02040503050406030204" pitchFamily="18" charset="0"/>
                </a:endParaRPr>
              </a:p>
              <a:p>
                <a:r>
                  <a:rPr lang="es-VE" dirty="0" smtClean="0">
                    <a:latin typeface="Cambria Math" panose="02040503050406030204" pitchFamily="18" charset="0"/>
                  </a:rPr>
                  <a:t>     </a:t>
                </a:r>
                <a:endParaRPr lang="es-VE" dirty="0">
                  <a:latin typeface="Cambria Math" panose="02040503050406030204" pitchFamily="18" charset="0"/>
                </a:endParaRPr>
              </a:p>
              <a:p>
                <a:r>
                  <a:rPr lang="es-VE" dirty="0" smtClean="0">
                    <a:solidFill>
                      <a:srgbClr val="000000"/>
                    </a:solidFill>
                    <a:latin typeface="Times New Roman" panose="02020603050405020304" pitchFamily="18" charset="0"/>
                    <a:cs typeface="Times New Roman" panose="02020603050405020304" pitchFamily="18" charset="0"/>
                  </a:rPr>
                  <a:t>Despejando T</a:t>
                </a:r>
                <a:r>
                  <a:rPr lang="es-VE" baseline="-25000" dirty="0" smtClean="0">
                    <a:solidFill>
                      <a:srgbClr val="000000"/>
                    </a:solidFill>
                    <a:latin typeface="Times New Roman" panose="02020603050405020304" pitchFamily="18" charset="0"/>
                    <a:cs typeface="Times New Roman" panose="02020603050405020304" pitchFamily="18" charset="0"/>
                  </a:rPr>
                  <a:t>1</a:t>
                </a:r>
                <a:r>
                  <a:rPr lang="es-VE" dirty="0" smtClean="0">
                    <a:solidFill>
                      <a:srgbClr val="000000"/>
                    </a:solidFill>
                    <a:latin typeface="Times New Roman" panose="02020603050405020304" pitchFamily="18" charset="0"/>
                    <a:cs typeface="Times New Roman" panose="02020603050405020304" pitchFamily="18" charset="0"/>
                  </a:rPr>
                  <a:t> de la ecuación (3),  sustituyendo en Ecuación (1) y resolviendo para T</a:t>
                </a:r>
                <a:r>
                  <a:rPr lang="es-VE" baseline="-25000" dirty="0" smtClean="0">
                    <a:solidFill>
                      <a:srgbClr val="000000"/>
                    </a:solidFill>
                    <a:latin typeface="Times New Roman" panose="02020603050405020304" pitchFamily="18" charset="0"/>
                    <a:cs typeface="Times New Roman" panose="02020603050405020304" pitchFamily="18" charset="0"/>
                  </a:rPr>
                  <a:t>2</a:t>
                </a:r>
                <a:r>
                  <a:rPr lang="es-VE" dirty="0" smtClean="0">
                    <a:solidFill>
                      <a:srgbClr val="000000"/>
                    </a:solidFill>
                    <a:latin typeface="Times New Roman" panose="02020603050405020304" pitchFamily="18" charset="0"/>
                    <a:cs typeface="Times New Roman" panose="02020603050405020304" pitchFamily="18" charset="0"/>
                  </a:rPr>
                  <a:t> obtenemos </a:t>
                </a:r>
              </a:p>
              <a:p>
                <a:endParaRPr lang="es-VE" dirty="0" smtClean="0">
                  <a:solidFill>
                    <a:srgbClr val="000000"/>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𝒂</m:t>
                          </m:r>
                        </m:e>
                      </m:acc>
                      <m:r>
                        <a:rPr lang="es-VE" b="1" i="1">
                          <a:latin typeface="Cambria Math" panose="02040503050406030204" pitchFamily="18" charset="0"/>
                          <a:ea typeface="Cambria Math" panose="02040503050406030204" pitchFamily="18" charset="0"/>
                        </a:rPr>
                        <m:t>=</m:t>
                      </m:r>
                      <m:f>
                        <m:fPr>
                          <m:ctrlPr>
                            <a:rPr lang="es-VE" b="1" i="1">
                              <a:latin typeface="Cambria Math" panose="02040503050406030204" pitchFamily="18" charset="0"/>
                              <a:ea typeface="Cambria Math" panose="02040503050406030204" pitchFamily="18" charset="0"/>
                            </a:rPr>
                          </m:ctrlPr>
                        </m:fPr>
                        <m:num>
                          <m:acc>
                            <m:accPr>
                              <m:chr m:val="⃗"/>
                              <m:ctrlPr>
                                <a:rPr lang="es-VE" b="1" i="1">
                                  <a:latin typeface="Cambria Math" panose="02040503050406030204" pitchFamily="18" charset="0"/>
                                  <a:ea typeface="Cambria Math" panose="02040503050406030204" pitchFamily="18" charset="0"/>
                                </a:rPr>
                              </m:ctrlPr>
                            </m:accPr>
                            <m:e>
                              <m:r>
                                <a:rPr lang="es-VE" b="1" i="1">
                                  <a:latin typeface="Cambria Math" panose="02040503050406030204" pitchFamily="18" charset="0"/>
                                  <a:ea typeface="Cambria Math" panose="02040503050406030204" pitchFamily="18" charset="0"/>
                                </a:rPr>
                                <m:t>𝑭</m:t>
                              </m:r>
                            </m:e>
                          </m:acc>
                        </m:num>
                        <m:den>
                          <m:d>
                            <m:dPr>
                              <m:ctrlPr>
                                <a:rPr lang="es-VE" b="1" i="1">
                                  <a:latin typeface="Cambria Math" panose="02040503050406030204" pitchFamily="18" charset="0"/>
                                  <a:ea typeface="Cambria Math" panose="02040503050406030204" pitchFamily="18" charset="0"/>
                                </a:rPr>
                              </m:ctrlPr>
                            </m:dPr>
                            <m:e>
                              <m:sSub>
                                <m:sSubPr>
                                  <m:ctrlPr>
                                    <a:rPr lang="es-VE" b="1"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2</m:t>
                                  </m:r>
                                </m:sub>
                              </m:sSub>
                              <m:r>
                                <a:rPr lang="es-VE" b="1"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4</m:t>
                                  </m:r>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1</m:t>
                                  </m:r>
                                </m:sub>
                              </m:sSub>
                            </m:e>
                          </m:d>
                        </m:den>
                      </m:f>
                      <m:r>
                        <a:rPr lang="es-VE" b="1" i="1">
                          <a:latin typeface="Cambria Math" panose="02040503050406030204" pitchFamily="18" charset="0"/>
                          <a:ea typeface="Cambria Math" panose="02040503050406030204" pitchFamily="18" charset="0"/>
                        </a:rPr>
                        <m:t>=</m:t>
                      </m:r>
                      <m:f>
                        <m:fPr>
                          <m:ctrlPr>
                            <a:rPr lang="es-VE" i="1">
                              <a:latin typeface="Cambria Math" panose="02040503050406030204" pitchFamily="18" charset="0"/>
                              <a:ea typeface="Cambria Math" panose="02040503050406030204" pitchFamily="18" charset="0"/>
                            </a:rPr>
                          </m:ctrlPr>
                        </m:fPr>
                        <m:num>
                          <m:r>
                            <a:rPr lang="es-VE" i="1">
                              <a:latin typeface="Cambria Math" panose="02040503050406030204" pitchFamily="18" charset="0"/>
                              <a:ea typeface="Cambria Math" panose="02040503050406030204" pitchFamily="18" charset="0"/>
                            </a:rPr>
                            <m:t>1,5 </m:t>
                          </m:r>
                          <m:r>
                            <a:rPr lang="es-VE" i="1">
                              <a:latin typeface="Cambria Math" panose="02040503050406030204" pitchFamily="18" charset="0"/>
                              <a:ea typeface="Cambria Math" panose="02040503050406030204" pitchFamily="18" charset="0"/>
                            </a:rPr>
                            <m:t>𝑁</m:t>
                          </m:r>
                        </m:num>
                        <m:den>
                          <m:r>
                            <a:rPr lang="es-VE" i="1">
                              <a:latin typeface="Cambria Math" panose="02040503050406030204" pitchFamily="18" charset="0"/>
                              <a:ea typeface="Cambria Math" panose="02040503050406030204" pitchFamily="18" charset="0"/>
                            </a:rPr>
                            <m:t>0,50</m:t>
                          </m:r>
                          <m:r>
                            <a:rPr lang="es-VE" i="1">
                              <a:latin typeface="Cambria Math" panose="02040503050406030204" pitchFamily="18" charset="0"/>
                              <a:ea typeface="Cambria Math" panose="02040503050406030204" pitchFamily="18" charset="0"/>
                            </a:rPr>
                            <m:t>𝑘𝑔</m:t>
                          </m:r>
                          <m:r>
                            <a:rPr lang="es-VE" i="1">
                              <a:latin typeface="Cambria Math" panose="02040503050406030204" pitchFamily="18" charset="0"/>
                              <a:ea typeface="Cambria Math" panose="02040503050406030204" pitchFamily="18" charset="0"/>
                            </a:rPr>
                            <m:t>+1,20</m:t>
                          </m:r>
                          <m:r>
                            <a:rPr lang="es-VE" i="1">
                              <a:latin typeface="Cambria Math" panose="02040503050406030204" pitchFamily="18" charset="0"/>
                              <a:ea typeface="Cambria Math" panose="02040503050406030204" pitchFamily="18" charset="0"/>
                            </a:rPr>
                            <m:t>𝑘𝑔</m:t>
                          </m:r>
                        </m:den>
                      </m:f>
                      <m:r>
                        <a:rPr lang="es-VE" i="1">
                          <a:latin typeface="Cambria Math" panose="02040503050406030204" pitchFamily="18" charset="0"/>
                          <a:ea typeface="Cambria Math" panose="02040503050406030204" pitchFamily="18" charset="0"/>
                        </a:rPr>
                        <m:t>=0,882 </m:t>
                      </m:r>
                      <m:r>
                        <a:rPr lang="es-VE" i="1">
                          <a:latin typeface="Cambria Math" panose="02040503050406030204" pitchFamily="18" charset="0"/>
                          <a:ea typeface="Cambria Math" panose="02040503050406030204" pitchFamily="18" charset="0"/>
                        </a:rPr>
                        <m:t>𝑚</m:t>
                      </m:r>
                      <m:r>
                        <a:rPr lang="es-VE" i="1">
                          <a:latin typeface="Cambria Math" panose="02040503050406030204" pitchFamily="18" charset="0"/>
                          <a:ea typeface="Cambria Math" panose="02040503050406030204" pitchFamily="18" charset="0"/>
                        </a:rPr>
                        <m:t>/</m:t>
                      </m:r>
                      <m:sSup>
                        <m:sSupPr>
                          <m:ctrlPr>
                            <a:rPr lang="es-VE" i="1">
                              <a:latin typeface="Cambria Math" panose="02040503050406030204" pitchFamily="18" charset="0"/>
                              <a:ea typeface="Cambria Math" panose="02040503050406030204" pitchFamily="18" charset="0"/>
                            </a:rPr>
                          </m:ctrlPr>
                        </m:sSupPr>
                        <m:e>
                          <m:r>
                            <a:rPr lang="es-VE" i="1">
                              <a:latin typeface="Cambria Math" panose="02040503050406030204" pitchFamily="18" charset="0"/>
                              <a:ea typeface="Cambria Math" panose="02040503050406030204" pitchFamily="18" charset="0"/>
                            </a:rPr>
                            <m:t>𝑠</m:t>
                          </m:r>
                        </m:e>
                        <m:sup>
                          <m:r>
                            <a:rPr lang="es-VE" i="1">
                              <a:latin typeface="Cambria Math" panose="02040503050406030204" pitchFamily="18" charset="0"/>
                              <a:ea typeface="Cambria Math" panose="02040503050406030204" pitchFamily="18" charset="0"/>
                            </a:rPr>
                            <m:t>2</m:t>
                          </m:r>
                        </m:sup>
                      </m:sSup>
                    </m:oMath>
                  </m:oMathPara>
                </a14:m>
                <a:endParaRPr lang="es-VE" dirty="0"/>
              </a:p>
              <a:p>
                <a:endParaRPr lang="es-VE" dirty="0" smtClean="0"/>
              </a:p>
              <a:p>
                <a:endParaRPr lang="es-VE" dirty="0"/>
              </a:p>
              <a:p>
                <a:endParaRPr lang="es-VE" dirty="0"/>
              </a:p>
            </p:txBody>
          </p:sp>
        </mc:Choice>
        <mc:Fallback xmlns="">
          <p:sp>
            <p:nvSpPr>
              <p:cNvPr id="2" name="Rectángulo 1"/>
              <p:cNvSpPr>
                <a:spLocks noRot="1" noChangeAspect="1" noMove="1" noResize="1" noEditPoints="1" noAdjustHandles="1" noChangeArrowheads="1" noChangeShapeType="1" noTextEdit="1"/>
              </p:cNvSpPr>
              <p:nvPr/>
            </p:nvSpPr>
            <p:spPr>
              <a:xfrm>
                <a:off x="976552" y="884039"/>
                <a:ext cx="10476308" cy="5473743"/>
              </a:xfrm>
              <a:prstGeom prst="rect">
                <a:avLst/>
              </a:prstGeom>
              <a:blipFill rotWithShape="0">
                <a:blip r:embed="rId2"/>
                <a:stretch>
                  <a:fillRect l="-3200" t="-557"/>
                </a:stretch>
              </a:blipFill>
              <a:ln>
                <a:noFill/>
              </a:ln>
            </p:spPr>
            <p:txBody>
              <a:bodyPr/>
              <a:lstStyle/>
              <a:p>
                <a:r>
                  <a:rPr lang="es-VE">
                    <a:noFill/>
                  </a:rPr>
                  <a:t> </a:t>
                </a:r>
              </a:p>
            </p:txBody>
          </p:sp>
        </mc:Fallback>
      </mc:AlternateContent>
      <p:grpSp>
        <p:nvGrpSpPr>
          <p:cNvPr id="4" name="Grupo 3"/>
          <p:cNvGrpSpPr/>
          <p:nvPr/>
        </p:nvGrpSpPr>
        <p:grpSpPr>
          <a:xfrm>
            <a:off x="1609540" y="1654105"/>
            <a:ext cx="1521765" cy="1824197"/>
            <a:chOff x="1907628" y="1426414"/>
            <a:chExt cx="1521765" cy="1824197"/>
          </a:xfrm>
        </p:grpSpPr>
        <p:sp>
          <p:nvSpPr>
            <p:cNvPr id="5" name="Rectángulo 4"/>
            <p:cNvSpPr/>
            <p:nvPr/>
          </p:nvSpPr>
          <p:spPr>
            <a:xfrm>
              <a:off x="1907628" y="1907628"/>
              <a:ext cx="756744" cy="630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6" name="Conector recto de flecha 5"/>
            <p:cNvCxnSpPr/>
            <p:nvPr/>
          </p:nvCxnSpPr>
          <p:spPr>
            <a:xfrm flipV="1">
              <a:off x="2286000" y="1507524"/>
              <a:ext cx="0" cy="678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2286000" y="2185867"/>
              <a:ext cx="0" cy="7797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2285998" y="1426414"/>
              <a:ext cx="471373"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N</a:t>
              </a:r>
              <a:r>
                <a:rPr lang="es-VE" b="1" i="1" baseline="-25000" dirty="0" smtClean="0">
                  <a:latin typeface="Times New Roman" panose="02020603050405020304" pitchFamily="18" charset="0"/>
                  <a:cs typeface="Times New Roman" panose="02020603050405020304" pitchFamily="18" charset="0"/>
                </a:rPr>
                <a:t>1</a:t>
              </a:r>
              <a:endParaRPr lang="es-VE" b="1" i="1"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2798274" y="1813743"/>
              <a:ext cx="631119"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T1</a:t>
              </a:r>
              <a:endParaRPr lang="es-VE" b="1" i="1"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2285998" y="2604280"/>
              <a:ext cx="635332" cy="646331"/>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m</a:t>
              </a:r>
              <a:r>
                <a:rPr lang="es-VE" b="1" i="1" baseline="-25000" dirty="0" smtClean="0">
                  <a:latin typeface="Times New Roman" panose="02020603050405020304" pitchFamily="18" charset="0"/>
                  <a:cs typeface="Times New Roman" panose="02020603050405020304" pitchFamily="18" charset="0"/>
                </a:rPr>
                <a:t>1</a:t>
              </a:r>
              <a:r>
                <a:rPr lang="es-VE" b="1" dirty="0">
                  <a:latin typeface="Times New Roman" panose="02020603050405020304" pitchFamily="18" charset="0"/>
                  <a:cs typeface="Times New Roman" panose="02020603050405020304" pitchFamily="18" charset="0"/>
                </a:rPr>
                <a:t>g</a:t>
              </a:r>
            </a:p>
            <a:p>
              <a:endParaRPr lang="es-VE" b="1" i="1" dirty="0">
                <a:latin typeface="Times New Roman" panose="02020603050405020304" pitchFamily="18" charset="0"/>
                <a:cs typeface="Times New Roman" panose="02020603050405020304" pitchFamily="18" charset="0"/>
              </a:endParaRPr>
            </a:p>
          </p:txBody>
        </p:sp>
        <p:cxnSp>
          <p:nvCxnSpPr>
            <p:cNvPr id="13" name="Conector recto de flecha 12"/>
            <p:cNvCxnSpPr/>
            <p:nvPr/>
          </p:nvCxnSpPr>
          <p:spPr>
            <a:xfrm>
              <a:off x="2286000" y="2206649"/>
              <a:ext cx="7784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4271646" y="1470891"/>
            <a:ext cx="2838203" cy="1917092"/>
            <a:chOff x="3847598" y="1185626"/>
            <a:chExt cx="2838203" cy="1917092"/>
          </a:xfrm>
        </p:grpSpPr>
        <p:sp>
          <p:nvSpPr>
            <p:cNvPr id="15" name="Rectángulo 14"/>
            <p:cNvSpPr/>
            <p:nvPr/>
          </p:nvSpPr>
          <p:spPr>
            <a:xfrm>
              <a:off x="4585550" y="1535251"/>
              <a:ext cx="964332" cy="1198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6" name="Conector recto de flecha 15"/>
            <p:cNvCxnSpPr/>
            <p:nvPr/>
          </p:nvCxnSpPr>
          <p:spPr>
            <a:xfrm flipH="1" flipV="1">
              <a:off x="5067716" y="1185626"/>
              <a:ext cx="4029" cy="10205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5134091" y="2160592"/>
              <a:ext cx="1551710" cy="11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H="1">
              <a:off x="3847598" y="2160592"/>
              <a:ext cx="12864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5071745" y="2230068"/>
              <a:ext cx="0" cy="7797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5140951" y="1472922"/>
              <a:ext cx="471373"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N</a:t>
              </a:r>
              <a:r>
                <a:rPr lang="es-VE" b="1" i="1" baseline="-25000" dirty="0" smtClean="0">
                  <a:latin typeface="Times New Roman" panose="02020603050405020304" pitchFamily="18" charset="0"/>
                  <a:cs typeface="Times New Roman" panose="02020603050405020304" pitchFamily="18" charset="0"/>
                </a:rPr>
                <a:t>2</a:t>
              </a:r>
              <a:endParaRPr lang="es-VE" b="1" i="1" dirty="0">
                <a:latin typeface="Times New Roman" panose="02020603050405020304" pitchFamily="18" charset="0"/>
                <a:cs typeface="Times New Roman" panose="02020603050405020304" pitchFamily="18" charset="0"/>
              </a:endParaRPr>
            </a:p>
          </p:txBody>
        </p:sp>
        <p:sp>
          <p:nvSpPr>
            <p:cNvPr id="23" name="CuadroTexto 22"/>
            <p:cNvSpPr txBox="1"/>
            <p:nvPr/>
          </p:nvSpPr>
          <p:spPr>
            <a:xfrm>
              <a:off x="5127809" y="2733386"/>
              <a:ext cx="572347"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m</a:t>
              </a:r>
              <a:r>
                <a:rPr lang="es-VE" b="1" i="1" baseline="-25000" dirty="0" smtClean="0">
                  <a:latin typeface="Times New Roman" panose="02020603050405020304" pitchFamily="18" charset="0"/>
                  <a:cs typeface="Times New Roman" panose="02020603050405020304" pitchFamily="18" charset="0"/>
                </a:rPr>
                <a:t>2</a:t>
              </a:r>
              <a:r>
                <a:rPr lang="es-VE" b="1" i="1" dirty="0" smtClean="0">
                  <a:latin typeface="Times New Roman" panose="02020603050405020304" pitchFamily="18" charset="0"/>
                  <a:cs typeface="Times New Roman" panose="02020603050405020304" pitchFamily="18" charset="0"/>
                </a:rPr>
                <a:t>g</a:t>
              </a:r>
              <a:r>
                <a:rPr lang="es-VE" b="1" i="1" baseline="-25000" dirty="0" smtClean="0">
                  <a:latin typeface="Times New Roman" panose="02020603050405020304" pitchFamily="18" charset="0"/>
                  <a:cs typeface="Times New Roman" panose="02020603050405020304" pitchFamily="18" charset="0"/>
                </a:rPr>
                <a:t> </a:t>
              </a:r>
              <a:endParaRPr lang="es-VE" b="1" i="1" dirty="0">
                <a:latin typeface="Times New Roman" panose="02020603050405020304" pitchFamily="18" charset="0"/>
                <a:cs typeface="Times New Roman" panose="02020603050405020304" pitchFamily="18" charset="0"/>
              </a:endParaRPr>
            </a:p>
          </p:txBody>
        </p:sp>
        <p:sp>
          <p:nvSpPr>
            <p:cNvPr id="24" name="CuadroTexto 23"/>
            <p:cNvSpPr txBox="1"/>
            <p:nvPr/>
          </p:nvSpPr>
          <p:spPr>
            <a:xfrm>
              <a:off x="6377346" y="1841326"/>
              <a:ext cx="296562" cy="369332"/>
            </a:xfrm>
            <a:prstGeom prst="rect">
              <a:avLst/>
            </a:prstGeom>
            <a:noFill/>
          </p:spPr>
          <p:txBody>
            <a:bodyPr wrap="square" rtlCol="0">
              <a:spAutoFit/>
            </a:bodyPr>
            <a:lstStyle/>
            <a:p>
              <a:r>
                <a:rPr lang="es-VE" b="1" i="1" dirty="0">
                  <a:latin typeface="Times New Roman" panose="02020603050405020304" pitchFamily="18" charset="0"/>
                  <a:cs typeface="Times New Roman" panose="02020603050405020304" pitchFamily="18" charset="0"/>
                </a:rPr>
                <a:t>F</a:t>
              </a:r>
            </a:p>
          </p:txBody>
        </p:sp>
        <p:sp>
          <p:nvSpPr>
            <p:cNvPr id="25" name="CuadroTexto 24"/>
            <p:cNvSpPr txBox="1"/>
            <p:nvPr/>
          </p:nvSpPr>
          <p:spPr>
            <a:xfrm>
              <a:off x="3937472" y="1764986"/>
              <a:ext cx="503897"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T2</a:t>
              </a:r>
              <a:endParaRPr lang="es-VE" b="1" i="1" dirty="0">
                <a:latin typeface="Times New Roman" panose="02020603050405020304" pitchFamily="18" charset="0"/>
                <a:cs typeface="Times New Roman" panose="02020603050405020304" pitchFamily="18" charset="0"/>
              </a:endParaRPr>
            </a:p>
          </p:txBody>
        </p:sp>
      </p:grpSp>
      <p:grpSp>
        <p:nvGrpSpPr>
          <p:cNvPr id="43" name="Grupo 42"/>
          <p:cNvGrpSpPr/>
          <p:nvPr/>
        </p:nvGrpSpPr>
        <p:grpSpPr>
          <a:xfrm>
            <a:off x="8395853" y="1892733"/>
            <a:ext cx="2033972" cy="982829"/>
            <a:chOff x="8520545" y="1768041"/>
            <a:chExt cx="2033972" cy="982829"/>
          </a:xfrm>
        </p:grpSpPr>
        <p:sp>
          <p:nvSpPr>
            <p:cNvPr id="27" name="Elipse 26"/>
            <p:cNvSpPr/>
            <p:nvPr/>
          </p:nvSpPr>
          <p:spPr>
            <a:xfrm>
              <a:off x="9268691" y="2073520"/>
              <a:ext cx="602673" cy="630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42" name="Grupo 41"/>
            <p:cNvGrpSpPr/>
            <p:nvPr/>
          </p:nvGrpSpPr>
          <p:grpSpPr>
            <a:xfrm>
              <a:off x="8520545" y="1768041"/>
              <a:ext cx="2033972" cy="982829"/>
              <a:chOff x="8541327" y="1664131"/>
              <a:chExt cx="2033972" cy="982829"/>
            </a:xfrm>
          </p:grpSpPr>
          <p:sp>
            <p:nvSpPr>
              <p:cNvPr id="28" name="Anillo 27"/>
              <p:cNvSpPr/>
              <p:nvPr/>
            </p:nvSpPr>
            <p:spPr>
              <a:xfrm>
                <a:off x="9268691" y="1990971"/>
                <a:ext cx="602673" cy="58847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cxnSp>
            <p:nvCxnSpPr>
              <p:cNvPr id="30" name="Conector recto de flecha 29"/>
              <p:cNvCxnSpPr/>
              <p:nvPr/>
            </p:nvCxnSpPr>
            <p:spPr>
              <a:xfrm flipH="1">
                <a:off x="8562108" y="1969610"/>
                <a:ext cx="10287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flipH="1">
                <a:off x="8541327" y="2600230"/>
                <a:ext cx="10287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a:off x="9570027" y="2304745"/>
                <a:ext cx="945573"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8545656" y="1664131"/>
                <a:ext cx="631119"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T1</a:t>
                </a:r>
                <a:endParaRPr lang="es-VE" b="1" i="1" dirty="0">
                  <a:latin typeface="Times New Roman" panose="02020603050405020304" pitchFamily="18" charset="0"/>
                  <a:cs typeface="Times New Roman" panose="02020603050405020304" pitchFamily="18" charset="0"/>
                </a:endParaRPr>
              </a:p>
            </p:txBody>
          </p:sp>
          <p:sp>
            <p:nvSpPr>
              <p:cNvPr id="40" name="CuadroTexto 39"/>
              <p:cNvSpPr txBox="1"/>
              <p:nvPr/>
            </p:nvSpPr>
            <p:spPr>
              <a:xfrm>
                <a:off x="8546315" y="2277628"/>
                <a:ext cx="631119"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T1</a:t>
                </a:r>
                <a:endParaRPr lang="es-VE" b="1" i="1" dirty="0">
                  <a:latin typeface="Times New Roman" panose="02020603050405020304" pitchFamily="18" charset="0"/>
                  <a:cs typeface="Times New Roman" panose="02020603050405020304" pitchFamily="18" charset="0"/>
                </a:endParaRPr>
              </a:p>
            </p:txBody>
          </p:sp>
          <p:sp>
            <p:nvSpPr>
              <p:cNvPr id="41" name="CuadroTexto 40"/>
              <p:cNvSpPr txBox="1"/>
              <p:nvPr/>
            </p:nvSpPr>
            <p:spPr>
              <a:xfrm>
                <a:off x="10071402" y="1980597"/>
                <a:ext cx="503897" cy="369332"/>
              </a:xfrm>
              <a:prstGeom prst="rect">
                <a:avLst/>
              </a:prstGeom>
              <a:noFill/>
            </p:spPr>
            <p:txBody>
              <a:bodyPr wrap="square" rtlCol="0">
                <a:spAutoFit/>
              </a:bodyPr>
              <a:lstStyle/>
              <a:p>
                <a:r>
                  <a:rPr lang="es-VE" b="1" i="1" dirty="0" smtClean="0">
                    <a:latin typeface="Times New Roman" panose="02020603050405020304" pitchFamily="18" charset="0"/>
                    <a:cs typeface="Times New Roman" panose="02020603050405020304" pitchFamily="18" charset="0"/>
                  </a:rPr>
                  <a:t>T2</a:t>
                </a:r>
                <a:endParaRPr lang="es-VE" b="1" i="1"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341290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26791"/>
          </a:xfrm>
          <a:solidFill>
            <a:srgbClr val="001642"/>
          </a:solidFill>
        </p:spPr>
        <p:txBody>
          <a:bodyPr>
            <a:normAutofit/>
          </a:bodyPr>
          <a:lstStyle/>
          <a:p>
            <a:r>
              <a:rPr lang="es-VE" sz="4000" dirty="0" smtClean="0">
                <a:solidFill>
                  <a:schemeClr val="bg1"/>
                </a:solidFill>
                <a:latin typeface="Times New Roman" panose="02020603050405020304" pitchFamily="18" charset="0"/>
                <a:cs typeface="Times New Roman" panose="02020603050405020304" pitchFamily="18" charset="0"/>
              </a:rPr>
              <a:t>Leyes de Newton</a:t>
            </a:r>
            <a:endParaRPr lang="es-VE" sz="4000" dirty="0">
              <a:solidFill>
                <a:schemeClr val="bg1"/>
              </a:solidFill>
              <a:latin typeface="Times New Roman" panose="02020603050405020304" pitchFamily="18" charset="0"/>
              <a:cs typeface="Times New Roman" panose="02020603050405020304" pitchFamily="18" charset="0"/>
            </a:endParaRPr>
          </a:p>
        </p:txBody>
      </p:sp>
      <p:sp>
        <p:nvSpPr>
          <p:cNvPr id="4" name="Rectángulo 3"/>
          <p:cNvSpPr/>
          <p:nvPr/>
        </p:nvSpPr>
        <p:spPr>
          <a:xfrm>
            <a:off x="838200" y="1829942"/>
            <a:ext cx="10515600" cy="923330"/>
          </a:xfrm>
          <a:prstGeom prst="rect">
            <a:avLst/>
          </a:prstGeom>
        </p:spPr>
        <p:txBody>
          <a:bodyPr wrap="square">
            <a:spAutoFit/>
          </a:bodyPr>
          <a:lstStyle/>
          <a:p>
            <a:pPr algn="just">
              <a:spcAft>
                <a:spcPts val="600"/>
              </a:spcAft>
            </a:pPr>
            <a:r>
              <a:rPr lang="es-ES" dirty="0">
                <a:solidFill>
                  <a:srgbClr val="002060"/>
                </a:solidFill>
                <a:latin typeface="Times New Roman" panose="02020603050405020304" pitchFamily="18" charset="0"/>
                <a:ea typeface="Times New Roman" panose="02020603050405020304" pitchFamily="18" charset="0"/>
              </a:rPr>
              <a:t>Galileo descubrió un gran principio, llamado principio de inercia, éste establece </a:t>
            </a:r>
            <a:r>
              <a:rPr lang="es-ES" dirty="0" smtClean="0">
                <a:solidFill>
                  <a:srgbClr val="002060"/>
                </a:solidFill>
                <a:latin typeface="Times New Roman" panose="02020603050405020304" pitchFamily="18" charset="0"/>
                <a:ea typeface="Times New Roman" panose="02020603050405020304" pitchFamily="18" charset="0"/>
              </a:rPr>
              <a:t>que: </a:t>
            </a:r>
            <a:r>
              <a:rPr lang="es-ES" dirty="0">
                <a:solidFill>
                  <a:srgbClr val="002060"/>
                </a:solidFill>
                <a:latin typeface="Times New Roman" panose="02020603050405020304" pitchFamily="18" charset="0"/>
                <a:ea typeface="Times New Roman" panose="02020603050405020304" pitchFamily="18" charset="0"/>
              </a:rPr>
              <a:t>si nada actúa sobre un objeto y éste avanza a una velocidad </a:t>
            </a:r>
            <a:r>
              <a:rPr lang="es-ES" dirty="0" smtClean="0">
                <a:solidFill>
                  <a:srgbClr val="002060"/>
                </a:solidFill>
                <a:latin typeface="Times New Roman" panose="02020603050405020304" pitchFamily="18" charset="0"/>
                <a:ea typeface="Times New Roman" panose="02020603050405020304" pitchFamily="18" charset="0"/>
              </a:rPr>
              <a:t>determinada, ésta </a:t>
            </a:r>
            <a:r>
              <a:rPr lang="es-ES" dirty="0">
                <a:solidFill>
                  <a:srgbClr val="002060"/>
                </a:solidFill>
                <a:latin typeface="Times New Roman" panose="02020603050405020304" pitchFamily="18" charset="0"/>
                <a:ea typeface="Times New Roman" panose="02020603050405020304" pitchFamily="18" charset="0"/>
              </a:rPr>
              <a:t>velocidad se mantendrá para siempre y el objeto seguirá describiendo la misma línea recta. </a:t>
            </a:r>
            <a:endParaRPr lang="es-VE" dirty="0">
              <a:solidFill>
                <a:srgbClr val="002060"/>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838200" y="2753272"/>
                <a:ext cx="10515600" cy="2957476"/>
              </a:xfrm>
              <a:prstGeom prst="rect">
                <a:avLst/>
              </a:prstGeom>
            </p:spPr>
            <p:txBody>
              <a:bodyPr wrap="square">
                <a:spAutoFit/>
              </a:bodyPr>
              <a:lstStyle/>
              <a:p>
                <a:pPr algn="just">
                  <a:spcBef>
                    <a:spcPts val="600"/>
                  </a:spcBef>
                  <a:spcAft>
                    <a:spcPts val="600"/>
                  </a:spcAft>
                </a:pPr>
                <a:r>
                  <a:rPr lang="es-ES" b="1" i="1" dirty="0" smtClean="0">
                    <a:solidFill>
                      <a:srgbClr val="002060"/>
                    </a:solidFill>
                    <a:latin typeface="Times New Roman" panose="02020603050405020304" pitchFamily="18" charset="0"/>
                    <a:ea typeface="Times New Roman" panose="02020603050405020304" pitchFamily="18" charset="0"/>
                  </a:rPr>
                  <a:t>P</a:t>
                </a:r>
                <a:r>
                  <a:rPr lang="es-ES" b="1" i="1" dirty="0" smtClean="0">
                    <a:solidFill>
                      <a:srgbClr val="002060"/>
                    </a:solidFill>
                    <a:effectLst/>
                    <a:latin typeface="Times New Roman" panose="02020603050405020304" pitchFamily="18" charset="0"/>
                    <a:ea typeface="Times New Roman" panose="02020603050405020304" pitchFamily="18" charset="0"/>
                  </a:rPr>
                  <a:t>rimera ley de Newton</a:t>
                </a:r>
                <a:endParaRPr lang="es-VE" b="1" dirty="0">
                  <a:solidFill>
                    <a:srgbClr val="002060"/>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es-ES" i="1" dirty="0">
                    <a:solidFill>
                      <a:srgbClr val="002060"/>
                    </a:solidFill>
                    <a:effectLst/>
                    <a:latin typeface="Times New Roman" panose="02020603050405020304" pitchFamily="18" charset="0"/>
                    <a:ea typeface="Times New Roman" panose="02020603050405020304" pitchFamily="18" charset="0"/>
                  </a:rPr>
                  <a:t>Todo cuerpo se mantendrá en su estado de reposo o en movimiento uniforme en línea recta, a menos que actué sobre él una fuerza que modifique su estado.</a:t>
                </a:r>
                <a:endParaRPr lang="es-VE" dirty="0">
                  <a:solidFill>
                    <a:srgbClr val="002060"/>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es-ES" dirty="0" smtClean="0">
                    <a:solidFill>
                      <a:srgbClr val="002060"/>
                    </a:solidFill>
                    <a:effectLst/>
                    <a:ea typeface="Times New Roman" panose="02020603050405020304" pitchFamily="18" charset="0"/>
                  </a:rPr>
                  <a:t>                                                 </a:t>
                </a:r>
                <a14:m>
                  <m:oMath xmlns:m="http://schemas.openxmlformats.org/officeDocument/2006/math">
                    <m:r>
                      <m:rPr>
                        <m:sty m:val="p"/>
                      </m:rPr>
                      <a:rPr lang="es-ES">
                        <a:solidFill>
                          <a:srgbClr val="002060"/>
                        </a:solidFill>
                        <a:effectLst/>
                        <a:latin typeface="Cambria Math" panose="02040503050406030204" pitchFamily="18" charset="0"/>
                        <a:ea typeface="Times New Roman" panose="02020603050405020304" pitchFamily="18" charset="0"/>
                      </a:rPr>
                      <m:t>Si</m:t>
                    </m:r>
                    <m:r>
                      <a:rPr lang="es-ES">
                        <a:solidFill>
                          <a:srgbClr val="002060"/>
                        </a:solidFill>
                        <a:effectLst/>
                        <a:latin typeface="Cambria Math" panose="02040503050406030204" pitchFamily="18" charset="0"/>
                        <a:ea typeface="Times New Roman" panose="02020603050405020304" pitchFamily="18" charset="0"/>
                      </a:rPr>
                      <m:t> </m:t>
                    </m:r>
                    <m:nary>
                      <m:naryPr>
                        <m:chr m:val="∑"/>
                        <m:limLoc m:val="undOvr"/>
                        <m:subHide m:val="on"/>
                        <m:supHide m:val="on"/>
                        <m:ctrlPr>
                          <a:rPr lang="es-VE" b="1" i="1">
                            <a:solidFill>
                              <a:srgbClr val="002060"/>
                            </a:solidFill>
                            <a:effectLst/>
                            <a:latin typeface="Cambria Math" panose="02040503050406030204" pitchFamily="18" charset="0"/>
                            <a:ea typeface="Times New Roman" panose="02020603050405020304" pitchFamily="18" charset="0"/>
                          </a:rPr>
                        </m:ctrlPr>
                      </m:naryPr>
                      <m:sub/>
                      <m:sup/>
                      <m:e>
                        <m:acc>
                          <m:accPr>
                            <m:chr m:val="⃗"/>
                            <m:ctrlPr>
                              <a:rPr lang="es-VE" b="1" i="1">
                                <a:solidFill>
                                  <a:srgbClr val="002060"/>
                                </a:solidFill>
                                <a:effectLst/>
                                <a:latin typeface="Cambria Math" panose="02040503050406030204" pitchFamily="18" charset="0"/>
                                <a:ea typeface="Times New Roman" panose="02020603050405020304" pitchFamily="18" charset="0"/>
                              </a:rPr>
                            </m:ctrlPr>
                          </m:accPr>
                          <m:e>
                            <m:r>
                              <a:rPr lang="es-ES" b="1" i="1">
                                <a:solidFill>
                                  <a:srgbClr val="002060"/>
                                </a:solidFill>
                                <a:effectLst/>
                                <a:latin typeface="Cambria Math" panose="02040503050406030204" pitchFamily="18" charset="0"/>
                                <a:ea typeface="Times New Roman" panose="02020603050405020304" pitchFamily="18" charset="0"/>
                              </a:rPr>
                              <m:t>𝐅</m:t>
                            </m:r>
                          </m:e>
                        </m:acc>
                        <m:r>
                          <a:rPr lang="es-ES" b="1">
                            <a:solidFill>
                              <a:srgbClr val="002060"/>
                            </a:solidFill>
                            <a:effectLst/>
                            <a:latin typeface="Cambria Math" panose="02040503050406030204" pitchFamily="18" charset="0"/>
                            <a:ea typeface="Times New Roman" panose="02020603050405020304" pitchFamily="18" charset="0"/>
                          </a:rPr>
                          <m:t>=</m:t>
                        </m:r>
                        <m:r>
                          <a:rPr lang="es-ES">
                            <a:solidFill>
                              <a:srgbClr val="002060"/>
                            </a:solidFill>
                            <a:effectLst/>
                            <a:latin typeface="Cambria Math" panose="02040503050406030204" pitchFamily="18" charset="0"/>
                            <a:ea typeface="Times New Roman" panose="02020603050405020304" pitchFamily="18" charset="0"/>
                          </a:rPr>
                          <m:t>0 </m:t>
                        </m:r>
                        <m:r>
                          <m:rPr>
                            <m:sty m:val="p"/>
                          </m:rPr>
                          <a:rPr lang="es-ES">
                            <a:solidFill>
                              <a:srgbClr val="002060"/>
                            </a:solidFill>
                            <a:effectLst/>
                            <a:latin typeface="Cambria Math" panose="02040503050406030204" pitchFamily="18" charset="0"/>
                            <a:ea typeface="Times New Roman" panose="02020603050405020304" pitchFamily="18" charset="0"/>
                          </a:rPr>
                          <m:t>entonces</m:t>
                        </m:r>
                        <m:r>
                          <a:rPr lang="es-ES" b="1">
                            <a:solidFill>
                              <a:srgbClr val="002060"/>
                            </a:solidFill>
                            <a:effectLst/>
                            <a:latin typeface="Cambria Math" panose="02040503050406030204" pitchFamily="18" charset="0"/>
                            <a:ea typeface="Times New Roman" panose="02020603050405020304" pitchFamily="18" charset="0"/>
                          </a:rPr>
                          <m:t> </m:t>
                        </m:r>
                        <m:d>
                          <m:dPr>
                            <m:begChr m:val="{"/>
                            <m:endChr m:val=""/>
                            <m:ctrlPr>
                              <a:rPr lang="es-VE" b="1" i="1">
                                <a:solidFill>
                                  <a:srgbClr val="002060"/>
                                </a:solidFill>
                                <a:effectLst/>
                                <a:latin typeface="Cambria Math" panose="02040503050406030204" pitchFamily="18" charset="0"/>
                                <a:ea typeface="Times New Roman" panose="02020603050405020304" pitchFamily="18" charset="0"/>
                              </a:rPr>
                            </m:ctrlPr>
                          </m:dPr>
                          <m:e>
                            <m:r>
                              <a:rPr lang="es-VE" b="1" i="1" smtClean="0">
                                <a:solidFill>
                                  <a:srgbClr val="002060"/>
                                </a:solidFill>
                                <a:effectLst/>
                                <a:latin typeface="Cambria Math" panose="02040503050406030204" pitchFamily="18" charset="0"/>
                                <a:ea typeface="Times New Roman" panose="02020603050405020304" pitchFamily="18" charset="0"/>
                              </a:rPr>
                              <m:t>  </m:t>
                            </m:r>
                            <m:acc>
                              <m:accPr>
                                <m:chr m:val="⃗"/>
                                <m:ctrlPr>
                                  <a:rPr lang="es-VE" b="1" i="1">
                                    <a:solidFill>
                                      <a:srgbClr val="002060"/>
                                    </a:solidFill>
                                    <a:latin typeface="Cambria Math" panose="02040503050406030204" pitchFamily="18" charset="0"/>
                                    <a:ea typeface="Times New Roman" panose="02020603050405020304" pitchFamily="18" charset="0"/>
                                  </a:rPr>
                                </m:ctrlPr>
                              </m:accPr>
                              <m:e>
                                <m:r>
                                  <a:rPr lang="es-ES" b="1" i="1">
                                    <a:solidFill>
                                      <a:srgbClr val="002060"/>
                                    </a:solidFill>
                                    <a:latin typeface="Cambria Math" panose="02040503050406030204" pitchFamily="18" charset="0"/>
                                    <a:ea typeface="Times New Roman" panose="02020603050405020304" pitchFamily="18" charset="0"/>
                                  </a:rPr>
                                  <m:t>𝐯</m:t>
                                </m:r>
                              </m:e>
                            </m:acc>
                            <m:r>
                              <a:rPr lang="es-ES" b="1">
                                <a:solidFill>
                                  <a:srgbClr val="002060"/>
                                </a:solidFill>
                                <a:latin typeface="Cambria Math" panose="02040503050406030204" pitchFamily="18" charset="0"/>
                                <a:ea typeface="Times New Roman" panose="02020603050405020304" pitchFamily="18" charset="0"/>
                              </a:rPr>
                              <m:t>=</m:t>
                            </m:r>
                            <m:r>
                              <a:rPr lang="es-ES">
                                <a:solidFill>
                                  <a:srgbClr val="002060"/>
                                </a:solidFill>
                                <a:latin typeface="Cambria Math" panose="02040503050406030204" pitchFamily="18" charset="0"/>
                                <a:ea typeface="Times New Roman" panose="02020603050405020304" pitchFamily="18" charset="0"/>
                              </a:rPr>
                              <m:t>0</m:t>
                            </m:r>
                            <m:r>
                              <a:rPr lang="es-VE" b="1" i="1" smtClean="0">
                                <a:solidFill>
                                  <a:srgbClr val="002060"/>
                                </a:solidFill>
                                <a:latin typeface="Cambria Math" panose="02040503050406030204" pitchFamily="18" charset="0"/>
                                <a:ea typeface="Times New Roman" panose="02020603050405020304" pitchFamily="18" charset="0"/>
                              </a:rPr>
                              <m:t>   </m:t>
                            </m:r>
                            <m:r>
                              <a:rPr lang="es-VE" b="0" i="1" smtClean="0">
                                <a:solidFill>
                                  <a:srgbClr val="002060"/>
                                </a:solidFill>
                                <a:latin typeface="Cambria Math" panose="02040503050406030204" pitchFamily="18" charset="0"/>
                                <a:ea typeface="Times New Roman" panose="02020603050405020304" pitchFamily="18" charset="0"/>
                              </a:rPr>
                              <m:t>𝑜</m:t>
                            </m:r>
                          </m:e>
                        </m:d>
                        <m:r>
                          <a:rPr lang="es-VE" b="1" i="1">
                            <a:solidFill>
                              <a:srgbClr val="002060"/>
                            </a:solidFill>
                            <a:effectLst/>
                            <a:latin typeface="Cambria Math" panose="02040503050406030204" pitchFamily="18" charset="0"/>
                            <a:ea typeface="Cambria Math" panose="02040503050406030204" pitchFamily="18" charset="0"/>
                            <a:cs typeface="Cambria Math" panose="02040503050406030204" pitchFamily="18" charset="0"/>
                          </a:rPr>
                          <m:t> </m:t>
                        </m:r>
                        <m:r>
                          <a:rPr lang="es-VE" b="1" i="1" smtClean="0">
                            <a:solidFill>
                              <a:srgbClr val="002060"/>
                            </a:solidFill>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s-VE" b="1" i="1">
                                <a:solidFill>
                                  <a:srgbClr val="002060"/>
                                </a:solidFill>
                                <a:latin typeface="Cambria Math" panose="02040503050406030204" pitchFamily="18" charset="0"/>
                                <a:ea typeface="Cambria Math" panose="02040503050406030204" pitchFamily="18" charset="0"/>
                                <a:cs typeface="Cambria Math" panose="02040503050406030204" pitchFamily="18" charset="0"/>
                              </a:rPr>
                            </m:ctrlPr>
                          </m:accPr>
                          <m:e>
                            <m:r>
                              <a:rPr lang="es-ES" b="1" i="1">
                                <a:solidFill>
                                  <a:srgbClr val="002060"/>
                                </a:solidFill>
                                <a:latin typeface="Cambria Math" panose="02040503050406030204" pitchFamily="18" charset="0"/>
                                <a:ea typeface="Cambria Math" panose="02040503050406030204" pitchFamily="18" charset="0"/>
                                <a:cs typeface="Cambria Math" panose="02040503050406030204" pitchFamily="18" charset="0"/>
                              </a:rPr>
                              <m:t>𝐯</m:t>
                            </m:r>
                          </m:e>
                        </m:acc>
                      </m:e>
                    </m:nary>
                    <m:r>
                      <a:rPr lang="es-ES" b="1">
                        <a:solidFill>
                          <a:srgbClr val="002060"/>
                        </a:solidFill>
                        <a:latin typeface="Cambria Math" panose="02040503050406030204" pitchFamily="18" charset="0"/>
                        <a:ea typeface="Cambria Math" panose="02040503050406030204" pitchFamily="18" charset="0"/>
                        <a:cs typeface="Cambria Math" panose="02040503050406030204" pitchFamily="18" charset="0"/>
                      </a:rPr>
                      <m:t>=</m:t>
                    </m:r>
                    <m:r>
                      <m:rPr>
                        <m:sty m:val="p"/>
                      </m:rPr>
                      <a:rPr lang="es-ES">
                        <a:solidFill>
                          <a:srgbClr val="002060"/>
                        </a:solidFill>
                        <a:latin typeface="Cambria Math" panose="02040503050406030204" pitchFamily="18" charset="0"/>
                        <a:ea typeface="Cambria Math" panose="02040503050406030204" pitchFamily="18" charset="0"/>
                        <a:cs typeface="Cambria Math" panose="02040503050406030204" pitchFamily="18" charset="0"/>
                      </a:rPr>
                      <m:t>cte</m:t>
                    </m:r>
                  </m:oMath>
                </a14:m>
                <a:r>
                  <a:rPr lang="es-VE" dirty="0" smtClean="0">
                    <a:solidFill>
                      <a:srgbClr val="002060"/>
                    </a:solidFill>
                    <a:effectLst/>
                    <a:latin typeface="Times New Roman" panose="02020603050405020304" pitchFamily="18" charset="0"/>
                    <a:ea typeface="Times New Roman" panose="02020603050405020304" pitchFamily="18" charset="0"/>
                  </a:rPr>
                  <a:t> </a:t>
                </a:r>
              </a:p>
              <a:p>
                <a:pPr algn="just">
                  <a:spcBef>
                    <a:spcPts val="600"/>
                  </a:spcBef>
                  <a:spcAft>
                    <a:spcPts val="600"/>
                  </a:spcAft>
                </a:pPr>
                <a:r>
                  <a:rPr lang="es-VE" dirty="0">
                    <a:solidFill>
                      <a:srgbClr val="002060"/>
                    </a:solidFill>
                    <a:latin typeface="Times New Roman" panose="02020603050405020304" pitchFamily="18" charset="0"/>
                    <a:ea typeface="Times New Roman" panose="02020603050405020304" pitchFamily="18" charset="0"/>
                  </a:rPr>
                  <a:t>La tendencia de un cuerpo a permanecer en reposo o en un movimiento lineal uniforme se llama inercia, por ello la primera ley de Newton suele llamarse ley de inercia.</a:t>
                </a:r>
              </a:p>
              <a:p>
                <a:pPr algn="just">
                  <a:spcBef>
                    <a:spcPts val="600"/>
                  </a:spcBef>
                  <a:spcAft>
                    <a:spcPts val="600"/>
                  </a:spcAft>
                </a:pPr>
                <a:r>
                  <a:rPr lang="es-VE" dirty="0">
                    <a:solidFill>
                      <a:srgbClr val="002060"/>
                    </a:solidFill>
                    <a:latin typeface="Times New Roman" panose="02020603050405020304" pitchFamily="18" charset="0"/>
                    <a:ea typeface="Times New Roman" panose="02020603050405020304" pitchFamily="18" charset="0"/>
                  </a:rPr>
                  <a:t>Cuando la velocidad de un cuerpo es constante, o este permanece en reposo, se dice que el cuerpo está en </a:t>
                </a:r>
                <a:r>
                  <a:rPr lang="es-VE" dirty="0" smtClean="0">
                    <a:solidFill>
                      <a:srgbClr val="002060"/>
                    </a:solidFill>
                    <a:latin typeface="Times New Roman" panose="02020603050405020304" pitchFamily="18" charset="0"/>
                    <a:ea typeface="Times New Roman" panose="02020603050405020304" pitchFamily="18" charset="0"/>
                  </a:rPr>
                  <a:t>equilibrio.</a:t>
                </a:r>
                <a:endParaRPr lang="es-VE" dirty="0">
                  <a:solidFill>
                    <a:srgbClr val="002060"/>
                  </a:solidFill>
                  <a:effectLst/>
                  <a:latin typeface="Times New Roman" panose="02020603050405020304" pitchFamily="18" charset="0"/>
                  <a:ea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838200" y="2753272"/>
                <a:ext cx="10515600" cy="2957476"/>
              </a:xfrm>
              <a:prstGeom prst="rect">
                <a:avLst/>
              </a:prstGeom>
              <a:blipFill rotWithShape="0">
                <a:blip r:embed="rId2"/>
                <a:stretch>
                  <a:fillRect l="-522" t="-1237" r="-464" b="-2474"/>
                </a:stretch>
              </a:blipFill>
            </p:spPr>
            <p:txBody>
              <a:bodyPr/>
              <a:lstStyle/>
              <a:p>
                <a:r>
                  <a:rPr lang="es-VE">
                    <a:noFill/>
                  </a:rPr>
                  <a:t> </a:t>
                </a:r>
              </a:p>
            </p:txBody>
          </p:sp>
        </mc:Fallback>
      </mc:AlternateContent>
    </p:spTree>
    <p:extLst>
      <p:ext uri="{BB962C8B-B14F-4D97-AF65-F5344CB8AC3E}">
        <p14:creationId xmlns:p14="http://schemas.microsoft.com/office/powerpoint/2010/main" val="940718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p:cNvSpPr/>
              <p:nvPr/>
            </p:nvSpPr>
            <p:spPr>
              <a:xfrm>
                <a:off x="968630" y="848731"/>
                <a:ext cx="10349948" cy="3416320"/>
              </a:xfrm>
              <a:prstGeom prst="rect">
                <a:avLst/>
              </a:prstGeom>
            </p:spPr>
            <p:txBody>
              <a:bodyPr wrap="square">
                <a:spAutoFit/>
              </a:bodyPr>
              <a:lstStyle/>
              <a:p>
                <a:pPr algn="just"/>
                <a:r>
                  <a:rPr lang="es-ES" dirty="0" smtClean="0">
                    <a:solidFill>
                      <a:srgbClr val="002060"/>
                    </a:solidFill>
                    <a:effectLst/>
                    <a:latin typeface="Times New Roman" panose="02020603050405020304" pitchFamily="18" charset="0"/>
                    <a:ea typeface="Times New Roman" panose="02020603050405020304" pitchFamily="18" charset="0"/>
                  </a:rPr>
                  <a:t>Newton, se hizo una pregunta: «Si el objeto no va en línea recta, ¿qué pasa </a:t>
                </a:r>
                <a:r>
                  <a:rPr lang="es-ES" i="1" dirty="0" smtClean="0">
                    <a:solidFill>
                      <a:srgbClr val="002060"/>
                    </a:solidFill>
                    <a:effectLst/>
                    <a:latin typeface="Times New Roman" panose="02020603050405020304" pitchFamily="18" charset="0"/>
                    <a:ea typeface="Times New Roman" panose="02020603050405020304" pitchFamily="18" charset="0"/>
                  </a:rPr>
                  <a:t>entonces</a:t>
                </a:r>
                <a:r>
                  <a:rPr lang="es-ES" dirty="0" smtClean="0">
                    <a:solidFill>
                      <a:srgbClr val="002060"/>
                    </a:solidFill>
                    <a:effectLst/>
                    <a:latin typeface="Times New Roman" panose="02020603050405020304" pitchFamily="18" charset="0"/>
                    <a:ea typeface="Times New Roman" panose="02020603050405020304" pitchFamily="18" charset="0"/>
                  </a:rPr>
                  <a:t>?».</a:t>
                </a:r>
              </a:p>
              <a:p>
                <a:pPr algn="just"/>
                <a:r>
                  <a:rPr lang="es-ES" dirty="0" smtClean="0">
                    <a:solidFill>
                      <a:srgbClr val="002060"/>
                    </a:solidFill>
                    <a:effectLst/>
                    <a:latin typeface="Times New Roman" panose="02020603050405020304" pitchFamily="18" charset="0"/>
                    <a:ea typeface="Times New Roman" panose="02020603050405020304" pitchFamily="18" charset="0"/>
                  </a:rPr>
                  <a:t>La respuesta que se </a:t>
                </a:r>
                <a:r>
                  <a:rPr lang="es-ES" dirty="0" err="1" smtClean="0">
                    <a:solidFill>
                      <a:srgbClr val="002060"/>
                    </a:solidFill>
                    <a:effectLst/>
                    <a:latin typeface="Times New Roman" panose="02020603050405020304" pitchFamily="18" charset="0"/>
                    <a:ea typeface="Times New Roman" panose="02020603050405020304" pitchFamily="18" charset="0"/>
                  </a:rPr>
                  <a:t>dió</a:t>
                </a:r>
                <a:r>
                  <a:rPr lang="es-ES" dirty="0" smtClean="0">
                    <a:solidFill>
                      <a:srgbClr val="002060"/>
                    </a:solidFill>
                    <a:effectLst/>
                    <a:latin typeface="Times New Roman" panose="02020603050405020304" pitchFamily="18" charset="0"/>
                    <a:ea typeface="Times New Roman" panose="02020603050405020304" pitchFamily="18" charset="0"/>
                  </a:rPr>
                  <a:t>, es que se necesita de “</a:t>
                </a:r>
                <a:r>
                  <a:rPr lang="es-ES" i="1" dirty="0" smtClean="0">
                    <a:solidFill>
                      <a:srgbClr val="002060"/>
                    </a:solidFill>
                    <a:effectLst/>
                    <a:latin typeface="Times New Roman" panose="02020603050405020304" pitchFamily="18" charset="0"/>
                    <a:ea typeface="Times New Roman" panose="02020603050405020304" pitchFamily="18" charset="0"/>
                  </a:rPr>
                  <a:t>algo” </a:t>
                </a:r>
                <a:r>
                  <a:rPr lang="es-ES" dirty="0" smtClean="0">
                    <a:solidFill>
                      <a:srgbClr val="002060"/>
                    </a:solidFill>
                    <a:effectLst/>
                    <a:latin typeface="Times New Roman" panose="02020603050405020304" pitchFamily="18" charset="0"/>
                    <a:ea typeface="Times New Roman" panose="02020603050405020304" pitchFamily="18" charset="0"/>
                  </a:rPr>
                  <a:t>para modificar de alguna manera la velocidad del objeto. Ese “algo” es la fuerza. Si, la causa del cambio de movimiento de un cuerpo es la fuerza y ella puede medirse por el producto de dos efectos: el cambio que experimenta la velocidad en un pequeño intervalo de tiempo, fenómeno que se le llama aceleración, y el coeficiente de inercia del objeto (es decir, su masa inercial).</a:t>
                </a:r>
                <a:r>
                  <a:rPr lang="es-VE" dirty="0">
                    <a:solidFill>
                      <a:srgbClr val="002060"/>
                    </a:solidFill>
                    <a:latin typeface="Times New Roman" panose="02020603050405020304" pitchFamily="18" charset="0"/>
                    <a:ea typeface="Times New Roman" panose="02020603050405020304" pitchFamily="18" charset="0"/>
                  </a:rPr>
                  <a:t> Newton razonó que el producto de la masa y la velocidad era la mejor medida de la "cantidad de movimiento" de un objeto. </a:t>
                </a:r>
                <a:endParaRPr lang="es-VE" dirty="0" smtClean="0">
                  <a:solidFill>
                    <a:srgbClr val="002060"/>
                  </a:solidFill>
                  <a:latin typeface="Times New Roman" panose="02020603050405020304" pitchFamily="18" charset="0"/>
                  <a:ea typeface="Times New Roman" panose="02020603050405020304" pitchFamily="18" charset="0"/>
                </a:endParaRPr>
              </a:p>
              <a:p>
                <a:pPr algn="just"/>
                <a:r>
                  <a:rPr lang="es-VE" dirty="0" smtClean="0">
                    <a:solidFill>
                      <a:srgbClr val="002060"/>
                    </a:solidFill>
                    <a:latin typeface="Times New Roman" panose="02020603050405020304" pitchFamily="18" charset="0"/>
                    <a:ea typeface="Times New Roman" panose="02020603050405020304" pitchFamily="18" charset="0"/>
                  </a:rPr>
                  <a:t>La </a:t>
                </a:r>
                <a:r>
                  <a:rPr lang="es-VE" dirty="0">
                    <a:solidFill>
                      <a:srgbClr val="002060"/>
                    </a:solidFill>
                    <a:latin typeface="Times New Roman" panose="02020603050405020304" pitchFamily="18" charset="0"/>
                    <a:ea typeface="Times New Roman" panose="02020603050405020304" pitchFamily="18" charset="0"/>
                  </a:rPr>
                  <a:t>Fuerza es el resultado de la interacción de un cuerpo con el medio que lo </a:t>
                </a:r>
                <a:r>
                  <a:rPr lang="es-VE" dirty="0" smtClean="0">
                    <a:solidFill>
                      <a:srgbClr val="002060"/>
                    </a:solidFill>
                    <a:latin typeface="Times New Roman" panose="02020603050405020304" pitchFamily="18" charset="0"/>
                    <a:ea typeface="Times New Roman" panose="02020603050405020304" pitchFamily="18" charset="0"/>
                  </a:rPr>
                  <a:t>rodea. </a:t>
                </a:r>
                <a:r>
                  <a:rPr lang="es-VE" dirty="0">
                    <a:solidFill>
                      <a:srgbClr val="002060"/>
                    </a:solidFill>
                    <a:latin typeface="Times New Roman" panose="02020603050405020304" pitchFamily="18" charset="0"/>
                    <a:ea typeface="Times New Roman" panose="02020603050405020304" pitchFamily="18" charset="0"/>
                  </a:rPr>
                  <a:t>Normalmente relacionamos la fuerza con la acción de empujar o halar un objeto, es manifiesta su naturaleza vectorial y la denotaremos como tal con la letra 𝐹 ⃗. </a:t>
                </a:r>
                <a:endParaRPr lang="es-VE" dirty="0" smtClean="0">
                  <a:solidFill>
                    <a:srgbClr val="002060"/>
                  </a:solidFill>
                  <a:latin typeface="Times New Roman" panose="02020603050405020304" pitchFamily="18" charset="0"/>
                  <a:ea typeface="Times New Roman" panose="02020603050405020304" pitchFamily="18" charset="0"/>
                </a:endParaRPr>
              </a:p>
              <a:p>
                <a:pPr algn="just"/>
                <a:r>
                  <a:rPr lang="es-VE" dirty="0" smtClean="0">
                    <a:solidFill>
                      <a:srgbClr val="002060"/>
                    </a:solidFill>
                    <a:effectLst/>
                    <a:latin typeface="Times New Roman" panose="02020603050405020304" pitchFamily="18" charset="0"/>
                    <a:ea typeface="Times New Roman" panose="02020603050405020304" pitchFamily="18" charset="0"/>
                  </a:rPr>
                  <a:t>Newton la definió en términos de la cantidad de movimiento,</a:t>
                </a:r>
              </a:p>
              <a:p>
                <a:pPr algn="just"/>
                <a14:m>
                  <m:oMathPara xmlns:m="http://schemas.openxmlformats.org/officeDocument/2006/math">
                    <m:oMathParaPr>
                      <m:jc m:val="centerGroup"/>
                    </m:oMathParaPr>
                    <m:oMath xmlns:m="http://schemas.openxmlformats.org/officeDocument/2006/math">
                      <m:acc>
                        <m:accPr>
                          <m:chr m:val="⃗"/>
                          <m:ctrlPr>
                            <a:rPr lang="es-VE" i="1" smtClean="0">
                              <a:solidFill>
                                <a:srgbClr val="002060"/>
                              </a:solidFill>
                              <a:latin typeface="Cambria Math" panose="02040503050406030204" pitchFamily="18" charset="0"/>
                            </a:rPr>
                          </m:ctrlPr>
                        </m:accPr>
                        <m:e>
                          <m:r>
                            <a:rPr lang="es-VE" b="0" i="1" smtClean="0">
                              <a:solidFill>
                                <a:srgbClr val="002060"/>
                              </a:solidFill>
                              <a:latin typeface="Cambria Math" panose="02040503050406030204" pitchFamily="18" charset="0"/>
                            </a:rPr>
                            <m:t>𝑝</m:t>
                          </m:r>
                        </m:e>
                      </m:acc>
                      <m:r>
                        <a:rPr lang="es-VE" i="1" smtClean="0">
                          <a:solidFill>
                            <a:srgbClr val="002060"/>
                          </a:solidFill>
                          <a:latin typeface="Cambria Math" panose="02040503050406030204" pitchFamily="18" charset="0"/>
                          <a:ea typeface="Cambria Math" panose="02040503050406030204" pitchFamily="18" charset="0"/>
                        </a:rPr>
                        <m:t>=</m:t>
                      </m:r>
                      <m:r>
                        <a:rPr lang="es-VE" b="0" i="1" smtClean="0">
                          <a:solidFill>
                            <a:srgbClr val="002060"/>
                          </a:solidFill>
                          <a:latin typeface="Cambria Math" panose="02040503050406030204" pitchFamily="18" charset="0"/>
                          <a:ea typeface="Cambria Math" panose="02040503050406030204" pitchFamily="18" charset="0"/>
                        </a:rPr>
                        <m:t>𝑚</m:t>
                      </m:r>
                      <m:acc>
                        <m:accPr>
                          <m:chr m:val="⃗"/>
                          <m:ctrlPr>
                            <a:rPr lang="es-VE" b="0" i="1" smtClean="0">
                              <a:solidFill>
                                <a:srgbClr val="002060"/>
                              </a:solidFill>
                              <a:latin typeface="Cambria Math" panose="02040503050406030204" pitchFamily="18" charset="0"/>
                              <a:ea typeface="Cambria Math" panose="02040503050406030204" pitchFamily="18" charset="0"/>
                            </a:rPr>
                          </m:ctrlPr>
                        </m:accPr>
                        <m:e>
                          <m:r>
                            <a:rPr lang="es-VE" b="0" i="1" smtClean="0">
                              <a:solidFill>
                                <a:srgbClr val="002060"/>
                              </a:solidFill>
                              <a:latin typeface="Cambria Math" panose="02040503050406030204" pitchFamily="18" charset="0"/>
                              <a:ea typeface="Cambria Math" panose="02040503050406030204" pitchFamily="18" charset="0"/>
                            </a:rPr>
                            <m:t>𝑣</m:t>
                          </m:r>
                        </m:e>
                      </m:acc>
                    </m:oMath>
                  </m:oMathPara>
                </a14:m>
                <a:endParaRPr lang="es-VE" dirty="0" smtClean="0">
                  <a:solidFill>
                    <a:srgbClr val="002060"/>
                  </a:solidFill>
                  <a:latin typeface="Times New Roman" panose="02020603050405020304" pitchFamily="18" charset="0"/>
                  <a:ea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968630" y="848731"/>
                <a:ext cx="10349948" cy="3416320"/>
              </a:xfrm>
              <a:prstGeom prst="rect">
                <a:avLst/>
              </a:prstGeom>
              <a:blipFill rotWithShape="0">
                <a:blip r:embed="rId2"/>
                <a:stretch>
                  <a:fillRect l="-530" t="-891" r="-471"/>
                </a:stretch>
              </a:blipFill>
            </p:spPr>
            <p:txBody>
              <a:bodyPr/>
              <a:lstStyle/>
              <a:p>
                <a:r>
                  <a:rPr lang="es-VE">
                    <a:noFill/>
                  </a:rPr>
                  <a:t> </a:t>
                </a:r>
              </a:p>
            </p:txBody>
          </p:sp>
        </mc:Fallback>
      </mc:AlternateContent>
    </p:spTree>
    <p:extLst>
      <p:ext uri="{BB962C8B-B14F-4D97-AF65-F5344CB8AC3E}">
        <p14:creationId xmlns:p14="http://schemas.microsoft.com/office/powerpoint/2010/main" val="1707460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216796" y="1030523"/>
                <a:ext cx="9587561" cy="4494820"/>
              </a:xfrm>
              <a:prstGeom prst="rect">
                <a:avLst/>
              </a:prstGeom>
            </p:spPr>
            <p:txBody>
              <a:bodyPr wrap="square">
                <a:spAutoFit/>
              </a:bodyPr>
              <a:lstStyle/>
              <a:p>
                <a:pPr algn="just">
                  <a:spcAft>
                    <a:spcPts val="600"/>
                  </a:spcAft>
                </a:pPr>
                <a:r>
                  <a:rPr lang="es-ES" b="1" dirty="0" smtClean="0">
                    <a:solidFill>
                      <a:srgbClr val="002060"/>
                    </a:solidFill>
                    <a:latin typeface="Times New Roman" panose="02020603050405020304" pitchFamily="18" charset="0"/>
                    <a:ea typeface="Times New Roman" panose="02020603050405020304" pitchFamily="18" charset="0"/>
                  </a:rPr>
                  <a:t>Segunda Ley de Newton</a:t>
                </a:r>
              </a:p>
              <a:p>
                <a:pPr algn="just">
                  <a:spcAft>
                    <a:spcPts val="600"/>
                  </a:spcAft>
                </a:pPr>
                <a:r>
                  <a:rPr lang="es-VE" dirty="0">
                    <a:solidFill>
                      <a:srgbClr val="002060"/>
                    </a:solidFill>
                    <a:latin typeface="Times New Roman" panose="02020603050405020304" pitchFamily="18" charset="0"/>
                    <a:ea typeface="Times New Roman" panose="02020603050405020304" pitchFamily="18" charset="0"/>
                  </a:rPr>
                  <a:t>La </a:t>
                </a:r>
                <a:r>
                  <a:rPr lang="es-VE" dirty="0" smtClean="0">
                    <a:solidFill>
                      <a:srgbClr val="002060"/>
                    </a:solidFill>
                    <a:latin typeface="Times New Roman" panose="02020603050405020304" pitchFamily="18" charset="0"/>
                    <a:ea typeface="Times New Roman" panose="02020603050405020304" pitchFamily="18" charset="0"/>
                  </a:rPr>
                  <a:t>razón </a:t>
                </a:r>
                <a:r>
                  <a:rPr lang="es-VE" dirty="0">
                    <a:solidFill>
                      <a:srgbClr val="002060"/>
                    </a:solidFill>
                    <a:latin typeface="Times New Roman" panose="02020603050405020304" pitchFamily="18" charset="0"/>
                    <a:ea typeface="Times New Roman" panose="02020603050405020304" pitchFamily="18" charset="0"/>
                  </a:rPr>
                  <a:t>a la que cambia el impulso de un cuerpo es igual a la fuerza neta que actúa sobre el cuerpo</a:t>
                </a:r>
                <a:r>
                  <a:rPr lang="es-VE" dirty="0" smtClean="0">
                    <a:solidFill>
                      <a:srgbClr val="002060"/>
                    </a:solidFill>
                    <a:latin typeface="Times New Roman" panose="02020603050405020304" pitchFamily="18" charset="0"/>
                    <a:ea typeface="Times New Roman" panose="02020603050405020304" pitchFamily="18" charset="0"/>
                  </a:rPr>
                  <a:t>:</a:t>
                </a:r>
              </a:p>
              <a:p>
                <a:pPr algn="just">
                  <a:spcAft>
                    <a:spcPts val="600"/>
                  </a:spcAf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VE" b="1" i="1">
                              <a:solidFill>
                                <a:srgbClr val="002060"/>
                              </a:solidFill>
                              <a:latin typeface="Cambria Math" panose="02040503050406030204" pitchFamily="18" charset="0"/>
                            </a:rPr>
                          </m:ctrlPr>
                        </m:naryPr>
                        <m:sub/>
                        <m:sup/>
                        <m:e>
                          <m:acc>
                            <m:accPr>
                              <m:chr m:val="⃗"/>
                              <m:ctrlPr>
                                <a:rPr lang="es-VE" b="1" i="1">
                                  <a:solidFill>
                                    <a:srgbClr val="002060"/>
                                  </a:solidFill>
                                  <a:latin typeface="Cambria Math" panose="02040503050406030204" pitchFamily="18" charset="0"/>
                                </a:rPr>
                              </m:ctrlPr>
                            </m:accPr>
                            <m:e>
                              <m:r>
                                <a:rPr lang="es-ES" b="1" i="1">
                                  <a:solidFill>
                                    <a:srgbClr val="002060"/>
                                  </a:solidFill>
                                  <a:latin typeface="Cambria Math" panose="02040503050406030204" pitchFamily="18" charset="0"/>
                                </a:rPr>
                                <m:t>𝐅</m:t>
                              </m:r>
                            </m:e>
                          </m:acc>
                          <m:r>
                            <a:rPr lang="es-ES" b="1">
                              <a:solidFill>
                                <a:srgbClr val="002060"/>
                              </a:solidFill>
                              <a:latin typeface="Cambria Math" panose="02040503050406030204" pitchFamily="18" charset="0"/>
                            </a:rPr>
                            <m:t>=</m:t>
                          </m:r>
                          <m:r>
                            <m:rPr>
                              <m:sty m:val="p"/>
                            </m:rPr>
                            <a:rPr lang="es-ES">
                              <a:solidFill>
                                <a:srgbClr val="002060"/>
                              </a:solidFill>
                              <a:latin typeface="Cambria Math" panose="02040503050406030204" pitchFamily="18" charset="0"/>
                            </a:rPr>
                            <m:t>m</m:t>
                          </m:r>
                        </m:e>
                      </m:nary>
                      <m:f>
                        <m:fPr>
                          <m:ctrlPr>
                            <a:rPr lang="es-ES" i="1" smtClean="0">
                              <a:solidFill>
                                <a:srgbClr val="002060"/>
                              </a:solidFill>
                              <a:latin typeface="Cambria Math" panose="02040503050406030204" pitchFamily="18" charset="0"/>
                            </a:rPr>
                          </m:ctrlPr>
                        </m:fPr>
                        <m:num>
                          <m:r>
                            <a:rPr lang="es-VE" b="0" i="1" smtClean="0">
                              <a:solidFill>
                                <a:srgbClr val="002060"/>
                              </a:solidFill>
                              <a:latin typeface="Cambria Math" panose="02040503050406030204" pitchFamily="18" charset="0"/>
                            </a:rPr>
                            <m:t>𝑑</m:t>
                          </m:r>
                          <m:acc>
                            <m:accPr>
                              <m:chr m:val="⃗"/>
                              <m:ctrlPr>
                                <a:rPr lang="es-VE" i="1" smtClean="0">
                                  <a:solidFill>
                                    <a:srgbClr val="002060"/>
                                  </a:solidFill>
                                  <a:latin typeface="Cambria Math" panose="02040503050406030204" pitchFamily="18" charset="0"/>
                                </a:rPr>
                              </m:ctrlPr>
                            </m:accPr>
                            <m:e>
                              <m:r>
                                <a:rPr lang="es-VE" b="1" i="1" smtClean="0">
                                  <a:solidFill>
                                    <a:srgbClr val="002060"/>
                                  </a:solidFill>
                                  <a:latin typeface="Cambria Math" panose="02040503050406030204" pitchFamily="18" charset="0"/>
                                </a:rPr>
                                <m:t>𝒗</m:t>
                              </m:r>
                            </m:e>
                          </m:acc>
                        </m:num>
                        <m:den>
                          <m:r>
                            <a:rPr lang="es-VE" b="0" i="1" smtClean="0">
                              <a:solidFill>
                                <a:srgbClr val="002060"/>
                              </a:solidFill>
                              <a:latin typeface="Cambria Math" panose="02040503050406030204" pitchFamily="18" charset="0"/>
                            </a:rPr>
                            <m:t>𝑑𝑡</m:t>
                          </m:r>
                        </m:den>
                      </m:f>
                    </m:oMath>
                  </m:oMathPara>
                </a14:m>
                <a:endParaRPr lang="es-ES" dirty="0" smtClean="0">
                  <a:solidFill>
                    <a:srgbClr val="002060"/>
                  </a:solidFill>
                  <a:latin typeface="Times New Roman" panose="02020603050405020304" pitchFamily="18" charset="0"/>
                  <a:ea typeface="Times New Roman" panose="02020603050405020304" pitchFamily="18" charset="0"/>
                </a:endParaRPr>
              </a:p>
              <a:p>
                <a:pPr algn="just">
                  <a:spcBef>
                    <a:spcPts val="600"/>
                  </a:spcBef>
                  <a:spcAft>
                    <a:spcPts val="600"/>
                  </a:spcAft>
                </a:pPr>
                <a:r>
                  <a:rPr lang="es-ES" i="1" dirty="0">
                    <a:solidFill>
                      <a:srgbClr val="002060"/>
                    </a:solidFill>
                    <a:latin typeface="Times New Roman" panose="02020603050405020304" pitchFamily="18" charset="0"/>
                    <a:ea typeface="Times New Roman" panose="02020603050405020304" pitchFamily="18" charset="0"/>
                  </a:rPr>
                  <a:t>Todo cuerpo al aplicársele una fuerza neta diferente de cero, incrementará su aceleración directamente proporcional a la fuerza aplicada e inversamente proporcional a su masa. </a:t>
                </a:r>
                <a:endParaRPr lang="es-VE" i="1" dirty="0">
                  <a:solidFill>
                    <a:srgbClr val="002060"/>
                  </a:solidFill>
                  <a:latin typeface="Times New Roman" panose="02020603050405020304" pitchFamily="18" charset="0"/>
                  <a:ea typeface="Times New Roman" panose="02020603050405020304" pitchFamily="18" charset="0"/>
                </a:endParaRPr>
              </a:p>
              <a:p>
                <a:r>
                  <a:rPr lang="es-ES" b="1" dirty="0">
                    <a:solidFill>
                      <a:srgbClr val="002060"/>
                    </a:solidFill>
                  </a:rPr>
                  <a:t>                                                                                     </a:t>
                </a:r>
                <a14:m>
                  <m:oMath xmlns:m="http://schemas.openxmlformats.org/officeDocument/2006/math">
                    <m:nary>
                      <m:naryPr>
                        <m:chr m:val="∑"/>
                        <m:limLoc m:val="undOvr"/>
                        <m:subHide m:val="on"/>
                        <m:supHide m:val="on"/>
                        <m:ctrlPr>
                          <a:rPr lang="es-VE" b="1" i="1">
                            <a:solidFill>
                              <a:srgbClr val="002060"/>
                            </a:solidFill>
                            <a:latin typeface="Cambria Math" panose="02040503050406030204" pitchFamily="18" charset="0"/>
                          </a:rPr>
                        </m:ctrlPr>
                      </m:naryPr>
                      <m:sub/>
                      <m:sup/>
                      <m:e>
                        <m:acc>
                          <m:accPr>
                            <m:chr m:val="⃗"/>
                            <m:ctrlPr>
                              <a:rPr lang="es-VE" b="1" i="1">
                                <a:solidFill>
                                  <a:srgbClr val="002060"/>
                                </a:solidFill>
                                <a:latin typeface="Cambria Math" panose="02040503050406030204" pitchFamily="18" charset="0"/>
                              </a:rPr>
                            </m:ctrlPr>
                          </m:accPr>
                          <m:e>
                            <m:r>
                              <a:rPr lang="es-ES" b="1" i="1">
                                <a:solidFill>
                                  <a:srgbClr val="002060"/>
                                </a:solidFill>
                                <a:latin typeface="Cambria Math" panose="02040503050406030204" pitchFamily="18" charset="0"/>
                              </a:rPr>
                              <m:t>𝐅</m:t>
                            </m:r>
                          </m:e>
                        </m:acc>
                        <m:r>
                          <a:rPr lang="es-ES" b="1">
                            <a:solidFill>
                              <a:srgbClr val="002060"/>
                            </a:solidFill>
                            <a:latin typeface="Cambria Math" panose="02040503050406030204" pitchFamily="18" charset="0"/>
                          </a:rPr>
                          <m:t>=</m:t>
                        </m:r>
                        <m:r>
                          <m:rPr>
                            <m:sty m:val="p"/>
                          </m:rPr>
                          <a:rPr lang="es-ES">
                            <a:solidFill>
                              <a:srgbClr val="002060"/>
                            </a:solidFill>
                            <a:latin typeface="Cambria Math" panose="02040503050406030204" pitchFamily="18" charset="0"/>
                          </a:rPr>
                          <m:t>m</m:t>
                        </m:r>
                        <m:acc>
                          <m:accPr>
                            <m:chr m:val="⃗"/>
                            <m:ctrlPr>
                              <a:rPr lang="es-VE" b="1" i="1">
                                <a:solidFill>
                                  <a:srgbClr val="002060"/>
                                </a:solidFill>
                                <a:latin typeface="Cambria Math" panose="02040503050406030204" pitchFamily="18" charset="0"/>
                              </a:rPr>
                            </m:ctrlPr>
                          </m:accPr>
                          <m:e>
                            <m:r>
                              <a:rPr lang="es-ES" b="1" i="1">
                                <a:solidFill>
                                  <a:srgbClr val="002060"/>
                                </a:solidFill>
                                <a:latin typeface="Cambria Math" panose="02040503050406030204" pitchFamily="18" charset="0"/>
                              </a:rPr>
                              <m:t>𝒂</m:t>
                            </m:r>
                          </m:e>
                        </m:acc>
                      </m:e>
                    </m:nary>
                  </m:oMath>
                </a14:m>
                <a:endParaRPr lang="es-ES" b="1" dirty="0" smtClean="0">
                  <a:solidFill>
                    <a:srgbClr val="002060"/>
                  </a:solidFill>
                  <a:latin typeface="Times New Roman" panose="02020603050405020304" pitchFamily="18" charset="0"/>
                  <a:ea typeface="Times New Roman" panose="02020603050405020304" pitchFamily="18" charset="0"/>
                </a:endParaRPr>
              </a:p>
              <a:p>
                <a:pPr algn="just">
                  <a:spcBef>
                    <a:spcPts val="600"/>
                  </a:spcBef>
                  <a:spcAft>
                    <a:spcPts val="0"/>
                  </a:spcAft>
                </a:pPr>
                <a:r>
                  <a:rPr lang="es-ES" dirty="0">
                    <a:solidFill>
                      <a:srgbClr val="002060"/>
                    </a:solidFill>
                    <a:latin typeface="Times New Roman" panose="02020603050405020304" pitchFamily="18" charset="0"/>
                    <a:ea typeface="Times New Roman" panose="02020603050405020304" pitchFamily="18" charset="0"/>
                  </a:rPr>
                  <a:t>En el Sistema Internacional la unidad de fuerza es el Newton, que se define como:</a:t>
                </a:r>
                <a:endParaRPr lang="es-VE" dirty="0">
                  <a:solidFill>
                    <a:srgbClr val="002060"/>
                  </a:solidFill>
                  <a:latin typeface="Times New Roman" panose="02020603050405020304" pitchFamily="18" charset="0"/>
                  <a:ea typeface="Times New Roman" panose="02020603050405020304" pitchFamily="18" charset="0"/>
                </a:endParaRPr>
              </a:p>
              <a:p>
                <a:pPr algn="just">
                  <a:spcBef>
                    <a:spcPts val="600"/>
                  </a:spcBef>
                  <a:spcAft>
                    <a:spcPts val="0"/>
                  </a:spcAft>
                </a:pPr>
                <a:r>
                  <a:rPr lang="es-ES" dirty="0">
                    <a:solidFill>
                      <a:srgbClr val="002060"/>
                    </a:solidFill>
                    <a:ea typeface="Times New Roman" panose="02020603050405020304" pitchFamily="18" charset="0"/>
                  </a:rPr>
                  <a:t>                                                                            </a:t>
                </a:r>
                <a14:m>
                  <m:oMath xmlns:m="http://schemas.openxmlformats.org/officeDocument/2006/math">
                    <m:r>
                      <a:rPr lang="es-ES" i="1">
                        <a:solidFill>
                          <a:srgbClr val="002060"/>
                        </a:solidFill>
                        <a:latin typeface="Cambria Math" panose="02040503050406030204" pitchFamily="18" charset="0"/>
                        <a:ea typeface="Times New Roman" panose="02020603050405020304" pitchFamily="18" charset="0"/>
                      </a:rPr>
                      <m:t>1 </m:t>
                    </m:r>
                    <m:r>
                      <a:rPr lang="es-ES" i="1">
                        <a:solidFill>
                          <a:srgbClr val="002060"/>
                        </a:solidFill>
                        <a:latin typeface="Cambria Math" panose="02040503050406030204" pitchFamily="18" charset="0"/>
                        <a:ea typeface="Times New Roman" panose="02020603050405020304" pitchFamily="18" charset="0"/>
                      </a:rPr>
                      <m:t>𝑁</m:t>
                    </m:r>
                    <m:r>
                      <a:rPr lang="es-ES" i="1">
                        <a:solidFill>
                          <a:srgbClr val="002060"/>
                        </a:solidFill>
                        <a:latin typeface="Cambria Math" panose="02040503050406030204" pitchFamily="18" charset="0"/>
                        <a:ea typeface="Times New Roman" panose="02020603050405020304" pitchFamily="18" charset="0"/>
                      </a:rPr>
                      <m:t>=1</m:t>
                    </m:r>
                    <m:r>
                      <a:rPr lang="es-ES" i="1">
                        <a:solidFill>
                          <a:srgbClr val="002060"/>
                        </a:solidFill>
                        <a:latin typeface="Cambria Math" panose="02040503050406030204" pitchFamily="18" charset="0"/>
                        <a:ea typeface="Times New Roman" panose="02020603050405020304" pitchFamily="18" charset="0"/>
                      </a:rPr>
                      <m:t>𝑘𝑔</m:t>
                    </m:r>
                    <m:r>
                      <a:rPr lang="es-ES" i="1">
                        <a:solidFill>
                          <a:srgbClr val="002060"/>
                        </a:solidFill>
                        <a:latin typeface="Cambria Math" panose="02040503050406030204" pitchFamily="18" charset="0"/>
                        <a:ea typeface="Times New Roman" panose="02020603050405020304" pitchFamily="18" charset="0"/>
                      </a:rPr>
                      <m:t>∙</m:t>
                    </m:r>
                    <m:f>
                      <m:fPr>
                        <m:ctrlPr>
                          <a:rPr lang="es-VE" i="1">
                            <a:solidFill>
                              <a:srgbClr val="002060"/>
                            </a:solidFill>
                            <a:latin typeface="Cambria Math" panose="02040503050406030204" pitchFamily="18" charset="0"/>
                            <a:ea typeface="Times New Roman" panose="02020603050405020304" pitchFamily="18" charset="0"/>
                          </a:rPr>
                        </m:ctrlPr>
                      </m:fPr>
                      <m:num>
                        <m:r>
                          <a:rPr lang="es-ES" i="1">
                            <a:solidFill>
                              <a:srgbClr val="002060"/>
                            </a:solidFill>
                            <a:latin typeface="Cambria Math" panose="02040503050406030204" pitchFamily="18" charset="0"/>
                            <a:ea typeface="Times New Roman" panose="02020603050405020304" pitchFamily="18" charset="0"/>
                          </a:rPr>
                          <m:t>𝑚</m:t>
                        </m:r>
                      </m:num>
                      <m:den>
                        <m:sSup>
                          <m:sSupPr>
                            <m:ctrlPr>
                              <a:rPr lang="es-VE" i="1">
                                <a:solidFill>
                                  <a:srgbClr val="002060"/>
                                </a:solidFill>
                                <a:latin typeface="Cambria Math" panose="02040503050406030204" pitchFamily="18" charset="0"/>
                                <a:ea typeface="Times New Roman" panose="02020603050405020304" pitchFamily="18" charset="0"/>
                              </a:rPr>
                            </m:ctrlPr>
                          </m:sSupPr>
                          <m:e>
                            <m:r>
                              <a:rPr lang="es-ES" i="1">
                                <a:solidFill>
                                  <a:srgbClr val="002060"/>
                                </a:solidFill>
                                <a:latin typeface="Cambria Math" panose="02040503050406030204" pitchFamily="18" charset="0"/>
                                <a:ea typeface="Times New Roman" panose="02020603050405020304" pitchFamily="18" charset="0"/>
                              </a:rPr>
                              <m:t>𝑠</m:t>
                            </m:r>
                          </m:e>
                          <m:sup>
                            <m:r>
                              <a:rPr lang="es-ES" i="1">
                                <a:solidFill>
                                  <a:srgbClr val="002060"/>
                                </a:solidFill>
                                <a:latin typeface="Cambria Math" panose="02040503050406030204" pitchFamily="18" charset="0"/>
                                <a:ea typeface="Times New Roman" panose="02020603050405020304" pitchFamily="18" charset="0"/>
                              </a:rPr>
                              <m:t>2</m:t>
                            </m:r>
                          </m:sup>
                        </m:sSup>
                      </m:den>
                    </m:f>
                  </m:oMath>
                </a14:m>
                <a:r>
                  <a:rPr lang="es-VE" dirty="0">
                    <a:solidFill>
                      <a:srgbClr val="002060"/>
                    </a:solidFill>
                    <a:latin typeface="Times New Roman" panose="02020603050405020304" pitchFamily="18" charset="0"/>
                    <a:ea typeface="Times New Roman" panose="02020603050405020304" pitchFamily="18" charset="0"/>
                  </a:rPr>
                  <a:t> </a:t>
                </a:r>
              </a:p>
              <a:p>
                <a:pPr algn="just">
                  <a:spcBef>
                    <a:spcPts val="600"/>
                  </a:spcBef>
                  <a:spcAft>
                    <a:spcPts val="0"/>
                  </a:spcAft>
                </a:pPr>
                <a:r>
                  <a:rPr lang="es-ES" dirty="0">
                    <a:solidFill>
                      <a:srgbClr val="002060"/>
                    </a:solidFill>
                    <a:latin typeface="Times New Roman" panose="02020603050405020304" pitchFamily="18" charset="0"/>
                    <a:ea typeface="Times New Roman" panose="02020603050405020304" pitchFamily="18" charset="0"/>
                  </a:rPr>
                  <a:t>En el Sistema Inglés la unidad es la Libra que se define como,  </a:t>
                </a:r>
                <a:endParaRPr lang="es-VE" dirty="0">
                  <a:solidFill>
                    <a:srgbClr val="002060"/>
                  </a:solidFill>
                  <a:latin typeface="Times New Roman" panose="02020603050405020304" pitchFamily="18" charset="0"/>
                  <a:ea typeface="Times New Roman" panose="02020603050405020304" pitchFamily="18" charset="0"/>
                </a:endParaRPr>
              </a:p>
              <a:p>
                <a:pPr algn="just">
                  <a:spcBef>
                    <a:spcPts val="600"/>
                  </a:spcBef>
                  <a:spcAft>
                    <a:spcPts val="0"/>
                  </a:spcAft>
                </a:pPr>
                <a:r>
                  <a:rPr lang="es-ES" dirty="0">
                    <a:solidFill>
                      <a:srgbClr val="002060"/>
                    </a:solidFill>
                    <a:ea typeface="Times New Roman" panose="02020603050405020304" pitchFamily="18" charset="0"/>
                  </a:rPr>
                  <a:t>                                                                           </a:t>
                </a:r>
                <a14:m>
                  <m:oMath xmlns:m="http://schemas.openxmlformats.org/officeDocument/2006/math">
                    <m:r>
                      <a:rPr lang="es-ES" i="1">
                        <a:solidFill>
                          <a:srgbClr val="002060"/>
                        </a:solidFill>
                        <a:latin typeface="Cambria Math" panose="02040503050406030204" pitchFamily="18" charset="0"/>
                        <a:ea typeface="Times New Roman" panose="02020603050405020304" pitchFamily="18" charset="0"/>
                      </a:rPr>
                      <m:t>1 </m:t>
                    </m:r>
                    <m:r>
                      <a:rPr lang="es-ES" i="1">
                        <a:solidFill>
                          <a:srgbClr val="002060"/>
                        </a:solidFill>
                        <a:latin typeface="Cambria Math" panose="02040503050406030204" pitchFamily="18" charset="0"/>
                        <a:ea typeface="Times New Roman" panose="02020603050405020304" pitchFamily="18" charset="0"/>
                      </a:rPr>
                      <m:t>𝑙𝑏</m:t>
                    </m:r>
                    <m:r>
                      <a:rPr lang="es-ES" i="1">
                        <a:solidFill>
                          <a:srgbClr val="002060"/>
                        </a:solidFill>
                        <a:latin typeface="Cambria Math" panose="02040503050406030204" pitchFamily="18" charset="0"/>
                        <a:ea typeface="Times New Roman" panose="02020603050405020304" pitchFamily="18" charset="0"/>
                      </a:rPr>
                      <m:t>=1</m:t>
                    </m:r>
                    <m:r>
                      <a:rPr lang="es-ES" i="1">
                        <a:solidFill>
                          <a:srgbClr val="002060"/>
                        </a:solidFill>
                        <a:latin typeface="Cambria Math" panose="02040503050406030204" pitchFamily="18" charset="0"/>
                        <a:ea typeface="Times New Roman" panose="02020603050405020304" pitchFamily="18" charset="0"/>
                      </a:rPr>
                      <m:t>𝑠𝑙𝑢𝑔</m:t>
                    </m:r>
                    <m:r>
                      <a:rPr lang="es-ES" i="1">
                        <a:solidFill>
                          <a:srgbClr val="002060"/>
                        </a:solidFill>
                        <a:latin typeface="Cambria Math" panose="02040503050406030204" pitchFamily="18" charset="0"/>
                        <a:ea typeface="Times New Roman" panose="02020603050405020304" pitchFamily="18" charset="0"/>
                      </a:rPr>
                      <m:t>∙</m:t>
                    </m:r>
                    <m:f>
                      <m:fPr>
                        <m:ctrlPr>
                          <a:rPr lang="es-VE" i="1">
                            <a:solidFill>
                              <a:srgbClr val="002060"/>
                            </a:solidFill>
                            <a:latin typeface="Cambria Math" panose="02040503050406030204" pitchFamily="18" charset="0"/>
                            <a:ea typeface="Times New Roman" panose="02020603050405020304" pitchFamily="18" charset="0"/>
                          </a:rPr>
                        </m:ctrlPr>
                      </m:fPr>
                      <m:num>
                        <m:r>
                          <a:rPr lang="es-ES" i="1">
                            <a:solidFill>
                              <a:srgbClr val="002060"/>
                            </a:solidFill>
                            <a:latin typeface="Cambria Math" panose="02040503050406030204" pitchFamily="18" charset="0"/>
                            <a:ea typeface="Times New Roman" panose="02020603050405020304" pitchFamily="18" charset="0"/>
                          </a:rPr>
                          <m:t>𝑓𝑡</m:t>
                        </m:r>
                      </m:num>
                      <m:den>
                        <m:sSup>
                          <m:sSupPr>
                            <m:ctrlPr>
                              <a:rPr lang="es-VE" i="1">
                                <a:solidFill>
                                  <a:srgbClr val="002060"/>
                                </a:solidFill>
                                <a:latin typeface="Cambria Math" panose="02040503050406030204" pitchFamily="18" charset="0"/>
                                <a:ea typeface="Times New Roman" panose="02020603050405020304" pitchFamily="18" charset="0"/>
                              </a:rPr>
                            </m:ctrlPr>
                          </m:sSupPr>
                          <m:e>
                            <m:r>
                              <a:rPr lang="es-ES" i="1">
                                <a:solidFill>
                                  <a:srgbClr val="002060"/>
                                </a:solidFill>
                                <a:latin typeface="Cambria Math" panose="02040503050406030204" pitchFamily="18" charset="0"/>
                                <a:ea typeface="Times New Roman" panose="02020603050405020304" pitchFamily="18" charset="0"/>
                              </a:rPr>
                              <m:t>𝑠</m:t>
                            </m:r>
                          </m:e>
                          <m:sup>
                            <m:r>
                              <a:rPr lang="es-ES" i="1">
                                <a:solidFill>
                                  <a:srgbClr val="002060"/>
                                </a:solidFill>
                                <a:latin typeface="Cambria Math" panose="02040503050406030204" pitchFamily="18" charset="0"/>
                                <a:ea typeface="Times New Roman" panose="02020603050405020304" pitchFamily="18" charset="0"/>
                              </a:rPr>
                              <m:t>2</m:t>
                            </m:r>
                          </m:sup>
                        </m:sSup>
                      </m:den>
                    </m:f>
                    <m:r>
                      <a:rPr lang="es-ES" i="1">
                        <a:solidFill>
                          <a:srgbClr val="002060"/>
                        </a:solidFill>
                        <a:latin typeface="Cambria Math" panose="02040503050406030204" pitchFamily="18" charset="0"/>
                        <a:ea typeface="Times New Roman" panose="02020603050405020304" pitchFamily="18" charset="0"/>
                      </a:rPr>
                      <m:t>≈4</m:t>
                    </m:r>
                    <m:r>
                      <a:rPr lang="es-ES" i="1">
                        <a:solidFill>
                          <a:srgbClr val="002060"/>
                        </a:solidFill>
                        <a:latin typeface="Cambria Math" panose="02040503050406030204" pitchFamily="18" charset="0"/>
                        <a:ea typeface="Times New Roman" panose="02020603050405020304" pitchFamily="18" charset="0"/>
                      </a:rPr>
                      <m:t>𝑁</m:t>
                    </m:r>
                  </m:oMath>
                </a14:m>
                <a:r>
                  <a:rPr lang="es-VE" dirty="0">
                    <a:solidFill>
                      <a:srgbClr val="002060"/>
                    </a:solidFill>
                    <a:latin typeface="Times New Roman" panose="02020603050405020304" pitchFamily="18" charset="0"/>
                    <a:ea typeface="Times New Roman" panose="02020603050405020304" pitchFamily="18" charset="0"/>
                  </a:rPr>
                  <a:t> </a:t>
                </a:r>
              </a:p>
              <a:p>
                <a:pPr algn="just">
                  <a:spcAft>
                    <a:spcPts val="600"/>
                  </a:spcAft>
                </a:pPr>
                <a:endParaRPr lang="es-ES" b="1" dirty="0">
                  <a:solidFill>
                    <a:srgbClr val="002060"/>
                  </a:solidFill>
                  <a:latin typeface="Times New Roman" panose="02020603050405020304" pitchFamily="18" charset="0"/>
                  <a:ea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216796" y="1030523"/>
                <a:ext cx="9587561" cy="4494820"/>
              </a:xfrm>
              <a:prstGeom prst="rect">
                <a:avLst/>
              </a:prstGeom>
              <a:blipFill rotWithShape="0">
                <a:blip r:embed="rId2"/>
                <a:stretch>
                  <a:fillRect l="-573" t="-678" r="-573"/>
                </a:stretch>
              </a:blipFill>
            </p:spPr>
            <p:txBody>
              <a:bodyPr/>
              <a:lstStyle/>
              <a:p>
                <a:r>
                  <a:rPr lang="es-VE">
                    <a:noFill/>
                  </a:rPr>
                  <a:t> </a:t>
                </a:r>
              </a:p>
            </p:txBody>
          </p:sp>
        </mc:Fallback>
      </mc:AlternateContent>
    </p:spTree>
    <p:extLst>
      <p:ext uri="{BB962C8B-B14F-4D97-AF65-F5344CB8AC3E}">
        <p14:creationId xmlns:p14="http://schemas.microsoft.com/office/powerpoint/2010/main" val="2449831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1390" y="1102020"/>
            <a:ext cx="10449339" cy="1831271"/>
          </a:xfrm>
          <a:prstGeom prst="rect">
            <a:avLst/>
          </a:prstGeom>
        </p:spPr>
        <p:txBody>
          <a:bodyPr wrap="square">
            <a:spAutoFit/>
          </a:bodyPr>
          <a:lstStyle/>
          <a:p>
            <a:pPr algn="just">
              <a:spcBef>
                <a:spcPts val="600"/>
              </a:spcBef>
              <a:spcAft>
                <a:spcPts val="0"/>
              </a:spcAft>
            </a:pPr>
            <a:r>
              <a:rPr lang="es-ES" i="1" dirty="0" smtClean="0">
                <a:solidFill>
                  <a:srgbClr val="002060"/>
                </a:solidFill>
                <a:effectLst/>
                <a:latin typeface="Times New Roman" panose="02020603050405020304" pitchFamily="18" charset="0"/>
                <a:ea typeface="Times New Roman" panose="02020603050405020304" pitchFamily="18" charset="0"/>
              </a:rPr>
              <a:t>Las fuerzas que actúan sobre un cuerpo resultan de su interacción con otros cuerpos, la tercera ley nos explica que le pasa a esos cuerpos con los que interactúa. Toda fuerza es parte de la interacción mutua entre dos o más cuerpos.</a:t>
            </a:r>
          </a:p>
          <a:p>
            <a:pPr algn="just">
              <a:spcBef>
                <a:spcPts val="600"/>
              </a:spcBef>
              <a:spcAft>
                <a:spcPts val="0"/>
              </a:spcAft>
            </a:pPr>
            <a:r>
              <a:rPr lang="es-ES" i="1" dirty="0" smtClean="0">
                <a:solidFill>
                  <a:srgbClr val="002060"/>
                </a:solidFill>
                <a:effectLst/>
                <a:latin typeface="Times New Roman" panose="02020603050405020304" pitchFamily="18" charset="0"/>
                <a:ea typeface="Times New Roman" panose="02020603050405020304" pitchFamily="18" charset="0"/>
              </a:rPr>
              <a:t>Se halla experimentalmente que cuando un cuerpo ejerce una fuerza sobre un segundo cuerpo, el segundo cuerpo siempre ejerce una fuerza sobre el primero. Más aún, hallamos que estas fuerzas son siempre iguales en magnitud pero opuestas en dirección.</a:t>
            </a:r>
            <a:endParaRPr lang="es-VE" i="1" dirty="0">
              <a:solidFill>
                <a:srgbClr val="002060"/>
              </a:solidFill>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861389" y="3080163"/>
            <a:ext cx="10449339" cy="1000274"/>
          </a:xfrm>
          <a:prstGeom prst="rect">
            <a:avLst/>
          </a:prstGeom>
        </p:spPr>
        <p:txBody>
          <a:bodyPr wrap="square">
            <a:spAutoFit/>
          </a:bodyPr>
          <a:lstStyle/>
          <a:p>
            <a:pPr algn="just">
              <a:spcBef>
                <a:spcPts val="600"/>
              </a:spcBef>
              <a:spcAft>
                <a:spcPts val="0"/>
              </a:spcAft>
            </a:pPr>
            <a:r>
              <a:rPr lang="es-ES" b="1" i="1" dirty="0" smtClean="0">
                <a:solidFill>
                  <a:srgbClr val="002060"/>
                </a:solidFill>
                <a:effectLst/>
                <a:latin typeface="Times New Roman" panose="02020603050405020304" pitchFamily="18" charset="0"/>
                <a:ea typeface="Times New Roman" panose="02020603050405020304" pitchFamily="18" charset="0"/>
              </a:rPr>
              <a:t>Tercera ley de Newton</a:t>
            </a:r>
            <a:endParaRPr lang="es-VE" b="1" dirty="0" smtClean="0">
              <a:solidFill>
                <a:srgbClr val="002060"/>
              </a:solidFill>
              <a:effectLst/>
              <a:latin typeface="Times New Roman" panose="02020603050405020304" pitchFamily="18" charset="0"/>
              <a:ea typeface="Times New Roman" panose="02020603050405020304" pitchFamily="18" charset="0"/>
            </a:endParaRPr>
          </a:p>
          <a:p>
            <a:pPr algn="just">
              <a:spcBef>
                <a:spcPts val="600"/>
              </a:spcBef>
              <a:spcAft>
                <a:spcPts val="0"/>
              </a:spcAft>
            </a:pPr>
            <a:r>
              <a:rPr lang="es-ES" i="1" dirty="0" smtClean="0">
                <a:solidFill>
                  <a:srgbClr val="002060"/>
                </a:solidFill>
                <a:effectLst/>
                <a:latin typeface="Times New Roman" panose="02020603050405020304" pitchFamily="18" charset="0"/>
                <a:ea typeface="Times New Roman" panose="02020603050405020304" pitchFamily="18" charset="0"/>
              </a:rPr>
              <a:t>Cuando dos cuerpos ejercen fuerzas mutuas entre sí, las dos fuerzas son siempre de igual magnitud y de dirección opuesta</a:t>
            </a:r>
            <a:r>
              <a:rPr lang="es-ES" dirty="0" smtClean="0">
                <a:solidFill>
                  <a:srgbClr val="002060"/>
                </a:solidFill>
                <a:effectLst/>
                <a:latin typeface="Times New Roman" panose="02020603050405020304" pitchFamily="18" charset="0"/>
                <a:ea typeface="Times New Roman" panose="02020603050405020304" pitchFamily="18" charset="0"/>
              </a:rPr>
              <a:t>.</a:t>
            </a:r>
            <a:endParaRPr lang="es-VE" dirty="0">
              <a:solidFill>
                <a:srgbClr val="002060"/>
              </a:solidFill>
              <a:effectLst/>
              <a:latin typeface="Times New Roman" panose="02020603050405020304" pitchFamily="18" charset="0"/>
              <a:ea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4366372" y="4278252"/>
            <a:ext cx="3439372" cy="1030320"/>
          </a:xfrm>
          <a:prstGeom prst="rect">
            <a:avLst/>
          </a:prstGeom>
        </p:spPr>
      </p:pic>
    </p:spTree>
    <p:extLst>
      <p:ext uri="{BB962C8B-B14F-4D97-AF65-F5344CB8AC3E}">
        <p14:creationId xmlns:p14="http://schemas.microsoft.com/office/powerpoint/2010/main" val="2224836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38201" y="1796028"/>
            <a:ext cx="10495546" cy="3970318"/>
          </a:xfrm>
          <a:prstGeom prst="rect">
            <a:avLst/>
          </a:prstGeom>
        </p:spPr>
        <p:txBody>
          <a:bodyPr wrap="square">
            <a:spAutoFit/>
          </a:bodyPr>
          <a:lstStyle/>
          <a:p>
            <a:r>
              <a:rPr lang="es-VE" i="1" dirty="0" smtClean="0">
                <a:solidFill>
                  <a:srgbClr val="002060"/>
                </a:solidFill>
                <a:latin typeface="Times New Roman" panose="02020603050405020304" pitchFamily="18" charset="0"/>
                <a:cs typeface="Times New Roman" panose="02020603050405020304" pitchFamily="18" charset="0"/>
              </a:rPr>
              <a:t> En la mecánica encontramos generalmente dos tipos de fuerza: </a:t>
            </a:r>
          </a:p>
          <a:p>
            <a:pPr marL="800100" lvl="1" indent="-342900">
              <a:buFont typeface="+mj-lt"/>
              <a:buAutoNum type="arabicPeriod"/>
            </a:pPr>
            <a:r>
              <a:rPr lang="es-VE" i="1" dirty="0" smtClean="0">
                <a:solidFill>
                  <a:srgbClr val="002060"/>
                </a:solidFill>
                <a:latin typeface="Times New Roman" panose="02020603050405020304" pitchFamily="18" charset="0"/>
                <a:cs typeface="Times New Roman" panose="02020603050405020304" pitchFamily="18" charset="0"/>
              </a:rPr>
              <a:t>Fuerzas de campo, actúan sin que haya contacto entre los cuerpos, entre ellas están</a:t>
            </a:r>
            <a:r>
              <a:rPr lang="es-VE" i="1" dirty="0">
                <a:solidFill>
                  <a:srgbClr val="002060"/>
                </a:solidFill>
                <a:latin typeface="Times New Roman" panose="02020603050405020304" pitchFamily="18" charset="0"/>
                <a:cs typeface="Times New Roman" panose="02020603050405020304" pitchFamily="18" charset="0"/>
              </a:rPr>
              <a:t>: La fuerza de </a:t>
            </a:r>
            <a:r>
              <a:rPr lang="es-VE" i="1" dirty="0" smtClean="0">
                <a:solidFill>
                  <a:srgbClr val="002060"/>
                </a:solidFill>
                <a:latin typeface="Times New Roman" panose="02020603050405020304" pitchFamily="18" charset="0"/>
                <a:cs typeface="Times New Roman" panose="02020603050405020304" pitchFamily="18" charset="0"/>
              </a:rPr>
              <a:t>gravitacional </a:t>
            </a:r>
            <a:r>
              <a:rPr lang="es-VE" i="1" dirty="0">
                <a:solidFill>
                  <a:srgbClr val="002060"/>
                </a:solidFill>
                <a:latin typeface="Times New Roman" panose="02020603050405020304" pitchFamily="18" charset="0"/>
                <a:cs typeface="Times New Roman" panose="02020603050405020304" pitchFamily="18" charset="0"/>
              </a:rPr>
              <a:t>y </a:t>
            </a:r>
            <a:r>
              <a:rPr lang="es-VE" i="1" dirty="0" smtClean="0">
                <a:solidFill>
                  <a:srgbClr val="002060"/>
                </a:solidFill>
                <a:latin typeface="Times New Roman" panose="02020603050405020304" pitchFamily="18" charset="0"/>
                <a:cs typeface="Times New Roman" panose="02020603050405020304" pitchFamily="18" charset="0"/>
              </a:rPr>
              <a:t>la </a:t>
            </a:r>
            <a:r>
              <a:rPr lang="es-VE" i="1" dirty="0">
                <a:solidFill>
                  <a:srgbClr val="002060"/>
                </a:solidFill>
                <a:latin typeface="Times New Roman" panose="02020603050405020304" pitchFamily="18" charset="0"/>
                <a:cs typeface="Times New Roman" panose="02020603050405020304" pitchFamily="18" charset="0"/>
              </a:rPr>
              <a:t>fuerza </a:t>
            </a:r>
            <a:r>
              <a:rPr lang="es-VE" i="1" dirty="0" smtClean="0">
                <a:solidFill>
                  <a:srgbClr val="002060"/>
                </a:solidFill>
                <a:latin typeface="Times New Roman" panose="02020603050405020304" pitchFamily="18" charset="0"/>
                <a:cs typeface="Times New Roman" panose="02020603050405020304" pitchFamily="18" charset="0"/>
              </a:rPr>
              <a:t>electromagnética</a:t>
            </a:r>
          </a:p>
          <a:p>
            <a:pPr marL="800100" lvl="1" indent="-342900">
              <a:buFont typeface="+mj-lt"/>
              <a:buAutoNum type="arabicPeriod"/>
            </a:pPr>
            <a:r>
              <a:rPr lang="es-VE" i="1" dirty="0" smtClean="0">
                <a:solidFill>
                  <a:srgbClr val="002060"/>
                </a:solidFill>
                <a:latin typeface="Times New Roman" panose="02020603050405020304" pitchFamily="18" charset="0"/>
                <a:cs typeface="Times New Roman" panose="02020603050405020304" pitchFamily="18" charset="0"/>
              </a:rPr>
              <a:t>Fuerza de contacto:  Son las que ejercen dos cuerpos al entrar en contacto, son iguales y opuestas entre si. Entre ellas la fuerza de roce y la fuerza Normal, la Tensión y la fuerza elástica </a:t>
            </a:r>
            <a:endParaRPr lang="es-VE" i="1" dirty="0">
              <a:solidFill>
                <a:srgbClr val="002060"/>
              </a:solidFill>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s-VE" i="1" dirty="0" smtClean="0">
              <a:solidFill>
                <a:srgbClr val="002060"/>
              </a:solidFill>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s-VE" i="1" dirty="0" smtClean="0">
              <a:solidFill>
                <a:srgbClr val="002060"/>
              </a:solidFill>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s-VE" i="1" dirty="0">
              <a:solidFill>
                <a:srgbClr val="002060"/>
              </a:solidFill>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s-VE" i="1" dirty="0" smtClean="0">
              <a:solidFill>
                <a:srgbClr val="002060"/>
              </a:solidFill>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s-VE" i="1" dirty="0">
              <a:solidFill>
                <a:srgbClr val="002060"/>
              </a:solidFill>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s-VE" i="1" dirty="0" smtClean="0">
              <a:solidFill>
                <a:srgbClr val="002060"/>
              </a:solidFill>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s-VE" i="1" dirty="0">
              <a:solidFill>
                <a:srgbClr val="002060"/>
              </a:solidFill>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s-VE" i="1" dirty="0">
              <a:solidFill>
                <a:srgbClr val="002060"/>
              </a:solidFill>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s-VE" i="1" dirty="0">
              <a:solidFill>
                <a:srgbClr val="002060"/>
              </a:solidFill>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1792704" y="3416969"/>
            <a:ext cx="8364930" cy="2942519"/>
          </a:xfrm>
          <a:prstGeom prst="rect">
            <a:avLst/>
          </a:prstGeom>
        </p:spPr>
      </p:pic>
      <p:sp>
        <p:nvSpPr>
          <p:cNvPr id="9" name="Título 1"/>
          <p:cNvSpPr txBox="1">
            <a:spLocks/>
          </p:cNvSpPr>
          <p:nvPr/>
        </p:nvSpPr>
        <p:spPr>
          <a:xfrm>
            <a:off x="838200" y="365125"/>
            <a:ext cx="10515600" cy="1126791"/>
          </a:xfrm>
          <a:prstGeom prst="rect">
            <a:avLst/>
          </a:prstGeom>
          <a:solidFill>
            <a:srgbClr val="001642"/>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VE" sz="4000" dirty="0" smtClean="0">
                <a:solidFill>
                  <a:schemeClr val="bg1"/>
                </a:solidFill>
                <a:latin typeface="Times New Roman" panose="02020603050405020304" pitchFamily="18" charset="0"/>
                <a:cs typeface="Times New Roman" panose="02020603050405020304" pitchFamily="18" charset="0"/>
              </a:rPr>
              <a:t>Tipos de Fuerzas</a:t>
            </a:r>
            <a:endParaRPr lang="es-VE"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315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18147" y="1161868"/>
            <a:ext cx="10491538" cy="4001095"/>
          </a:xfrm>
          <a:prstGeom prst="rect">
            <a:avLst/>
          </a:prstGeom>
        </p:spPr>
        <p:txBody>
          <a:bodyPr wrap="square">
            <a:spAutoFit/>
          </a:bodyPr>
          <a:lstStyle/>
          <a:p>
            <a:pPr algn="just"/>
            <a:r>
              <a:rPr lang="es-VE" i="1" dirty="0" smtClean="0">
                <a:solidFill>
                  <a:srgbClr val="002060"/>
                </a:solidFill>
                <a:latin typeface="Times New Roman" panose="02020603050405020304" pitchFamily="18" charset="0"/>
                <a:cs typeface="Times New Roman" panose="02020603050405020304" pitchFamily="18" charset="0"/>
              </a:rPr>
              <a:t>En todos los sistemas </a:t>
            </a:r>
            <a:r>
              <a:rPr lang="es-VE" i="1" dirty="0">
                <a:solidFill>
                  <a:srgbClr val="002060"/>
                </a:solidFill>
                <a:latin typeface="Times New Roman" panose="02020603050405020304" pitchFamily="18" charset="0"/>
                <a:cs typeface="Times New Roman" panose="02020603050405020304" pitchFamily="18" charset="0"/>
              </a:rPr>
              <a:t>mecánicos ordinarios intervienen sólo </a:t>
            </a:r>
            <a:r>
              <a:rPr lang="es-VE" i="1" dirty="0" smtClean="0">
                <a:solidFill>
                  <a:srgbClr val="002060"/>
                </a:solidFill>
                <a:latin typeface="Times New Roman" panose="02020603050405020304" pitchFamily="18" charset="0"/>
                <a:cs typeface="Times New Roman" panose="02020603050405020304" pitchFamily="18" charset="0"/>
              </a:rPr>
              <a:t>dos Tipos de fuerzas</a:t>
            </a:r>
            <a:r>
              <a:rPr lang="es-VE" i="1" dirty="0">
                <a:solidFill>
                  <a:srgbClr val="002060"/>
                </a:solidFill>
                <a:latin typeface="Times New Roman" panose="02020603050405020304" pitchFamily="18" charset="0"/>
                <a:cs typeface="Times New Roman" panose="02020603050405020304" pitchFamily="18" charset="0"/>
              </a:rPr>
              <a:t>: la </a:t>
            </a:r>
            <a:r>
              <a:rPr lang="es-VE" i="1" dirty="0" smtClean="0">
                <a:solidFill>
                  <a:srgbClr val="002060"/>
                </a:solidFill>
                <a:latin typeface="Times New Roman" panose="02020603050405020304" pitchFamily="18" charset="0"/>
                <a:cs typeface="Times New Roman" panose="02020603050405020304" pitchFamily="18" charset="0"/>
              </a:rPr>
              <a:t>gravitacional </a:t>
            </a:r>
            <a:r>
              <a:rPr lang="es-VE" i="1" dirty="0">
                <a:solidFill>
                  <a:srgbClr val="002060"/>
                </a:solidFill>
                <a:latin typeface="Times New Roman" panose="02020603050405020304" pitchFamily="18" charset="0"/>
                <a:cs typeface="Times New Roman" panose="02020603050405020304" pitchFamily="18" charset="0"/>
              </a:rPr>
              <a:t>y </a:t>
            </a:r>
            <a:r>
              <a:rPr lang="es-VE" i="1" dirty="0" smtClean="0">
                <a:solidFill>
                  <a:srgbClr val="002060"/>
                </a:solidFill>
                <a:latin typeface="Times New Roman" panose="02020603050405020304" pitchFamily="18" charset="0"/>
                <a:cs typeface="Times New Roman" panose="02020603050405020304" pitchFamily="18" charset="0"/>
              </a:rPr>
              <a:t>la electromagnética.</a:t>
            </a:r>
          </a:p>
          <a:p>
            <a:pPr algn="just"/>
            <a:r>
              <a:rPr lang="es-VE" i="1" dirty="0" smtClean="0">
                <a:solidFill>
                  <a:srgbClr val="002060"/>
                </a:solidFill>
                <a:latin typeface="Times New Roman" panose="02020603050405020304" pitchFamily="18" charset="0"/>
                <a:cs typeface="Times New Roman" panose="02020603050405020304" pitchFamily="18" charset="0"/>
              </a:rPr>
              <a:t>  </a:t>
            </a:r>
          </a:p>
          <a:p>
            <a:pPr algn="just"/>
            <a:r>
              <a:rPr lang="es-VE" i="1" dirty="0" smtClean="0">
                <a:solidFill>
                  <a:srgbClr val="002060"/>
                </a:solidFill>
                <a:latin typeface="Times New Roman" panose="02020603050405020304" pitchFamily="18" charset="0"/>
                <a:cs typeface="Times New Roman" panose="02020603050405020304" pitchFamily="18" charset="0"/>
              </a:rPr>
              <a:t>Todas </a:t>
            </a:r>
            <a:r>
              <a:rPr lang="es-VE" i="1" dirty="0">
                <a:solidFill>
                  <a:srgbClr val="002060"/>
                </a:solidFill>
                <a:latin typeface="Times New Roman" panose="02020603050405020304" pitchFamily="18" charset="0"/>
                <a:cs typeface="Times New Roman" panose="02020603050405020304" pitchFamily="18" charset="0"/>
              </a:rPr>
              <a:t>las demás fuerzas que consideramos </a:t>
            </a:r>
            <a:r>
              <a:rPr lang="es-VE" i="1" dirty="0" smtClean="0">
                <a:solidFill>
                  <a:srgbClr val="002060"/>
                </a:solidFill>
                <a:latin typeface="Times New Roman" panose="02020603050405020304" pitchFamily="18" charset="0"/>
                <a:cs typeface="Times New Roman" panose="02020603050405020304" pitchFamily="18" charset="0"/>
              </a:rPr>
              <a:t>son </a:t>
            </a:r>
            <a:r>
              <a:rPr lang="es-VE" i="1" dirty="0">
                <a:solidFill>
                  <a:srgbClr val="002060"/>
                </a:solidFill>
                <a:latin typeface="Times New Roman" panose="02020603050405020304" pitchFamily="18" charset="0"/>
                <a:cs typeface="Times New Roman" panose="02020603050405020304" pitchFamily="18" charset="0"/>
              </a:rPr>
              <a:t>esencialmente de origen </a:t>
            </a:r>
            <a:r>
              <a:rPr lang="es-VE" i="1" dirty="0" smtClean="0">
                <a:solidFill>
                  <a:srgbClr val="002060"/>
                </a:solidFill>
                <a:latin typeface="Times New Roman" panose="02020603050405020304" pitchFamily="18" charset="0"/>
                <a:cs typeface="Times New Roman" panose="02020603050405020304" pitchFamily="18" charset="0"/>
              </a:rPr>
              <a:t>electromagnético:</a:t>
            </a:r>
          </a:p>
          <a:p>
            <a:pPr marL="285750" indent="-285750" algn="just">
              <a:spcAft>
                <a:spcPts val="600"/>
              </a:spcAft>
              <a:buFont typeface="Arial" panose="020B0604020202020204" pitchFamily="34" charset="0"/>
              <a:buChar char="•"/>
            </a:pPr>
            <a:r>
              <a:rPr lang="es-VE" i="1" dirty="0" smtClean="0">
                <a:solidFill>
                  <a:srgbClr val="002060"/>
                </a:solidFill>
                <a:latin typeface="Times New Roman" panose="02020603050405020304" pitchFamily="18" charset="0"/>
                <a:cs typeface="Times New Roman" panose="02020603050405020304" pitchFamily="18" charset="0"/>
              </a:rPr>
              <a:t>las fuerzas de contacto</a:t>
            </a:r>
            <a:r>
              <a:rPr lang="es-VE" i="1" dirty="0">
                <a:solidFill>
                  <a:srgbClr val="002060"/>
                </a:solidFill>
                <a:latin typeface="Times New Roman" panose="02020603050405020304" pitchFamily="18" charset="0"/>
                <a:cs typeface="Times New Roman" panose="02020603050405020304" pitchFamily="18" charset="0"/>
              </a:rPr>
              <a:t>, </a:t>
            </a:r>
            <a:r>
              <a:rPr lang="es-VE" i="1" dirty="0" smtClean="0">
                <a:solidFill>
                  <a:srgbClr val="002060"/>
                </a:solidFill>
                <a:latin typeface="Times New Roman" panose="02020603050405020304" pitchFamily="18" charset="0"/>
                <a:cs typeface="Times New Roman" panose="02020603050405020304" pitchFamily="18" charset="0"/>
              </a:rPr>
              <a:t>como </a:t>
            </a:r>
            <a:r>
              <a:rPr lang="es-VE" i="1" dirty="0">
                <a:solidFill>
                  <a:srgbClr val="002060"/>
                </a:solidFill>
                <a:latin typeface="Times New Roman" panose="02020603050405020304" pitchFamily="18" charset="0"/>
                <a:cs typeface="Times New Roman" panose="02020603050405020304" pitchFamily="18" charset="0"/>
              </a:rPr>
              <a:t>la fuerza normal </a:t>
            </a:r>
            <a:r>
              <a:rPr lang="es-VE" i="1" dirty="0" smtClean="0">
                <a:solidFill>
                  <a:srgbClr val="002060"/>
                </a:solidFill>
                <a:latin typeface="Times New Roman" panose="02020603050405020304" pitchFamily="18" charset="0"/>
                <a:cs typeface="Times New Roman" panose="02020603050405020304" pitchFamily="18" charset="0"/>
              </a:rPr>
              <a:t>ejercida cuando </a:t>
            </a:r>
            <a:r>
              <a:rPr lang="es-VE" i="1" dirty="0">
                <a:solidFill>
                  <a:srgbClr val="002060"/>
                </a:solidFill>
                <a:latin typeface="Times New Roman" panose="02020603050405020304" pitchFamily="18" charset="0"/>
                <a:cs typeface="Times New Roman" panose="02020603050405020304" pitchFamily="18" charset="0"/>
              </a:rPr>
              <a:t>un objeto empuja a otro, y la fuerza </a:t>
            </a:r>
            <a:r>
              <a:rPr lang="es-VE" i="1" dirty="0" smtClean="0">
                <a:solidFill>
                  <a:srgbClr val="002060"/>
                </a:solidFill>
                <a:latin typeface="Times New Roman" panose="02020603050405020304" pitchFamily="18" charset="0"/>
                <a:cs typeface="Times New Roman" panose="02020603050405020304" pitchFamily="18" charset="0"/>
              </a:rPr>
              <a:t>de fricción </a:t>
            </a:r>
            <a:r>
              <a:rPr lang="es-VE" i="1" dirty="0">
                <a:solidFill>
                  <a:srgbClr val="002060"/>
                </a:solidFill>
                <a:latin typeface="Times New Roman" panose="02020603050405020304" pitchFamily="18" charset="0"/>
                <a:cs typeface="Times New Roman" panose="02020603050405020304" pitchFamily="18" charset="0"/>
              </a:rPr>
              <a:t>producida cuando una superficie frota contra </a:t>
            </a:r>
            <a:r>
              <a:rPr lang="es-VE" i="1" dirty="0" smtClean="0">
                <a:solidFill>
                  <a:srgbClr val="002060"/>
                </a:solidFill>
                <a:latin typeface="Times New Roman" panose="02020603050405020304" pitchFamily="18" charset="0"/>
                <a:cs typeface="Times New Roman" panose="02020603050405020304" pitchFamily="18" charset="0"/>
              </a:rPr>
              <a:t>otra; </a:t>
            </a:r>
          </a:p>
          <a:p>
            <a:pPr marL="285750" indent="-285750" algn="just">
              <a:spcAft>
                <a:spcPts val="600"/>
              </a:spcAft>
              <a:buFont typeface="Arial" panose="020B0604020202020204" pitchFamily="34" charset="0"/>
              <a:buChar char="•"/>
            </a:pPr>
            <a:r>
              <a:rPr lang="es-VE" i="1" dirty="0" smtClean="0">
                <a:solidFill>
                  <a:srgbClr val="002060"/>
                </a:solidFill>
                <a:latin typeface="Times New Roman" panose="02020603050405020304" pitchFamily="18" charset="0"/>
                <a:cs typeface="Times New Roman" panose="02020603050405020304" pitchFamily="18" charset="0"/>
              </a:rPr>
              <a:t>las </a:t>
            </a:r>
            <a:r>
              <a:rPr lang="es-VE" i="1" dirty="0">
                <a:solidFill>
                  <a:srgbClr val="002060"/>
                </a:solidFill>
                <a:latin typeface="Times New Roman" panose="02020603050405020304" pitchFamily="18" charset="0"/>
                <a:cs typeface="Times New Roman" panose="02020603050405020304" pitchFamily="18" charset="0"/>
              </a:rPr>
              <a:t>fuerzas viscosas, tales como la resistencia </a:t>
            </a:r>
            <a:r>
              <a:rPr lang="es-VE" i="1" dirty="0" smtClean="0">
                <a:solidFill>
                  <a:srgbClr val="002060"/>
                </a:solidFill>
                <a:latin typeface="Times New Roman" panose="02020603050405020304" pitchFamily="18" charset="0"/>
                <a:cs typeface="Times New Roman" panose="02020603050405020304" pitchFamily="18" charset="0"/>
              </a:rPr>
              <a:t>del aire;</a:t>
            </a:r>
          </a:p>
          <a:p>
            <a:pPr marL="285750" indent="-285750" algn="just">
              <a:spcAft>
                <a:spcPts val="600"/>
              </a:spcAft>
              <a:buFont typeface="Arial" panose="020B0604020202020204" pitchFamily="34" charset="0"/>
              <a:buChar char="•"/>
            </a:pPr>
            <a:r>
              <a:rPr lang="es-VE" i="1" dirty="0" smtClean="0">
                <a:solidFill>
                  <a:srgbClr val="002060"/>
                </a:solidFill>
                <a:latin typeface="Times New Roman" panose="02020603050405020304" pitchFamily="18" charset="0"/>
                <a:cs typeface="Times New Roman" panose="02020603050405020304" pitchFamily="18" charset="0"/>
              </a:rPr>
              <a:t>las fuerzas </a:t>
            </a:r>
            <a:r>
              <a:rPr lang="es-VE" i="1" dirty="0">
                <a:solidFill>
                  <a:srgbClr val="002060"/>
                </a:solidFill>
                <a:latin typeface="Times New Roman" panose="02020603050405020304" pitchFamily="18" charset="0"/>
                <a:cs typeface="Times New Roman" panose="02020603050405020304" pitchFamily="18" charset="0"/>
              </a:rPr>
              <a:t>de tensión, como la de un cable o una </a:t>
            </a:r>
            <a:r>
              <a:rPr lang="es-VE" i="1" dirty="0" smtClean="0">
                <a:solidFill>
                  <a:srgbClr val="002060"/>
                </a:solidFill>
                <a:latin typeface="Times New Roman" panose="02020603050405020304" pitchFamily="18" charset="0"/>
                <a:cs typeface="Times New Roman" panose="02020603050405020304" pitchFamily="18" charset="0"/>
              </a:rPr>
              <a:t>cuerda estirados</a:t>
            </a:r>
            <a:r>
              <a:rPr lang="es-VE" i="1" dirty="0">
                <a:solidFill>
                  <a:srgbClr val="002060"/>
                </a:solidFill>
                <a:latin typeface="Times New Roman" panose="02020603050405020304" pitchFamily="18" charset="0"/>
                <a:cs typeface="Times New Roman" panose="02020603050405020304" pitchFamily="18" charset="0"/>
              </a:rPr>
              <a:t>; las fuerzas elásticas, como las de </a:t>
            </a:r>
            <a:r>
              <a:rPr lang="es-VE" i="1" dirty="0" smtClean="0">
                <a:solidFill>
                  <a:srgbClr val="002060"/>
                </a:solidFill>
                <a:latin typeface="Times New Roman" panose="02020603050405020304" pitchFamily="18" charset="0"/>
                <a:cs typeface="Times New Roman" panose="02020603050405020304" pitchFamily="18" charset="0"/>
              </a:rPr>
              <a:t>un resorte.</a:t>
            </a:r>
          </a:p>
          <a:p>
            <a:pPr algn="just">
              <a:spcAft>
                <a:spcPts val="600"/>
              </a:spcAft>
            </a:pPr>
            <a:r>
              <a:rPr lang="es-VE" i="1" dirty="0" smtClean="0">
                <a:solidFill>
                  <a:srgbClr val="002060"/>
                </a:solidFill>
                <a:latin typeface="Times New Roman" panose="02020603050405020304" pitchFamily="18" charset="0"/>
                <a:cs typeface="Times New Roman" panose="02020603050405020304" pitchFamily="18" charset="0"/>
              </a:rPr>
              <a:t>Microscópicamente</a:t>
            </a:r>
            <a:r>
              <a:rPr lang="es-VE" i="1" dirty="0">
                <a:solidFill>
                  <a:srgbClr val="002060"/>
                </a:solidFill>
                <a:latin typeface="Times New Roman" panose="02020603050405020304" pitchFamily="18" charset="0"/>
                <a:cs typeface="Times New Roman" panose="02020603050405020304" pitchFamily="18" charset="0"/>
              </a:rPr>
              <a:t>, estas fuerzas se originan de las fuerzas entre los átomos. Cuando tratamos con sistemas mecánicos ordinarios podemos no considerar la base microscópica y reemplazar la complicada subestructura por una sola fuerza efectiva de magnitud y dirección específicas.</a:t>
            </a:r>
          </a:p>
          <a:p>
            <a:pPr algn="just">
              <a:spcAft>
                <a:spcPts val="600"/>
              </a:spcAft>
            </a:pPr>
            <a:endParaRPr lang="es-V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191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21025" y="962873"/>
                <a:ext cx="10409583" cy="1795941"/>
              </a:xfrm>
              <a:prstGeom prst="rect">
                <a:avLst/>
              </a:prstGeom>
            </p:spPr>
            <p:txBody>
              <a:bodyPr wrap="square">
                <a:spAutoFit/>
              </a:bodyPr>
              <a:lstStyle/>
              <a:p>
                <a:pPr algn="just"/>
                <a:r>
                  <a:rPr lang="es-VE" b="1" i="1" dirty="0" smtClean="0">
                    <a:solidFill>
                      <a:srgbClr val="002060"/>
                    </a:solidFill>
                    <a:latin typeface="Times New Roman" panose="02020603050405020304" pitchFamily="18" charset="0"/>
                    <a:cs typeface="Times New Roman" panose="02020603050405020304" pitchFamily="18" charset="0"/>
                  </a:rPr>
                  <a:t>Fuerza de fricción o Roce:</a:t>
                </a:r>
              </a:p>
              <a:p>
                <a:pPr algn="just"/>
                <a:r>
                  <a:rPr lang="es-VE" i="1" dirty="0" smtClean="0">
                    <a:solidFill>
                      <a:srgbClr val="002060"/>
                    </a:solidFill>
                    <a:latin typeface="Times New Roman" panose="02020603050405020304" pitchFamily="18" charset="0"/>
                    <a:cs typeface="Times New Roman" panose="02020603050405020304" pitchFamily="18" charset="0"/>
                  </a:rPr>
                  <a:t>Cuando un </a:t>
                </a:r>
                <a:r>
                  <a:rPr lang="es-VE" i="1" dirty="0">
                    <a:solidFill>
                      <a:srgbClr val="002060"/>
                    </a:solidFill>
                    <a:latin typeface="Times New Roman" panose="02020603050405020304" pitchFamily="18" charset="0"/>
                    <a:cs typeface="Times New Roman" panose="02020603050405020304" pitchFamily="18" charset="0"/>
                  </a:rPr>
                  <a:t>cuerpo </a:t>
                </a:r>
                <a:r>
                  <a:rPr lang="es-VE" i="1" dirty="0" smtClean="0">
                    <a:solidFill>
                      <a:srgbClr val="002060"/>
                    </a:solidFill>
                    <a:latin typeface="Times New Roman" panose="02020603050405020304" pitchFamily="18" charset="0"/>
                    <a:cs typeface="Times New Roman" panose="02020603050405020304" pitchFamily="18" charset="0"/>
                  </a:rPr>
                  <a:t> se </a:t>
                </a:r>
                <a:r>
                  <a:rPr lang="es-VE" i="1" dirty="0">
                    <a:solidFill>
                      <a:srgbClr val="002060"/>
                    </a:solidFill>
                    <a:latin typeface="Times New Roman" panose="02020603050405020304" pitchFamily="18" charset="0"/>
                    <a:cs typeface="Times New Roman" panose="02020603050405020304" pitchFamily="18" charset="0"/>
                  </a:rPr>
                  <a:t>desliza sobre </a:t>
                </a:r>
                <a:r>
                  <a:rPr lang="es-VE" i="1" dirty="0" smtClean="0">
                    <a:solidFill>
                      <a:srgbClr val="002060"/>
                    </a:solidFill>
                    <a:latin typeface="Times New Roman" panose="02020603050405020304" pitchFamily="18" charset="0"/>
                    <a:cs typeface="Times New Roman" panose="02020603050405020304" pitchFamily="18" charset="0"/>
                  </a:rPr>
                  <a:t>la superficie  </a:t>
                </a:r>
                <a:r>
                  <a:rPr lang="es-VE" i="1" dirty="0">
                    <a:solidFill>
                      <a:srgbClr val="002060"/>
                    </a:solidFill>
                    <a:latin typeface="Times New Roman" panose="02020603050405020304" pitchFamily="18" charset="0"/>
                    <a:cs typeface="Times New Roman" panose="02020603050405020304" pitchFamily="18" charset="0"/>
                  </a:rPr>
                  <a:t>de otro</a:t>
                </a:r>
                <a:r>
                  <a:rPr lang="es-VE" i="1" dirty="0" smtClean="0">
                    <a:solidFill>
                      <a:srgbClr val="002060"/>
                    </a:solidFill>
                    <a:latin typeface="Times New Roman" panose="02020603050405020304" pitchFamily="18" charset="0"/>
                    <a:cs typeface="Times New Roman" panose="02020603050405020304" pitchFamily="18" charset="0"/>
                  </a:rPr>
                  <a:t>, o sobre un medio viscoso, habrá resistencia  al movimiento, debida a la interacción entre las superficies de los cuerpos.  A esa resistencia la denominaremos Fuerza de fricción (</a:t>
                </a:r>
                <a14:m>
                  <m:oMath xmlns:m="http://schemas.openxmlformats.org/officeDocument/2006/math">
                    <m:acc>
                      <m:accPr>
                        <m:chr m:val="⃗"/>
                        <m:ctrlPr>
                          <a:rPr lang="es-VE" i="1">
                            <a:solidFill>
                              <a:srgbClr val="002060"/>
                            </a:solidFill>
                            <a:latin typeface="Cambria Math" panose="02040503050406030204" pitchFamily="18" charset="0"/>
                          </a:rPr>
                        </m:ctrlPr>
                      </m:accPr>
                      <m:e>
                        <m:r>
                          <a:rPr lang="es-VE" i="1">
                            <a:solidFill>
                              <a:srgbClr val="002060"/>
                            </a:solidFill>
                            <a:latin typeface="Cambria Math" panose="02040503050406030204" pitchFamily="18" charset="0"/>
                          </a:rPr>
                          <m:t>𝑓</m:t>
                        </m:r>
                      </m:e>
                    </m:acc>
                    <m:r>
                      <a:rPr lang="es-VE" i="1">
                        <a:solidFill>
                          <a:srgbClr val="002060"/>
                        </a:solidFill>
                        <a:latin typeface="Cambria Math" panose="02040503050406030204" pitchFamily="18" charset="0"/>
                      </a:rPr>
                      <m:t>𝑟</m:t>
                    </m:r>
                  </m:oMath>
                </a14:m>
                <a:r>
                  <a:rPr lang="es-VE" i="1" dirty="0" smtClean="0">
                    <a:solidFill>
                      <a:srgbClr val="002060"/>
                    </a:solidFill>
                    <a:latin typeface="Times New Roman" panose="02020603050405020304" pitchFamily="18" charset="0"/>
                    <a:cs typeface="Times New Roman" panose="02020603050405020304" pitchFamily="18" charset="0"/>
                  </a:rPr>
                  <a:t>). </a:t>
                </a:r>
                <a:r>
                  <a:rPr lang="es-VE" i="1" dirty="0">
                    <a:solidFill>
                      <a:srgbClr val="002060"/>
                    </a:solidFill>
                    <a:latin typeface="Times New Roman" panose="02020603050405020304" pitchFamily="18" charset="0"/>
                    <a:cs typeface="Times New Roman" panose="02020603050405020304" pitchFamily="18" charset="0"/>
                  </a:rPr>
                  <a:t>La fuerza de fricción de </a:t>
                </a:r>
                <a:r>
                  <a:rPr lang="es-VE" i="1" dirty="0" smtClean="0">
                    <a:solidFill>
                      <a:srgbClr val="002060"/>
                    </a:solidFill>
                    <a:latin typeface="Times New Roman" panose="02020603050405020304" pitchFamily="18" charset="0"/>
                    <a:cs typeface="Times New Roman" panose="02020603050405020304" pitchFamily="18" charset="0"/>
                  </a:rPr>
                  <a:t>cada cuerpo </a:t>
                </a:r>
                <a:r>
                  <a:rPr lang="es-VE" i="1" dirty="0">
                    <a:solidFill>
                      <a:srgbClr val="002060"/>
                    </a:solidFill>
                    <a:latin typeface="Times New Roman" panose="02020603050405020304" pitchFamily="18" charset="0"/>
                    <a:cs typeface="Times New Roman" panose="02020603050405020304" pitchFamily="18" charset="0"/>
                  </a:rPr>
                  <a:t>es de dirección opuesta a su movimiento </a:t>
                </a:r>
                <a:r>
                  <a:rPr lang="es-VE" i="1" dirty="0" smtClean="0">
                    <a:solidFill>
                      <a:srgbClr val="002060"/>
                    </a:solidFill>
                    <a:latin typeface="Times New Roman" panose="02020603050405020304" pitchFamily="18" charset="0"/>
                    <a:cs typeface="Times New Roman" panose="02020603050405020304" pitchFamily="18" charset="0"/>
                  </a:rPr>
                  <a:t>relativo. Las </a:t>
                </a:r>
                <a:r>
                  <a:rPr lang="es-VE" i="1" dirty="0">
                    <a:solidFill>
                      <a:srgbClr val="002060"/>
                    </a:solidFill>
                    <a:latin typeface="Times New Roman" panose="02020603050405020304" pitchFamily="18" charset="0"/>
                    <a:cs typeface="Times New Roman" panose="02020603050405020304" pitchFamily="18" charset="0"/>
                  </a:rPr>
                  <a:t>fuerzas de fricción se oponen </a:t>
                </a:r>
                <a:r>
                  <a:rPr lang="es-VE" i="1" dirty="0" smtClean="0">
                    <a:solidFill>
                      <a:srgbClr val="002060"/>
                    </a:solidFill>
                    <a:latin typeface="Times New Roman" panose="02020603050405020304" pitchFamily="18" charset="0"/>
                    <a:cs typeface="Times New Roman" panose="02020603050405020304" pitchFamily="18" charset="0"/>
                  </a:rPr>
                  <a:t>automáticamente </a:t>
                </a:r>
                <a:r>
                  <a:rPr lang="es-VE" i="1" dirty="0">
                    <a:solidFill>
                      <a:srgbClr val="002060"/>
                    </a:solidFill>
                    <a:latin typeface="Times New Roman" panose="02020603050405020304" pitchFamily="18" charset="0"/>
                    <a:cs typeface="Times New Roman" panose="02020603050405020304" pitchFamily="18" charset="0"/>
                  </a:rPr>
                  <a:t>a este movimiento relativo y nunca </a:t>
                </a:r>
                <a:r>
                  <a:rPr lang="es-VE" i="1" dirty="0" smtClean="0">
                    <a:solidFill>
                      <a:srgbClr val="002060"/>
                    </a:solidFill>
                    <a:latin typeface="Times New Roman" panose="02020603050405020304" pitchFamily="18" charset="0"/>
                    <a:cs typeface="Times New Roman" panose="02020603050405020304" pitchFamily="18" charset="0"/>
                  </a:rPr>
                  <a:t>contribuyen a </a:t>
                </a:r>
                <a:r>
                  <a:rPr lang="es-VE" i="1" dirty="0">
                    <a:solidFill>
                      <a:srgbClr val="002060"/>
                    </a:solidFill>
                    <a:latin typeface="Times New Roman" panose="02020603050405020304" pitchFamily="18" charset="0"/>
                    <a:cs typeface="Times New Roman" panose="02020603050405020304" pitchFamily="18" charset="0"/>
                  </a:rPr>
                  <a:t>él</a:t>
                </a:r>
                <a:r>
                  <a:rPr lang="es-VE" i="1" dirty="0" smtClean="0">
                    <a:solidFill>
                      <a:srgbClr val="002060"/>
                    </a:solidFill>
                    <a:latin typeface="Times New Roman" panose="02020603050405020304" pitchFamily="18" charset="0"/>
                    <a:cs typeface="Times New Roman" panose="02020603050405020304" pitchFamily="18" charset="0"/>
                  </a:rPr>
                  <a:t>. Aun </a:t>
                </a:r>
                <a:r>
                  <a:rPr lang="es-VE" i="1" dirty="0">
                    <a:solidFill>
                      <a:srgbClr val="002060"/>
                    </a:solidFill>
                    <a:latin typeface="Times New Roman" panose="02020603050405020304" pitchFamily="18" charset="0"/>
                    <a:cs typeface="Times New Roman" panose="02020603050405020304" pitchFamily="18" charset="0"/>
                  </a:rPr>
                  <a:t>cuando no exista un movimiento relativo, pueden existir fuerzas de fricción entre superficies</a:t>
                </a:r>
                <a:r>
                  <a:rPr lang="es-VE" i="1" dirty="0" smtClean="0">
                    <a:solidFill>
                      <a:srgbClr val="002060"/>
                    </a:solidFill>
                    <a:latin typeface="Times New Roman" panose="02020603050405020304" pitchFamily="18" charset="0"/>
                    <a:cs typeface="Times New Roman" panose="02020603050405020304" pitchFamily="18" charset="0"/>
                  </a:rPr>
                  <a:t>.</a:t>
                </a:r>
                <a:endParaRPr lang="es-VE"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921025" y="962873"/>
                <a:ext cx="10409583" cy="1795941"/>
              </a:xfrm>
              <a:prstGeom prst="rect">
                <a:avLst/>
              </a:prstGeom>
              <a:blipFill rotWithShape="0">
                <a:blip r:embed="rId2"/>
                <a:stretch>
                  <a:fillRect l="-468" t="-2034" r="-527" b="-4407"/>
                </a:stretch>
              </a:blipFill>
            </p:spPr>
            <p:txBody>
              <a:bodyPr/>
              <a:lstStyle/>
              <a:p>
                <a:r>
                  <a:rPr lang="es-VE">
                    <a:noFill/>
                  </a:rPr>
                  <a:t> </a:t>
                </a:r>
              </a:p>
            </p:txBody>
          </p:sp>
        </mc:Fallback>
      </mc:AlternateContent>
      <p:pic>
        <p:nvPicPr>
          <p:cNvPr id="3" name="Imagen 2"/>
          <p:cNvPicPr>
            <a:picLocks noChangeAspect="1"/>
          </p:cNvPicPr>
          <p:nvPr/>
        </p:nvPicPr>
        <p:blipFill>
          <a:blip r:embed="rId3"/>
          <a:stretch>
            <a:fillRect/>
          </a:stretch>
        </p:blipFill>
        <p:spPr>
          <a:xfrm>
            <a:off x="4066674" y="2758814"/>
            <a:ext cx="4066673" cy="3419475"/>
          </a:xfrm>
          <a:prstGeom prst="rect">
            <a:avLst/>
          </a:prstGeom>
        </p:spPr>
      </p:pic>
    </p:spTree>
    <p:extLst>
      <p:ext uri="{BB962C8B-B14F-4D97-AF65-F5344CB8AC3E}">
        <p14:creationId xmlns:p14="http://schemas.microsoft.com/office/powerpoint/2010/main" val="121249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1025" y="962873"/>
            <a:ext cx="10409583" cy="1754326"/>
          </a:xfrm>
          <a:prstGeom prst="rect">
            <a:avLst/>
          </a:prstGeom>
        </p:spPr>
        <p:txBody>
          <a:bodyPr wrap="square">
            <a:spAutoFit/>
          </a:bodyPr>
          <a:lstStyle/>
          <a:p>
            <a:pPr algn="just"/>
            <a:r>
              <a:rPr lang="es-VE" b="1" i="1" dirty="0" smtClean="0">
                <a:solidFill>
                  <a:srgbClr val="002060"/>
                </a:solidFill>
                <a:latin typeface="Times New Roman" panose="02020603050405020304" pitchFamily="18" charset="0"/>
                <a:cs typeface="Times New Roman" panose="02020603050405020304" pitchFamily="18" charset="0"/>
              </a:rPr>
              <a:t>Fuerzas </a:t>
            </a:r>
            <a:r>
              <a:rPr lang="es-VE" b="1" i="1" dirty="0">
                <a:solidFill>
                  <a:srgbClr val="002060"/>
                </a:solidFill>
                <a:latin typeface="Times New Roman" panose="02020603050405020304" pitchFamily="18" charset="0"/>
                <a:cs typeface="Times New Roman" panose="02020603050405020304" pitchFamily="18" charset="0"/>
              </a:rPr>
              <a:t>de </a:t>
            </a:r>
            <a:r>
              <a:rPr lang="es-VE" b="1" i="1" dirty="0" smtClean="0">
                <a:solidFill>
                  <a:srgbClr val="002060"/>
                </a:solidFill>
                <a:latin typeface="Times New Roman" panose="02020603050405020304" pitchFamily="18" charset="0"/>
                <a:cs typeface="Times New Roman" panose="02020603050405020304" pitchFamily="18" charset="0"/>
              </a:rPr>
              <a:t>arrastre:</a:t>
            </a:r>
          </a:p>
          <a:p>
            <a:pPr algn="just"/>
            <a:r>
              <a:rPr lang="es-VE" i="1" dirty="0" smtClean="0">
                <a:solidFill>
                  <a:srgbClr val="002060"/>
                </a:solidFill>
                <a:latin typeface="Times New Roman" panose="02020603050405020304" pitchFamily="18" charset="0"/>
                <a:cs typeface="Times New Roman" panose="02020603050405020304" pitchFamily="18" charset="0"/>
              </a:rPr>
              <a:t>La </a:t>
            </a:r>
            <a:r>
              <a:rPr lang="es-VE" i="1" dirty="0">
                <a:solidFill>
                  <a:srgbClr val="002060"/>
                </a:solidFill>
                <a:latin typeface="Times New Roman" panose="02020603050405020304" pitchFamily="18" charset="0"/>
                <a:cs typeface="Times New Roman" panose="02020603050405020304" pitchFamily="18" charset="0"/>
              </a:rPr>
              <a:t>fricción no es la única fuerza "oculta" que priva a los objetos de su </a:t>
            </a:r>
            <a:r>
              <a:rPr lang="es-VE" i="1" dirty="0" smtClean="0">
                <a:solidFill>
                  <a:srgbClr val="002060"/>
                </a:solidFill>
                <a:latin typeface="Times New Roman" panose="02020603050405020304" pitchFamily="18" charset="0"/>
                <a:cs typeface="Times New Roman" panose="02020603050405020304" pitchFamily="18" charset="0"/>
              </a:rPr>
              <a:t>movimiento. </a:t>
            </a:r>
            <a:r>
              <a:rPr lang="es-VE" i="1" dirty="0">
                <a:solidFill>
                  <a:srgbClr val="002060"/>
                </a:solidFill>
                <a:latin typeface="Times New Roman" panose="02020603050405020304" pitchFamily="18" charset="0"/>
                <a:cs typeface="Times New Roman" panose="02020603050405020304" pitchFamily="18" charset="0"/>
              </a:rPr>
              <a:t>Los objetos que se mueven a través de fluidos como el agua o el aire experimentan fuerzas de arrastre que se oponen al movimiento relativo del objeto y el fluido. En última instancia, el arrastre es el resultado de colisiones entre las moléculas de fluido y el objeto. La fuerza de arrastre depende de varios factores, incluida la densidad del fluido y el área y la velocidad de la sección transversal del objeto.</a:t>
            </a:r>
            <a:endParaRPr lang="es-VE"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572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3606</TotalTime>
  <Words>1329</Words>
  <Application>Microsoft Office PowerPoint</Application>
  <PresentationFormat>Panorámica</PresentationFormat>
  <Paragraphs>168</Paragraphs>
  <Slides>18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Calibri</vt:lpstr>
      <vt:lpstr>Calibri Light</vt:lpstr>
      <vt:lpstr>Cambria</vt:lpstr>
      <vt:lpstr>Cambria Math</vt:lpstr>
      <vt:lpstr>Symbol</vt:lpstr>
      <vt:lpstr>Times New Roman</vt:lpstr>
      <vt:lpstr>Tema de Office</vt:lpstr>
      <vt:lpstr>Dinámica de la partícula </vt:lpstr>
      <vt:lpstr>Leyes de Newton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Dinámica de la partícula</dc:title>
  <dc:creator>Uneg</dc:creator>
  <cp:lastModifiedBy>Uneg</cp:lastModifiedBy>
  <cp:revision>116</cp:revision>
  <dcterms:created xsi:type="dcterms:W3CDTF">2020-07-22T18:59:55Z</dcterms:created>
  <dcterms:modified xsi:type="dcterms:W3CDTF">2021-07-18T01:20:35Z</dcterms:modified>
</cp:coreProperties>
</file>