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8" r:id="rId4"/>
    <p:sldId id="257" r:id="rId5"/>
    <p:sldId id="259" r:id="rId6"/>
    <p:sldId id="260" r:id="rId7"/>
    <p:sldId id="261" r:id="rId8"/>
    <p:sldId id="262" r:id="rId9"/>
    <p:sldId id="263" r:id="rId10"/>
    <p:sldId id="264" r:id="rId11"/>
    <p:sldId id="265" r:id="rId12"/>
    <p:sldId id="266" r:id="rId13"/>
    <p:sldId id="267" r:id="rId14"/>
    <p:sldId id="269" r:id="rId15"/>
    <p:sldId id="268" r:id="rId16"/>
    <p:sldId id="272" r:id="rId17"/>
    <p:sldId id="275" r:id="rId18"/>
    <p:sldId id="270" r:id="rId19"/>
    <p:sldId id="271" r:id="rId20"/>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4" autoAdjust="0"/>
    <p:restoredTop sz="94660"/>
  </p:normalViewPr>
  <p:slideViewPr>
    <p:cSldViewPr snapToGrid="0">
      <p:cViewPr>
        <p:scale>
          <a:sx n="80" d="100"/>
          <a:sy n="80" d="100"/>
        </p:scale>
        <p:origin x="1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VE"/>
          </a:p>
        </p:txBody>
      </p:sp>
      <p:sp>
        <p:nvSpPr>
          <p:cNvPr id="4" name="Marcador de fecha 3"/>
          <p:cNvSpPr>
            <a:spLocks noGrp="1"/>
          </p:cNvSpPr>
          <p:nvPr>
            <p:ph type="dt" sz="half" idx="10"/>
          </p:nvPr>
        </p:nvSpPr>
        <p:spPr/>
        <p:txBody>
          <a:bodyPr/>
          <a:lstStyle/>
          <a:p>
            <a:fld id="{D84A0192-6E1A-449C-ACE8-C9363FAA2168}" type="datetimeFigureOut">
              <a:rPr lang="es-VE" smtClean="0"/>
              <a:t>27/08/2021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AF3EE624-4693-406F-B6F3-770A11D49274}" type="slidenum">
              <a:rPr lang="es-VE" smtClean="0"/>
              <a:t>‹Nº›</a:t>
            </a:fld>
            <a:endParaRPr lang="es-VE"/>
          </a:p>
        </p:txBody>
      </p:sp>
    </p:spTree>
    <p:extLst>
      <p:ext uri="{BB962C8B-B14F-4D97-AF65-F5344CB8AC3E}">
        <p14:creationId xmlns:p14="http://schemas.microsoft.com/office/powerpoint/2010/main" val="359833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D84A0192-6E1A-449C-ACE8-C9363FAA2168}" type="datetimeFigureOut">
              <a:rPr lang="es-VE" smtClean="0"/>
              <a:t>27/08/2021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AF3EE624-4693-406F-B6F3-770A11D49274}" type="slidenum">
              <a:rPr lang="es-VE" smtClean="0"/>
              <a:t>‹Nº›</a:t>
            </a:fld>
            <a:endParaRPr lang="es-VE"/>
          </a:p>
        </p:txBody>
      </p:sp>
    </p:spTree>
    <p:extLst>
      <p:ext uri="{BB962C8B-B14F-4D97-AF65-F5344CB8AC3E}">
        <p14:creationId xmlns:p14="http://schemas.microsoft.com/office/powerpoint/2010/main" val="169653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D84A0192-6E1A-449C-ACE8-C9363FAA2168}" type="datetimeFigureOut">
              <a:rPr lang="es-VE" smtClean="0"/>
              <a:t>27/08/2021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AF3EE624-4693-406F-B6F3-770A11D49274}" type="slidenum">
              <a:rPr lang="es-VE" smtClean="0"/>
              <a:t>‹Nº›</a:t>
            </a:fld>
            <a:endParaRPr lang="es-VE"/>
          </a:p>
        </p:txBody>
      </p:sp>
    </p:spTree>
    <p:extLst>
      <p:ext uri="{BB962C8B-B14F-4D97-AF65-F5344CB8AC3E}">
        <p14:creationId xmlns:p14="http://schemas.microsoft.com/office/powerpoint/2010/main" val="38076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D84A0192-6E1A-449C-ACE8-C9363FAA2168}" type="datetimeFigureOut">
              <a:rPr lang="es-VE" smtClean="0"/>
              <a:t>27/08/2021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AF3EE624-4693-406F-B6F3-770A11D49274}" type="slidenum">
              <a:rPr lang="es-VE" smtClean="0"/>
              <a:t>‹Nº›</a:t>
            </a:fld>
            <a:endParaRPr lang="es-VE"/>
          </a:p>
        </p:txBody>
      </p:sp>
    </p:spTree>
    <p:extLst>
      <p:ext uri="{BB962C8B-B14F-4D97-AF65-F5344CB8AC3E}">
        <p14:creationId xmlns:p14="http://schemas.microsoft.com/office/powerpoint/2010/main" val="94359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84A0192-6E1A-449C-ACE8-C9363FAA2168}" type="datetimeFigureOut">
              <a:rPr lang="es-VE" smtClean="0"/>
              <a:t>27/08/2021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AF3EE624-4693-406F-B6F3-770A11D49274}" type="slidenum">
              <a:rPr lang="es-VE" smtClean="0"/>
              <a:t>‹Nº›</a:t>
            </a:fld>
            <a:endParaRPr lang="es-VE"/>
          </a:p>
        </p:txBody>
      </p:sp>
    </p:spTree>
    <p:extLst>
      <p:ext uri="{BB962C8B-B14F-4D97-AF65-F5344CB8AC3E}">
        <p14:creationId xmlns:p14="http://schemas.microsoft.com/office/powerpoint/2010/main" val="318972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fecha 4"/>
          <p:cNvSpPr>
            <a:spLocks noGrp="1"/>
          </p:cNvSpPr>
          <p:nvPr>
            <p:ph type="dt" sz="half" idx="10"/>
          </p:nvPr>
        </p:nvSpPr>
        <p:spPr/>
        <p:txBody>
          <a:bodyPr/>
          <a:lstStyle/>
          <a:p>
            <a:fld id="{D84A0192-6E1A-449C-ACE8-C9363FAA2168}" type="datetimeFigureOut">
              <a:rPr lang="es-VE" smtClean="0"/>
              <a:t>27/08/2021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AF3EE624-4693-406F-B6F3-770A11D49274}" type="slidenum">
              <a:rPr lang="es-VE" smtClean="0"/>
              <a:t>‹Nº›</a:t>
            </a:fld>
            <a:endParaRPr lang="es-VE"/>
          </a:p>
        </p:txBody>
      </p:sp>
    </p:spTree>
    <p:extLst>
      <p:ext uri="{BB962C8B-B14F-4D97-AF65-F5344CB8AC3E}">
        <p14:creationId xmlns:p14="http://schemas.microsoft.com/office/powerpoint/2010/main" val="347901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Marcador de fecha 6"/>
          <p:cNvSpPr>
            <a:spLocks noGrp="1"/>
          </p:cNvSpPr>
          <p:nvPr>
            <p:ph type="dt" sz="half" idx="10"/>
          </p:nvPr>
        </p:nvSpPr>
        <p:spPr/>
        <p:txBody>
          <a:bodyPr/>
          <a:lstStyle/>
          <a:p>
            <a:fld id="{D84A0192-6E1A-449C-ACE8-C9363FAA2168}" type="datetimeFigureOut">
              <a:rPr lang="es-VE" smtClean="0"/>
              <a:t>27/08/2021</a:t>
            </a:fld>
            <a:endParaRPr lang="es-VE"/>
          </a:p>
        </p:txBody>
      </p:sp>
      <p:sp>
        <p:nvSpPr>
          <p:cNvPr id="8" name="Marcador de pie de página 7"/>
          <p:cNvSpPr>
            <a:spLocks noGrp="1"/>
          </p:cNvSpPr>
          <p:nvPr>
            <p:ph type="ftr" sz="quarter" idx="11"/>
          </p:nvPr>
        </p:nvSpPr>
        <p:spPr/>
        <p:txBody>
          <a:bodyPr/>
          <a:lstStyle/>
          <a:p>
            <a:endParaRPr lang="es-VE"/>
          </a:p>
        </p:txBody>
      </p:sp>
      <p:sp>
        <p:nvSpPr>
          <p:cNvPr id="9" name="Marcador de número de diapositiva 8"/>
          <p:cNvSpPr>
            <a:spLocks noGrp="1"/>
          </p:cNvSpPr>
          <p:nvPr>
            <p:ph type="sldNum" sz="quarter" idx="12"/>
          </p:nvPr>
        </p:nvSpPr>
        <p:spPr/>
        <p:txBody>
          <a:bodyPr/>
          <a:lstStyle/>
          <a:p>
            <a:fld id="{AF3EE624-4693-406F-B6F3-770A11D49274}" type="slidenum">
              <a:rPr lang="es-VE" smtClean="0"/>
              <a:t>‹Nº›</a:t>
            </a:fld>
            <a:endParaRPr lang="es-VE"/>
          </a:p>
        </p:txBody>
      </p:sp>
    </p:spTree>
    <p:extLst>
      <p:ext uri="{BB962C8B-B14F-4D97-AF65-F5344CB8AC3E}">
        <p14:creationId xmlns:p14="http://schemas.microsoft.com/office/powerpoint/2010/main" val="309821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fecha 2"/>
          <p:cNvSpPr>
            <a:spLocks noGrp="1"/>
          </p:cNvSpPr>
          <p:nvPr>
            <p:ph type="dt" sz="half" idx="10"/>
          </p:nvPr>
        </p:nvSpPr>
        <p:spPr/>
        <p:txBody>
          <a:bodyPr/>
          <a:lstStyle/>
          <a:p>
            <a:fld id="{D84A0192-6E1A-449C-ACE8-C9363FAA2168}" type="datetimeFigureOut">
              <a:rPr lang="es-VE" smtClean="0"/>
              <a:t>27/08/2021</a:t>
            </a:fld>
            <a:endParaRPr lang="es-VE"/>
          </a:p>
        </p:txBody>
      </p:sp>
      <p:sp>
        <p:nvSpPr>
          <p:cNvPr id="4" name="Marcador de pie de página 3"/>
          <p:cNvSpPr>
            <a:spLocks noGrp="1"/>
          </p:cNvSpPr>
          <p:nvPr>
            <p:ph type="ftr" sz="quarter" idx="11"/>
          </p:nvPr>
        </p:nvSpPr>
        <p:spPr/>
        <p:txBody>
          <a:bodyPr/>
          <a:lstStyle/>
          <a:p>
            <a:endParaRPr lang="es-VE"/>
          </a:p>
        </p:txBody>
      </p:sp>
      <p:sp>
        <p:nvSpPr>
          <p:cNvPr id="5" name="Marcador de número de diapositiva 4"/>
          <p:cNvSpPr>
            <a:spLocks noGrp="1"/>
          </p:cNvSpPr>
          <p:nvPr>
            <p:ph type="sldNum" sz="quarter" idx="12"/>
          </p:nvPr>
        </p:nvSpPr>
        <p:spPr/>
        <p:txBody>
          <a:bodyPr/>
          <a:lstStyle/>
          <a:p>
            <a:fld id="{AF3EE624-4693-406F-B6F3-770A11D49274}" type="slidenum">
              <a:rPr lang="es-VE" smtClean="0"/>
              <a:t>‹Nº›</a:t>
            </a:fld>
            <a:endParaRPr lang="es-VE"/>
          </a:p>
        </p:txBody>
      </p:sp>
    </p:spTree>
    <p:extLst>
      <p:ext uri="{BB962C8B-B14F-4D97-AF65-F5344CB8AC3E}">
        <p14:creationId xmlns:p14="http://schemas.microsoft.com/office/powerpoint/2010/main" val="114270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84A0192-6E1A-449C-ACE8-C9363FAA2168}" type="datetimeFigureOut">
              <a:rPr lang="es-VE" smtClean="0"/>
              <a:t>27/08/2021</a:t>
            </a:fld>
            <a:endParaRPr lang="es-VE"/>
          </a:p>
        </p:txBody>
      </p:sp>
      <p:sp>
        <p:nvSpPr>
          <p:cNvPr id="3" name="Marcador de pie de página 2"/>
          <p:cNvSpPr>
            <a:spLocks noGrp="1"/>
          </p:cNvSpPr>
          <p:nvPr>
            <p:ph type="ftr" sz="quarter" idx="11"/>
          </p:nvPr>
        </p:nvSpPr>
        <p:spPr/>
        <p:txBody>
          <a:bodyPr/>
          <a:lstStyle/>
          <a:p>
            <a:endParaRPr lang="es-VE"/>
          </a:p>
        </p:txBody>
      </p:sp>
      <p:sp>
        <p:nvSpPr>
          <p:cNvPr id="4" name="Marcador de número de diapositiva 3"/>
          <p:cNvSpPr>
            <a:spLocks noGrp="1"/>
          </p:cNvSpPr>
          <p:nvPr>
            <p:ph type="sldNum" sz="quarter" idx="12"/>
          </p:nvPr>
        </p:nvSpPr>
        <p:spPr/>
        <p:txBody>
          <a:bodyPr/>
          <a:lstStyle/>
          <a:p>
            <a:fld id="{AF3EE624-4693-406F-B6F3-770A11D49274}" type="slidenum">
              <a:rPr lang="es-VE" smtClean="0"/>
              <a:t>‹Nº›</a:t>
            </a:fld>
            <a:endParaRPr lang="es-VE"/>
          </a:p>
        </p:txBody>
      </p:sp>
    </p:spTree>
    <p:extLst>
      <p:ext uri="{BB962C8B-B14F-4D97-AF65-F5344CB8AC3E}">
        <p14:creationId xmlns:p14="http://schemas.microsoft.com/office/powerpoint/2010/main" val="396052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84A0192-6E1A-449C-ACE8-C9363FAA2168}" type="datetimeFigureOut">
              <a:rPr lang="es-VE" smtClean="0"/>
              <a:t>27/08/2021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AF3EE624-4693-406F-B6F3-770A11D49274}" type="slidenum">
              <a:rPr lang="es-VE" smtClean="0"/>
              <a:t>‹Nº›</a:t>
            </a:fld>
            <a:endParaRPr lang="es-VE"/>
          </a:p>
        </p:txBody>
      </p:sp>
    </p:spTree>
    <p:extLst>
      <p:ext uri="{BB962C8B-B14F-4D97-AF65-F5344CB8AC3E}">
        <p14:creationId xmlns:p14="http://schemas.microsoft.com/office/powerpoint/2010/main" val="334267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84A0192-6E1A-449C-ACE8-C9363FAA2168}" type="datetimeFigureOut">
              <a:rPr lang="es-VE" smtClean="0"/>
              <a:t>27/08/2021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AF3EE624-4693-406F-B6F3-770A11D49274}" type="slidenum">
              <a:rPr lang="es-VE" smtClean="0"/>
              <a:t>‹Nº›</a:t>
            </a:fld>
            <a:endParaRPr lang="es-VE"/>
          </a:p>
        </p:txBody>
      </p:sp>
    </p:spTree>
    <p:extLst>
      <p:ext uri="{BB962C8B-B14F-4D97-AF65-F5344CB8AC3E}">
        <p14:creationId xmlns:p14="http://schemas.microsoft.com/office/powerpoint/2010/main" val="166654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A0192-6E1A-449C-ACE8-C9363FAA2168}" type="datetimeFigureOut">
              <a:rPr lang="es-VE" smtClean="0"/>
              <a:t>27/08/2021</a:t>
            </a:fld>
            <a:endParaRPr lang="es-V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EE624-4693-406F-B6F3-770A11D49274}" type="slidenum">
              <a:rPr lang="es-VE" smtClean="0"/>
              <a:t>‹Nº›</a:t>
            </a:fld>
            <a:endParaRPr lang="es-VE"/>
          </a:p>
        </p:txBody>
      </p:sp>
    </p:spTree>
    <p:extLst>
      <p:ext uri="{BB962C8B-B14F-4D97-AF65-F5344CB8AC3E}">
        <p14:creationId xmlns:p14="http://schemas.microsoft.com/office/powerpoint/2010/main" val="4258206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30.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40.png"/><Relationship Id="rId1" Type="http://schemas.openxmlformats.org/officeDocument/2006/relationships/slideLayout" Target="../slideLayouts/slideLayout7.xml"/><Relationship Id="rId5" Type="http://schemas.openxmlformats.org/officeDocument/2006/relationships/image" Target="../media/image160.png"/><Relationship Id="rId4" Type="http://schemas.openxmlformats.org/officeDocument/2006/relationships/image" Target="../media/image15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054591"/>
          </a:xfrm>
          <a:solidFill>
            <a:srgbClr val="002060"/>
          </a:solidFill>
        </p:spPr>
        <p:txBody>
          <a:bodyPr>
            <a:normAutofit/>
          </a:bodyPr>
          <a:lstStyle/>
          <a:p>
            <a:r>
              <a:rPr lang="es-VE" sz="3600" b="1" dirty="0" smtClean="0">
                <a:solidFill>
                  <a:schemeClr val="bg1"/>
                </a:solidFill>
                <a:latin typeface="Times New Roman" panose="02020603050405020304" pitchFamily="18" charset="0"/>
                <a:cs typeface="Times New Roman" panose="02020603050405020304" pitchFamily="18" charset="0"/>
              </a:rPr>
              <a:t>Energía y Trabajo</a:t>
            </a:r>
            <a:r>
              <a:rPr lang="es-VE" sz="3600" dirty="0" smtClean="0">
                <a:solidFill>
                  <a:schemeClr val="bg1"/>
                </a:solidFill>
                <a:latin typeface="Times New Roman" panose="02020603050405020304" pitchFamily="18" charset="0"/>
                <a:cs typeface="Times New Roman" panose="02020603050405020304" pitchFamily="18" charset="0"/>
              </a:rPr>
              <a:t/>
            </a:r>
            <a:br>
              <a:rPr lang="es-VE" sz="3600" dirty="0" smtClean="0">
                <a:solidFill>
                  <a:schemeClr val="bg1"/>
                </a:solidFill>
                <a:latin typeface="Times New Roman" panose="02020603050405020304" pitchFamily="18" charset="0"/>
                <a:cs typeface="Times New Roman" panose="02020603050405020304" pitchFamily="18" charset="0"/>
              </a:rPr>
            </a:br>
            <a:endParaRPr lang="es-VE" sz="3600" dirty="0">
              <a:solidFill>
                <a:schemeClr val="bg1"/>
              </a:solidFill>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1524000" y="3285514"/>
            <a:ext cx="9144000" cy="1655762"/>
          </a:xfrm>
        </p:spPr>
        <p:txBody>
          <a:bodyPr>
            <a:normAutofit fontScale="62500" lnSpcReduction="20000"/>
          </a:bodyPr>
          <a:lstStyle/>
          <a:p>
            <a:pPr algn="just"/>
            <a:r>
              <a:rPr lang="es-VE" dirty="0"/>
              <a:t>Hasta ahora hemos estudiado el movimiento de los cuerpos, aplicando las leyes de newton y considerando sólo fuerzas constantes. Lo que nos ha permitido usar las ecuaciones cinemáticas para aceleración contante, y estudiar la dinámica de manera sencilla. Pero ¿cómo debemos proceder cuando la fuerza aplicada a un cuerpo no es constante? Si usamos las leyes de Newton el análisis se nos haría complicado.</a:t>
            </a:r>
          </a:p>
          <a:p>
            <a:pPr algn="just"/>
            <a:r>
              <a:rPr lang="es-VE" dirty="0" smtClean="0"/>
              <a:t>Introduciremos los conceptos </a:t>
            </a:r>
            <a:r>
              <a:rPr lang="es-VE" dirty="0"/>
              <a:t>físicos de trabajo-energía </a:t>
            </a:r>
            <a:r>
              <a:rPr lang="es-VE" dirty="0" smtClean="0"/>
              <a:t>los cuales proporcionan </a:t>
            </a:r>
            <a:r>
              <a:rPr lang="es-VE" dirty="0"/>
              <a:t>resultados idénticos a los obtenidos por la mecánica newtoniana, pero generalmente con un análisis más </a:t>
            </a:r>
            <a:r>
              <a:rPr lang="es-VE" dirty="0" smtClean="0"/>
              <a:t>simple, con una </a:t>
            </a:r>
            <a:r>
              <a:rPr lang="es-VE" dirty="0"/>
              <a:t>metodología mucho más sencilla para el estudio de la dinámica en presencia de fuerzas </a:t>
            </a:r>
            <a:r>
              <a:rPr lang="es-VE" dirty="0" smtClean="0"/>
              <a:t>variables.      </a:t>
            </a:r>
            <a:endParaRPr lang="es-VE" dirty="0"/>
          </a:p>
          <a:p>
            <a:pPr algn="just"/>
            <a:endParaRPr lang="es-VE" dirty="0" smtClean="0"/>
          </a:p>
          <a:p>
            <a:pPr algn="just"/>
            <a:endParaRPr lang="es-VE" dirty="0"/>
          </a:p>
        </p:txBody>
      </p:sp>
    </p:spTree>
    <p:extLst>
      <p:ext uri="{BB962C8B-B14F-4D97-AF65-F5344CB8AC3E}">
        <p14:creationId xmlns:p14="http://schemas.microsoft.com/office/powerpoint/2010/main" val="1067814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86063" y="734523"/>
            <a:ext cx="10451431" cy="2031325"/>
          </a:xfrm>
          <a:prstGeom prst="rect">
            <a:avLst/>
          </a:prstGeom>
        </p:spPr>
        <p:txBody>
          <a:bodyPr wrap="square">
            <a:spAutoFit/>
          </a:bodyPr>
          <a:lstStyle/>
          <a:p>
            <a:r>
              <a:rPr lang="es-VE" b="1" dirty="0">
                <a:latin typeface="Times New Roman" panose="02020603050405020304" pitchFamily="18" charset="0"/>
                <a:cs typeface="Times New Roman" panose="02020603050405020304" pitchFamily="18" charset="0"/>
              </a:rPr>
              <a:t>Trabajo realizado por una fuerza variable</a:t>
            </a:r>
          </a:p>
          <a:p>
            <a:r>
              <a:rPr lang="es-VE" u="sng" dirty="0">
                <a:latin typeface="Times New Roman" panose="02020603050405020304" pitchFamily="18" charset="0"/>
                <a:cs typeface="Times New Roman" panose="02020603050405020304" pitchFamily="18" charset="0"/>
              </a:rPr>
              <a:t>Análisis </a:t>
            </a:r>
            <a:r>
              <a:rPr lang="es-VE" u="sng" dirty="0" smtClean="0">
                <a:latin typeface="Times New Roman" panose="02020603050405020304" pitchFamily="18" charset="0"/>
                <a:cs typeface="Times New Roman" panose="02020603050405020304" pitchFamily="18" charset="0"/>
              </a:rPr>
              <a:t>unidimensional</a:t>
            </a:r>
          </a:p>
          <a:p>
            <a:pPr algn="just"/>
            <a:r>
              <a:rPr lang="es-VE" dirty="0" smtClean="0">
                <a:latin typeface="Times New Roman" panose="02020603050405020304" pitchFamily="18" charset="0"/>
                <a:cs typeface="Times New Roman" panose="02020603050405020304" pitchFamily="18" charset="0"/>
              </a:rPr>
              <a:t>Considere </a:t>
            </a:r>
            <a:r>
              <a:rPr lang="es-VE" dirty="0">
                <a:latin typeface="Times New Roman" panose="02020603050405020304" pitchFamily="18" charset="0"/>
                <a:cs typeface="Times New Roman" panose="02020603050405020304" pitchFamily="18" charset="0"/>
              </a:rPr>
              <a:t>un objeto que se desplaza a lo largo del eje x desde </a:t>
            </a:r>
            <a:r>
              <a:rPr lang="es-VE" b="1" i="1" dirty="0">
                <a:latin typeface="Times New Roman" panose="02020603050405020304" pitchFamily="18" charset="0"/>
                <a:cs typeface="Times New Roman" panose="02020603050405020304" pitchFamily="18" charset="0"/>
              </a:rPr>
              <a:t>xi</a:t>
            </a:r>
            <a:r>
              <a:rPr lang="es-VE" dirty="0">
                <a:latin typeface="Times New Roman" panose="02020603050405020304" pitchFamily="18" charset="0"/>
                <a:cs typeface="Times New Roman" panose="02020603050405020304" pitchFamily="18" charset="0"/>
              </a:rPr>
              <a:t> hasta </a:t>
            </a:r>
            <a:r>
              <a:rPr lang="es-VE" b="1" i="1" dirty="0">
                <a:latin typeface="Times New Roman" panose="02020603050405020304" pitchFamily="18" charset="0"/>
                <a:cs typeface="Times New Roman" panose="02020603050405020304" pitchFamily="18" charset="0"/>
              </a:rPr>
              <a:t>xf</a:t>
            </a:r>
            <a:r>
              <a:rPr lang="es-VE" dirty="0">
                <a:latin typeface="Times New Roman" panose="02020603050405020304" pitchFamily="18" charset="0"/>
                <a:cs typeface="Times New Roman" panose="02020603050405020304" pitchFamily="18" charset="0"/>
              </a:rPr>
              <a:t> debido a la aplicación de una fuerza positiva </a:t>
            </a:r>
            <a:r>
              <a:rPr lang="es-VE" dirty="0" smtClean="0">
                <a:latin typeface="Times New Roman" panose="02020603050405020304" pitchFamily="18" charset="0"/>
                <a:cs typeface="Times New Roman" panose="02020603050405020304" pitchFamily="18" charset="0"/>
              </a:rPr>
              <a:t>variable </a:t>
            </a:r>
            <a:r>
              <a:rPr lang="es-VE" b="1" dirty="0" smtClean="0">
                <a:latin typeface="Times New Roman" panose="02020603050405020304" pitchFamily="18" charset="0"/>
                <a:cs typeface="Times New Roman" panose="02020603050405020304" pitchFamily="18" charset="0"/>
              </a:rPr>
              <a:t>F</a:t>
            </a:r>
            <a:r>
              <a:rPr lang="es-VE" dirty="0" smtClean="0">
                <a:latin typeface="Times New Roman" panose="02020603050405020304" pitchFamily="18" charset="0"/>
                <a:cs typeface="Times New Roman" panose="02020603050405020304" pitchFamily="18" charset="0"/>
              </a:rPr>
              <a:t>(x</a:t>
            </a:r>
            <a:r>
              <a:rPr lang="es-VE" dirty="0">
                <a:latin typeface="Times New Roman" panose="02020603050405020304" pitchFamily="18" charset="0"/>
                <a:cs typeface="Times New Roman" panose="02020603050405020304" pitchFamily="18" charset="0"/>
              </a:rPr>
              <a:t>), como se muestra en la </a:t>
            </a:r>
            <a:r>
              <a:rPr lang="es-VE" dirty="0" smtClean="0">
                <a:latin typeface="Times New Roman" panose="02020603050405020304" pitchFamily="18" charset="0"/>
                <a:cs typeface="Times New Roman" panose="02020603050405020304" pitchFamily="18" charset="0"/>
              </a:rPr>
              <a:t>figura 7(a). </a:t>
            </a:r>
            <a:r>
              <a:rPr lang="es-VE" dirty="0">
                <a:latin typeface="Times New Roman" panose="02020603050405020304" pitchFamily="18" charset="0"/>
                <a:cs typeface="Times New Roman" panose="02020603050405020304" pitchFamily="18" charset="0"/>
              </a:rPr>
              <a:t>Para calcular el trabajo realizado por esta fuerza, imaginamos que el objeto experimenta un desplazamiento muy pequeño </a:t>
            </a:r>
            <a:r>
              <a:rPr lang="es-VE" dirty="0" smtClean="0">
                <a:latin typeface="Times New Roman" panose="02020603050405020304" pitchFamily="18" charset="0"/>
                <a:cs typeface="Times New Roman" panose="02020603050405020304" pitchFamily="18" charset="0"/>
                <a:sym typeface="Symbol" panose="05050102010706020507" pitchFamily="18" charset="2"/>
              </a:rPr>
              <a:t></a:t>
            </a:r>
            <a:r>
              <a:rPr lang="es-VE" dirty="0" smtClean="0">
                <a:latin typeface="Times New Roman" panose="02020603050405020304" pitchFamily="18" charset="0"/>
                <a:cs typeface="Times New Roman" panose="02020603050405020304" pitchFamily="18" charset="0"/>
              </a:rPr>
              <a:t>x </a:t>
            </a:r>
            <a:r>
              <a:rPr lang="es-VE" dirty="0">
                <a:latin typeface="Times New Roman" panose="02020603050405020304" pitchFamily="18" charset="0"/>
                <a:cs typeface="Times New Roman" panose="02020603050405020304" pitchFamily="18" charset="0"/>
              </a:rPr>
              <a:t>desde x hasta x + </a:t>
            </a:r>
            <a:r>
              <a:rPr lang="es-VE" dirty="0" smtClean="0">
                <a:latin typeface="Times New Roman" panose="02020603050405020304" pitchFamily="18" charset="0"/>
                <a:cs typeface="Times New Roman" panose="02020603050405020304" pitchFamily="18" charset="0"/>
                <a:sym typeface="Symbol" panose="05050102010706020507" pitchFamily="18" charset="2"/>
              </a:rPr>
              <a:t></a:t>
            </a:r>
            <a:r>
              <a:rPr lang="es-VE" dirty="0" smtClean="0">
                <a:latin typeface="Times New Roman" panose="02020603050405020304" pitchFamily="18" charset="0"/>
                <a:cs typeface="Times New Roman" panose="02020603050405020304" pitchFamily="18" charset="0"/>
              </a:rPr>
              <a:t>x, </a:t>
            </a:r>
            <a:r>
              <a:rPr lang="es-VE" dirty="0">
                <a:latin typeface="Times New Roman" panose="02020603050405020304" pitchFamily="18" charset="0"/>
                <a:cs typeface="Times New Roman" panose="02020603050405020304" pitchFamily="18" charset="0"/>
              </a:rPr>
              <a:t>debido al efecto de una fuerza constante aproximada </a:t>
            </a:r>
            <a:r>
              <a:rPr lang="es-VE" b="1" dirty="0">
                <a:latin typeface="Times New Roman" panose="02020603050405020304" pitchFamily="18" charset="0"/>
                <a:cs typeface="Times New Roman" panose="02020603050405020304" pitchFamily="18" charset="0"/>
              </a:rPr>
              <a:t>F</a:t>
            </a:r>
            <a:r>
              <a:rPr lang="es-VE" dirty="0">
                <a:latin typeface="Times New Roman" panose="02020603050405020304" pitchFamily="18" charset="0"/>
                <a:cs typeface="Times New Roman" panose="02020603050405020304" pitchFamily="18" charset="0"/>
              </a:rPr>
              <a:t> (x) como se muestra en la figura </a:t>
            </a:r>
            <a:r>
              <a:rPr lang="es-VE" dirty="0" smtClean="0">
                <a:latin typeface="Times New Roman" panose="02020603050405020304" pitchFamily="18" charset="0"/>
                <a:cs typeface="Times New Roman" panose="02020603050405020304" pitchFamily="18" charset="0"/>
              </a:rPr>
              <a:t>(b). </a:t>
            </a:r>
            <a:r>
              <a:rPr lang="es-VE" dirty="0">
                <a:latin typeface="Times New Roman" panose="02020603050405020304" pitchFamily="18" charset="0"/>
                <a:cs typeface="Times New Roman" panose="02020603050405020304" pitchFamily="18" charset="0"/>
              </a:rPr>
              <a:t>Para este desplazamiento muy pequeño, representamos la cantidad de trabajo realizado por la fuerza mediante la expresión:</a:t>
            </a:r>
          </a:p>
        </p:txBody>
      </p:sp>
      <mc:AlternateContent xmlns:mc="http://schemas.openxmlformats.org/markup-compatibility/2006" xmlns:a14="http://schemas.microsoft.com/office/drawing/2010/main">
        <mc:Choice Requires="a14">
          <p:sp>
            <p:nvSpPr>
              <p:cNvPr id="7" name="Rectángulo 6"/>
              <p:cNvSpPr/>
              <p:nvPr/>
            </p:nvSpPr>
            <p:spPr>
              <a:xfrm>
                <a:off x="5320275" y="2957108"/>
                <a:ext cx="15514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VE">
                          <a:latin typeface="Cambria Math" panose="02040503050406030204" pitchFamily="18" charset="0"/>
                        </a:rPr>
                        <m:t>∆</m:t>
                      </m:r>
                      <m:r>
                        <a:rPr lang="es-VE" i="1">
                          <a:latin typeface="Cambria Math" panose="02040503050406030204" pitchFamily="18" charset="0"/>
                        </a:rPr>
                        <m:t>𝑊</m:t>
                      </m:r>
                      <m:r>
                        <a:rPr lang="es-VE" i="0">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𝐹</m:t>
                          </m:r>
                        </m:e>
                        <m:sub>
                          <m:r>
                            <a:rPr lang="es-VE" i="1">
                              <a:latin typeface="Cambria Math" panose="02040503050406030204" pitchFamily="18" charset="0"/>
                            </a:rPr>
                            <m:t>𝑥</m:t>
                          </m:r>
                        </m:sub>
                      </m:sSub>
                      <m:r>
                        <a:rPr lang="es-VE" i="0">
                          <a:latin typeface="Cambria Math" panose="02040503050406030204" pitchFamily="18" charset="0"/>
                        </a:rPr>
                        <m:t>∙∆</m:t>
                      </m:r>
                      <m:r>
                        <a:rPr lang="es-VE" i="1">
                          <a:latin typeface="Cambria Math" panose="02040503050406030204" pitchFamily="18" charset="0"/>
                        </a:rPr>
                        <m:t>𝑥</m:t>
                      </m:r>
                    </m:oMath>
                  </m:oMathPara>
                </a14:m>
                <a:endParaRPr lang="es-VE" dirty="0"/>
              </a:p>
            </p:txBody>
          </p:sp>
        </mc:Choice>
        <mc:Fallback xmlns="">
          <p:sp>
            <p:nvSpPr>
              <p:cNvPr id="7" name="Rectángulo 6"/>
              <p:cNvSpPr>
                <a:spLocks noRot="1" noChangeAspect="1" noMove="1" noResize="1" noEditPoints="1" noAdjustHandles="1" noChangeArrowheads="1" noChangeShapeType="1" noTextEdit="1"/>
              </p:cNvSpPr>
              <p:nvPr/>
            </p:nvSpPr>
            <p:spPr>
              <a:xfrm>
                <a:off x="5320275" y="2957108"/>
                <a:ext cx="1551450" cy="369332"/>
              </a:xfrm>
              <a:prstGeom prst="rect">
                <a:avLst/>
              </a:prstGeom>
              <a:blipFill rotWithShape="0">
                <a:blip r:embed="rId2"/>
                <a:stretch>
                  <a:fillRect/>
                </a:stretch>
              </a:blipFill>
            </p:spPr>
            <p:txBody>
              <a:bodyPr/>
              <a:lstStyle/>
              <a:p>
                <a:r>
                  <a:rPr lang="es-VE">
                    <a:noFill/>
                  </a:rPr>
                  <a:t> </a:t>
                </a:r>
              </a:p>
            </p:txBody>
          </p:sp>
        </mc:Fallback>
      </mc:AlternateContent>
      <p:sp>
        <p:nvSpPr>
          <p:cNvPr id="9" name="Rectángulo 8"/>
          <p:cNvSpPr/>
          <p:nvPr/>
        </p:nvSpPr>
        <p:spPr>
          <a:xfrm>
            <a:off x="822157" y="3517700"/>
            <a:ext cx="10415337" cy="923330"/>
          </a:xfrm>
          <a:prstGeom prst="rect">
            <a:avLst/>
          </a:prstGeom>
        </p:spPr>
        <p:txBody>
          <a:bodyPr wrap="square">
            <a:spAutoFit/>
          </a:bodyPr>
          <a:lstStyle/>
          <a:p>
            <a:r>
              <a:rPr lang="es-VE" dirty="0"/>
              <a:t>que es solo el área del rectángulo ampliado que se muestra en la figura </a:t>
            </a:r>
            <a:r>
              <a:rPr lang="es-VE" dirty="0" smtClean="0"/>
              <a:t>7(b). </a:t>
            </a:r>
            <a:r>
              <a:rPr lang="es-VE" dirty="0"/>
              <a:t>Entonces, el trabajo total realizado desde </a:t>
            </a:r>
            <a:r>
              <a:rPr lang="es-VE" b="1" i="1" dirty="0"/>
              <a:t>xi</a:t>
            </a:r>
            <a:r>
              <a:rPr lang="es-VE" dirty="0"/>
              <a:t> hasta </a:t>
            </a:r>
            <a:r>
              <a:rPr lang="es-VE" b="1" i="1" dirty="0"/>
              <a:t>xf</a:t>
            </a:r>
            <a:r>
              <a:rPr lang="es-VE" dirty="0"/>
              <a:t> por la fuerza variable</a:t>
            </a:r>
            <a:r>
              <a:rPr lang="es-VE" b="1" dirty="0"/>
              <a:t> F </a:t>
            </a:r>
            <a:r>
              <a:rPr lang="es-VE" dirty="0"/>
              <a:t>(x) es aproximadamente igual a la suma del gran número de rectángulos en la figura </a:t>
            </a:r>
            <a:r>
              <a:rPr lang="es-VE" dirty="0" smtClean="0"/>
              <a:t>7(b), </a:t>
            </a:r>
            <a:r>
              <a:rPr lang="es-VE" dirty="0"/>
              <a:t>es decir, el área total bajo la curva de fuerza</a:t>
            </a:r>
            <a:r>
              <a:rPr lang="es-VE" dirty="0" smtClean="0"/>
              <a:t>. Así,</a:t>
            </a:r>
            <a:endParaRPr lang="es-VE" dirty="0"/>
          </a:p>
        </p:txBody>
      </p:sp>
      <mc:AlternateContent xmlns:mc="http://schemas.openxmlformats.org/markup-compatibility/2006" xmlns:a14="http://schemas.microsoft.com/office/drawing/2010/main">
        <mc:Choice Requires="a14">
          <p:sp>
            <p:nvSpPr>
              <p:cNvPr id="10" name="Rectángulo 9"/>
              <p:cNvSpPr/>
              <p:nvPr/>
            </p:nvSpPr>
            <p:spPr>
              <a:xfrm>
                <a:off x="5149651" y="4665724"/>
                <a:ext cx="1892698" cy="908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VE">
                          <a:latin typeface="Cambria Math" panose="02040503050406030204" pitchFamily="18" charset="0"/>
                        </a:rPr>
                        <m:t>∆</m:t>
                      </m:r>
                      <m:r>
                        <a:rPr lang="es-VE" i="1">
                          <a:latin typeface="Cambria Math" panose="02040503050406030204" pitchFamily="18" charset="0"/>
                        </a:rPr>
                        <m:t>𝑊</m:t>
                      </m:r>
                      <m:r>
                        <a:rPr lang="es-VE" i="0">
                          <a:latin typeface="Cambria Math" panose="02040503050406030204" pitchFamily="18" charset="0"/>
                        </a:rPr>
                        <m:t>≈</m:t>
                      </m:r>
                      <m:nary>
                        <m:naryPr>
                          <m:chr m:val="∑"/>
                          <m:limLoc m:val="undOvr"/>
                          <m:ctrlPr>
                            <a:rPr lang="es-VE" i="1">
                              <a:latin typeface="Cambria Math" panose="02040503050406030204" pitchFamily="18" charset="0"/>
                            </a:rPr>
                          </m:ctrlPr>
                        </m:naryPr>
                        <m:sub>
                          <m:sSub>
                            <m:sSubPr>
                              <m:ctrlPr>
                                <a:rPr lang="es-VE" i="1">
                                  <a:latin typeface="Cambria Math" panose="02040503050406030204" pitchFamily="18" charset="0"/>
                                </a:rPr>
                              </m:ctrlPr>
                            </m:sSubPr>
                            <m:e>
                              <m:r>
                                <a:rPr lang="es-VE" i="1">
                                  <a:latin typeface="Cambria Math" panose="02040503050406030204" pitchFamily="18" charset="0"/>
                                </a:rPr>
                                <m:t>𝑥</m:t>
                              </m:r>
                            </m:e>
                            <m:sub>
                              <m:r>
                                <a:rPr lang="es-VE" i="1">
                                  <a:latin typeface="Cambria Math" panose="02040503050406030204" pitchFamily="18" charset="0"/>
                                </a:rPr>
                                <m:t>𝑖</m:t>
                              </m:r>
                            </m:sub>
                          </m:sSub>
                        </m:sub>
                        <m:sup>
                          <m:sSub>
                            <m:sSubPr>
                              <m:ctrlPr>
                                <a:rPr lang="es-VE" i="1">
                                  <a:latin typeface="Cambria Math" panose="02040503050406030204" pitchFamily="18" charset="0"/>
                                </a:rPr>
                              </m:ctrlPr>
                            </m:sSubPr>
                            <m:e>
                              <m:r>
                                <a:rPr lang="es-VE" i="1">
                                  <a:latin typeface="Cambria Math" panose="02040503050406030204" pitchFamily="18" charset="0"/>
                                </a:rPr>
                                <m:t>𝑥</m:t>
                              </m:r>
                            </m:e>
                            <m:sub>
                              <m:r>
                                <a:rPr lang="es-VE" i="1">
                                  <a:latin typeface="Cambria Math" panose="02040503050406030204" pitchFamily="18" charset="0"/>
                                </a:rPr>
                                <m:t>𝑓</m:t>
                              </m:r>
                            </m:sub>
                          </m:sSub>
                        </m:sup>
                        <m:e>
                          <m:sSub>
                            <m:sSubPr>
                              <m:ctrlPr>
                                <a:rPr lang="es-VE" i="1">
                                  <a:latin typeface="Cambria Math" panose="02040503050406030204" pitchFamily="18" charset="0"/>
                                </a:rPr>
                              </m:ctrlPr>
                            </m:sSubPr>
                            <m:e>
                              <m:r>
                                <a:rPr lang="es-VE" i="1">
                                  <a:latin typeface="Cambria Math" panose="02040503050406030204" pitchFamily="18" charset="0"/>
                                </a:rPr>
                                <m:t>𝐹</m:t>
                              </m:r>
                            </m:e>
                            <m:sub>
                              <m:r>
                                <a:rPr lang="es-VE" i="1">
                                  <a:latin typeface="Cambria Math" panose="02040503050406030204" pitchFamily="18" charset="0"/>
                                </a:rPr>
                                <m:t>𝑥</m:t>
                              </m:r>
                            </m:sub>
                          </m:sSub>
                        </m:e>
                      </m:nary>
                      <m:r>
                        <a:rPr lang="es-VE" i="0">
                          <a:latin typeface="Cambria Math" panose="02040503050406030204" pitchFamily="18" charset="0"/>
                        </a:rPr>
                        <m:t>∙∆</m:t>
                      </m:r>
                      <m:r>
                        <a:rPr lang="es-VE" i="1">
                          <a:latin typeface="Cambria Math" panose="02040503050406030204" pitchFamily="18" charset="0"/>
                        </a:rPr>
                        <m:t>𝑥</m:t>
                      </m:r>
                    </m:oMath>
                  </m:oMathPara>
                </a14:m>
                <a:endParaRPr lang="es-VE" dirty="0"/>
              </a:p>
            </p:txBody>
          </p:sp>
        </mc:Choice>
        <mc:Fallback xmlns="">
          <p:sp>
            <p:nvSpPr>
              <p:cNvPr id="10" name="Rectángulo 9"/>
              <p:cNvSpPr>
                <a:spLocks noRot="1" noChangeAspect="1" noMove="1" noResize="1" noEditPoints="1" noAdjustHandles="1" noChangeArrowheads="1" noChangeShapeType="1" noTextEdit="1"/>
              </p:cNvSpPr>
              <p:nvPr/>
            </p:nvSpPr>
            <p:spPr>
              <a:xfrm>
                <a:off x="5149651" y="4665724"/>
                <a:ext cx="1892698" cy="908647"/>
              </a:xfrm>
              <a:prstGeom prst="rect">
                <a:avLst/>
              </a:prstGeom>
              <a:blipFill rotWithShape="0">
                <a:blip r:embed="rId3"/>
                <a:stretch>
                  <a:fillRect/>
                </a:stretch>
              </a:blipFill>
            </p:spPr>
            <p:txBody>
              <a:bodyPr/>
              <a:lstStyle/>
              <a:p>
                <a:r>
                  <a:rPr lang="es-VE">
                    <a:noFill/>
                  </a:rPr>
                  <a:t> </a:t>
                </a:r>
              </a:p>
            </p:txBody>
          </p:sp>
        </mc:Fallback>
      </mc:AlternateContent>
    </p:spTree>
    <p:extLst>
      <p:ext uri="{BB962C8B-B14F-4D97-AF65-F5344CB8AC3E}">
        <p14:creationId xmlns:p14="http://schemas.microsoft.com/office/powerpoint/2010/main" val="2585480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34977" y="2311854"/>
            <a:ext cx="10607843" cy="2404934"/>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4124472" y="1528649"/>
                <a:ext cx="3924654" cy="504049"/>
              </a:xfrm>
              <a:prstGeom prst="rect">
                <a:avLst/>
              </a:prstGeom>
            </p:spPr>
            <p:txBody>
              <a:bodyPr wrap="square">
                <a:spAutoFit/>
              </a:bodyPr>
              <a:lstStyle/>
              <a:p>
                <a14:m>
                  <m:oMath xmlns:m="http://schemas.openxmlformats.org/officeDocument/2006/math">
                    <m:func>
                      <m:funcPr>
                        <m:ctrlPr>
                          <a:rPr lang="es-VE" i="1">
                            <a:latin typeface="Cambria Math" panose="02040503050406030204" pitchFamily="18" charset="0"/>
                            <a:cs typeface="Times New Roman" panose="02020603050405020304" pitchFamily="18" charset="0"/>
                          </a:rPr>
                        </m:ctrlPr>
                      </m:funcPr>
                      <m:fName>
                        <m:limLow>
                          <m:limLowPr>
                            <m:ctrlPr>
                              <a:rPr lang="es-VE" i="1">
                                <a:effectLst/>
                                <a:latin typeface="Cambria Math" panose="02040503050406030204" pitchFamily="18" charset="0"/>
                                <a:cs typeface="Times New Roman" panose="02020603050405020304" pitchFamily="18" charset="0"/>
                              </a:rPr>
                            </m:ctrlPr>
                          </m:limLowPr>
                          <m:e>
                            <m:r>
                              <m:rPr>
                                <m:sty m:val="p"/>
                              </m:rPr>
                              <a:rPr lang="es-VE">
                                <a:effectLst/>
                                <a:latin typeface="Cambria Math" panose="02040503050406030204" pitchFamily="18" charset="0"/>
                                <a:ea typeface="Calibri" panose="020F0502020204030204" pitchFamily="34" charset="0"/>
                                <a:cs typeface="Times New Roman" panose="02020603050405020304" pitchFamily="18" charset="0"/>
                              </a:rPr>
                              <m:t>W</m:t>
                            </m:r>
                            <m:r>
                              <a:rPr lang="es-VE">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VE">
                                <a:effectLst/>
                                <a:latin typeface="Cambria Math" panose="02040503050406030204" pitchFamily="18" charset="0"/>
                                <a:ea typeface="Calibri" panose="020F0502020204030204" pitchFamily="34" charset="0"/>
                                <a:cs typeface="Times New Roman" panose="02020603050405020304" pitchFamily="18" charset="0"/>
                              </a:rPr>
                              <m:t>lim</m:t>
                            </m:r>
                          </m:e>
                          <m:lim>
                            <m:r>
                              <a:rPr lang="es-VE" i="1">
                                <a:effectLst/>
                                <a:latin typeface="Cambria Math" panose="02040503050406030204" pitchFamily="18" charset="0"/>
                                <a:ea typeface="Calibri" panose="020F0502020204030204" pitchFamily="34" charset="0"/>
                                <a:cs typeface="Times New Roman" panose="02020603050405020304" pitchFamily="18" charset="0"/>
                              </a:rPr>
                              <m:t>                ∆</m:t>
                            </m:r>
                            <m:r>
                              <a:rPr lang="es-VE" i="1">
                                <a:effectLst/>
                                <a:latin typeface="Cambria Math" panose="02040503050406030204" pitchFamily="18" charset="0"/>
                                <a:ea typeface="Calibri" panose="020F0502020204030204" pitchFamily="34" charset="0"/>
                                <a:cs typeface="Times New Roman" panose="02020603050405020304" pitchFamily="18" charset="0"/>
                              </a:rPr>
                              <m:t>𝑥</m:t>
                            </m:r>
                            <m:r>
                              <a:rPr lang="es-VE" i="1">
                                <a:effectLst/>
                                <a:latin typeface="Cambria Math" panose="02040503050406030204" pitchFamily="18" charset="0"/>
                                <a:ea typeface="Calibri" panose="020F0502020204030204" pitchFamily="34" charset="0"/>
                                <a:cs typeface="Times New Roman" panose="02020603050405020304" pitchFamily="18" charset="0"/>
                              </a:rPr>
                              <m:t>→0</m:t>
                            </m:r>
                          </m:lim>
                        </m:limLow>
                      </m:fName>
                      <m:e>
                        <m:nary>
                          <m:naryPr>
                            <m:chr m:val="∑"/>
                            <m:limLoc m:val="undOvr"/>
                            <m:ctrlPr>
                              <a:rPr lang="es-VE" i="1">
                                <a:effectLst/>
                                <a:latin typeface="Cambria Math" panose="02040503050406030204" pitchFamily="18" charset="0"/>
                                <a:cs typeface="Times New Roman" panose="02020603050405020304" pitchFamily="18" charset="0"/>
                              </a:rPr>
                            </m:ctrlPr>
                          </m:naryPr>
                          <m:sub>
                            <m:sSub>
                              <m:sSubPr>
                                <m:ctrlPr>
                                  <a:rPr lang="es-VE" i="1">
                                    <a:effectLst/>
                                    <a:latin typeface="Cambria Math" panose="02040503050406030204" pitchFamily="18" charset="0"/>
                                    <a:cs typeface="Times New Roman" panose="02020603050405020304" pitchFamily="18" charset="0"/>
                                  </a:rPr>
                                </m:ctrlPr>
                              </m:sSubPr>
                              <m:e>
                                <m:r>
                                  <a:rPr lang="es-VE" i="1">
                                    <a:effectLst/>
                                    <a:latin typeface="Cambria Math" panose="02040503050406030204" pitchFamily="18" charset="0"/>
                                    <a:ea typeface="Calibri" panose="020F0502020204030204" pitchFamily="34" charset="0"/>
                                    <a:cs typeface="Times New Roman" panose="02020603050405020304" pitchFamily="18" charset="0"/>
                                  </a:rPr>
                                  <m:t>𝑥</m:t>
                                </m:r>
                              </m:e>
                              <m:sub>
                                <m:r>
                                  <a:rPr lang="es-VE" i="1">
                                    <a:effectLst/>
                                    <a:latin typeface="Cambria Math" panose="02040503050406030204" pitchFamily="18" charset="0"/>
                                    <a:ea typeface="Calibri" panose="020F0502020204030204" pitchFamily="34" charset="0"/>
                                    <a:cs typeface="Times New Roman" panose="02020603050405020304" pitchFamily="18" charset="0"/>
                                  </a:rPr>
                                  <m:t>𝑖</m:t>
                                </m:r>
                              </m:sub>
                            </m:sSub>
                          </m:sub>
                          <m:sup>
                            <m:sSub>
                              <m:sSubPr>
                                <m:ctrlPr>
                                  <a:rPr lang="es-VE" i="1">
                                    <a:effectLst/>
                                    <a:latin typeface="Cambria Math" panose="02040503050406030204" pitchFamily="18" charset="0"/>
                                    <a:cs typeface="Times New Roman" panose="02020603050405020304" pitchFamily="18" charset="0"/>
                                  </a:rPr>
                                </m:ctrlPr>
                              </m:sSubPr>
                              <m:e>
                                <m:r>
                                  <a:rPr lang="es-VE" i="1">
                                    <a:effectLst/>
                                    <a:latin typeface="Cambria Math" panose="02040503050406030204" pitchFamily="18" charset="0"/>
                                    <a:ea typeface="Calibri" panose="020F0502020204030204" pitchFamily="34" charset="0"/>
                                    <a:cs typeface="Times New Roman" panose="02020603050405020304" pitchFamily="18" charset="0"/>
                                  </a:rPr>
                                  <m:t>𝑥</m:t>
                                </m:r>
                              </m:e>
                              <m:sub>
                                <m:r>
                                  <a:rPr lang="es-VE" i="1">
                                    <a:effectLst/>
                                    <a:latin typeface="Cambria Math" panose="02040503050406030204" pitchFamily="18" charset="0"/>
                                    <a:ea typeface="Calibri" panose="020F0502020204030204" pitchFamily="34" charset="0"/>
                                    <a:cs typeface="Times New Roman" panose="02020603050405020304" pitchFamily="18" charset="0"/>
                                  </a:rPr>
                                  <m:t>𝑓</m:t>
                                </m:r>
                              </m:sub>
                            </m:sSub>
                          </m:sup>
                          <m:e>
                            <m:sSub>
                              <m:sSubPr>
                                <m:ctrlPr>
                                  <a:rPr lang="es-VE" i="1">
                                    <a:effectLst/>
                                    <a:latin typeface="Cambria Math" panose="02040503050406030204" pitchFamily="18" charset="0"/>
                                    <a:cs typeface="Times New Roman" panose="02020603050405020304" pitchFamily="18" charset="0"/>
                                  </a:rPr>
                                </m:ctrlPr>
                              </m:sSubPr>
                              <m:e>
                                <m:r>
                                  <a:rPr lang="es-VE" i="1">
                                    <a:effectLst/>
                                    <a:latin typeface="Cambria Math" panose="02040503050406030204" pitchFamily="18" charset="0"/>
                                    <a:ea typeface="Calibri" panose="020F0502020204030204" pitchFamily="34" charset="0"/>
                                    <a:cs typeface="Times New Roman" panose="02020603050405020304" pitchFamily="18" charset="0"/>
                                  </a:rPr>
                                  <m:t>𝐹</m:t>
                                </m:r>
                              </m:e>
                              <m:sub>
                                <m:r>
                                  <a:rPr lang="es-VE" i="1">
                                    <a:effectLst/>
                                    <a:latin typeface="Cambria Math" panose="02040503050406030204" pitchFamily="18" charset="0"/>
                                    <a:ea typeface="Calibri" panose="020F0502020204030204" pitchFamily="34" charset="0"/>
                                    <a:cs typeface="Times New Roman" panose="02020603050405020304" pitchFamily="18" charset="0"/>
                                  </a:rPr>
                                  <m:t>𝑥</m:t>
                                </m:r>
                              </m:sub>
                            </m:sSub>
                          </m:e>
                        </m:nary>
                        <m:r>
                          <a:rPr lang="es-VE" i="1">
                            <a:effectLst/>
                            <a:latin typeface="Cambria Math" panose="02040503050406030204" pitchFamily="18" charset="0"/>
                            <a:ea typeface="Calibri" panose="020F0502020204030204" pitchFamily="34" charset="0"/>
                            <a:cs typeface="Times New Roman" panose="02020603050405020304" pitchFamily="18" charset="0"/>
                          </a:rPr>
                          <m:t>∙∆</m:t>
                        </m:r>
                        <m:r>
                          <a:rPr lang="es-VE" i="1">
                            <a:effectLst/>
                            <a:latin typeface="Cambria Math" panose="02040503050406030204" pitchFamily="18" charset="0"/>
                            <a:ea typeface="Calibri" panose="020F0502020204030204" pitchFamily="34" charset="0"/>
                            <a:cs typeface="Times New Roman" panose="02020603050405020304" pitchFamily="18" charset="0"/>
                          </a:rPr>
                          <m:t>𝑥</m:t>
                        </m:r>
                      </m:e>
                    </m:func>
                    <m:r>
                      <a:rPr lang="es-VE" i="1">
                        <a:effectLst/>
                        <a:latin typeface="Cambria Math" panose="02040503050406030204" pitchFamily="18" charset="0"/>
                        <a:ea typeface="Calibri" panose="020F0502020204030204" pitchFamily="34" charset="0"/>
                        <a:cs typeface="Times New Roman" panose="02020603050405020304" pitchFamily="18" charset="0"/>
                      </a:rPr>
                      <m:t>=</m:t>
                    </m:r>
                    <m:nary>
                      <m:naryPr>
                        <m:limLoc m:val="subSup"/>
                        <m:ctrlPr>
                          <a:rPr lang="es-VE" i="1">
                            <a:effectLst/>
                            <a:latin typeface="Cambria Math" panose="02040503050406030204" pitchFamily="18" charset="0"/>
                            <a:cs typeface="Times New Roman" panose="02020603050405020304" pitchFamily="18" charset="0"/>
                          </a:rPr>
                        </m:ctrlPr>
                      </m:naryPr>
                      <m:sub>
                        <m:sSub>
                          <m:sSubPr>
                            <m:ctrlPr>
                              <a:rPr lang="es-VE" i="1">
                                <a:effectLst/>
                                <a:latin typeface="Cambria Math" panose="02040503050406030204" pitchFamily="18" charset="0"/>
                                <a:cs typeface="Times New Roman" panose="02020603050405020304" pitchFamily="18" charset="0"/>
                              </a:rPr>
                            </m:ctrlPr>
                          </m:sSubPr>
                          <m:e>
                            <m:r>
                              <a:rPr lang="es-VE" i="1">
                                <a:effectLst/>
                                <a:latin typeface="Cambria Math" panose="02040503050406030204" pitchFamily="18" charset="0"/>
                                <a:ea typeface="Calibri" panose="020F0502020204030204" pitchFamily="34" charset="0"/>
                                <a:cs typeface="Times New Roman" panose="02020603050405020304" pitchFamily="18" charset="0"/>
                              </a:rPr>
                              <m:t>𝑥</m:t>
                            </m:r>
                          </m:e>
                          <m:sub>
                            <m:r>
                              <a:rPr lang="es-VE" i="1">
                                <a:effectLst/>
                                <a:latin typeface="Cambria Math" panose="02040503050406030204" pitchFamily="18" charset="0"/>
                                <a:ea typeface="Calibri" panose="020F0502020204030204" pitchFamily="34" charset="0"/>
                                <a:cs typeface="Times New Roman" panose="02020603050405020304" pitchFamily="18" charset="0"/>
                              </a:rPr>
                              <m:t>𝑖</m:t>
                            </m:r>
                          </m:sub>
                        </m:sSub>
                      </m:sub>
                      <m:sup>
                        <m:sSub>
                          <m:sSubPr>
                            <m:ctrlPr>
                              <a:rPr lang="es-VE" i="1">
                                <a:effectLst/>
                                <a:latin typeface="Cambria Math" panose="02040503050406030204" pitchFamily="18" charset="0"/>
                                <a:cs typeface="Times New Roman" panose="02020603050405020304" pitchFamily="18" charset="0"/>
                              </a:rPr>
                            </m:ctrlPr>
                          </m:sSubPr>
                          <m:e>
                            <m:r>
                              <a:rPr lang="es-VE" i="1">
                                <a:effectLst/>
                                <a:latin typeface="Cambria Math" panose="02040503050406030204" pitchFamily="18" charset="0"/>
                                <a:ea typeface="Calibri" panose="020F0502020204030204" pitchFamily="34" charset="0"/>
                                <a:cs typeface="Times New Roman" panose="02020603050405020304" pitchFamily="18" charset="0"/>
                              </a:rPr>
                              <m:t>𝑥</m:t>
                            </m:r>
                          </m:e>
                          <m:sub>
                            <m:r>
                              <a:rPr lang="es-VE" i="1">
                                <a:effectLst/>
                                <a:latin typeface="Cambria Math" panose="02040503050406030204" pitchFamily="18" charset="0"/>
                                <a:ea typeface="Calibri" panose="020F0502020204030204" pitchFamily="34" charset="0"/>
                                <a:cs typeface="Times New Roman" panose="02020603050405020304" pitchFamily="18" charset="0"/>
                              </a:rPr>
                              <m:t>𝑓</m:t>
                            </m:r>
                          </m:sub>
                        </m:sSub>
                      </m:sup>
                      <m:e>
                        <m:sSub>
                          <m:sSubPr>
                            <m:ctrlPr>
                              <a:rPr lang="es-VE" i="1">
                                <a:effectLst/>
                                <a:latin typeface="Cambria Math" panose="02040503050406030204" pitchFamily="18" charset="0"/>
                                <a:cs typeface="Times New Roman" panose="02020603050405020304" pitchFamily="18" charset="0"/>
                              </a:rPr>
                            </m:ctrlPr>
                          </m:sSubPr>
                          <m:e>
                            <m:r>
                              <a:rPr lang="es-VE" i="1">
                                <a:effectLst/>
                                <a:latin typeface="Cambria Math" panose="02040503050406030204" pitchFamily="18" charset="0"/>
                                <a:ea typeface="Calibri" panose="020F0502020204030204" pitchFamily="34" charset="0"/>
                                <a:cs typeface="Times New Roman" panose="02020603050405020304" pitchFamily="18" charset="0"/>
                              </a:rPr>
                              <m:t>𝐹</m:t>
                            </m:r>
                          </m:e>
                          <m:sub>
                            <m:r>
                              <a:rPr lang="es-VE"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s-VE"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s-VE" i="1">
                                <a:effectLst/>
                                <a:latin typeface="Cambria Math" panose="02040503050406030204" pitchFamily="18" charset="0"/>
                                <a:cs typeface="Times New Roman" panose="02020603050405020304" pitchFamily="18" charset="0"/>
                              </a:rPr>
                            </m:ctrlPr>
                          </m:sSubPr>
                          <m:e>
                            <m:r>
                              <a:rPr lang="es-VE" i="1">
                                <a:effectLst/>
                                <a:latin typeface="Cambria Math" panose="02040503050406030204" pitchFamily="18" charset="0"/>
                                <a:ea typeface="Calibri" panose="020F0502020204030204" pitchFamily="34" charset="0"/>
                                <a:cs typeface="Times New Roman" panose="02020603050405020304" pitchFamily="18" charset="0"/>
                              </a:rPr>
                              <m:t>𝑑</m:t>
                            </m:r>
                          </m:e>
                          <m:sub>
                            <m:r>
                              <a:rPr lang="es-VE" i="1">
                                <a:effectLst/>
                                <a:latin typeface="Cambria Math" panose="02040503050406030204" pitchFamily="18" charset="0"/>
                                <a:ea typeface="Calibri" panose="020F0502020204030204" pitchFamily="34" charset="0"/>
                                <a:cs typeface="Times New Roman" panose="02020603050405020304" pitchFamily="18" charset="0"/>
                              </a:rPr>
                              <m:t>𝑥</m:t>
                            </m:r>
                          </m:sub>
                        </m:sSub>
                      </m:e>
                    </m:nary>
                  </m:oMath>
                </a14:m>
                <a:r>
                  <a:rPr lang="es-VE" dirty="0">
                    <a:effectLst/>
                    <a:latin typeface="Times New Roman" panose="02020603050405020304" pitchFamily="18" charset="0"/>
                    <a:ea typeface="Times New Roman" panose="02020603050405020304" pitchFamily="18" charset="0"/>
                  </a:rPr>
                  <a:t> </a:t>
                </a:r>
                <a:endParaRPr lang="es-VE" dirty="0"/>
              </a:p>
            </p:txBody>
          </p:sp>
        </mc:Choice>
        <mc:Fallback xmlns="">
          <p:sp>
            <p:nvSpPr>
              <p:cNvPr id="5" name="Rectángulo 4"/>
              <p:cNvSpPr>
                <a:spLocks noRot="1" noChangeAspect="1" noMove="1" noResize="1" noEditPoints="1" noAdjustHandles="1" noChangeArrowheads="1" noChangeShapeType="1" noTextEdit="1"/>
              </p:cNvSpPr>
              <p:nvPr/>
            </p:nvSpPr>
            <p:spPr>
              <a:xfrm>
                <a:off x="4124472" y="1528649"/>
                <a:ext cx="3924654" cy="504049"/>
              </a:xfrm>
              <a:prstGeom prst="rect">
                <a:avLst/>
              </a:prstGeom>
              <a:blipFill rotWithShape="0">
                <a:blip r:embed="rId3"/>
                <a:stretch>
                  <a:fillRect t="-100000" b="-151220"/>
                </a:stretch>
              </a:blipFill>
            </p:spPr>
            <p:txBody>
              <a:bodyPr/>
              <a:lstStyle/>
              <a:p>
                <a:r>
                  <a:rPr lang="es-VE">
                    <a:noFill/>
                  </a:rPr>
                  <a:t> </a:t>
                </a:r>
              </a:p>
            </p:txBody>
          </p:sp>
        </mc:Fallback>
      </mc:AlternateContent>
      <p:sp>
        <p:nvSpPr>
          <p:cNvPr id="2" name="Rectángulo 1"/>
          <p:cNvSpPr/>
          <p:nvPr/>
        </p:nvSpPr>
        <p:spPr>
          <a:xfrm>
            <a:off x="1134977" y="4827502"/>
            <a:ext cx="10090486" cy="830997"/>
          </a:xfrm>
          <a:prstGeom prst="rect">
            <a:avLst/>
          </a:prstGeom>
        </p:spPr>
        <p:txBody>
          <a:bodyPr wrap="square">
            <a:spAutoFit/>
          </a:bodyPr>
          <a:lstStyle/>
          <a:p>
            <a:r>
              <a:rPr lang="es-VE" sz="1600" dirty="0"/>
              <a:t>Figura </a:t>
            </a:r>
            <a:r>
              <a:rPr lang="es-VE" sz="1600" dirty="0" smtClean="0"/>
              <a:t>7. Representación de la acción de una fuerza variable sobre objeto que se desplaza </a:t>
            </a:r>
            <a:r>
              <a:rPr lang="es-VE" sz="1600" dirty="0"/>
              <a:t>desde </a:t>
            </a:r>
            <a:r>
              <a:rPr lang="es-VE" sz="1600" b="1" i="1" dirty="0"/>
              <a:t>xi</a:t>
            </a:r>
            <a:r>
              <a:rPr lang="es-VE" sz="1600" dirty="0"/>
              <a:t> hasta </a:t>
            </a:r>
            <a:r>
              <a:rPr lang="es-VE" sz="1600" b="1" i="1" dirty="0" err="1"/>
              <a:t>xf</a:t>
            </a:r>
            <a:r>
              <a:rPr lang="es-VE" sz="1600" dirty="0"/>
              <a:t> </a:t>
            </a:r>
            <a:r>
              <a:rPr lang="es-VE" sz="1600" dirty="0" smtClean="0"/>
              <a:t>. El área bajo   </a:t>
            </a:r>
          </a:p>
          <a:p>
            <a:r>
              <a:rPr lang="es-VE" sz="1600" dirty="0"/>
              <a:t> </a:t>
            </a:r>
            <a:r>
              <a:rPr lang="es-VE" sz="1600" dirty="0" smtClean="0"/>
              <a:t>                la curva se divide en pequeños segmentos,  así que el trabajo es la suma del producto de la  fuerza para cada </a:t>
            </a:r>
          </a:p>
          <a:p>
            <a:r>
              <a:rPr lang="es-VE" sz="1600" dirty="0"/>
              <a:t> </a:t>
            </a:r>
            <a:r>
              <a:rPr lang="es-VE" sz="1600" dirty="0" smtClean="0"/>
              <a:t>                pequeño desplazamiento.</a:t>
            </a:r>
            <a:endParaRPr lang="es-VE" sz="1600" dirty="0"/>
          </a:p>
        </p:txBody>
      </p:sp>
    </p:spTree>
    <p:extLst>
      <p:ext uri="{BB962C8B-B14F-4D97-AF65-F5344CB8AC3E}">
        <p14:creationId xmlns:p14="http://schemas.microsoft.com/office/powerpoint/2010/main" val="4111401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ángulo 3"/>
              <p:cNvSpPr/>
              <p:nvPr/>
            </p:nvSpPr>
            <p:spPr>
              <a:xfrm>
                <a:off x="879653" y="945214"/>
                <a:ext cx="10357842" cy="4524315"/>
              </a:xfrm>
              <a:prstGeom prst="rect">
                <a:avLst/>
              </a:prstGeom>
            </p:spPr>
            <p:txBody>
              <a:bodyPr wrap="square">
                <a:spAutoFit/>
              </a:bodyPr>
              <a:lstStyle/>
              <a:p>
                <a:pPr algn="just"/>
                <a:r>
                  <a:rPr lang="es-VE" b="1" dirty="0">
                    <a:latin typeface="Times New Roman" panose="02020603050405020304" pitchFamily="18" charset="0"/>
                    <a:cs typeface="Times New Roman" panose="02020603050405020304" pitchFamily="18" charset="0"/>
                  </a:rPr>
                  <a:t>Trabajo realizado por un resorte</a:t>
                </a:r>
              </a:p>
              <a:p>
                <a:pPr algn="just"/>
                <a:r>
                  <a:rPr lang="es-VE" dirty="0">
                    <a:latin typeface="Times New Roman" panose="02020603050405020304" pitchFamily="18" charset="0"/>
                    <a:cs typeface="Times New Roman" panose="02020603050405020304" pitchFamily="18" charset="0"/>
                  </a:rPr>
                  <a:t>Un resorte es un tipo de sistema físico común en el que la fuerza (conocida como fuerza del resorte) varía con la posición. La figura </a:t>
                </a:r>
                <a:r>
                  <a:rPr lang="es-VE" dirty="0" smtClean="0">
                    <a:latin typeface="Times New Roman" panose="02020603050405020304" pitchFamily="18" charset="0"/>
                    <a:cs typeface="Times New Roman" panose="02020603050405020304" pitchFamily="18" charset="0"/>
                  </a:rPr>
                  <a:t>8a  </a:t>
                </a:r>
                <a:r>
                  <a:rPr lang="es-VE" dirty="0">
                    <a:latin typeface="Times New Roman" panose="02020603050405020304" pitchFamily="18" charset="0"/>
                    <a:cs typeface="Times New Roman" panose="02020603050405020304" pitchFamily="18" charset="0"/>
                  </a:rPr>
                  <a:t>muestra un bloque sin masa sobre una superficie horizontal sin fricción unida al extremo libre de un resorte relajado. Si el resorte se estira o se comprime a una pequeña distancia </a:t>
                </a:r>
                <a:r>
                  <a:rPr lang="es-VE" dirty="0" smtClean="0">
                    <a:latin typeface="Times New Roman" panose="02020603050405020304" pitchFamily="18" charset="0"/>
                    <a:cs typeface="Times New Roman" panose="02020603050405020304" pitchFamily="18" charset="0"/>
                  </a:rPr>
                  <a:t>del </a:t>
                </a:r>
                <a:r>
                  <a:rPr lang="es-VE" dirty="0">
                    <a:latin typeface="Times New Roman" panose="02020603050405020304" pitchFamily="18" charset="0"/>
                    <a:cs typeface="Times New Roman" panose="02020603050405020304" pitchFamily="18" charset="0"/>
                  </a:rPr>
                  <a:t>equilibrio, el resorte ejercerá una fuerza sobre el bloque. Esta fuerza viene dada por la ley de Hooke de la siguiente manera</a:t>
                </a:r>
                <a:r>
                  <a:rPr lang="es-VE" dirty="0" smtClean="0">
                    <a:latin typeface="Times New Roman" panose="02020603050405020304" pitchFamily="18" charset="0"/>
                    <a:cs typeface="Times New Roman" panose="02020603050405020304" pitchFamily="18" charset="0"/>
                  </a:rPr>
                  <a:t>:</a:t>
                </a:r>
              </a:p>
              <a:p>
                <a:pPr algn="ctr"/>
                <a14:m>
                  <m:oMath xmlns:m="http://schemas.openxmlformats.org/officeDocument/2006/math">
                    <m:sSub>
                      <m:sSubPr>
                        <m:ctrlPr>
                          <a:rPr lang="es-VE" i="1">
                            <a:latin typeface="Cambria Math" panose="02040503050406030204" pitchFamily="18" charset="0"/>
                          </a:rPr>
                        </m:ctrlPr>
                      </m:sSubPr>
                      <m:e>
                        <m:r>
                          <a:rPr lang="es-VE" i="1">
                            <a:latin typeface="Cambria Math" panose="02040503050406030204" pitchFamily="18" charset="0"/>
                          </a:rPr>
                          <m:t>𝐹</m:t>
                        </m:r>
                      </m:e>
                      <m:sub>
                        <m:r>
                          <a:rPr lang="es-VE" i="1">
                            <a:latin typeface="Cambria Math" panose="02040503050406030204" pitchFamily="18" charset="0"/>
                          </a:rPr>
                          <m:t>𝑥</m:t>
                        </m:r>
                      </m:sub>
                    </m:sSub>
                    <m:r>
                      <a:rPr lang="es-VE" i="1">
                        <a:latin typeface="Cambria Math" panose="02040503050406030204" pitchFamily="18" charset="0"/>
                      </a:rPr>
                      <m:t>= −</m:t>
                    </m:r>
                    <m:r>
                      <a:rPr lang="es-VE" i="1">
                        <a:latin typeface="Cambria Math" panose="02040503050406030204" pitchFamily="18" charset="0"/>
                      </a:rPr>
                      <m:t>𝑘𝑥</m:t>
                    </m:r>
                  </m:oMath>
                </a14:m>
                <a:r>
                  <a:rPr lang="es-VE" dirty="0">
                    <a:latin typeface="Times New Roman" panose="02020603050405020304" pitchFamily="18" charset="0"/>
                    <a:ea typeface="Calibri" panose="020F0502020204030204" pitchFamily="34" charset="0"/>
                    <a:cs typeface="Times New Roman" panose="02020603050405020304" pitchFamily="18" charset="0"/>
                  </a:rPr>
                  <a:t>  (Ley de Hooke</a:t>
                </a:r>
                <a:r>
                  <a:rPr lang="es-VE" dirty="0" smtClean="0">
                    <a:latin typeface="Times New Roman" panose="02020603050405020304" pitchFamily="18" charset="0"/>
                    <a:ea typeface="Calibri" panose="020F0502020204030204" pitchFamily="34" charset="0"/>
                    <a:cs typeface="Times New Roman" panose="02020603050405020304" pitchFamily="18" charset="0"/>
                  </a:rPr>
                  <a:t>)</a:t>
                </a:r>
              </a:p>
              <a:p>
                <a:pPr algn="ctr"/>
                <a:endParaRPr lang="es-VE"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s-VE" dirty="0">
                    <a:latin typeface="Times New Roman" panose="02020603050405020304" pitchFamily="18" charset="0"/>
                    <a:ea typeface="Calibri" panose="020F0502020204030204" pitchFamily="34" charset="0"/>
                    <a:cs typeface="Times New Roman" panose="02020603050405020304" pitchFamily="18" charset="0"/>
                  </a:rPr>
                  <a:t>donde x es el desplazamiento del bloque desde su posición de equilibrio (x = 0) </a:t>
                </a:r>
                <a:r>
                  <a:rPr lang="es-VE" dirty="0" smtClean="0">
                    <a:latin typeface="Times New Roman" panose="02020603050405020304" pitchFamily="18" charset="0"/>
                    <a:ea typeface="Calibri" panose="020F0502020204030204" pitchFamily="34" charset="0"/>
                    <a:cs typeface="Times New Roman" panose="02020603050405020304" pitchFamily="18" charset="0"/>
                  </a:rPr>
                  <a:t>y k </a:t>
                </a:r>
                <a:r>
                  <a:rPr lang="es-VE" dirty="0">
                    <a:latin typeface="Times New Roman" panose="02020603050405020304" pitchFamily="18" charset="0"/>
                    <a:ea typeface="Calibri" panose="020F0502020204030204" pitchFamily="34" charset="0"/>
                    <a:cs typeface="Times New Roman" panose="02020603050405020304" pitchFamily="18" charset="0"/>
                  </a:rPr>
                  <a:t>es una constante positiva conocida como constante de resorte (o constante de fuerza</a:t>
                </a:r>
                <a:r>
                  <a:rPr lang="es-VE"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endParaRPr lang="es-VE"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VE" dirty="0">
                    <a:latin typeface="Times New Roman" panose="02020603050405020304" pitchFamily="18" charset="0"/>
                    <a:ea typeface="Calibri" panose="020F0502020204030204" pitchFamily="34" charset="0"/>
                    <a:cs typeface="Times New Roman" panose="02020603050405020304" pitchFamily="18" charset="0"/>
                  </a:rPr>
                  <a:t>El signo negativo en la ley de Hooke indica que la dirección de la fuerza es </a:t>
                </a:r>
                <a:r>
                  <a:rPr lang="es-VE" dirty="0" smtClean="0">
                    <a:latin typeface="Times New Roman" panose="02020603050405020304" pitchFamily="18" charset="0"/>
                    <a:ea typeface="Calibri" panose="020F0502020204030204" pitchFamily="34" charset="0"/>
                    <a:cs typeface="Times New Roman" panose="02020603050405020304" pitchFamily="18" charset="0"/>
                  </a:rPr>
                  <a:t>siempre opuesto </a:t>
                </a:r>
                <a:r>
                  <a:rPr lang="es-VE" dirty="0">
                    <a:latin typeface="Times New Roman" panose="02020603050405020304" pitchFamily="18" charset="0"/>
                    <a:ea typeface="Calibri" panose="020F0502020204030204" pitchFamily="34" charset="0"/>
                    <a:cs typeface="Times New Roman" panose="02020603050405020304" pitchFamily="18" charset="0"/>
                  </a:rPr>
                  <a:t>al desplazamiento. La fuerza del resorte es positiva (hacia la derecha) cuando x &lt;</a:t>
                </a:r>
                <a:r>
                  <a:rPr lang="es-VE" dirty="0" smtClean="0">
                    <a:latin typeface="Times New Roman" panose="02020603050405020304" pitchFamily="18" charset="0"/>
                    <a:ea typeface="Calibri" panose="020F0502020204030204" pitchFamily="34" charset="0"/>
                    <a:cs typeface="Times New Roman" panose="02020603050405020304" pitchFamily="18" charset="0"/>
                  </a:rPr>
                  <a:t>0, como </a:t>
                </a:r>
                <a:r>
                  <a:rPr lang="es-VE" dirty="0">
                    <a:latin typeface="Times New Roman" panose="02020603050405020304" pitchFamily="18" charset="0"/>
                    <a:ea typeface="Calibri" panose="020F0502020204030204" pitchFamily="34" charset="0"/>
                    <a:cs typeface="Times New Roman" panose="02020603050405020304" pitchFamily="18" charset="0"/>
                  </a:rPr>
                  <a:t>en la figura </a:t>
                </a:r>
                <a:r>
                  <a:rPr lang="es-VE" dirty="0" smtClean="0">
                    <a:latin typeface="Times New Roman" panose="02020603050405020304" pitchFamily="18" charset="0"/>
                    <a:ea typeface="Calibri" panose="020F0502020204030204" pitchFamily="34" charset="0"/>
                    <a:cs typeface="Times New Roman" panose="02020603050405020304" pitchFamily="18" charset="0"/>
                  </a:rPr>
                  <a:t>8b</a:t>
                </a:r>
                <a:r>
                  <a:rPr lang="es-VE" dirty="0">
                    <a:latin typeface="Times New Roman" panose="02020603050405020304" pitchFamily="18" charset="0"/>
                    <a:ea typeface="Calibri" panose="020F0502020204030204" pitchFamily="34" charset="0"/>
                    <a:cs typeface="Times New Roman" panose="02020603050405020304" pitchFamily="18" charset="0"/>
                  </a:rPr>
                  <a:t>, y es negativo (hacia la izquierda) cuando x&gt; 0, como en la figura </a:t>
                </a:r>
                <a:r>
                  <a:rPr lang="es-VE" dirty="0" smtClean="0">
                    <a:latin typeface="Times New Roman" panose="02020603050405020304" pitchFamily="18" charset="0"/>
                    <a:ea typeface="Calibri" panose="020F0502020204030204" pitchFamily="34" charset="0"/>
                    <a:cs typeface="Times New Roman" panose="02020603050405020304" pitchFamily="18" charset="0"/>
                  </a:rPr>
                  <a:t>8c</a:t>
                </a:r>
                <a:r>
                  <a:rPr lang="es-VE" dirty="0">
                    <a:latin typeface="Times New Roman" panose="02020603050405020304" pitchFamily="18" charset="0"/>
                    <a:ea typeface="Calibri" panose="020F0502020204030204" pitchFamily="34" charset="0"/>
                    <a:cs typeface="Times New Roman" panose="02020603050405020304" pitchFamily="18" charset="0"/>
                  </a:rPr>
                  <a:t>. Este tipo </a:t>
                </a:r>
                <a:r>
                  <a:rPr lang="es-VE" dirty="0" smtClean="0">
                    <a:latin typeface="Times New Roman" panose="02020603050405020304" pitchFamily="18" charset="0"/>
                    <a:ea typeface="Calibri" panose="020F0502020204030204" pitchFamily="34" charset="0"/>
                    <a:cs typeface="Times New Roman" panose="02020603050405020304" pitchFamily="18" charset="0"/>
                  </a:rPr>
                  <a:t>de fuerza </a:t>
                </a:r>
                <a:r>
                  <a:rPr lang="es-VE" dirty="0">
                    <a:latin typeface="Times New Roman" panose="02020603050405020304" pitchFamily="18" charset="0"/>
                    <a:ea typeface="Calibri" panose="020F0502020204030204" pitchFamily="34" charset="0"/>
                    <a:cs typeface="Times New Roman" panose="02020603050405020304" pitchFamily="18" charset="0"/>
                  </a:rPr>
                  <a:t>siempre actúa hacia el equilibrio y se llama fuerza restauradora</a:t>
                </a:r>
                <a:r>
                  <a:rPr lang="es-VE" dirty="0" smtClean="0">
                    <a:latin typeface="Times New Roman" panose="02020603050405020304" pitchFamily="18" charset="0"/>
                    <a:ea typeface="Calibri" panose="020F0502020204030204" pitchFamily="34" charset="0"/>
                    <a:cs typeface="Times New Roman" panose="02020603050405020304" pitchFamily="18" charset="0"/>
                  </a:rPr>
                  <a:t>..</a:t>
                </a:r>
                <a:endParaRPr lang="es-VE"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VE" dirty="0">
                  <a:latin typeface="Times New Roman" panose="02020603050405020304" pitchFamily="18" charset="0"/>
                  <a:cs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879653" y="945214"/>
                <a:ext cx="10357842" cy="4524315"/>
              </a:xfrm>
              <a:prstGeom prst="rect">
                <a:avLst/>
              </a:prstGeom>
              <a:blipFill rotWithShape="0">
                <a:blip r:embed="rId2"/>
                <a:stretch>
                  <a:fillRect l="-471" t="-674" r="-530"/>
                </a:stretch>
              </a:blipFill>
            </p:spPr>
            <p:txBody>
              <a:bodyPr/>
              <a:lstStyle/>
              <a:p>
                <a:r>
                  <a:rPr lang="es-VE">
                    <a:noFill/>
                  </a:rPr>
                  <a:t> </a:t>
                </a:r>
              </a:p>
            </p:txBody>
          </p:sp>
        </mc:Fallback>
      </mc:AlternateContent>
    </p:spTree>
    <p:extLst>
      <p:ext uri="{BB962C8B-B14F-4D97-AF65-F5344CB8AC3E}">
        <p14:creationId xmlns:p14="http://schemas.microsoft.com/office/powerpoint/2010/main" val="55297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254205" y="481262"/>
            <a:ext cx="3470070" cy="3935029"/>
          </a:xfrm>
          <a:prstGeom prst="rect">
            <a:avLst/>
          </a:prstGeom>
        </p:spPr>
      </p:pic>
      <p:sp>
        <p:nvSpPr>
          <p:cNvPr id="3" name="Rectángulo 2"/>
          <p:cNvSpPr/>
          <p:nvPr/>
        </p:nvSpPr>
        <p:spPr>
          <a:xfrm>
            <a:off x="656916" y="4416291"/>
            <a:ext cx="10664648" cy="1384995"/>
          </a:xfrm>
          <a:prstGeom prst="rect">
            <a:avLst/>
          </a:prstGeom>
        </p:spPr>
        <p:txBody>
          <a:bodyPr wrap="square">
            <a:spAutoFit/>
          </a:bodyPr>
          <a:lstStyle/>
          <a:p>
            <a:pPr algn="just"/>
            <a:r>
              <a:rPr lang="es-VE" sz="1400" dirty="0" smtClean="0">
                <a:latin typeface="Times New Roman" panose="02020603050405020304" pitchFamily="18" charset="0"/>
                <a:cs typeface="Times New Roman" panose="02020603050405020304" pitchFamily="18" charset="0"/>
              </a:rPr>
              <a:t>Figura 8. Variación de la fuerza de un bloque sobre un resorte</a:t>
            </a:r>
          </a:p>
          <a:p>
            <a:pPr marL="1257300" lvl="2" indent="-342900" algn="just">
              <a:buAutoNum type="alphaLcParenBoth"/>
            </a:pPr>
            <a:r>
              <a:rPr lang="es-VE" sz="1400" dirty="0" smtClean="0">
                <a:latin typeface="Times New Roman" panose="02020603050405020304" pitchFamily="18" charset="0"/>
                <a:cs typeface="Times New Roman" panose="02020603050405020304" pitchFamily="18" charset="0"/>
              </a:rPr>
              <a:t>Cuando x = 0, la fuerza es nula y el sistema está en equilibrio</a:t>
            </a:r>
          </a:p>
          <a:p>
            <a:pPr marL="1257300" lvl="2" indent="-342900" algn="just">
              <a:buAutoNum type="alphaLcParenBoth"/>
            </a:pPr>
            <a:r>
              <a:rPr lang="es-VE" sz="1400" dirty="0" smtClean="0">
                <a:latin typeface="Times New Roman" panose="02020603050405020304" pitchFamily="18" charset="0"/>
                <a:cs typeface="Times New Roman" panose="02020603050405020304" pitchFamily="18" charset="0"/>
              </a:rPr>
              <a:t>Cuando x es negativo, la fuerza es negativa, el resorte está comprimido</a:t>
            </a:r>
          </a:p>
          <a:p>
            <a:pPr marL="1257300" lvl="2" indent="-342900" algn="just">
              <a:buAutoNum type="alphaLcParenBoth"/>
            </a:pPr>
            <a:r>
              <a:rPr lang="es-VE" sz="1400" dirty="0" smtClean="0">
                <a:latin typeface="Times New Roman" panose="02020603050405020304" pitchFamily="18" charset="0"/>
                <a:cs typeface="Times New Roman" panose="02020603050405020304" pitchFamily="18" charset="0"/>
              </a:rPr>
              <a:t>Cuando x es negativo, la fuerza es positiva, el resorte está estirado</a:t>
            </a:r>
          </a:p>
          <a:p>
            <a:pPr marL="1257300" lvl="2" indent="-342900" algn="just">
              <a:buAutoNum type="alphaLcParenBoth"/>
            </a:pPr>
            <a:r>
              <a:rPr lang="es-VE" sz="1400" dirty="0" smtClean="0">
                <a:latin typeface="Times New Roman" panose="02020603050405020304" pitchFamily="18" charset="0"/>
                <a:cs typeface="Times New Roman" panose="02020603050405020304" pitchFamily="18" charset="0"/>
              </a:rPr>
              <a:t>Grafica de Fuerza versus desplazamiento. El trabajo hecho por el resorte cuando, el bloque se mueve de x</a:t>
            </a:r>
            <a:r>
              <a:rPr lang="es-VE" sz="1400" baseline="-25000" dirty="0" smtClean="0">
                <a:latin typeface="Times New Roman" panose="02020603050405020304" pitchFamily="18" charset="0"/>
                <a:cs typeface="Times New Roman" panose="02020603050405020304" pitchFamily="18" charset="0"/>
              </a:rPr>
              <a:t>m</a:t>
            </a:r>
            <a:r>
              <a:rPr lang="es-VE" sz="1400" dirty="0" smtClean="0">
                <a:latin typeface="Times New Roman" panose="02020603050405020304" pitchFamily="18" charset="0"/>
                <a:cs typeface="Times New Roman" panose="02020603050405020304" pitchFamily="18" charset="0"/>
              </a:rPr>
              <a:t> a 0, </a:t>
            </a:r>
          </a:p>
          <a:p>
            <a:pPr lvl="2" algn="just"/>
            <a:r>
              <a:rPr lang="es-VE" sz="1400" dirty="0">
                <a:latin typeface="Times New Roman" panose="02020603050405020304" pitchFamily="18" charset="0"/>
                <a:cs typeface="Times New Roman" panose="02020603050405020304" pitchFamily="18" charset="0"/>
              </a:rPr>
              <a:t> </a:t>
            </a:r>
            <a:r>
              <a:rPr lang="es-VE" sz="1400" dirty="0" smtClean="0">
                <a:latin typeface="Times New Roman" panose="02020603050405020304" pitchFamily="18" charset="0"/>
                <a:cs typeface="Times New Roman" panose="02020603050405020304" pitchFamily="18" charset="0"/>
              </a:rPr>
              <a:t>        es el área coloreada bajo la recta igual a ½ K x</a:t>
            </a:r>
            <a:r>
              <a:rPr lang="es-VE" sz="1400" baseline="30000" dirty="0" smtClean="0">
                <a:latin typeface="Times New Roman" panose="02020603050405020304" pitchFamily="18" charset="0"/>
                <a:cs typeface="Times New Roman" panose="02020603050405020304" pitchFamily="18" charset="0"/>
              </a:rPr>
              <a:t>2</a:t>
            </a:r>
            <a:r>
              <a:rPr lang="es-VE" sz="1400" dirty="0" smtClean="0">
                <a:latin typeface="Times New Roman" panose="02020603050405020304" pitchFamily="18" charset="0"/>
                <a:cs typeface="Times New Roman" panose="02020603050405020304" pitchFamily="18" charset="0"/>
              </a:rPr>
              <a:t> </a:t>
            </a:r>
            <a:endParaRPr lang="es-VE"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682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ángulo 2"/>
              <p:cNvSpPr/>
              <p:nvPr/>
            </p:nvSpPr>
            <p:spPr>
              <a:xfrm>
                <a:off x="870284" y="1354015"/>
                <a:ext cx="9970168" cy="3244093"/>
              </a:xfrm>
              <a:prstGeom prst="rect">
                <a:avLst/>
              </a:prstGeom>
            </p:spPr>
            <p:txBody>
              <a:bodyPr wrap="square">
                <a:spAutoFit/>
              </a:bodyPr>
              <a:lstStyle/>
              <a:p>
                <a:r>
                  <a:rPr lang="es-VE" dirty="0" smtClean="0">
                    <a:latin typeface="Times New Roman" panose="02020603050405020304" pitchFamily="18" charset="0"/>
                    <a:cs typeface="Times New Roman" panose="02020603050405020304" pitchFamily="18" charset="0"/>
                  </a:rPr>
                  <a:t>Si permitimos que el bloque comprima el resorte una distancia x</a:t>
                </a:r>
                <a:r>
                  <a:rPr lang="es-VE" baseline="-25000" dirty="0" smtClean="0">
                    <a:latin typeface="Times New Roman" panose="02020603050405020304" pitchFamily="18" charset="0"/>
                    <a:cs typeface="Times New Roman" panose="02020603050405020304" pitchFamily="18" charset="0"/>
                  </a:rPr>
                  <a:t>m</a:t>
                </a:r>
                <a:r>
                  <a:rPr lang="es-VE" dirty="0" smtClean="0">
                    <a:latin typeface="Times New Roman" panose="02020603050405020304" pitchFamily="18" charset="0"/>
                    <a:cs typeface="Times New Roman" panose="02020603050405020304" pitchFamily="18" charset="0"/>
                  </a:rPr>
                  <a:t>, desde la posición de equilibrio y luego lo soltamos, el se moverá desde -x</a:t>
                </a:r>
                <a:r>
                  <a:rPr lang="es-VE" baseline="-25000" dirty="0" smtClean="0">
                    <a:latin typeface="Times New Roman" panose="02020603050405020304" pitchFamily="18" charset="0"/>
                    <a:cs typeface="Times New Roman" panose="02020603050405020304" pitchFamily="18" charset="0"/>
                  </a:rPr>
                  <a:t>m  </a:t>
                </a:r>
                <a:r>
                  <a:rPr lang="es-VE" dirty="0" smtClean="0">
                    <a:latin typeface="Times New Roman" panose="02020603050405020304" pitchFamily="18" charset="0"/>
                    <a:cs typeface="Times New Roman" panose="02020603050405020304" pitchFamily="18" charset="0"/>
                  </a:rPr>
                  <a:t>pasando por x=0 hasta + </a:t>
                </a:r>
                <a:r>
                  <a:rPr lang="es-VE" dirty="0">
                    <a:latin typeface="Times New Roman" panose="02020603050405020304" pitchFamily="18" charset="0"/>
                    <a:cs typeface="Times New Roman" panose="02020603050405020304" pitchFamily="18" charset="0"/>
                  </a:rPr>
                  <a:t>x</a:t>
                </a:r>
                <a:r>
                  <a:rPr lang="es-VE" baseline="-25000" dirty="0">
                    <a:latin typeface="Times New Roman" panose="02020603050405020304" pitchFamily="18" charset="0"/>
                    <a:cs typeface="Times New Roman" panose="02020603050405020304" pitchFamily="18" charset="0"/>
                  </a:rPr>
                  <a:t>m </a:t>
                </a:r>
                <a:r>
                  <a:rPr lang="es-VE" dirty="0" smtClean="0">
                    <a:latin typeface="Times New Roman" panose="02020603050405020304" pitchFamily="18" charset="0"/>
                    <a:cs typeface="Times New Roman" panose="02020603050405020304" pitchFamily="18" charset="0"/>
                  </a:rPr>
                  <a:t>, en ausencia de fricción, oscilará indefinidamente entre ambos extremos. Para calcular el trabajo hecho por la fuerza del resorte sobre el bloque cuando se mueve de x</a:t>
                </a:r>
                <a:r>
                  <a:rPr lang="es-VE" baseline="-25000" dirty="0" smtClean="0">
                    <a:latin typeface="Times New Roman" panose="02020603050405020304" pitchFamily="18" charset="0"/>
                    <a:cs typeface="Times New Roman" panose="02020603050405020304" pitchFamily="18" charset="0"/>
                  </a:rPr>
                  <a:t>i</a:t>
                </a:r>
                <a:r>
                  <a:rPr lang="es-VE" dirty="0" smtClean="0">
                    <a:latin typeface="Times New Roman" panose="02020603050405020304" pitchFamily="18" charset="0"/>
                    <a:cs typeface="Times New Roman" panose="02020603050405020304" pitchFamily="18" charset="0"/>
                  </a:rPr>
                  <a:t>= </a:t>
                </a:r>
                <a:r>
                  <a:rPr lang="es-VE" dirty="0">
                    <a:latin typeface="Times New Roman" panose="02020603050405020304" pitchFamily="18" charset="0"/>
                    <a:cs typeface="Times New Roman" panose="02020603050405020304" pitchFamily="18" charset="0"/>
                  </a:rPr>
                  <a:t>-</a:t>
                </a:r>
                <a:r>
                  <a:rPr lang="es-VE" dirty="0" smtClean="0">
                    <a:latin typeface="Times New Roman" panose="02020603050405020304" pitchFamily="18" charset="0"/>
                    <a:cs typeface="Times New Roman" panose="02020603050405020304" pitchFamily="18" charset="0"/>
                  </a:rPr>
                  <a:t>x</a:t>
                </a:r>
                <a:r>
                  <a:rPr lang="es-VE" baseline="-25000" dirty="0" smtClean="0">
                    <a:latin typeface="Times New Roman" panose="02020603050405020304" pitchFamily="18" charset="0"/>
                    <a:cs typeface="Times New Roman" panose="02020603050405020304" pitchFamily="18" charset="0"/>
                  </a:rPr>
                  <a:t>m</a:t>
                </a:r>
                <a:r>
                  <a:rPr lang="es-VE" dirty="0" smtClean="0">
                    <a:latin typeface="Times New Roman" panose="02020603050405020304" pitchFamily="18" charset="0"/>
                    <a:cs typeface="Times New Roman" panose="02020603050405020304" pitchFamily="18" charset="0"/>
                  </a:rPr>
                  <a:t> hasta </a:t>
                </a:r>
                <a:r>
                  <a:rPr lang="es-VE" dirty="0" err="1" smtClean="0">
                    <a:latin typeface="Times New Roman" panose="02020603050405020304" pitchFamily="18" charset="0"/>
                    <a:cs typeface="Times New Roman" panose="02020603050405020304" pitchFamily="18" charset="0"/>
                  </a:rPr>
                  <a:t>x</a:t>
                </a:r>
                <a:r>
                  <a:rPr lang="es-VE" baseline="-25000" dirty="0" err="1" smtClean="0">
                    <a:latin typeface="Times New Roman" panose="02020603050405020304" pitchFamily="18" charset="0"/>
                    <a:cs typeface="Times New Roman" panose="02020603050405020304" pitchFamily="18" charset="0"/>
                  </a:rPr>
                  <a:t>f</a:t>
                </a:r>
                <a:r>
                  <a:rPr lang="es-VE" dirty="0" smtClean="0">
                    <a:latin typeface="Times New Roman" panose="02020603050405020304" pitchFamily="18" charset="0"/>
                    <a:cs typeface="Times New Roman" panose="02020603050405020304" pitchFamily="18" charset="0"/>
                  </a:rPr>
                  <a:t> = 0</a:t>
                </a:r>
                <a:r>
                  <a:rPr lang="es-VE" baseline="-25000" dirty="0" smtClean="0">
                    <a:latin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cs typeface="Times New Roman" panose="02020603050405020304" pitchFamily="18" charset="0"/>
                  </a:rPr>
                  <a:t>, usamos la ley de Hooke como sigue:</a:t>
                </a:r>
              </a:p>
              <a:p>
                <a:endParaRPr lang="es-VE" dirty="0">
                  <a:latin typeface="Times New Roman" panose="02020603050405020304" pitchFamily="18" charset="0"/>
                  <a:cs typeface="Times New Roman" panose="02020603050405020304" pitchFamily="18" charset="0"/>
                </a:endParaRPr>
              </a:p>
              <a:p>
                <a:endParaRPr lang="es-VE" i="1"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VE" i="1">
                          <a:latin typeface="Cambria Math" panose="02040503050406030204" pitchFamily="18" charset="0"/>
                        </a:rPr>
                        <m:t>𝑊</m:t>
                      </m:r>
                      <m:r>
                        <a:rPr lang="es-VE" i="1">
                          <a:latin typeface="Cambria Math" panose="02040503050406030204" pitchFamily="18" charset="0"/>
                        </a:rPr>
                        <m:t>=</m:t>
                      </m:r>
                      <m:nary>
                        <m:naryPr>
                          <m:ctrlPr>
                            <a:rPr lang="es-VE" i="1" smtClean="0">
                              <a:latin typeface="Cambria Math" panose="02040503050406030204" pitchFamily="18" charset="0"/>
                            </a:rPr>
                          </m:ctrlPr>
                        </m:naryPr>
                        <m:sub>
                          <m:sSub>
                            <m:sSubPr>
                              <m:ctrlPr>
                                <a:rPr lang="es-VE" i="1" smtClean="0">
                                  <a:latin typeface="Cambria Math" panose="02040503050406030204" pitchFamily="18" charset="0"/>
                                </a:rPr>
                              </m:ctrlPr>
                            </m:sSubPr>
                            <m:e>
                              <m:r>
                                <a:rPr lang="es-VE" b="0" i="1" smtClean="0">
                                  <a:latin typeface="Cambria Math" panose="02040503050406030204" pitchFamily="18" charset="0"/>
                                </a:rPr>
                                <m:t>𝑥</m:t>
                              </m:r>
                            </m:e>
                            <m:sub>
                              <m:r>
                                <a:rPr lang="es-VE" b="0" i="1" smtClean="0">
                                  <a:latin typeface="Cambria Math" panose="02040503050406030204" pitchFamily="18" charset="0"/>
                                </a:rPr>
                                <m:t>𝑖</m:t>
                              </m:r>
                            </m:sub>
                          </m:sSub>
                        </m:sub>
                        <m:sup>
                          <m:sSub>
                            <m:sSubPr>
                              <m:ctrlPr>
                                <a:rPr lang="es-VE" i="1" smtClean="0">
                                  <a:latin typeface="Cambria Math" panose="02040503050406030204" pitchFamily="18" charset="0"/>
                                </a:rPr>
                              </m:ctrlPr>
                            </m:sSubPr>
                            <m:e>
                              <m:r>
                                <a:rPr lang="es-VE" b="0" i="1" smtClean="0">
                                  <a:latin typeface="Cambria Math" panose="02040503050406030204" pitchFamily="18" charset="0"/>
                                </a:rPr>
                                <m:t>𝑥</m:t>
                              </m:r>
                            </m:e>
                            <m:sub>
                              <m:r>
                                <a:rPr lang="es-VE" b="0" i="1" smtClean="0">
                                  <a:latin typeface="Cambria Math" panose="02040503050406030204" pitchFamily="18" charset="0"/>
                                </a:rPr>
                                <m:t>𝑓</m:t>
                              </m:r>
                            </m:sub>
                          </m:sSub>
                        </m:sup>
                        <m:e>
                          <m:sSub>
                            <m:sSubPr>
                              <m:ctrlPr>
                                <a:rPr lang="es-VE" i="1">
                                  <a:latin typeface="Cambria Math" panose="02040503050406030204" pitchFamily="18" charset="0"/>
                                </a:rPr>
                              </m:ctrlPr>
                            </m:sSubPr>
                            <m:e>
                              <m:r>
                                <a:rPr lang="es-VE" i="1">
                                  <a:latin typeface="Cambria Math" panose="02040503050406030204" pitchFamily="18" charset="0"/>
                                </a:rPr>
                                <m:t>𝐹</m:t>
                              </m:r>
                            </m:e>
                            <m:sub>
                              <m:r>
                                <a:rPr lang="es-VE" i="1">
                                  <a:latin typeface="Cambria Math" panose="02040503050406030204" pitchFamily="18" charset="0"/>
                                </a:rPr>
                                <m:t>𝑥</m:t>
                              </m:r>
                            </m:sub>
                          </m:sSub>
                          <m:r>
                            <a:rPr lang="es-VE" i="1">
                              <a:latin typeface="Cambria Math" panose="02040503050406030204" pitchFamily="18" charset="0"/>
                            </a:rPr>
                            <m:t> </m:t>
                          </m:r>
                          <m:r>
                            <a:rPr lang="es-VE" b="0" i="1" smtClean="0">
                              <a:latin typeface="Cambria Math" panose="02040503050406030204" pitchFamily="18" charset="0"/>
                            </a:rPr>
                            <m:t>𝑑𝑥</m:t>
                          </m:r>
                        </m:e>
                      </m:nary>
                      <m:r>
                        <a:rPr lang="es-VE" i="1" smtClean="0">
                          <a:latin typeface="Cambria Math" panose="02040503050406030204" pitchFamily="18" charset="0"/>
                          <a:ea typeface="Cambria Math" panose="02040503050406030204" pitchFamily="18" charset="0"/>
                        </a:rPr>
                        <m:t>=</m:t>
                      </m:r>
                      <m:nary>
                        <m:naryPr>
                          <m:ctrlPr>
                            <a:rPr lang="es-VE" i="1" smtClean="0">
                              <a:latin typeface="Cambria Math" panose="02040503050406030204" pitchFamily="18" charset="0"/>
                              <a:ea typeface="Cambria Math" panose="02040503050406030204" pitchFamily="18" charset="0"/>
                            </a:rPr>
                          </m:ctrlPr>
                        </m:naryPr>
                        <m:sub>
                          <m:sSub>
                            <m:sSubPr>
                              <m:ctrlPr>
                                <a:rPr lang="es-VE" i="1" smtClean="0">
                                  <a:latin typeface="Cambria Math" panose="02040503050406030204" pitchFamily="18" charset="0"/>
                                  <a:ea typeface="Cambria Math" panose="02040503050406030204" pitchFamily="18" charset="0"/>
                                </a:rPr>
                              </m:ctrlPr>
                            </m:sSubPr>
                            <m:e>
                              <m:r>
                                <a:rPr lang="es-VE"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𝑥</m:t>
                              </m:r>
                            </m:e>
                            <m:sub>
                              <m:r>
                                <a:rPr lang="es-VE" b="0" i="1" smtClean="0">
                                  <a:latin typeface="Cambria Math" panose="02040503050406030204" pitchFamily="18" charset="0"/>
                                  <a:ea typeface="Cambria Math" panose="02040503050406030204" pitchFamily="18" charset="0"/>
                                </a:rPr>
                                <m:t>𝑚</m:t>
                              </m:r>
                            </m:sub>
                          </m:sSub>
                        </m:sub>
                        <m:sup>
                          <m:r>
                            <a:rPr lang="es-VE" b="0" i="1" smtClean="0">
                              <a:latin typeface="Cambria Math" panose="02040503050406030204" pitchFamily="18" charset="0"/>
                              <a:ea typeface="Cambria Math" panose="02040503050406030204" pitchFamily="18" charset="0"/>
                            </a:rPr>
                            <m:t>0</m:t>
                          </m:r>
                        </m:sup>
                        <m:e>
                          <m:r>
                            <a:rPr lang="es-VE" i="1">
                              <a:latin typeface="Cambria Math" panose="02040503050406030204" pitchFamily="18" charset="0"/>
                            </a:rPr>
                            <m:t>−</m:t>
                          </m:r>
                          <m:r>
                            <a:rPr lang="es-VE" i="1">
                              <a:latin typeface="Cambria Math" panose="02040503050406030204" pitchFamily="18" charset="0"/>
                            </a:rPr>
                            <m:t>𝑘𝑥𝑑𝑥</m:t>
                          </m:r>
                          <m:r>
                            <a:rPr lang="es-VE" i="1">
                              <a:latin typeface="Cambria Math" panose="02040503050406030204" pitchFamily="18" charset="0"/>
                              <a:ea typeface="Cambria Math" panose="02040503050406030204" pitchFamily="18" charset="0"/>
                            </a:rPr>
                            <m:t>=</m:t>
                          </m:r>
                          <m:d>
                            <m:dPr>
                              <m:begChr m:val=""/>
                              <m:endChr m:val="|"/>
                              <m:ctrlPr>
                                <a:rPr lang="es-VE" i="1">
                                  <a:latin typeface="Cambria Math" panose="02040503050406030204" pitchFamily="18" charset="0"/>
                                </a:rPr>
                              </m:ctrlPr>
                            </m:dPr>
                            <m:e>
                              <m:f>
                                <m:fPr>
                                  <m:ctrlPr>
                                    <a:rPr lang="es-VE" i="1">
                                      <a:latin typeface="Cambria Math" panose="02040503050406030204" pitchFamily="18" charset="0"/>
                                    </a:rPr>
                                  </m:ctrlPr>
                                </m:fPr>
                                <m:num>
                                  <m:r>
                                    <a:rPr lang="es-VE" i="1">
                                      <a:latin typeface="Cambria Math" panose="02040503050406030204" pitchFamily="18" charset="0"/>
                                    </a:rPr>
                                    <m:t>1</m:t>
                                  </m:r>
                                </m:num>
                                <m:den>
                                  <m:r>
                                    <a:rPr lang="es-VE" i="1">
                                      <a:latin typeface="Cambria Math" panose="02040503050406030204" pitchFamily="18" charset="0"/>
                                    </a:rPr>
                                    <m:t>2</m:t>
                                  </m:r>
                                </m:den>
                              </m:f>
                              <m:r>
                                <a:rPr lang="es-VE" i="1">
                                  <a:latin typeface="Cambria Math" panose="02040503050406030204" pitchFamily="18" charset="0"/>
                                </a:rPr>
                                <m:t>𝑘</m:t>
                              </m:r>
                              <m:sSup>
                                <m:sSupPr>
                                  <m:ctrlPr>
                                    <a:rPr lang="es-VE" i="1">
                                      <a:latin typeface="Cambria Math" panose="02040503050406030204" pitchFamily="18" charset="0"/>
                                    </a:rPr>
                                  </m:ctrlPr>
                                </m:sSupPr>
                                <m:e>
                                  <m:r>
                                    <a:rPr lang="es-VE" i="1">
                                      <a:latin typeface="Cambria Math" panose="02040503050406030204" pitchFamily="18" charset="0"/>
                                    </a:rPr>
                                    <m:t>𝑥</m:t>
                                  </m:r>
                                </m:e>
                                <m:sup>
                                  <m:r>
                                    <a:rPr lang="es-VE" i="1">
                                      <a:latin typeface="Cambria Math" panose="02040503050406030204" pitchFamily="18" charset="0"/>
                                    </a:rPr>
                                    <m:t>2</m:t>
                                  </m:r>
                                </m:sup>
                              </m:sSup>
                            </m:e>
                          </m:d>
                          <m:f>
                            <m:fPr>
                              <m:type m:val="noBar"/>
                              <m:ctrlPr>
                                <a:rPr lang="es-VE" i="1">
                                  <a:latin typeface="Cambria Math" panose="02040503050406030204" pitchFamily="18" charset="0"/>
                                  <a:ea typeface="Cambria Math" panose="02040503050406030204" pitchFamily="18" charset="0"/>
                                </a:rPr>
                              </m:ctrlPr>
                            </m:fPr>
                            <m:num>
                              <m:r>
                                <a:rPr lang="es-VE" i="1">
                                  <a:latin typeface="Cambria Math" panose="02040503050406030204" pitchFamily="18" charset="0"/>
                                  <a:ea typeface="Cambria Math" panose="02040503050406030204" pitchFamily="18" charset="0"/>
                                </a:rPr>
                                <m:t>0</m:t>
                              </m:r>
                            </m:num>
                            <m:den>
                              <m:sSub>
                                <m:sSubPr>
                                  <m:ctrlPr>
                                    <a:rPr lang="es-VE" i="1">
                                      <a:latin typeface="Cambria Math" panose="02040503050406030204" pitchFamily="18" charset="0"/>
                                    </a:rPr>
                                  </m:ctrlPr>
                                </m:sSubPr>
                                <m:e>
                                  <m:r>
                                    <a:rPr lang="es-VE" i="1">
                                      <a:latin typeface="Cambria Math" panose="02040503050406030204" pitchFamily="18" charset="0"/>
                                    </a:rPr>
                                    <m:t>−</m:t>
                                  </m:r>
                                  <m:r>
                                    <a:rPr lang="es-VE" i="1">
                                      <a:latin typeface="Cambria Math" panose="02040503050406030204" pitchFamily="18" charset="0"/>
                                    </a:rPr>
                                    <m:t>𝑥</m:t>
                                  </m:r>
                                </m:e>
                                <m:sub>
                                  <m:r>
                                    <a:rPr lang="es-VE" i="1">
                                      <a:latin typeface="Cambria Math" panose="02040503050406030204" pitchFamily="18" charset="0"/>
                                    </a:rPr>
                                    <m:t>𝑚</m:t>
                                  </m:r>
                                </m:sub>
                              </m:sSub>
                            </m:den>
                          </m:f>
                        </m:e>
                      </m:nary>
                      <m:r>
                        <a:rPr lang="es-VE" i="1" smtClean="0">
                          <a:latin typeface="Cambria Math" panose="02040503050406030204" pitchFamily="18" charset="0"/>
                          <a:ea typeface="Cambria Math" panose="02040503050406030204" pitchFamily="18" charset="0"/>
                        </a:rPr>
                        <m:t>=</m:t>
                      </m:r>
                      <m:f>
                        <m:fPr>
                          <m:ctrlPr>
                            <a:rPr lang="es-VE" i="1" smtClean="0">
                              <a:latin typeface="Cambria Math" panose="02040503050406030204" pitchFamily="18" charset="0"/>
                              <a:ea typeface="Cambria Math" panose="02040503050406030204" pitchFamily="18" charset="0"/>
                            </a:rPr>
                          </m:ctrlPr>
                        </m:fPr>
                        <m:num>
                          <m:r>
                            <a:rPr lang="es-VE" b="0" i="1" smtClean="0">
                              <a:latin typeface="Cambria Math" panose="02040503050406030204" pitchFamily="18" charset="0"/>
                              <a:ea typeface="Cambria Math" panose="02040503050406030204" pitchFamily="18" charset="0"/>
                            </a:rPr>
                            <m:t>1</m:t>
                          </m:r>
                        </m:num>
                        <m:den>
                          <m:r>
                            <a:rPr lang="es-VE" b="0" i="1" smtClean="0">
                              <a:latin typeface="Cambria Math" panose="02040503050406030204" pitchFamily="18" charset="0"/>
                              <a:ea typeface="Cambria Math" panose="02040503050406030204" pitchFamily="18" charset="0"/>
                            </a:rPr>
                            <m:t>2</m:t>
                          </m:r>
                        </m:den>
                      </m:f>
                      <m:r>
                        <a:rPr lang="es-VE" b="0" i="1" smtClean="0">
                          <a:latin typeface="Cambria Math" panose="02040503050406030204" pitchFamily="18" charset="0"/>
                          <a:ea typeface="Cambria Math" panose="02040503050406030204" pitchFamily="18" charset="0"/>
                        </a:rPr>
                        <m:t>𝑘</m:t>
                      </m:r>
                      <m:sSup>
                        <m:sSupPr>
                          <m:ctrlPr>
                            <a:rPr lang="es-VE" b="0" i="1" smtClean="0">
                              <a:latin typeface="Cambria Math" panose="02040503050406030204" pitchFamily="18" charset="0"/>
                              <a:ea typeface="Cambria Math" panose="02040503050406030204" pitchFamily="18" charset="0"/>
                            </a:rPr>
                          </m:ctrlPr>
                        </m:sSupPr>
                        <m:e>
                          <m:r>
                            <a:rPr lang="es-VE" b="0" i="1" smtClean="0">
                              <a:latin typeface="Cambria Math" panose="02040503050406030204" pitchFamily="18" charset="0"/>
                              <a:ea typeface="Cambria Math" panose="02040503050406030204" pitchFamily="18" charset="0"/>
                            </a:rPr>
                            <m:t>𝑥</m:t>
                          </m:r>
                        </m:e>
                        <m:sup>
                          <m:r>
                            <a:rPr lang="es-VE" b="0" i="1" smtClean="0">
                              <a:latin typeface="Cambria Math" panose="02040503050406030204" pitchFamily="18" charset="0"/>
                              <a:ea typeface="Cambria Math" panose="02040503050406030204" pitchFamily="18" charset="0"/>
                            </a:rPr>
                            <m:t>2</m:t>
                          </m:r>
                        </m:sup>
                      </m:sSup>
                    </m:oMath>
                  </m:oMathPara>
                </a14:m>
                <a:endParaRPr lang="es-VE" dirty="0" smtClean="0">
                  <a:latin typeface="Times New Roman" panose="02020603050405020304" pitchFamily="18" charset="0"/>
                  <a:cs typeface="Times New Roman" panose="02020603050405020304" pitchFamily="18" charset="0"/>
                </a:endParaRPr>
              </a:p>
              <a:p>
                <a:endParaRPr lang="es-VE" dirty="0">
                  <a:latin typeface="Times New Roman" panose="02020603050405020304" pitchFamily="18" charset="0"/>
                  <a:cs typeface="Times New Roman" panose="02020603050405020304" pitchFamily="18" charset="0"/>
                </a:endParaRPr>
              </a:p>
              <a:p>
                <a:endParaRPr lang="es-VE" dirty="0" smtClean="0">
                  <a:latin typeface="Times New Roman" panose="02020603050405020304" pitchFamily="18" charset="0"/>
                  <a:cs typeface="Times New Roman" panose="02020603050405020304" pitchFamily="18" charset="0"/>
                </a:endParaRPr>
              </a:p>
              <a:p>
                <a:endParaRPr lang="es-VE" dirty="0" smtClean="0">
                  <a:latin typeface="Times New Roman" panose="02020603050405020304" pitchFamily="18" charset="0"/>
                  <a:cs typeface="Times New Roman" panose="02020603050405020304" pitchFamily="18"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870284" y="1354015"/>
                <a:ext cx="9970168" cy="3244093"/>
              </a:xfrm>
              <a:prstGeom prst="rect">
                <a:avLst/>
              </a:prstGeom>
              <a:blipFill rotWithShape="0">
                <a:blip r:embed="rId2"/>
                <a:stretch>
                  <a:fillRect l="-550" t="-940"/>
                </a:stretch>
              </a:blipFill>
            </p:spPr>
            <p:txBody>
              <a:bodyPr/>
              <a:lstStyle/>
              <a:p>
                <a:r>
                  <a:rPr lang="es-VE">
                    <a:noFill/>
                  </a:rPr>
                  <a:t> </a:t>
                </a:r>
              </a:p>
            </p:txBody>
          </p:sp>
        </mc:Fallback>
      </mc:AlternateContent>
    </p:spTree>
    <p:extLst>
      <p:ext uri="{BB962C8B-B14F-4D97-AF65-F5344CB8AC3E}">
        <p14:creationId xmlns:p14="http://schemas.microsoft.com/office/powerpoint/2010/main" val="3297253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ángulo 4"/>
              <p:cNvSpPr/>
              <p:nvPr/>
            </p:nvSpPr>
            <p:spPr>
              <a:xfrm>
                <a:off x="1047259" y="825987"/>
                <a:ext cx="10611341" cy="5243871"/>
              </a:xfrm>
              <a:prstGeom prst="rect">
                <a:avLst/>
              </a:prstGeom>
            </p:spPr>
            <p:txBody>
              <a:bodyPr wrap="square">
                <a:spAutoFit/>
              </a:bodyPr>
              <a:lstStyle/>
              <a:p>
                <a:r>
                  <a:rPr lang="es-VE" b="1" dirty="0" smtClean="0">
                    <a:latin typeface="Times New Roman" panose="02020603050405020304" pitchFamily="18" charset="0"/>
                    <a:cs typeface="Times New Roman" panose="02020603050405020304" pitchFamily="18" charset="0"/>
                  </a:rPr>
                  <a:t>Teorema trabajo y energía</a:t>
                </a:r>
              </a:p>
              <a:p>
                <a:r>
                  <a:rPr lang="es-VE" dirty="0" smtClean="0">
                    <a:latin typeface="Times New Roman" panose="02020603050405020304" pitchFamily="18" charset="0"/>
                    <a:cs typeface="Times New Roman" panose="02020603050405020304" pitchFamily="18" charset="0"/>
                  </a:rPr>
                  <a:t>Consideremos una partícula moviéndose con una aceleración a lo largo del eje x </a:t>
                </a:r>
                <a14:m>
                  <m:oMath xmlns:m="http://schemas.openxmlformats.org/officeDocument/2006/math">
                    <m:acc>
                      <m:accPr>
                        <m:chr m:val="⃗"/>
                        <m:ctrlPr>
                          <a:rPr lang="es-VE" i="1" smtClean="0">
                            <a:latin typeface="Cambria Math" panose="02040503050406030204" pitchFamily="18" charset="0"/>
                          </a:rPr>
                        </m:ctrlPr>
                      </m:accPr>
                      <m:e>
                        <m:r>
                          <a:rPr lang="es-VE" b="0" i="1" smtClean="0">
                            <a:latin typeface="Cambria Math" panose="02040503050406030204" pitchFamily="18" charset="0"/>
                          </a:rPr>
                          <m:t>𝑎</m:t>
                        </m:r>
                      </m:e>
                    </m:acc>
                  </m:oMath>
                </a14:m>
                <a:r>
                  <a:rPr lang="es-VE" dirty="0" smtClean="0">
                    <a:latin typeface="Times New Roman" panose="02020603050405020304" pitchFamily="18" charset="0"/>
                    <a:cs typeface="Times New Roman" panose="02020603050405020304" pitchFamily="18" charset="0"/>
                  </a:rPr>
                  <a:t> . Utilizando </a:t>
                </a:r>
                <a:r>
                  <a:rPr lang="es-VE" dirty="0">
                    <a:latin typeface="Times New Roman" panose="02020603050405020304" pitchFamily="18" charset="0"/>
                    <a:cs typeface="Times New Roman" panose="02020603050405020304" pitchFamily="18" charset="0"/>
                  </a:rPr>
                  <a:t>la segunda ley de Newton y la definición que hicimos de </a:t>
                </a:r>
                <a:r>
                  <a:rPr lang="es-VE" dirty="0" smtClean="0">
                    <a:latin typeface="Times New Roman" panose="02020603050405020304" pitchFamily="18" charset="0"/>
                    <a:cs typeface="Times New Roman" panose="02020603050405020304" pitchFamily="18" charset="0"/>
                  </a:rPr>
                  <a:t>trabajo tenemos,</a:t>
                </a:r>
                <a:endParaRPr lang="es-VE" i="1"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VE" i="1">
                          <a:latin typeface="Cambria Math" panose="02040503050406030204" pitchFamily="18" charset="0"/>
                        </a:rPr>
                        <m:t>𝑊</m:t>
                      </m:r>
                      <m:r>
                        <a:rPr lang="es-VE"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𝐹</m:t>
                          </m:r>
                        </m:e>
                        <m:sub>
                          <m:r>
                            <a:rPr lang="es-VE" i="1">
                              <a:latin typeface="Cambria Math" panose="02040503050406030204" pitchFamily="18" charset="0"/>
                            </a:rPr>
                            <m:t>𝑥</m:t>
                          </m:r>
                        </m:sub>
                      </m:sSub>
                      <m:r>
                        <a:rPr lang="es-VE" i="1">
                          <a:latin typeface="Cambria Math" panose="02040503050406030204" pitchFamily="18" charset="0"/>
                        </a:rPr>
                        <m:t>∙∆</m:t>
                      </m:r>
                      <m:r>
                        <a:rPr lang="es-VE" i="1">
                          <a:latin typeface="Cambria Math" panose="02040503050406030204" pitchFamily="18" charset="0"/>
                        </a:rPr>
                        <m:t>𝑥</m:t>
                      </m:r>
                      <m:r>
                        <a:rPr lang="es-VE" i="1">
                          <a:latin typeface="Cambria Math" panose="02040503050406030204" pitchFamily="18" charset="0"/>
                        </a:rPr>
                        <m:t>=</m:t>
                      </m:r>
                      <m:r>
                        <a:rPr lang="es-VE" i="1">
                          <a:latin typeface="Cambria Math" panose="02040503050406030204" pitchFamily="18" charset="0"/>
                        </a:rPr>
                        <m:t>𝑚</m:t>
                      </m:r>
                      <m:acc>
                        <m:accPr>
                          <m:chr m:val="⃗"/>
                          <m:ctrlPr>
                            <a:rPr lang="es-VE" i="1">
                              <a:latin typeface="Cambria Math" panose="02040503050406030204" pitchFamily="18" charset="0"/>
                            </a:rPr>
                          </m:ctrlPr>
                        </m:accPr>
                        <m:e>
                          <m:r>
                            <a:rPr lang="es-VE" i="1">
                              <a:latin typeface="Cambria Math" panose="02040503050406030204" pitchFamily="18" charset="0"/>
                            </a:rPr>
                            <m:t>𝑎</m:t>
                          </m:r>
                        </m:e>
                      </m:acc>
                      <m:r>
                        <a:rPr lang="es-VE" i="1">
                          <a:latin typeface="Cambria Math" panose="02040503050406030204" pitchFamily="18" charset="0"/>
                        </a:rPr>
                        <m:t>∙∆</m:t>
                      </m:r>
                      <m:r>
                        <a:rPr lang="es-VE" i="1">
                          <a:latin typeface="Cambria Math" panose="02040503050406030204" pitchFamily="18" charset="0"/>
                        </a:rPr>
                        <m:t>𝑥</m:t>
                      </m:r>
                    </m:oMath>
                  </m:oMathPara>
                </a14:m>
                <a:endParaRPr lang="es-VE" dirty="0">
                  <a:latin typeface="Times New Roman" panose="02020603050405020304" pitchFamily="18" charset="0"/>
                  <a:cs typeface="Times New Roman" panose="02020603050405020304" pitchFamily="18" charset="0"/>
                </a:endParaRPr>
              </a:p>
              <a:p>
                <a:r>
                  <a:rPr lang="es-VE" dirty="0" smtClean="0">
                    <a:latin typeface="Times New Roman" panose="02020603050405020304" pitchFamily="18" charset="0"/>
                    <a:cs typeface="Times New Roman" panose="02020603050405020304" pitchFamily="18" charset="0"/>
                  </a:rPr>
                  <a:t>asumamos </a:t>
                </a:r>
                <a:r>
                  <a:rPr lang="es-VE" dirty="0">
                    <a:latin typeface="Times New Roman" panose="02020603050405020304" pitchFamily="18" charset="0"/>
                    <a:cs typeface="Times New Roman" panose="02020603050405020304" pitchFamily="18" charset="0"/>
                  </a:rPr>
                  <a:t>que la fuerza es constante, así que la aceleración también es constante, entonces podemos utilizar las ecuaciones de movimiento rectilíneo con aceleración constante, tomemos la ecuación </a:t>
                </a:r>
              </a:p>
              <a:p>
                <a:r>
                  <a:rPr lang="es-VE" dirty="0" smtClean="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s-VE" i="1">
                            <a:latin typeface="Cambria Math" panose="02040503050406030204" pitchFamily="18" charset="0"/>
                          </a:rPr>
                        </m:ctrlPr>
                      </m:sSubSupPr>
                      <m:e>
                        <m:r>
                          <a:rPr lang="es-VE" i="1">
                            <a:latin typeface="Cambria Math" panose="02040503050406030204" pitchFamily="18" charset="0"/>
                          </a:rPr>
                          <m:t>𝑣</m:t>
                        </m:r>
                      </m:e>
                      <m:sub>
                        <m:r>
                          <a:rPr lang="es-VE" i="1">
                            <a:latin typeface="Cambria Math" panose="02040503050406030204" pitchFamily="18" charset="0"/>
                          </a:rPr>
                          <m:t>𝑓</m:t>
                        </m:r>
                      </m:sub>
                      <m:sup>
                        <m:r>
                          <a:rPr lang="es-VE" i="1">
                            <a:latin typeface="Cambria Math" panose="02040503050406030204" pitchFamily="18" charset="0"/>
                          </a:rPr>
                          <m:t>2</m:t>
                        </m:r>
                      </m:sup>
                    </m:sSubSup>
                    <m:r>
                      <a:rPr lang="es-VE" i="1">
                        <a:latin typeface="Cambria Math" panose="02040503050406030204" pitchFamily="18" charset="0"/>
                      </a:rPr>
                      <m:t>=</m:t>
                    </m:r>
                    <m:sSubSup>
                      <m:sSubSupPr>
                        <m:ctrlPr>
                          <a:rPr lang="es-VE" i="1">
                            <a:latin typeface="Cambria Math" panose="02040503050406030204" pitchFamily="18" charset="0"/>
                          </a:rPr>
                        </m:ctrlPr>
                      </m:sSubSupPr>
                      <m:e>
                        <m:r>
                          <a:rPr lang="es-VE" i="1">
                            <a:latin typeface="Cambria Math" panose="02040503050406030204" pitchFamily="18" charset="0"/>
                          </a:rPr>
                          <m:t>𝑣</m:t>
                        </m:r>
                      </m:e>
                      <m:sub>
                        <m:r>
                          <a:rPr lang="es-VE" i="1">
                            <a:latin typeface="Cambria Math" panose="02040503050406030204" pitchFamily="18" charset="0"/>
                          </a:rPr>
                          <m:t>𝑖</m:t>
                        </m:r>
                      </m:sub>
                      <m:sup>
                        <m:r>
                          <a:rPr lang="es-VE" i="1">
                            <a:latin typeface="Cambria Math" panose="02040503050406030204" pitchFamily="18" charset="0"/>
                          </a:rPr>
                          <m:t>2</m:t>
                        </m:r>
                      </m:sup>
                    </m:sSubSup>
                    <m:r>
                      <a:rPr lang="es-VE" i="1">
                        <a:latin typeface="Cambria Math" panose="02040503050406030204" pitchFamily="18" charset="0"/>
                      </a:rPr>
                      <m:t>+2</m:t>
                    </m:r>
                    <m:r>
                      <a:rPr lang="es-VE" i="1">
                        <a:latin typeface="Cambria Math" panose="02040503050406030204" pitchFamily="18" charset="0"/>
                      </a:rPr>
                      <m:t>𝑎</m:t>
                    </m:r>
                    <m:d>
                      <m:dPr>
                        <m:ctrlPr>
                          <a:rPr lang="es-VE" i="1">
                            <a:latin typeface="Cambria Math" panose="02040503050406030204" pitchFamily="18" charset="0"/>
                          </a:rPr>
                        </m:ctrlPr>
                      </m:dPr>
                      <m:e>
                        <m:sSub>
                          <m:sSubPr>
                            <m:ctrlPr>
                              <a:rPr lang="es-VE" i="1">
                                <a:latin typeface="Cambria Math" panose="02040503050406030204" pitchFamily="18" charset="0"/>
                              </a:rPr>
                            </m:ctrlPr>
                          </m:sSubPr>
                          <m:e>
                            <m:r>
                              <a:rPr lang="es-VE" i="1">
                                <a:latin typeface="Cambria Math" panose="02040503050406030204" pitchFamily="18" charset="0"/>
                              </a:rPr>
                              <m:t>𝑥</m:t>
                            </m:r>
                          </m:e>
                          <m:sub>
                            <m:r>
                              <a:rPr lang="es-VE" i="1">
                                <a:latin typeface="Cambria Math" panose="02040503050406030204" pitchFamily="18" charset="0"/>
                              </a:rPr>
                              <m:t>𝑓</m:t>
                            </m:r>
                          </m:sub>
                        </m:sSub>
                        <m:r>
                          <a:rPr lang="es-VE"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𝑥</m:t>
                            </m:r>
                          </m:e>
                          <m:sub>
                            <m:r>
                              <a:rPr lang="es-VE" i="1">
                                <a:latin typeface="Cambria Math" panose="02040503050406030204" pitchFamily="18" charset="0"/>
                              </a:rPr>
                              <m:t>𝑖</m:t>
                            </m:r>
                          </m:sub>
                        </m:sSub>
                      </m:e>
                    </m:d>
                    <m:r>
                      <a:rPr lang="es-VE" i="1">
                        <a:latin typeface="Cambria Math" panose="02040503050406030204" pitchFamily="18" charset="0"/>
                      </a:rPr>
                      <m:t>=</m:t>
                    </m:r>
                    <m:sSubSup>
                      <m:sSubSupPr>
                        <m:ctrlPr>
                          <a:rPr lang="es-VE" i="1">
                            <a:latin typeface="Cambria Math" panose="02040503050406030204" pitchFamily="18" charset="0"/>
                          </a:rPr>
                        </m:ctrlPr>
                      </m:sSubSupPr>
                      <m:e>
                        <m:r>
                          <a:rPr lang="es-VE" i="1">
                            <a:latin typeface="Cambria Math" panose="02040503050406030204" pitchFamily="18" charset="0"/>
                          </a:rPr>
                          <m:t>𝑣</m:t>
                        </m:r>
                      </m:e>
                      <m:sub>
                        <m:r>
                          <a:rPr lang="es-VE" i="1">
                            <a:latin typeface="Cambria Math" panose="02040503050406030204" pitchFamily="18" charset="0"/>
                          </a:rPr>
                          <m:t>𝑖</m:t>
                        </m:r>
                      </m:sub>
                      <m:sup>
                        <m:r>
                          <a:rPr lang="es-VE" i="1">
                            <a:latin typeface="Cambria Math" panose="02040503050406030204" pitchFamily="18" charset="0"/>
                          </a:rPr>
                          <m:t>2</m:t>
                        </m:r>
                      </m:sup>
                    </m:sSubSup>
                    <m:r>
                      <a:rPr lang="es-VE" i="1">
                        <a:latin typeface="Cambria Math" panose="02040503050406030204" pitchFamily="18" charset="0"/>
                      </a:rPr>
                      <m:t>+2</m:t>
                    </m:r>
                    <m:r>
                      <a:rPr lang="es-VE" i="1">
                        <a:latin typeface="Cambria Math" panose="02040503050406030204" pitchFamily="18" charset="0"/>
                      </a:rPr>
                      <m:t>𝑎</m:t>
                    </m:r>
                    <m:r>
                      <a:rPr lang="es-VE" i="1">
                        <a:latin typeface="Cambria Math" panose="02040503050406030204" pitchFamily="18" charset="0"/>
                      </a:rPr>
                      <m:t>∙∆</m:t>
                    </m:r>
                    <m:r>
                      <a:rPr lang="es-VE" i="1">
                        <a:latin typeface="Cambria Math" panose="02040503050406030204" pitchFamily="18" charset="0"/>
                      </a:rPr>
                      <m:t>𝑥</m:t>
                    </m:r>
                  </m:oMath>
                </a14:m>
                <a:r>
                  <a:rPr lang="es-VE" dirty="0">
                    <a:latin typeface="Times New Roman" panose="02020603050405020304" pitchFamily="18" charset="0"/>
                    <a:cs typeface="Times New Roman" panose="02020603050405020304" pitchFamily="18" charset="0"/>
                  </a:rPr>
                  <a:t> </a:t>
                </a:r>
                <a:endParaRPr lang="es-VE" dirty="0" smtClean="0">
                  <a:latin typeface="Times New Roman" panose="02020603050405020304" pitchFamily="18" charset="0"/>
                  <a:cs typeface="Times New Roman" panose="02020603050405020304" pitchFamily="18" charset="0"/>
                </a:endParaRPr>
              </a:p>
              <a:p>
                <a:r>
                  <a:rPr lang="es-VE" dirty="0" smtClean="0">
                    <a:latin typeface="Times New Roman" panose="02020603050405020304" pitchFamily="18" charset="0"/>
                    <a:cs typeface="Times New Roman" panose="02020603050405020304" pitchFamily="18" charset="0"/>
                  </a:rPr>
                  <a:t>De </a:t>
                </a:r>
                <a:r>
                  <a:rPr lang="es-VE" dirty="0">
                    <a:latin typeface="Times New Roman" panose="02020603050405020304" pitchFamily="18" charset="0"/>
                    <a:cs typeface="Times New Roman" panose="02020603050405020304" pitchFamily="18" charset="0"/>
                  </a:rPr>
                  <a:t>acá tenemos qu</a:t>
                </a:r>
                <a:r>
                  <a:rPr lang="es-VE" dirty="0" smtClean="0">
                    <a:latin typeface="Times New Roman" panose="02020603050405020304" pitchFamily="18" charset="0"/>
                    <a:cs typeface="Times New Roman" panose="02020603050405020304" pitchFamily="18" charset="0"/>
                  </a:rPr>
                  <a:t>e </a:t>
                </a:r>
              </a:p>
              <a:p>
                <a:r>
                  <a:rPr lang="es-VE" dirty="0">
                    <a:latin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cs typeface="Times New Roman" panose="02020603050405020304" pitchFamily="18" charset="0"/>
                  </a:rPr>
                  <a:t>                                                                </a:t>
                </a:r>
                <a14:m>
                  <m:oMath xmlns:m="http://schemas.openxmlformats.org/officeDocument/2006/math">
                    <m:r>
                      <a:rPr lang="es-VE" i="1">
                        <a:latin typeface="Cambria Math" panose="02040503050406030204" pitchFamily="18" charset="0"/>
                      </a:rPr>
                      <m:t>𝑎</m:t>
                    </m:r>
                    <m:r>
                      <a:rPr lang="es-VE" i="1">
                        <a:latin typeface="Cambria Math" panose="02040503050406030204" pitchFamily="18" charset="0"/>
                      </a:rPr>
                      <m:t>∙∆</m:t>
                    </m:r>
                    <m:r>
                      <a:rPr lang="es-VE" i="1">
                        <a:latin typeface="Cambria Math" panose="02040503050406030204" pitchFamily="18" charset="0"/>
                      </a:rPr>
                      <m:t>𝑥</m:t>
                    </m:r>
                    <m:r>
                      <a:rPr lang="es-VE" i="1">
                        <a:latin typeface="Cambria Math" panose="02040503050406030204" pitchFamily="18" charset="0"/>
                      </a:rPr>
                      <m:t>=</m:t>
                    </m:r>
                    <m:f>
                      <m:fPr>
                        <m:ctrlPr>
                          <a:rPr lang="es-VE" i="1">
                            <a:latin typeface="Cambria Math" panose="02040503050406030204" pitchFamily="18" charset="0"/>
                          </a:rPr>
                        </m:ctrlPr>
                      </m:fPr>
                      <m:num>
                        <m:sSubSup>
                          <m:sSubSupPr>
                            <m:ctrlPr>
                              <a:rPr lang="es-VE" i="1">
                                <a:latin typeface="Cambria Math" panose="02040503050406030204" pitchFamily="18" charset="0"/>
                              </a:rPr>
                            </m:ctrlPr>
                          </m:sSubSupPr>
                          <m:e>
                            <m:sSubSup>
                              <m:sSubSupPr>
                                <m:ctrlPr>
                                  <a:rPr lang="es-VE" i="1">
                                    <a:latin typeface="Cambria Math" panose="02040503050406030204" pitchFamily="18" charset="0"/>
                                  </a:rPr>
                                </m:ctrlPr>
                              </m:sSubSupPr>
                              <m:e>
                                <m:r>
                                  <a:rPr lang="es-VE" i="1">
                                    <a:latin typeface="Cambria Math" panose="02040503050406030204" pitchFamily="18" charset="0"/>
                                  </a:rPr>
                                  <m:t>𝑣</m:t>
                                </m:r>
                              </m:e>
                              <m:sub>
                                <m:r>
                                  <a:rPr lang="es-VE" i="1">
                                    <a:latin typeface="Cambria Math" panose="02040503050406030204" pitchFamily="18" charset="0"/>
                                  </a:rPr>
                                  <m:t>𝑓</m:t>
                                </m:r>
                              </m:sub>
                              <m:sup>
                                <m:r>
                                  <a:rPr lang="es-VE" i="1">
                                    <a:latin typeface="Cambria Math" panose="02040503050406030204" pitchFamily="18" charset="0"/>
                                  </a:rPr>
                                  <m:t>2</m:t>
                                </m:r>
                              </m:sup>
                            </m:sSubSup>
                            <m:r>
                              <a:rPr lang="es-VE" i="1">
                                <a:latin typeface="Cambria Math" panose="02040503050406030204" pitchFamily="18" charset="0"/>
                              </a:rPr>
                              <m:t>−</m:t>
                            </m:r>
                            <m:r>
                              <a:rPr lang="es-VE" i="1">
                                <a:latin typeface="Cambria Math" panose="02040503050406030204" pitchFamily="18" charset="0"/>
                              </a:rPr>
                              <m:t>𝑣</m:t>
                            </m:r>
                          </m:e>
                          <m:sub>
                            <m:r>
                              <a:rPr lang="es-VE" i="1">
                                <a:latin typeface="Cambria Math" panose="02040503050406030204" pitchFamily="18" charset="0"/>
                              </a:rPr>
                              <m:t>𝑖</m:t>
                            </m:r>
                          </m:sub>
                          <m:sup>
                            <m:r>
                              <a:rPr lang="es-VE" i="1">
                                <a:latin typeface="Cambria Math" panose="02040503050406030204" pitchFamily="18" charset="0"/>
                              </a:rPr>
                              <m:t>2</m:t>
                            </m:r>
                          </m:sup>
                        </m:sSubSup>
                      </m:num>
                      <m:den>
                        <m:r>
                          <a:rPr lang="es-VE" i="1">
                            <a:latin typeface="Cambria Math" panose="02040503050406030204" pitchFamily="18" charset="0"/>
                          </a:rPr>
                          <m:t>2</m:t>
                        </m:r>
                      </m:den>
                    </m:f>
                  </m:oMath>
                </a14:m>
                <a:endParaRPr lang="es-VE" dirty="0">
                  <a:latin typeface="Times New Roman" panose="02020603050405020304" pitchFamily="18" charset="0"/>
                  <a:cs typeface="Times New Roman" panose="02020603050405020304" pitchFamily="18" charset="0"/>
                </a:endParaRPr>
              </a:p>
              <a:p>
                <a:r>
                  <a:rPr lang="es-VE" dirty="0">
                    <a:latin typeface="Times New Roman" panose="02020603050405020304" pitchFamily="18" charset="0"/>
                    <a:cs typeface="Times New Roman" panose="02020603050405020304" pitchFamily="18" charset="0"/>
                  </a:rPr>
                  <a:t>Y multiplicando por la masa a ambos lado de la ecuación obtenemos </a:t>
                </a:r>
              </a:p>
              <a:p>
                <a:r>
                  <a:rPr lang="es-VE" dirty="0">
                    <a:latin typeface="Times New Roman" panose="02020603050405020304" pitchFamily="18" charset="0"/>
                    <a:cs typeface="Times New Roman" panose="02020603050405020304" pitchFamily="18" charset="0"/>
                  </a:rPr>
                  <a:t>                                                                   </a:t>
                </a:r>
                <a14:m>
                  <m:oMath xmlns:m="http://schemas.openxmlformats.org/officeDocument/2006/math">
                    <m:r>
                      <a:rPr lang="es-VE" i="1">
                        <a:latin typeface="Cambria Math" panose="02040503050406030204" pitchFamily="18" charset="0"/>
                      </a:rPr>
                      <m:t>𝑚𝑎</m:t>
                    </m:r>
                    <m:r>
                      <a:rPr lang="en-US" i="1">
                        <a:latin typeface="Cambria Math" panose="02040503050406030204" pitchFamily="18" charset="0"/>
                      </a:rPr>
                      <m:t>∙∆</m:t>
                    </m:r>
                    <m:r>
                      <a:rPr lang="es-VE" i="1">
                        <a:latin typeface="Cambria Math" panose="02040503050406030204" pitchFamily="18" charset="0"/>
                      </a:rPr>
                      <m:t>𝑥</m:t>
                    </m:r>
                    <m:r>
                      <a:rPr lang="en-US" i="1">
                        <a:latin typeface="Cambria Math" panose="02040503050406030204" pitchFamily="18" charset="0"/>
                      </a:rPr>
                      <m:t>=</m:t>
                    </m:r>
                    <m:r>
                      <a:rPr lang="es-VE" i="1">
                        <a:latin typeface="Cambria Math" panose="02040503050406030204" pitchFamily="18" charset="0"/>
                      </a:rPr>
                      <m:t>𝑚</m:t>
                    </m:r>
                    <m:d>
                      <m:dPr>
                        <m:ctrlPr>
                          <a:rPr lang="es-VE" i="1">
                            <a:latin typeface="Cambria Math" panose="02040503050406030204" pitchFamily="18" charset="0"/>
                          </a:rPr>
                        </m:ctrlPr>
                      </m:dPr>
                      <m:e>
                        <m:f>
                          <m:fPr>
                            <m:ctrlPr>
                              <a:rPr lang="es-VE" i="1">
                                <a:latin typeface="Cambria Math" panose="02040503050406030204" pitchFamily="18" charset="0"/>
                              </a:rPr>
                            </m:ctrlPr>
                          </m:fPr>
                          <m:num>
                            <m:sSubSup>
                              <m:sSubSupPr>
                                <m:ctrlPr>
                                  <a:rPr lang="es-VE" i="1">
                                    <a:latin typeface="Cambria Math" panose="02040503050406030204" pitchFamily="18" charset="0"/>
                                  </a:rPr>
                                </m:ctrlPr>
                              </m:sSubSupPr>
                              <m:e>
                                <m:sSubSup>
                                  <m:sSubSupPr>
                                    <m:ctrlPr>
                                      <a:rPr lang="es-VE" i="1">
                                        <a:latin typeface="Cambria Math" panose="02040503050406030204" pitchFamily="18" charset="0"/>
                                      </a:rPr>
                                    </m:ctrlPr>
                                  </m:sSubSupPr>
                                  <m:e>
                                    <m:r>
                                      <a:rPr lang="es-VE" i="1">
                                        <a:latin typeface="Cambria Math" panose="02040503050406030204" pitchFamily="18" charset="0"/>
                                      </a:rPr>
                                      <m:t>𝑣</m:t>
                                    </m:r>
                                  </m:e>
                                  <m:sub>
                                    <m:r>
                                      <a:rPr lang="es-VE" i="1">
                                        <a:latin typeface="Cambria Math" panose="02040503050406030204" pitchFamily="18" charset="0"/>
                                      </a:rPr>
                                      <m:t>𝑓</m:t>
                                    </m:r>
                                  </m:sub>
                                  <m:sup>
                                    <m:r>
                                      <a:rPr lang="en-US" i="1">
                                        <a:latin typeface="Cambria Math" panose="02040503050406030204" pitchFamily="18" charset="0"/>
                                      </a:rPr>
                                      <m:t>2</m:t>
                                    </m:r>
                                  </m:sup>
                                </m:sSubSup>
                                <m:r>
                                  <a:rPr lang="en-US" i="1">
                                    <a:latin typeface="Cambria Math" panose="02040503050406030204" pitchFamily="18" charset="0"/>
                                  </a:rPr>
                                  <m:t>−</m:t>
                                </m:r>
                                <m:r>
                                  <a:rPr lang="es-VE" i="1">
                                    <a:latin typeface="Cambria Math" panose="02040503050406030204" pitchFamily="18" charset="0"/>
                                  </a:rPr>
                                  <m:t>𝑣</m:t>
                                </m:r>
                              </m:e>
                              <m:sub>
                                <m:r>
                                  <a:rPr lang="es-VE" i="1">
                                    <a:latin typeface="Cambria Math" panose="02040503050406030204" pitchFamily="18" charset="0"/>
                                  </a:rPr>
                                  <m:t>𝑖</m:t>
                                </m:r>
                              </m:sub>
                              <m:sup>
                                <m:r>
                                  <a:rPr lang="en-US" i="1">
                                    <a:latin typeface="Cambria Math" panose="02040503050406030204" pitchFamily="18" charset="0"/>
                                  </a:rPr>
                                  <m:t>2</m:t>
                                </m:r>
                              </m:sup>
                            </m:sSubSup>
                          </m:num>
                          <m:den>
                            <m:r>
                              <a:rPr lang="en-US" i="1">
                                <a:latin typeface="Cambria Math" panose="02040503050406030204" pitchFamily="18" charset="0"/>
                              </a:rPr>
                              <m:t>2</m:t>
                            </m:r>
                          </m:den>
                        </m:f>
                      </m:e>
                    </m:d>
                    <m:r>
                      <a:rPr lang="en-US" i="1">
                        <a:latin typeface="Cambria Math" panose="02040503050406030204" pitchFamily="18" charset="0"/>
                      </a:rPr>
                      <m:t>=</m:t>
                    </m:r>
                    <m:r>
                      <a:rPr lang="es-VE" i="1">
                        <a:latin typeface="Cambria Math" panose="02040503050406030204" pitchFamily="18" charset="0"/>
                      </a:rPr>
                      <m:t>𝑊</m:t>
                    </m:r>
                  </m:oMath>
                </a14:m>
                <a:endParaRPr lang="es-VE" dirty="0">
                  <a:latin typeface="Times New Roman" panose="02020603050405020304" pitchFamily="18" charset="0"/>
                  <a:cs typeface="Times New Roman" panose="02020603050405020304" pitchFamily="18" charset="0"/>
                </a:endParaRPr>
              </a:p>
              <a:p>
                <a:r>
                  <a:rPr lang="es-VE" dirty="0">
                    <a:latin typeface="Times New Roman" panose="02020603050405020304" pitchFamily="18" charset="0"/>
                    <a:cs typeface="Times New Roman" panose="02020603050405020304" pitchFamily="18" charset="0"/>
                  </a:rPr>
                  <a:t>Así que  </a:t>
                </a:r>
              </a:p>
              <a:p>
                <a:r>
                  <a:rPr lang="es-VE" dirty="0">
                    <a:latin typeface="Times New Roman" panose="02020603050405020304" pitchFamily="18" charset="0"/>
                    <a:cs typeface="Times New Roman" panose="02020603050405020304" pitchFamily="18" charset="0"/>
                  </a:rPr>
                  <a:t>                                                                         </a:t>
                </a:r>
                <a14:m>
                  <m:oMath xmlns:m="http://schemas.openxmlformats.org/officeDocument/2006/math">
                    <m:r>
                      <a:rPr lang="es-VE" i="1">
                        <a:latin typeface="Cambria Math" panose="02040503050406030204" pitchFamily="18" charset="0"/>
                      </a:rPr>
                      <m:t>𝑊</m:t>
                    </m:r>
                    <m:r>
                      <a:rPr lang="es-VE" i="1">
                        <a:latin typeface="Cambria Math" panose="02040503050406030204" pitchFamily="18" charset="0"/>
                      </a:rPr>
                      <m:t>=</m:t>
                    </m:r>
                    <m:f>
                      <m:fPr>
                        <m:ctrlPr>
                          <a:rPr lang="es-VE" i="1">
                            <a:latin typeface="Cambria Math" panose="02040503050406030204" pitchFamily="18" charset="0"/>
                          </a:rPr>
                        </m:ctrlPr>
                      </m:fPr>
                      <m:num>
                        <m:r>
                          <a:rPr lang="es-VE" i="1">
                            <a:latin typeface="Cambria Math" panose="02040503050406030204" pitchFamily="18" charset="0"/>
                          </a:rPr>
                          <m:t>1</m:t>
                        </m:r>
                      </m:num>
                      <m:den>
                        <m:r>
                          <a:rPr lang="es-VE" i="1">
                            <a:latin typeface="Cambria Math" panose="02040503050406030204" pitchFamily="18" charset="0"/>
                          </a:rPr>
                          <m:t>2</m:t>
                        </m:r>
                      </m:den>
                    </m:f>
                    <m:r>
                      <a:rPr lang="es-VE" i="1">
                        <a:latin typeface="Cambria Math" panose="02040503050406030204" pitchFamily="18" charset="0"/>
                      </a:rPr>
                      <m:t>𝑚</m:t>
                    </m:r>
                    <m:sSubSup>
                      <m:sSubSupPr>
                        <m:ctrlPr>
                          <a:rPr lang="es-VE" i="1">
                            <a:latin typeface="Cambria Math" panose="02040503050406030204" pitchFamily="18" charset="0"/>
                          </a:rPr>
                        </m:ctrlPr>
                      </m:sSubSupPr>
                      <m:e>
                        <m:r>
                          <a:rPr lang="es-VE" i="1">
                            <a:latin typeface="Cambria Math" panose="02040503050406030204" pitchFamily="18" charset="0"/>
                          </a:rPr>
                          <m:t>𝑣</m:t>
                        </m:r>
                      </m:e>
                      <m:sub>
                        <m:r>
                          <a:rPr lang="es-VE" i="1">
                            <a:latin typeface="Cambria Math" panose="02040503050406030204" pitchFamily="18" charset="0"/>
                          </a:rPr>
                          <m:t>𝑓</m:t>
                        </m:r>
                      </m:sub>
                      <m:sup>
                        <m:r>
                          <a:rPr lang="es-VE" i="1">
                            <a:latin typeface="Cambria Math" panose="02040503050406030204" pitchFamily="18" charset="0"/>
                          </a:rPr>
                          <m:t>2</m:t>
                        </m:r>
                      </m:sup>
                    </m:sSubSup>
                    <m:r>
                      <a:rPr lang="es-VE" i="1">
                        <a:latin typeface="Cambria Math" panose="02040503050406030204" pitchFamily="18" charset="0"/>
                      </a:rPr>
                      <m:t>−</m:t>
                    </m:r>
                    <m:f>
                      <m:fPr>
                        <m:ctrlPr>
                          <a:rPr lang="es-VE" i="1">
                            <a:latin typeface="Cambria Math" panose="02040503050406030204" pitchFamily="18" charset="0"/>
                          </a:rPr>
                        </m:ctrlPr>
                      </m:fPr>
                      <m:num>
                        <m:r>
                          <a:rPr lang="es-VE" i="1">
                            <a:latin typeface="Cambria Math" panose="02040503050406030204" pitchFamily="18" charset="0"/>
                          </a:rPr>
                          <m:t>1</m:t>
                        </m:r>
                      </m:num>
                      <m:den>
                        <m:r>
                          <a:rPr lang="es-VE" i="1">
                            <a:latin typeface="Cambria Math" panose="02040503050406030204" pitchFamily="18" charset="0"/>
                          </a:rPr>
                          <m:t>2</m:t>
                        </m:r>
                      </m:den>
                    </m:f>
                    <m:r>
                      <a:rPr lang="es-VE" i="1">
                        <a:latin typeface="Cambria Math" panose="02040503050406030204" pitchFamily="18" charset="0"/>
                      </a:rPr>
                      <m:t>𝑚</m:t>
                    </m:r>
                    <m:sSubSup>
                      <m:sSubSupPr>
                        <m:ctrlPr>
                          <a:rPr lang="es-VE" i="1">
                            <a:latin typeface="Cambria Math" panose="02040503050406030204" pitchFamily="18" charset="0"/>
                          </a:rPr>
                        </m:ctrlPr>
                      </m:sSubSupPr>
                      <m:e>
                        <m:r>
                          <a:rPr lang="es-VE" i="1">
                            <a:latin typeface="Cambria Math" panose="02040503050406030204" pitchFamily="18" charset="0"/>
                          </a:rPr>
                          <m:t>𝑣</m:t>
                        </m:r>
                      </m:e>
                      <m:sub>
                        <m:r>
                          <a:rPr lang="es-VE" i="1">
                            <a:latin typeface="Cambria Math" panose="02040503050406030204" pitchFamily="18" charset="0"/>
                          </a:rPr>
                          <m:t>𝑖</m:t>
                        </m:r>
                      </m:sub>
                      <m:sup>
                        <m:r>
                          <a:rPr lang="es-VE" i="1">
                            <a:latin typeface="Cambria Math" panose="02040503050406030204" pitchFamily="18" charset="0"/>
                          </a:rPr>
                          <m:t>2</m:t>
                        </m:r>
                      </m:sup>
                    </m:sSubSup>
                    <m:r>
                      <a:rPr lang="es-VE"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𝐸</m:t>
                        </m:r>
                      </m:e>
                      <m:sub>
                        <m:r>
                          <a:rPr lang="es-VE" i="1">
                            <a:latin typeface="Cambria Math" panose="02040503050406030204" pitchFamily="18" charset="0"/>
                          </a:rPr>
                          <m:t>𝑐</m:t>
                        </m:r>
                      </m:sub>
                    </m:sSub>
                  </m:oMath>
                </a14:m>
                <a:r>
                  <a:rPr lang="es-VE" dirty="0">
                    <a:latin typeface="Times New Roman" panose="02020603050405020304" pitchFamily="18" charset="0"/>
                    <a:cs typeface="Times New Roman" panose="02020603050405020304" pitchFamily="18" charset="0"/>
                  </a:rPr>
                  <a:t> </a:t>
                </a:r>
                <a:endParaRPr lang="es-VE" dirty="0" smtClean="0">
                  <a:latin typeface="Times New Roman" panose="02020603050405020304" pitchFamily="18" charset="0"/>
                  <a:cs typeface="Times New Roman" panose="02020603050405020304" pitchFamily="18" charset="0"/>
                </a:endParaRPr>
              </a:p>
              <a:p>
                <a:r>
                  <a:rPr lang="es-VE" dirty="0" smtClean="0">
                    <a:latin typeface="Times New Roman" panose="02020603050405020304" pitchFamily="18" charset="0"/>
                    <a:cs typeface="Times New Roman" panose="02020603050405020304" pitchFamily="18" charset="0"/>
                  </a:rPr>
                  <a:t>La </a:t>
                </a:r>
                <a:r>
                  <a:rPr lang="es-VE" dirty="0">
                    <a:latin typeface="Times New Roman" panose="02020603050405020304" pitchFamily="18" charset="0"/>
                    <a:cs typeface="Times New Roman" panose="02020603050405020304" pitchFamily="18" charset="0"/>
                  </a:rPr>
                  <a:t>expresión </a:t>
                </a:r>
                <a14:m>
                  <m:oMath xmlns:m="http://schemas.openxmlformats.org/officeDocument/2006/math">
                    <m:f>
                      <m:fPr>
                        <m:ctrlPr>
                          <a:rPr lang="es-VE" i="1">
                            <a:latin typeface="Cambria Math" panose="02040503050406030204" pitchFamily="18" charset="0"/>
                          </a:rPr>
                        </m:ctrlPr>
                      </m:fPr>
                      <m:num>
                        <m:r>
                          <a:rPr lang="es-VE" i="1">
                            <a:latin typeface="Cambria Math" panose="02040503050406030204" pitchFamily="18" charset="0"/>
                          </a:rPr>
                          <m:t>1</m:t>
                        </m:r>
                      </m:num>
                      <m:den>
                        <m:r>
                          <a:rPr lang="es-VE" i="1">
                            <a:latin typeface="Cambria Math" panose="02040503050406030204" pitchFamily="18" charset="0"/>
                          </a:rPr>
                          <m:t>2</m:t>
                        </m:r>
                      </m:den>
                    </m:f>
                    <m:r>
                      <a:rPr lang="es-VE" i="1">
                        <a:latin typeface="Cambria Math" panose="02040503050406030204" pitchFamily="18" charset="0"/>
                      </a:rPr>
                      <m:t>𝑚</m:t>
                    </m:r>
                    <m:sSup>
                      <m:sSupPr>
                        <m:ctrlPr>
                          <a:rPr lang="es-VE" i="1">
                            <a:latin typeface="Cambria Math" panose="02040503050406030204" pitchFamily="18" charset="0"/>
                          </a:rPr>
                        </m:ctrlPr>
                      </m:sSupPr>
                      <m:e>
                        <m:r>
                          <a:rPr lang="es-VE" i="1">
                            <a:latin typeface="Cambria Math" panose="02040503050406030204" pitchFamily="18" charset="0"/>
                          </a:rPr>
                          <m:t>𝑣</m:t>
                        </m:r>
                      </m:e>
                      <m:sup>
                        <m:r>
                          <a:rPr lang="es-VE" i="1">
                            <a:latin typeface="Cambria Math" panose="02040503050406030204" pitchFamily="18" charset="0"/>
                          </a:rPr>
                          <m:t>2</m:t>
                        </m:r>
                      </m:sup>
                    </m:sSup>
                  </m:oMath>
                </a14:m>
                <a:r>
                  <a:rPr lang="es-VE" dirty="0">
                    <a:latin typeface="Times New Roman" panose="02020603050405020304" pitchFamily="18" charset="0"/>
                    <a:cs typeface="Times New Roman" panose="02020603050405020304" pitchFamily="18" charset="0"/>
                  </a:rPr>
                  <a:t>, se conoce como la energía cinética (</a:t>
                </a:r>
                <a:r>
                  <a:rPr lang="es-VE" dirty="0" err="1">
                    <a:latin typeface="Times New Roman" panose="02020603050405020304" pitchFamily="18" charset="0"/>
                    <a:cs typeface="Times New Roman" panose="02020603050405020304" pitchFamily="18" charset="0"/>
                  </a:rPr>
                  <a:t>E</a:t>
                </a:r>
                <a:r>
                  <a:rPr lang="es-VE" baseline="-25000" dirty="0" err="1">
                    <a:latin typeface="Times New Roman" panose="02020603050405020304" pitchFamily="18" charset="0"/>
                    <a:cs typeface="Times New Roman" panose="02020603050405020304" pitchFamily="18" charset="0"/>
                  </a:rPr>
                  <a:t>c</a:t>
                </a:r>
                <a:r>
                  <a:rPr lang="es-VE" dirty="0">
                    <a:latin typeface="Times New Roman" panose="02020603050405020304" pitchFamily="18" charset="0"/>
                    <a:cs typeface="Times New Roman" panose="02020603050405020304" pitchFamily="18" charset="0"/>
                  </a:rPr>
                  <a:t>) de un cuerpo que se mueve con velocidad </a:t>
                </a:r>
                <a:r>
                  <a:rPr lang="es-VE" i="1" dirty="0">
                    <a:latin typeface="Times New Roman" panose="02020603050405020304" pitchFamily="18" charset="0"/>
                    <a:cs typeface="Times New Roman" panose="02020603050405020304" pitchFamily="18" charset="0"/>
                  </a:rPr>
                  <a:t>v</a:t>
                </a:r>
                <a:r>
                  <a:rPr lang="es-VE" dirty="0">
                    <a:latin typeface="Times New Roman" panose="02020603050405020304" pitchFamily="18" charset="0"/>
                    <a:cs typeface="Times New Roman" panose="02020603050405020304" pitchFamily="18" charset="0"/>
                  </a:rPr>
                  <a:t> y tiene masa </a:t>
                </a:r>
                <a:r>
                  <a:rPr lang="es-VE" i="1" dirty="0">
                    <a:latin typeface="Times New Roman" panose="02020603050405020304" pitchFamily="18" charset="0"/>
                    <a:cs typeface="Times New Roman" panose="02020603050405020304" pitchFamily="18" charset="0"/>
                  </a:rPr>
                  <a:t>m</a:t>
                </a:r>
                <a:r>
                  <a:rPr lang="es-VE" dirty="0">
                    <a:latin typeface="Times New Roman" panose="02020603050405020304" pitchFamily="18" charset="0"/>
                    <a:cs typeface="Times New Roman" panose="02020603050405020304" pitchFamily="18" charset="0"/>
                  </a:rPr>
                  <a:t>. Entonces la ecuación (16) nos expresa que el trabajo es igual a la variación de la energía cinética del cuerpo sobre el cual actúa la fuerza, esto se conoce como </a:t>
                </a:r>
                <a:r>
                  <a:rPr lang="es-VE" b="1" i="1" dirty="0">
                    <a:latin typeface="Times New Roman" panose="02020603050405020304" pitchFamily="18" charset="0"/>
                    <a:cs typeface="Times New Roman" panose="02020603050405020304" pitchFamily="18" charset="0"/>
                  </a:rPr>
                  <a:t>teorema trabajo energía</a:t>
                </a:r>
                <a:r>
                  <a:rPr lang="es-VE" dirty="0">
                    <a:latin typeface="Times New Roman" panose="02020603050405020304" pitchFamily="18" charset="0"/>
                    <a:cs typeface="Times New Roman" panose="02020603050405020304" pitchFamily="18" charset="0"/>
                  </a:rPr>
                  <a:t>.</a:t>
                </a:r>
              </a:p>
            </p:txBody>
          </p:sp>
        </mc:Choice>
        <mc:Fallback>
          <p:sp>
            <p:nvSpPr>
              <p:cNvPr id="5" name="Rectángulo 4"/>
              <p:cNvSpPr>
                <a:spLocks noRot="1" noChangeAspect="1" noMove="1" noResize="1" noEditPoints="1" noAdjustHandles="1" noChangeArrowheads="1" noChangeShapeType="1" noTextEdit="1"/>
              </p:cNvSpPr>
              <p:nvPr/>
            </p:nvSpPr>
            <p:spPr>
              <a:xfrm>
                <a:off x="1047259" y="825987"/>
                <a:ext cx="10611341" cy="5243871"/>
              </a:xfrm>
              <a:prstGeom prst="rect">
                <a:avLst/>
              </a:prstGeom>
              <a:blipFill rotWithShape="0">
                <a:blip r:embed="rId2"/>
                <a:stretch>
                  <a:fillRect l="-517" t="-581" b="-813"/>
                </a:stretch>
              </a:blipFill>
            </p:spPr>
            <p:txBody>
              <a:bodyPr/>
              <a:lstStyle/>
              <a:p>
                <a:r>
                  <a:rPr lang="es-VE">
                    <a:noFill/>
                  </a:rPr>
                  <a:t> </a:t>
                </a:r>
              </a:p>
            </p:txBody>
          </p:sp>
        </mc:Fallback>
      </mc:AlternateContent>
    </p:spTree>
    <p:extLst>
      <p:ext uri="{BB962C8B-B14F-4D97-AF65-F5344CB8AC3E}">
        <p14:creationId xmlns:p14="http://schemas.microsoft.com/office/powerpoint/2010/main" val="3923163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675001" y="673748"/>
                <a:ext cx="10839220" cy="1289777"/>
              </a:xfrm>
              <a:prstGeom prst="rect">
                <a:avLst/>
              </a:prstGeom>
            </p:spPr>
            <p:txBody>
              <a:bodyPr wrap="square">
                <a:spAutoFit/>
              </a:bodyPr>
              <a:lstStyle/>
              <a:p>
                <a:pPr algn="just"/>
                <a:r>
                  <a:rPr lang="es-VE" b="1" dirty="0" smtClean="0"/>
                  <a:t>Ejemplo 2</a:t>
                </a:r>
                <a:r>
                  <a:rPr lang="es-VE" dirty="0" smtClean="0"/>
                  <a:t>: </a:t>
                </a:r>
                <a:r>
                  <a:rPr lang="es-VE" dirty="0"/>
                  <a:t>Un bloque de masa m </a:t>
                </a:r>
                <a:r>
                  <a:rPr lang="es-VE" dirty="0" smtClean="0"/>
                  <a:t>=10 </a:t>
                </a:r>
                <a:r>
                  <a:rPr lang="es-VE" dirty="0"/>
                  <a:t>kg, se </a:t>
                </a:r>
                <a:r>
                  <a:rPr lang="es-VE" dirty="0" smtClean="0"/>
                  <a:t>encuentra inicialmente en reposo sobre una superficie rugosa, con un coeficiente de fricción cinético </a:t>
                </a:r>
                <a:r>
                  <a:rPr lang="es-VE" dirty="0"/>
                  <a:t>µ</a:t>
                </a:r>
                <a:r>
                  <a:rPr lang="es-VE" dirty="0" smtClean="0"/>
                  <a:t>k </a:t>
                </a:r>
                <a:r>
                  <a:rPr lang="es-VE" dirty="0"/>
                  <a:t>= </a:t>
                </a:r>
                <a:r>
                  <a:rPr lang="es-VE" dirty="0" smtClean="0"/>
                  <a:t>0,2 . La caja comienza a halarse horizontalmente con una fuerza constante </a:t>
                </a:r>
                <a14:m>
                  <m:oMath xmlns:m="http://schemas.openxmlformats.org/officeDocument/2006/math">
                    <m:d>
                      <m:dPr>
                        <m:begChr m:val="|"/>
                        <m:endChr m:val="|"/>
                        <m:ctrlPr>
                          <a:rPr lang="es-VE" i="1">
                            <a:latin typeface="Cambria Math" panose="02040503050406030204" pitchFamily="18" charset="0"/>
                          </a:rPr>
                        </m:ctrlPr>
                      </m:dPr>
                      <m:e>
                        <m:acc>
                          <m:accPr>
                            <m:chr m:val="⃗"/>
                            <m:ctrlPr>
                              <a:rPr lang="es-VE" i="1">
                                <a:latin typeface="Cambria Math" panose="02040503050406030204" pitchFamily="18" charset="0"/>
                              </a:rPr>
                            </m:ctrlPr>
                          </m:accPr>
                          <m:e>
                            <m:r>
                              <a:rPr lang="es-VE" i="1">
                                <a:latin typeface="Cambria Math" panose="02040503050406030204" pitchFamily="18" charset="0"/>
                              </a:rPr>
                              <m:t>𝐹</m:t>
                            </m:r>
                          </m:e>
                        </m:acc>
                      </m:e>
                    </m:d>
                    <m:r>
                      <a:rPr lang="es-VE" i="1">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5</m:t>
                    </m:r>
                    <m:r>
                      <a:rPr lang="es-VE" i="1">
                        <a:latin typeface="Cambria Math" panose="02040503050406030204" pitchFamily="18" charset="0"/>
                        <a:ea typeface="Cambria Math" panose="02040503050406030204" pitchFamily="18" charset="0"/>
                      </a:rPr>
                      <m:t>0</m:t>
                    </m:r>
                    <m:r>
                      <a:rPr lang="es-VE" i="1">
                        <a:latin typeface="Cambria Math" panose="02040503050406030204" pitchFamily="18" charset="0"/>
                        <a:ea typeface="Cambria Math" panose="02040503050406030204" pitchFamily="18" charset="0"/>
                      </a:rPr>
                      <m:t>𝑁</m:t>
                    </m:r>
                  </m:oMath>
                </a14:m>
                <a:r>
                  <a:rPr lang="es-VE" dirty="0"/>
                  <a:t> </a:t>
                </a:r>
                <a:r>
                  <a:rPr lang="es-VE" dirty="0" smtClean="0"/>
                  <a:t>con un ángulo de 60° con la horizontal, </a:t>
                </a:r>
                <a:r>
                  <a:rPr lang="es-VE" dirty="0"/>
                  <a:t>como se muestra en la figura. </a:t>
                </a:r>
                <a:r>
                  <a:rPr lang="es-VE" dirty="0" smtClean="0"/>
                  <a:t>Encuentre la velocidad final del bloque, sabiendo que el desplazamiento, para ese momento es de cuatro metros.</a:t>
                </a:r>
                <a:endParaRPr lang="es-VE" dirty="0"/>
              </a:p>
            </p:txBody>
          </p:sp>
        </mc:Choice>
        <mc:Fallback xmlns="">
          <p:sp>
            <p:nvSpPr>
              <p:cNvPr id="2" name="Rectángulo 1"/>
              <p:cNvSpPr>
                <a:spLocks noRot="1" noChangeAspect="1" noMove="1" noResize="1" noEditPoints="1" noAdjustHandles="1" noChangeArrowheads="1" noChangeShapeType="1" noTextEdit="1"/>
              </p:cNvSpPr>
              <p:nvPr/>
            </p:nvSpPr>
            <p:spPr>
              <a:xfrm>
                <a:off x="675001" y="673748"/>
                <a:ext cx="10839220" cy="1289777"/>
              </a:xfrm>
              <a:prstGeom prst="rect">
                <a:avLst/>
              </a:prstGeom>
              <a:blipFill rotWithShape="0">
                <a:blip r:embed="rId2"/>
                <a:stretch>
                  <a:fillRect l="-506" t="-2844" r="-450" b="-4265"/>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675001" y="2101331"/>
                <a:ext cx="5870178" cy="2876941"/>
              </a:xfrm>
              <a:prstGeom prst="rect">
                <a:avLst/>
              </a:prstGeom>
            </p:spPr>
            <p:txBody>
              <a:bodyPr wrap="square">
                <a:spAutoFit/>
              </a:bodyPr>
              <a:lstStyle/>
              <a:p>
                <a:pPr algn="just"/>
                <a:r>
                  <a:rPr lang="es-VE" dirty="0" smtClean="0"/>
                  <a:t>Solución: Aplicamos el teorema Trabajo –Energía.</a:t>
                </a:r>
              </a:p>
              <a:p>
                <a:pPr algn="just"/>
                <a:r>
                  <a:rPr lang="es-VE" dirty="0" smtClean="0"/>
                  <a:t>                     </a:t>
                </a:r>
                <a14:m>
                  <m:oMath xmlns:m="http://schemas.openxmlformats.org/officeDocument/2006/math">
                    <m:r>
                      <a:rPr lang="es-VE" i="1">
                        <a:latin typeface="Cambria Math" panose="02040503050406030204" pitchFamily="18" charset="0"/>
                      </a:rPr>
                      <m:t>𝑊</m:t>
                    </m:r>
                    <m:r>
                      <a:rPr lang="es-VE" i="1">
                        <a:latin typeface="Cambria Math" panose="02040503050406030204" pitchFamily="18" charset="0"/>
                      </a:rPr>
                      <m:t>=</m:t>
                    </m:r>
                    <m:f>
                      <m:fPr>
                        <m:ctrlPr>
                          <a:rPr lang="es-VE" i="1">
                            <a:latin typeface="Cambria Math" panose="02040503050406030204" pitchFamily="18" charset="0"/>
                          </a:rPr>
                        </m:ctrlPr>
                      </m:fPr>
                      <m:num>
                        <m:r>
                          <a:rPr lang="es-VE" i="1">
                            <a:latin typeface="Cambria Math" panose="02040503050406030204" pitchFamily="18" charset="0"/>
                          </a:rPr>
                          <m:t>1</m:t>
                        </m:r>
                      </m:num>
                      <m:den>
                        <m:r>
                          <a:rPr lang="es-VE" i="1">
                            <a:latin typeface="Cambria Math" panose="02040503050406030204" pitchFamily="18" charset="0"/>
                          </a:rPr>
                          <m:t>2</m:t>
                        </m:r>
                      </m:den>
                    </m:f>
                    <m:r>
                      <a:rPr lang="es-VE" i="1">
                        <a:latin typeface="Cambria Math" panose="02040503050406030204" pitchFamily="18" charset="0"/>
                      </a:rPr>
                      <m:t>𝑚</m:t>
                    </m:r>
                    <m:sSubSup>
                      <m:sSubSupPr>
                        <m:ctrlPr>
                          <a:rPr lang="es-VE" i="1">
                            <a:latin typeface="Cambria Math" panose="02040503050406030204" pitchFamily="18" charset="0"/>
                          </a:rPr>
                        </m:ctrlPr>
                      </m:sSubSupPr>
                      <m:e>
                        <m:r>
                          <a:rPr lang="es-VE" i="1">
                            <a:latin typeface="Cambria Math" panose="02040503050406030204" pitchFamily="18" charset="0"/>
                          </a:rPr>
                          <m:t>𝑣</m:t>
                        </m:r>
                      </m:e>
                      <m:sub>
                        <m:r>
                          <a:rPr lang="es-VE" i="1">
                            <a:latin typeface="Cambria Math" panose="02040503050406030204" pitchFamily="18" charset="0"/>
                          </a:rPr>
                          <m:t>𝑓</m:t>
                        </m:r>
                      </m:sub>
                      <m:sup>
                        <m:r>
                          <a:rPr lang="es-VE" i="1">
                            <a:latin typeface="Cambria Math" panose="02040503050406030204" pitchFamily="18" charset="0"/>
                          </a:rPr>
                          <m:t>2</m:t>
                        </m:r>
                      </m:sup>
                    </m:sSubSup>
                    <m:r>
                      <a:rPr lang="es-VE" i="1">
                        <a:latin typeface="Cambria Math" panose="02040503050406030204" pitchFamily="18" charset="0"/>
                      </a:rPr>
                      <m:t>−</m:t>
                    </m:r>
                    <m:f>
                      <m:fPr>
                        <m:ctrlPr>
                          <a:rPr lang="es-VE" i="1">
                            <a:latin typeface="Cambria Math" panose="02040503050406030204" pitchFamily="18" charset="0"/>
                          </a:rPr>
                        </m:ctrlPr>
                      </m:fPr>
                      <m:num>
                        <m:r>
                          <a:rPr lang="es-VE" i="1">
                            <a:latin typeface="Cambria Math" panose="02040503050406030204" pitchFamily="18" charset="0"/>
                          </a:rPr>
                          <m:t>1</m:t>
                        </m:r>
                      </m:num>
                      <m:den>
                        <m:r>
                          <a:rPr lang="es-VE" i="1">
                            <a:latin typeface="Cambria Math" panose="02040503050406030204" pitchFamily="18" charset="0"/>
                          </a:rPr>
                          <m:t>2</m:t>
                        </m:r>
                      </m:den>
                    </m:f>
                    <m:r>
                      <a:rPr lang="es-VE" i="1">
                        <a:latin typeface="Cambria Math" panose="02040503050406030204" pitchFamily="18" charset="0"/>
                      </a:rPr>
                      <m:t>𝑚</m:t>
                    </m:r>
                    <m:sSubSup>
                      <m:sSubSupPr>
                        <m:ctrlPr>
                          <a:rPr lang="es-VE" i="1">
                            <a:latin typeface="Cambria Math" panose="02040503050406030204" pitchFamily="18" charset="0"/>
                          </a:rPr>
                        </m:ctrlPr>
                      </m:sSubSupPr>
                      <m:e>
                        <m:r>
                          <a:rPr lang="es-VE" i="1">
                            <a:latin typeface="Cambria Math" panose="02040503050406030204" pitchFamily="18" charset="0"/>
                          </a:rPr>
                          <m:t>𝑣</m:t>
                        </m:r>
                      </m:e>
                      <m:sub>
                        <m:r>
                          <a:rPr lang="es-VE" i="1">
                            <a:latin typeface="Cambria Math" panose="02040503050406030204" pitchFamily="18" charset="0"/>
                          </a:rPr>
                          <m:t>𝑖</m:t>
                        </m:r>
                      </m:sub>
                      <m:sup>
                        <m:r>
                          <a:rPr lang="es-VE" i="1">
                            <a:latin typeface="Cambria Math" panose="02040503050406030204" pitchFamily="18" charset="0"/>
                          </a:rPr>
                          <m:t>2</m:t>
                        </m:r>
                      </m:sup>
                    </m:sSubSup>
                    <m:r>
                      <a:rPr lang="es-VE" i="1">
                        <a:latin typeface="Cambria Math" panose="02040503050406030204" pitchFamily="18" charset="0"/>
                      </a:rPr>
                      <m:t>=∆</m:t>
                    </m:r>
                    <m:sSub>
                      <m:sSubPr>
                        <m:ctrlPr>
                          <a:rPr lang="es-VE" i="1">
                            <a:latin typeface="Cambria Math" panose="02040503050406030204" pitchFamily="18" charset="0"/>
                          </a:rPr>
                        </m:ctrlPr>
                      </m:sSubPr>
                      <m:e>
                        <m:r>
                          <a:rPr lang="es-VE" i="1">
                            <a:latin typeface="Cambria Math" panose="02040503050406030204" pitchFamily="18" charset="0"/>
                          </a:rPr>
                          <m:t>𝐸</m:t>
                        </m:r>
                      </m:e>
                      <m:sub>
                        <m:r>
                          <a:rPr lang="es-VE" i="1">
                            <a:latin typeface="Cambria Math" panose="02040503050406030204" pitchFamily="18" charset="0"/>
                          </a:rPr>
                          <m:t>𝑐</m:t>
                        </m:r>
                      </m:sub>
                    </m:sSub>
                  </m:oMath>
                </a14:m>
                <a:r>
                  <a:rPr lang="es-VE" dirty="0"/>
                  <a:t> </a:t>
                </a:r>
              </a:p>
              <a:p>
                <a:pPr algn="just"/>
                <a:r>
                  <a:rPr lang="es-VE" dirty="0" smtClean="0"/>
                  <a:t> De la figura observamos que la fuerza normal y el peso</a:t>
                </a:r>
              </a:p>
              <a:p>
                <a:pPr algn="just"/>
                <a:r>
                  <a:rPr lang="es-VE" dirty="0" smtClean="0"/>
                  <a:t> no hacen trabajo. Sólo la fuerza de roce y la fuerza aplicada hacen trabajo, entonces </a:t>
                </a:r>
              </a:p>
              <a:p>
                <a:pPr algn="just"/>
                <a14:m>
                  <m:oMathPara xmlns:m="http://schemas.openxmlformats.org/officeDocument/2006/math">
                    <m:oMathParaPr>
                      <m:jc m:val="centerGroup"/>
                    </m:oMathParaPr>
                    <m:oMath xmlns:m="http://schemas.openxmlformats.org/officeDocument/2006/math">
                      <m:sSub>
                        <m:sSubPr>
                          <m:ctrlPr>
                            <a:rPr lang="es-VE" i="1" smtClean="0">
                              <a:latin typeface="Cambria Math" panose="02040503050406030204" pitchFamily="18" charset="0"/>
                            </a:rPr>
                          </m:ctrlPr>
                        </m:sSubPr>
                        <m:e>
                          <m:r>
                            <a:rPr lang="es-VE" b="0" i="1" smtClean="0">
                              <a:latin typeface="Cambria Math" panose="02040503050406030204" pitchFamily="18" charset="0"/>
                            </a:rPr>
                            <m:t>𝑊</m:t>
                          </m:r>
                        </m:e>
                        <m:sub>
                          <m:r>
                            <a:rPr lang="es-VE" b="0" i="1" smtClean="0">
                              <a:latin typeface="Cambria Math" panose="02040503050406030204" pitchFamily="18" charset="0"/>
                            </a:rPr>
                            <m:t>𝑡𝑜𝑡𝑎𝑙</m:t>
                          </m:r>
                        </m:sub>
                      </m:sSub>
                      <m:r>
                        <a:rPr lang="es-VE" i="1">
                          <a:latin typeface="Cambria Math" panose="02040503050406030204" pitchFamily="18" charset="0"/>
                        </a:rPr>
                        <m:t>=</m:t>
                      </m:r>
                      <m:sSub>
                        <m:sSubPr>
                          <m:ctrlPr>
                            <a:rPr lang="es-VE" i="1" smtClean="0">
                              <a:latin typeface="Cambria Math" panose="02040503050406030204" pitchFamily="18" charset="0"/>
                            </a:rPr>
                          </m:ctrlPr>
                        </m:sSubPr>
                        <m:e>
                          <m:r>
                            <a:rPr lang="es-VE" b="0" i="1" smtClean="0">
                              <a:latin typeface="Cambria Math" panose="02040503050406030204" pitchFamily="18" charset="0"/>
                            </a:rPr>
                            <m:t>𝑊</m:t>
                          </m:r>
                        </m:e>
                        <m:sub>
                          <m:acc>
                            <m:accPr>
                              <m:chr m:val="⃗"/>
                              <m:ctrlPr>
                                <a:rPr lang="es-VE" i="1" smtClean="0">
                                  <a:latin typeface="Cambria Math" panose="02040503050406030204" pitchFamily="18" charset="0"/>
                                </a:rPr>
                              </m:ctrlPr>
                            </m:accPr>
                            <m:e>
                              <m:r>
                                <a:rPr lang="es-VE" b="0" i="1" smtClean="0">
                                  <a:latin typeface="Cambria Math" panose="02040503050406030204" pitchFamily="18" charset="0"/>
                                </a:rPr>
                                <m:t>𝐹</m:t>
                              </m:r>
                            </m:e>
                          </m:acc>
                        </m:sub>
                      </m:sSub>
                      <m:r>
                        <a:rPr lang="es-VE" i="1" smtClean="0">
                          <a:latin typeface="Cambria Math" panose="02040503050406030204" pitchFamily="18" charset="0"/>
                          <a:ea typeface="Cambria Math" panose="02040503050406030204" pitchFamily="18" charset="0"/>
                        </a:rPr>
                        <m:t>+</m:t>
                      </m:r>
                      <m:sSub>
                        <m:sSubPr>
                          <m:ctrlPr>
                            <a:rPr lang="es-VE" i="1" smtClean="0">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𝑊</m:t>
                          </m:r>
                        </m:e>
                        <m:sub>
                          <m:sSub>
                            <m:sSubPr>
                              <m:ctrlPr>
                                <a:rPr lang="es-VE" i="1" smtClean="0">
                                  <a:latin typeface="Cambria Math" panose="02040503050406030204" pitchFamily="18" charset="0"/>
                                  <a:ea typeface="Cambria Math" panose="02040503050406030204" pitchFamily="18" charset="0"/>
                                </a:rPr>
                              </m:ctrlPr>
                            </m:sSubPr>
                            <m:e>
                              <m:acc>
                                <m:accPr>
                                  <m:chr m:val="⃗"/>
                                  <m:ctrlPr>
                                    <a:rPr lang="es-VE" b="0" i="1" smtClean="0">
                                      <a:latin typeface="Cambria Math" panose="02040503050406030204" pitchFamily="18" charset="0"/>
                                      <a:ea typeface="Cambria Math" panose="02040503050406030204" pitchFamily="18" charset="0"/>
                                    </a:rPr>
                                  </m:ctrlPr>
                                </m:accPr>
                                <m:e>
                                  <m:r>
                                    <a:rPr lang="es-VE" b="0" i="1" smtClean="0">
                                      <a:latin typeface="Cambria Math" panose="02040503050406030204" pitchFamily="18" charset="0"/>
                                      <a:ea typeface="Cambria Math" panose="02040503050406030204" pitchFamily="18" charset="0"/>
                                    </a:rPr>
                                    <m:t>𝑓</m:t>
                                  </m:r>
                                </m:e>
                              </m:acc>
                            </m:e>
                            <m:sub>
                              <m:r>
                                <a:rPr lang="es-VE" b="0" i="1" smtClean="0">
                                  <a:latin typeface="Cambria Math" panose="02040503050406030204" pitchFamily="18" charset="0"/>
                                  <a:ea typeface="Cambria Math" panose="02040503050406030204" pitchFamily="18" charset="0"/>
                                </a:rPr>
                                <m:t>𝑘</m:t>
                              </m:r>
                            </m:sub>
                          </m:sSub>
                        </m:sub>
                      </m:sSub>
                      <m:r>
                        <a:rPr lang="es-VE" i="1" smtClean="0">
                          <a:latin typeface="Cambria Math" panose="02040503050406030204" pitchFamily="18" charset="0"/>
                          <a:ea typeface="Cambria Math" panose="02040503050406030204" pitchFamily="18" charset="0"/>
                        </a:rPr>
                        <m:t>+</m:t>
                      </m:r>
                      <m:sSub>
                        <m:sSubPr>
                          <m:ctrlPr>
                            <a:rPr lang="es-VE" i="1" smtClean="0">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𝑊</m:t>
                          </m:r>
                        </m:e>
                        <m:sub>
                          <m:r>
                            <a:rPr lang="es-VE" b="0" i="1" smtClean="0">
                              <a:latin typeface="Cambria Math" panose="02040503050406030204" pitchFamily="18" charset="0"/>
                              <a:ea typeface="Cambria Math" panose="02040503050406030204" pitchFamily="18" charset="0"/>
                            </a:rPr>
                            <m:t>𝑚</m:t>
                          </m:r>
                          <m:acc>
                            <m:accPr>
                              <m:chr m:val="⃗"/>
                              <m:ctrlPr>
                                <a:rPr lang="es-VE" b="0" i="1" smtClean="0">
                                  <a:latin typeface="Cambria Math" panose="02040503050406030204" pitchFamily="18" charset="0"/>
                                  <a:ea typeface="Cambria Math" panose="02040503050406030204" pitchFamily="18" charset="0"/>
                                </a:rPr>
                              </m:ctrlPr>
                            </m:accPr>
                            <m:e>
                              <m:r>
                                <a:rPr lang="es-VE" b="0" i="1" smtClean="0">
                                  <a:latin typeface="Cambria Math" panose="02040503050406030204" pitchFamily="18" charset="0"/>
                                  <a:ea typeface="Cambria Math" panose="02040503050406030204" pitchFamily="18" charset="0"/>
                                </a:rPr>
                                <m:t>𝑔</m:t>
                              </m:r>
                            </m:e>
                          </m:acc>
                        </m:sub>
                      </m:sSub>
                      <m:r>
                        <a:rPr lang="es-VE" i="1" smtClean="0">
                          <a:latin typeface="Cambria Math" panose="02040503050406030204" pitchFamily="18" charset="0"/>
                          <a:ea typeface="Cambria Math" panose="02040503050406030204" pitchFamily="18" charset="0"/>
                        </a:rPr>
                        <m:t>+</m:t>
                      </m:r>
                      <m:sSub>
                        <m:sSubPr>
                          <m:ctrlPr>
                            <a:rPr lang="es-VE" i="1" smtClean="0">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𝑊</m:t>
                          </m:r>
                        </m:e>
                        <m:sub>
                          <m:acc>
                            <m:accPr>
                              <m:chr m:val="⃗"/>
                              <m:ctrlPr>
                                <a:rPr lang="es-VE" i="1" smtClean="0">
                                  <a:latin typeface="Cambria Math" panose="02040503050406030204" pitchFamily="18" charset="0"/>
                                  <a:ea typeface="Cambria Math" panose="02040503050406030204" pitchFamily="18" charset="0"/>
                                </a:rPr>
                              </m:ctrlPr>
                            </m:accPr>
                            <m:e>
                              <m:r>
                                <a:rPr lang="es-VE" b="0" i="1" smtClean="0">
                                  <a:latin typeface="Cambria Math" panose="02040503050406030204" pitchFamily="18" charset="0"/>
                                  <a:ea typeface="Cambria Math" panose="02040503050406030204" pitchFamily="18" charset="0"/>
                                </a:rPr>
                                <m:t>𝑁</m:t>
                              </m:r>
                            </m:e>
                          </m:acc>
                        </m:sub>
                      </m:sSub>
                      <m:r>
                        <a:rPr lang="es-VE" i="1" smtClean="0">
                          <a:latin typeface="Cambria Math" panose="02040503050406030204" pitchFamily="18" charset="0"/>
                          <a:ea typeface="Cambria Math" panose="02040503050406030204" pitchFamily="18" charset="0"/>
                        </a:rPr>
                        <m:t>=∆</m:t>
                      </m:r>
                      <m:sSub>
                        <m:sSubPr>
                          <m:ctrlPr>
                            <a:rPr lang="es-VE" i="1" smtClean="0">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𝐸</m:t>
                          </m:r>
                        </m:e>
                        <m:sub>
                          <m:r>
                            <a:rPr lang="es-VE" b="0" i="1" smtClean="0">
                              <a:latin typeface="Cambria Math" panose="02040503050406030204" pitchFamily="18" charset="0"/>
                              <a:ea typeface="Cambria Math" panose="02040503050406030204" pitchFamily="18" charset="0"/>
                            </a:rPr>
                            <m:t>𝑐</m:t>
                          </m:r>
                        </m:sub>
                      </m:sSub>
                    </m:oMath>
                  </m:oMathPara>
                </a14:m>
                <a:endParaRPr lang="es-VE" dirty="0" smtClean="0"/>
              </a:p>
              <a:p>
                <a:pPr algn="just"/>
                <a:r>
                  <a:rPr lang="es-VE" dirty="0" smtClean="0"/>
                  <a:t>       </a:t>
                </a:r>
              </a:p>
              <a:p>
                <a:pPr algn="just"/>
                <a:r>
                  <a:rPr lang="es-VE" dirty="0"/>
                  <a:t> </a:t>
                </a:r>
                <a:r>
                  <a:rPr lang="es-VE" dirty="0" smtClean="0"/>
                  <a:t>                            </a:t>
                </a:r>
                <a14:m>
                  <m:oMath xmlns:m="http://schemas.openxmlformats.org/officeDocument/2006/math">
                    <m:sSub>
                      <m:sSubPr>
                        <m:ctrlPr>
                          <a:rPr lang="es-VE" i="1">
                            <a:latin typeface="Cambria Math" panose="02040503050406030204" pitchFamily="18" charset="0"/>
                          </a:rPr>
                        </m:ctrlPr>
                      </m:sSubPr>
                      <m:e>
                        <m:r>
                          <a:rPr lang="es-VE" i="1" smtClean="0">
                            <a:latin typeface="Cambria Math" panose="02040503050406030204" pitchFamily="18" charset="0"/>
                            <a:ea typeface="Cambria Math" panose="02040503050406030204" pitchFamily="18" charset="0"/>
                          </a:rPr>
                          <m:t>=</m:t>
                        </m:r>
                        <m:r>
                          <a:rPr lang="es-VE" i="1">
                            <a:latin typeface="Cambria Math" panose="02040503050406030204" pitchFamily="18" charset="0"/>
                          </a:rPr>
                          <m:t>𝑊</m:t>
                        </m:r>
                      </m:e>
                      <m:sub>
                        <m:acc>
                          <m:accPr>
                            <m:chr m:val="⃗"/>
                            <m:ctrlPr>
                              <a:rPr lang="es-VE" i="1">
                                <a:latin typeface="Cambria Math" panose="02040503050406030204" pitchFamily="18" charset="0"/>
                              </a:rPr>
                            </m:ctrlPr>
                          </m:accPr>
                          <m:e>
                            <m:r>
                              <a:rPr lang="es-VE" i="1">
                                <a:latin typeface="Cambria Math" panose="02040503050406030204" pitchFamily="18" charset="0"/>
                              </a:rPr>
                              <m:t>𝐹</m:t>
                            </m:r>
                          </m:e>
                        </m:acc>
                      </m:sub>
                    </m:sSub>
                    <m:r>
                      <a:rPr lang="es-VE"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𝑊</m:t>
                        </m:r>
                      </m:e>
                      <m:sub>
                        <m:sSub>
                          <m:sSubPr>
                            <m:ctrlPr>
                              <a:rPr lang="es-VE" i="1">
                                <a:latin typeface="Cambria Math" panose="02040503050406030204" pitchFamily="18" charset="0"/>
                                <a:ea typeface="Cambria Math" panose="02040503050406030204" pitchFamily="18" charset="0"/>
                              </a:rPr>
                            </m:ctrlPr>
                          </m:sSubPr>
                          <m:e>
                            <m:acc>
                              <m:accPr>
                                <m:chr m:val="⃗"/>
                                <m:ctrlPr>
                                  <a:rPr lang="es-VE" i="1">
                                    <a:latin typeface="Cambria Math" panose="02040503050406030204" pitchFamily="18" charset="0"/>
                                    <a:ea typeface="Cambria Math" panose="02040503050406030204" pitchFamily="18" charset="0"/>
                                  </a:rPr>
                                </m:ctrlPr>
                              </m:accPr>
                              <m:e>
                                <m:r>
                                  <a:rPr lang="es-VE" i="1">
                                    <a:latin typeface="Cambria Math" panose="02040503050406030204" pitchFamily="18" charset="0"/>
                                    <a:ea typeface="Cambria Math" panose="02040503050406030204" pitchFamily="18" charset="0"/>
                                  </a:rPr>
                                  <m:t>𝑓</m:t>
                                </m:r>
                              </m:e>
                            </m:acc>
                          </m:e>
                          <m:sub>
                            <m:r>
                              <a:rPr lang="es-VE" i="1">
                                <a:latin typeface="Cambria Math" panose="02040503050406030204" pitchFamily="18" charset="0"/>
                                <a:ea typeface="Cambria Math" panose="02040503050406030204" pitchFamily="18" charset="0"/>
                              </a:rPr>
                              <m:t>𝑘</m:t>
                            </m:r>
                          </m:sub>
                        </m:sSub>
                      </m:sub>
                    </m:sSub>
                    <m:r>
                      <a:rPr lang="es-VE" i="1">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0</m:t>
                    </m:r>
                    <m:r>
                      <a:rPr lang="es-VE" i="1">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0</m:t>
                    </m:r>
                    <m:r>
                      <a:rPr lang="es-VE" i="1">
                        <a:latin typeface="Cambria Math" panose="02040503050406030204" pitchFamily="18" charset="0"/>
                        <a:ea typeface="Cambria Math" panose="02040503050406030204" pitchFamily="18" charset="0"/>
                      </a:rPr>
                      <m:t>=</m:t>
                    </m:r>
                    <m:f>
                      <m:fPr>
                        <m:ctrlPr>
                          <a:rPr lang="es-VE" i="1">
                            <a:latin typeface="Cambria Math" panose="02040503050406030204" pitchFamily="18" charset="0"/>
                          </a:rPr>
                        </m:ctrlPr>
                      </m:fPr>
                      <m:num>
                        <m:r>
                          <a:rPr lang="es-VE" i="1">
                            <a:latin typeface="Cambria Math" panose="02040503050406030204" pitchFamily="18" charset="0"/>
                          </a:rPr>
                          <m:t>1</m:t>
                        </m:r>
                      </m:num>
                      <m:den>
                        <m:r>
                          <a:rPr lang="es-VE" i="1">
                            <a:latin typeface="Cambria Math" panose="02040503050406030204" pitchFamily="18" charset="0"/>
                          </a:rPr>
                          <m:t>2</m:t>
                        </m:r>
                      </m:den>
                    </m:f>
                    <m:r>
                      <a:rPr lang="es-VE" i="1">
                        <a:latin typeface="Cambria Math" panose="02040503050406030204" pitchFamily="18" charset="0"/>
                      </a:rPr>
                      <m:t>𝑚</m:t>
                    </m:r>
                    <m:sSubSup>
                      <m:sSubSupPr>
                        <m:ctrlPr>
                          <a:rPr lang="es-VE" i="1">
                            <a:latin typeface="Cambria Math" panose="02040503050406030204" pitchFamily="18" charset="0"/>
                          </a:rPr>
                        </m:ctrlPr>
                      </m:sSubSupPr>
                      <m:e>
                        <m:r>
                          <a:rPr lang="es-VE" i="1">
                            <a:latin typeface="Cambria Math" panose="02040503050406030204" pitchFamily="18" charset="0"/>
                          </a:rPr>
                          <m:t>𝑣</m:t>
                        </m:r>
                      </m:e>
                      <m:sub>
                        <m:r>
                          <a:rPr lang="es-VE" i="1">
                            <a:latin typeface="Cambria Math" panose="02040503050406030204" pitchFamily="18" charset="0"/>
                          </a:rPr>
                          <m:t>𝑓</m:t>
                        </m:r>
                      </m:sub>
                      <m:sup>
                        <m:r>
                          <a:rPr lang="es-VE" i="1">
                            <a:latin typeface="Cambria Math" panose="02040503050406030204" pitchFamily="18" charset="0"/>
                          </a:rPr>
                          <m:t>2</m:t>
                        </m:r>
                      </m:sup>
                    </m:sSubSup>
                    <m:r>
                      <a:rPr lang="es-VE" i="1">
                        <a:latin typeface="Cambria Math" panose="02040503050406030204" pitchFamily="18" charset="0"/>
                      </a:rPr>
                      <m:t>−</m:t>
                    </m:r>
                    <m:f>
                      <m:fPr>
                        <m:ctrlPr>
                          <a:rPr lang="es-VE" i="1">
                            <a:latin typeface="Cambria Math" panose="02040503050406030204" pitchFamily="18" charset="0"/>
                          </a:rPr>
                        </m:ctrlPr>
                      </m:fPr>
                      <m:num>
                        <m:r>
                          <a:rPr lang="es-VE" i="1">
                            <a:latin typeface="Cambria Math" panose="02040503050406030204" pitchFamily="18" charset="0"/>
                          </a:rPr>
                          <m:t>1</m:t>
                        </m:r>
                      </m:num>
                      <m:den>
                        <m:r>
                          <a:rPr lang="es-VE" i="1">
                            <a:latin typeface="Cambria Math" panose="02040503050406030204" pitchFamily="18" charset="0"/>
                          </a:rPr>
                          <m:t>2</m:t>
                        </m:r>
                      </m:den>
                    </m:f>
                    <m:r>
                      <a:rPr lang="es-VE" i="1">
                        <a:latin typeface="Cambria Math" panose="02040503050406030204" pitchFamily="18" charset="0"/>
                      </a:rPr>
                      <m:t>𝑚</m:t>
                    </m:r>
                    <m:sSubSup>
                      <m:sSubSupPr>
                        <m:ctrlPr>
                          <a:rPr lang="es-VE" i="1">
                            <a:latin typeface="Cambria Math" panose="02040503050406030204" pitchFamily="18" charset="0"/>
                          </a:rPr>
                        </m:ctrlPr>
                      </m:sSubSupPr>
                      <m:e>
                        <m:r>
                          <a:rPr lang="es-VE" i="1">
                            <a:latin typeface="Cambria Math" panose="02040503050406030204" pitchFamily="18" charset="0"/>
                          </a:rPr>
                          <m:t>𝑣</m:t>
                        </m:r>
                      </m:e>
                      <m:sub>
                        <m:r>
                          <a:rPr lang="es-VE" i="1">
                            <a:latin typeface="Cambria Math" panose="02040503050406030204" pitchFamily="18" charset="0"/>
                          </a:rPr>
                          <m:t>𝑖</m:t>
                        </m:r>
                      </m:sub>
                      <m:sup>
                        <m:r>
                          <a:rPr lang="es-VE" i="1">
                            <a:latin typeface="Cambria Math" panose="02040503050406030204" pitchFamily="18" charset="0"/>
                          </a:rPr>
                          <m:t>2</m:t>
                        </m:r>
                      </m:sup>
                    </m:sSubSup>
                  </m:oMath>
                </a14:m>
                <a:endParaRPr lang="es-VE" dirty="0" smtClean="0"/>
              </a:p>
              <a:p>
                <a:pPr algn="just"/>
                <a:endParaRPr lang="es-VE" dirty="0"/>
              </a:p>
            </p:txBody>
          </p:sp>
        </mc:Choice>
        <mc:Fallback xmlns="">
          <p:sp>
            <p:nvSpPr>
              <p:cNvPr id="5" name="Rectángulo 4"/>
              <p:cNvSpPr>
                <a:spLocks noRot="1" noChangeAspect="1" noMove="1" noResize="1" noEditPoints="1" noAdjustHandles="1" noChangeArrowheads="1" noChangeShapeType="1" noTextEdit="1"/>
              </p:cNvSpPr>
              <p:nvPr/>
            </p:nvSpPr>
            <p:spPr>
              <a:xfrm>
                <a:off x="675001" y="2101331"/>
                <a:ext cx="5870178" cy="2876941"/>
              </a:xfrm>
              <a:prstGeom prst="rect">
                <a:avLst/>
              </a:prstGeom>
              <a:blipFill rotWithShape="0">
                <a:blip r:embed="rId3"/>
                <a:stretch>
                  <a:fillRect l="-935" t="-1271" r="-831"/>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831411" y="4785623"/>
                <a:ext cx="4715650" cy="3852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VE" i="1" smtClean="0">
                              <a:latin typeface="Cambria Math" panose="02040503050406030204" pitchFamily="18" charset="0"/>
                            </a:rPr>
                          </m:ctrlPr>
                        </m:sSubPr>
                        <m:e>
                          <m:r>
                            <a:rPr lang="es-VE" i="1">
                              <a:latin typeface="Cambria Math" panose="02040503050406030204" pitchFamily="18" charset="0"/>
                            </a:rPr>
                            <m:t>𝑊</m:t>
                          </m:r>
                        </m:e>
                        <m:sub>
                          <m:acc>
                            <m:accPr>
                              <m:chr m:val="⃗"/>
                              <m:ctrlPr>
                                <a:rPr lang="es-VE" i="1">
                                  <a:latin typeface="Cambria Math" panose="02040503050406030204" pitchFamily="18" charset="0"/>
                                </a:rPr>
                              </m:ctrlPr>
                            </m:accPr>
                            <m:e>
                              <m:r>
                                <a:rPr lang="es-VE" i="1">
                                  <a:latin typeface="Cambria Math" panose="02040503050406030204" pitchFamily="18" charset="0"/>
                                </a:rPr>
                                <m:t>𝐹</m:t>
                              </m:r>
                            </m:e>
                          </m:acc>
                        </m:sub>
                      </m:sSub>
                      <m:r>
                        <a:rPr lang="es-VE" i="1" smtClean="0">
                          <a:latin typeface="Cambria Math" panose="02040503050406030204" pitchFamily="18" charset="0"/>
                          <a:ea typeface="Cambria Math" panose="02040503050406030204" pitchFamily="18" charset="0"/>
                        </a:rPr>
                        <m:t>=</m:t>
                      </m:r>
                      <m:r>
                        <a:rPr lang="es-VE" i="1">
                          <a:latin typeface="Cambria Math" panose="02040503050406030204" pitchFamily="18" charset="0"/>
                          <a:ea typeface="Calibri" panose="020F0502020204030204" pitchFamily="34" charset="0"/>
                          <a:cs typeface="Times New Roman" panose="02020603050405020304" pitchFamily="18" charset="0"/>
                        </a:rPr>
                        <m:t>𝐹</m:t>
                      </m:r>
                      <m:func>
                        <m:funcPr>
                          <m:ctrlPr>
                            <a:rPr lang="es-VE"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VE">
                              <a:latin typeface="Cambria Math" panose="02040503050406030204" pitchFamily="18" charset="0"/>
                              <a:ea typeface="Calibri" panose="020F0502020204030204" pitchFamily="34" charset="0"/>
                              <a:cs typeface="Times New Roman" panose="02020603050405020304" pitchFamily="18" charset="0"/>
                            </a:rPr>
                            <m:t>cos</m:t>
                          </m:r>
                        </m:fName>
                        <m:e>
                          <m:r>
                            <a:rPr lang="es-VE" i="1">
                              <a:latin typeface="Cambria Math" panose="02040503050406030204" pitchFamily="18" charset="0"/>
                              <a:ea typeface="Cambria Math" panose="02040503050406030204" pitchFamily="18" charset="0"/>
                              <a:cs typeface="Times New Roman" panose="02020603050405020304" pitchFamily="18" charset="0"/>
                            </a:rPr>
                            <m:t>𝜃</m:t>
                          </m:r>
                        </m:e>
                      </m:func>
                      <m:r>
                        <a:rPr lang="es-VE" i="1">
                          <a:latin typeface="Cambria Math" panose="02040503050406030204" pitchFamily="18" charset="0"/>
                          <a:ea typeface="Calibri" panose="020F0502020204030204" pitchFamily="34" charset="0"/>
                          <a:cs typeface="Times New Roman" panose="02020603050405020304" pitchFamily="18" charset="0"/>
                        </a:rPr>
                        <m:t>∆</m:t>
                      </m:r>
                      <m:r>
                        <a:rPr lang="es-VE" i="1">
                          <a:latin typeface="Cambria Math" panose="02040503050406030204" pitchFamily="18" charset="0"/>
                          <a:ea typeface="Calibri" panose="020F0502020204030204" pitchFamily="34" charset="0"/>
                          <a:cs typeface="Times New Roman" panose="02020603050405020304" pitchFamily="18" charset="0"/>
                        </a:rPr>
                        <m:t>𝑥</m:t>
                      </m:r>
                      <m:r>
                        <a:rPr lang="es-VE" i="1">
                          <a:latin typeface="Cambria Math" panose="02040503050406030204" pitchFamily="18" charset="0"/>
                          <a:ea typeface="Cambria Math" panose="02040503050406030204" pitchFamily="18" charset="0"/>
                          <a:cs typeface="Times New Roman" panose="02020603050405020304" pitchFamily="18" charset="0"/>
                        </a:rPr>
                        <m:t>=</m:t>
                      </m:r>
                      <m:r>
                        <m:rPr>
                          <m:nor/>
                        </m:rPr>
                        <a:rPr lang="es-VE" dirty="0">
                          <a:ea typeface="Calibri" panose="020F0502020204030204" pitchFamily="34" charset="0"/>
                          <a:cs typeface="Times New Roman" panose="02020603050405020304" pitchFamily="18" charset="0"/>
                        </a:rPr>
                        <m:t> </m:t>
                      </m:r>
                      <m:r>
                        <a:rPr lang="es-VE" b="0" i="1" smtClean="0">
                          <a:latin typeface="Cambria Math" panose="02040503050406030204" pitchFamily="18" charset="0"/>
                          <a:ea typeface="Calibri" panose="020F0502020204030204" pitchFamily="34" charset="0"/>
                          <a:cs typeface="Times New Roman" panose="02020603050405020304" pitchFamily="18" charset="0"/>
                        </a:rPr>
                        <m:t>50</m:t>
                      </m:r>
                      <m:r>
                        <a:rPr lang="es-VE" b="0" i="1" smtClean="0">
                          <a:latin typeface="Cambria Math" panose="02040503050406030204" pitchFamily="18" charset="0"/>
                          <a:ea typeface="Calibri" panose="020F0502020204030204" pitchFamily="34" charset="0"/>
                          <a:cs typeface="Times New Roman" panose="02020603050405020304" pitchFamily="18" charset="0"/>
                        </a:rPr>
                        <m:t>𝑁</m:t>
                      </m:r>
                      <m:r>
                        <a:rPr lang="es-VE" b="0" i="1" smtClean="0">
                          <a:latin typeface="Cambria Math" panose="02040503050406030204" pitchFamily="18" charset="0"/>
                          <a:ea typeface="Cambria Math" panose="02040503050406030204" pitchFamily="18" charset="0"/>
                          <a:cs typeface="Times New Roman" panose="02020603050405020304" pitchFamily="18" charset="0"/>
                        </a:rPr>
                        <m:t>∙4</m:t>
                      </m:r>
                      <m:r>
                        <a:rPr lang="es-VE" b="0" i="1" smtClean="0">
                          <a:latin typeface="Cambria Math" panose="02040503050406030204" pitchFamily="18" charset="0"/>
                          <a:ea typeface="Cambria Math" panose="02040503050406030204" pitchFamily="18" charset="0"/>
                          <a:cs typeface="Times New Roman" panose="02020603050405020304" pitchFamily="18" charset="0"/>
                        </a:rPr>
                        <m:t>𝑚</m:t>
                      </m:r>
                      <m:r>
                        <a:rPr lang="es-VE" b="0" i="1" smtClean="0">
                          <a:latin typeface="Cambria Math" panose="02040503050406030204" pitchFamily="18" charset="0"/>
                          <a:ea typeface="Cambria Math" panose="02040503050406030204" pitchFamily="18" charset="0"/>
                          <a:cs typeface="Times New Roman" panose="02020603050405020304" pitchFamily="18" charset="0"/>
                        </a:rPr>
                        <m:t>∙</m:t>
                      </m:r>
                      <m:func>
                        <m:funcPr>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s-VE" b="0" i="0" smtClean="0">
                              <a:latin typeface="Cambria Math" panose="02040503050406030204" pitchFamily="18" charset="0"/>
                              <a:ea typeface="Cambria Math" panose="02040503050406030204" pitchFamily="18" charset="0"/>
                              <a:cs typeface="Times New Roman" panose="02020603050405020304" pitchFamily="18" charset="0"/>
                            </a:rPr>
                            <m:t>cos</m:t>
                          </m:r>
                        </m:fName>
                        <m:e>
                          <m:r>
                            <a:rPr lang="es-VE" b="0" i="1" smtClean="0">
                              <a:latin typeface="Cambria Math" panose="02040503050406030204" pitchFamily="18" charset="0"/>
                              <a:ea typeface="Cambria Math" panose="02040503050406030204" pitchFamily="18" charset="0"/>
                              <a:cs typeface="Times New Roman" panose="02020603050405020304" pitchFamily="18" charset="0"/>
                            </a:rPr>
                            <m:t>60=100</m:t>
                          </m:r>
                          <m:r>
                            <a:rPr lang="es-VE" b="0" i="1" smtClean="0">
                              <a:latin typeface="Cambria Math" panose="02040503050406030204" pitchFamily="18" charset="0"/>
                              <a:ea typeface="Cambria Math" panose="02040503050406030204" pitchFamily="18" charset="0"/>
                              <a:cs typeface="Times New Roman" panose="02020603050405020304" pitchFamily="18" charset="0"/>
                            </a:rPr>
                            <m:t>𝐽</m:t>
                          </m:r>
                        </m:e>
                      </m:func>
                    </m:oMath>
                  </m:oMathPara>
                </a14:m>
                <a:endParaRPr lang="es-VE" dirty="0"/>
              </a:p>
            </p:txBody>
          </p:sp>
        </mc:Choice>
        <mc:Fallback xmlns="">
          <p:sp>
            <p:nvSpPr>
              <p:cNvPr id="8" name="Rectángulo 7"/>
              <p:cNvSpPr>
                <a:spLocks noRot="1" noChangeAspect="1" noMove="1" noResize="1" noEditPoints="1" noAdjustHandles="1" noChangeArrowheads="1" noChangeShapeType="1" noTextEdit="1"/>
              </p:cNvSpPr>
              <p:nvPr/>
            </p:nvSpPr>
            <p:spPr>
              <a:xfrm>
                <a:off x="831411" y="4785623"/>
                <a:ext cx="4715650" cy="385298"/>
              </a:xfrm>
              <a:prstGeom prst="rect">
                <a:avLst/>
              </a:prstGeom>
              <a:blipFill rotWithShape="0">
                <a:blip r:embed="rId4"/>
                <a:stretch>
                  <a:fillRect b="-7937"/>
                </a:stretch>
              </a:blipFill>
            </p:spPr>
            <p:txBody>
              <a:bodyPr/>
              <a:lstStyle/>
              <a:p>
                <a:r>
                  <a:rPr lang="es-VE">
                    <a:noFill/>
                  </a:rPr>
                  <a:t> </a:t>
                </a:r>
              </a:p>
            </p:txBody>
          </p:sp>
        </mc:Fallback>
      </mc:AlternateContent>
      <p:pic>
        <p:nvPicPr>
          <p:cNvPr id="9" name="Imagen 8"/>
          <p:cNvPicPr>
            <a:picLocks noChangeAspect="1"/>
          </p:cNvPicPr>
          <p:nvPr/>
        </p:nvPicPr>
        <p:blipFill>
          <a:blip r:embed="rId5"/>
          <a:stretch>
            <a:fillRect/>
          </a:stretch>
        </p:blipFill>
        <p:spPr>
          <a:xfrm>
            <a:off x="7206915" y="2274721"/>
            <a:ext cx="4134351" cy="1708205"/>
          </a:xfrm>
          <a:prstGeom prst="rect">
            <a:avLst/>
          </a:prstGeom>
        </p:spPr>
      </p:pic>
      <mc:AlternateContent xmlns:mc="http://schemas.openxmlformats.org/markup-compatibility/2006" xmlns:a14="http://schemas.microsoft.com/office/drawing/2010/main">
        <mc:Choice Requires="a14">
          <p:sp>
            <p:nvSpPr>
              <p:cNvPr id="10" name="Rectángulo 9"/>
              <p:cNvSpPr/>
              <p:nvPr/>
            </p:nvSpPr>
            <p:spPr>
              <a:xfrm>
                <a:off x="831411" y="5305783"/>
                <a:ext cx="6356997" cy="4782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VE" i="1" smtClean="0">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𝑊</m:t>
                          </m:r>
                        </m:e>
                        <m:sub>
                          <m:sSub>
                            <m:sSubPr>
                              <m:ctrlPr>
                                <a:rPr lang="es-VE" i="1">
                                  <a:latin typeface="Cambria Math" panose="02040503050406030204" pitchFamily="18" charset="0"/>
                                  <a:ea typeface="Cambria Math" panose="02040503050406030204" pitchFamily="18" charset="0"/>
                                </a:rPr>
                              </m:ctrlPr>
                            </m:sSubPr>
                            <m:e>
                              <m:acc>
                                <m:accPr>
                                  <m:chr m:val="⃗"/>
                                  <m:ctrlPr>
                                    <a:rPr lang="es-VE" i="1">
                                      <a:latin typeface="Cambria Math" panose="02040503050406030204" pitchFamily="18" charset="0"/>
                                      <a:ea typeface="Cambria Math" panose="02040503050406030204" pitchFamily="18" charset="0"/>
                                    </a:rPr>
                                  </m:ctrlPr>
                                </m:accPr>
                                <m:e>
                                  <m:r>
                                    <a:rPr lang="es-VE" i="1">
                                      <a:latin typeface="Cambria Math" panose="02040503050406030204" pitchFamily="18" charset="0"/>
                                      <a:ea typeface="Cambria Math" panose="02040503050406030204" pitchFamily="18" charset="0"/>
                                    </a:rPr>
                                    <m:t>𝑓</m:t>
                                  </m:r>
                                </m:e>
                              </m:acc>
                            </m:e>
                            <m:sub>
                              <m:r>
                                <a:rPr lang="es-VE" i="1">
                                  <a:latin typeface="Cambria Math" panose="02040503050406030204" pitchFamily="18" charset="0"/>
                                  <a:ea typeface="Cambria Math" panose="02040503050406030204" pitchFamily="18" charset="0"/>
                                </a:rPr>
                                <m:t>𝑘</m:t>
                              </m:r>
                            </m:sub>
                          </m:sSub>
                        </m:sub>
                      </m:sSub>
                      <m:r>
                        <a:rPr lang="es-VE" i="1">
                          <a:latin typeface="Cambria Math" panose="02040503050406030204" pitchFamily="18" charset="0"/>
                          <a:ea typeface="Cambria Math" panose="02040503050406030204" pitchFamily="18" charset="0"/>
                        </a:rPr>
                        <m:t>=</m:t>
                      </m:r>
                      <m:d>
                        <m:dPr>
                          <m:begChr m:val="|"/>
                          <m:endChr m:val="|"/>
                          <m:ctrlPr>
                            <a:rPr lang="es-VE" i="1">
                              <a:latin typeface="Cambria Math" panose="02040503050406030204" pitchFamily="18" charset="0"/>
                              <a:cs typeface="Times New Roman" panose="02020603050405020304" pitchFamily="18" charset="0"/>
                            </a:rPr>
                          </m:ctrlPr>
                        </m:dPr>
                        <m:e>
                          <m:sSub>
                            <m:sSubPr>
                              <m:ctrlPr>
                                <a:rPr lang="es-VE" i="1">
                                  <a:latin typeface="Cambria Math" panose="02040503050406030204" pitchFamily="18" charset="0"/>
                                  <a:cs typeface="Times New Roman" panose="02020603050405020304" pitchFamily="18" charset="0"/>
                                </a:rPr>
                              </m:ctrlPr>
                            </m:sSub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𝑓</m:t>
                                  </m:r>
                                </m:e>
                              </m:acc>
                            </m:e>
                            <m:sub>
                              <m:r>
                                <a:rPr lang="es-VE" i="1">
                                  <a:latin typeface="Cambria Math" panose="02040503050406030204" pitchFamily="18" charset="0"/>
                                  <a:cs typeface="Times New Roman" panose="02020603050405020304" pitchFamily="18" charset="0"/>
                                </a:rPr>
                                <m:t>𝑘</m:t>
                              </m:r>
                            </m:sub>
                          </m:sSub>
                        </m:e>
                      </m:d>
                      <m:func>
                        <m:funcPr>
                          <m:ctrlPr>
                            <a:rPr lang="es-VE" i="1">
                              <a:latin typeface="Cambria Math" panose="02040503050406030204" pitchFamily="18" charset="0"/>
                              <a:ea typeface="Calibri" panose="020F0502020204030204" pitchFamily="34" charset="0"/>
                              <a:cs typeface="Times New Roman" panose="02020603050405020304" pitchFamily="18" charset="0"/>
                            </a:rPr>
                          </m:ctrlPr>
                        </m:funcPr>
                        <m:fName>
                          <m:r>
                            <a:rPr lang="es-VE" i="1">
                              <a:latin typeface="Cambria Math" panose="02040503050406030204" pitchFamily="18" charset="0"/>
                              <a:ea typeface="Calibri" panose="020F0502020204030204" pitchFamily="34" charset="0"/>
                              <a:cs typeface="Times New Roman" panose="02020603050405020304" pitchFamily="18" charset="0"/>
                            </a:rPr>
                            <m:t>∆</m:t>
                          </m:r>
                          <m:r>
                            <a:rPr lang="es-VE" i="1">
                              <a:latin typeface="Cambria Math" panose="02040503050406030204" pitchFamily="18" charset="0"/>
                              <a:ea typeface="Calibri" panose="020F0502020204030204" pitchFamily="34" charset="0"/>
                              <a:cs typeface="Times New Roman" panose="02020603050405020304" pitchFamily="18" charset="0"/>
                            </a:rPr>
                            <m:t>𝑥</m:t>
                          </m:r>
                          <m:r>
                            <a:rPr lang="es-VE" b="0" i="0" smtClean="0">
                              <a:latin typeface="Cambria Math" panose="02040503050406030204" pitchFamily="18" charset="0"/>
                              <a:ea typeface="Calibri" panose="020F0502020204030204" pitchFamily="34" charset="0"/>
                              <a:cs typeface="Times New Roman" panose="02020603050405020304" pitchFamily="18" charset="0"/>
                            </a:rPr>
                            <m:t> </m:t>
                          </m:r>
                          <m:r>
                            <m:rPr>
                              <m:sty m:val="p"/>
                            </m:rPr>
                            <a:rPr lang="es-VE">
                              <a:latin typeface="Cambria Math" panose="02040503050406030204" pitchFamily="18" charset="0"/>
                              <a:ea typeface="Calibri" panose="020F0502020204030204" pitchFamily="34" charset="0"/>
                              <a:cs typeface="Times New Roman" panose="02020603050405020304" pitchFamily="18" charset="0"/>
                            </a:rPr>
                            <m:t>cos</m:t>
                          </m:r>
                        </m:fName>
                        <m:e>
                          <m:r>
                            <a:rPr lang="es-VE" i="1">
                              <a:latin typeface="Cambria Math" panose="02040503050406030204" pitchFamily="18" charset="0"/>
                              <a:ea typeface="Calibri" panose="020F0502020204030204" pitchFamily="34" charset="0"/>
                              <a:cs typeface="Times New Roman" panose="02020603050405020304" pitchFamily="18" charset="0"/>
                            </a:rPr>
                            <m:t>180</m:t>
                          </m:r>
                          <m:r>
                            <a:rPr lang="es-VE"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s-VE" i="1">
                                  <a:latin typeface="Cambria Math" panose="02040503050406030204" pitchFamily="18" charset="0"/>
                                  <a:ea typeface="Cambria Math" panose="02040503050406030204" pitchFamily="18" charset="0"/>
                                  <a:cs typeface="Times New Roman" panose="02020603050405020304" pitchFamily="18" charset="0"/>
                                </a:rPr>
                              </m:ctrlPr>
                            </m:sSubPr>
                            <m:e>
                              <m:r>
                                <a:rPr lang="es-VE" i="1">
                                  <a:latin typeface="Cambria Math" panose="02040503050406030204" pitchFamily="18" charset="0"/>
                                  <a:ea typeface="Cambria Math" panose="02040503050406030204" pitchFamily="18" charset="0"/>
                                  <a:cs typeface="Times New Roman" panose="02020603050405020304" pitchFamily="18" charset="0"/>
                                </a:rPr>
                                <m:t>𝜇</m:t>
                              </m:r>
                            </m:e>
                            <m:sub>
                              <m:r>
                                <a:rPr lang="es-VE" i="1">
                                  <a:latin typeface="Cambria Math" panose="02040503050406030204" pitchFamily="18" charset="0"/>
                                  <a:ea typeface="Cambria Math" panose="02040503050406030204" pitchFamily="18" charset="0"/>
                                  <a:cs typeface="Times New Roman" panose="02020603050405020304" pitchFamily="18" charset="0"/>
                                </a:rPr>
                                <m:t>𝑘</m:t>
                              </m:r>
                            </m:sub>
                          </m:sSub>
                          <m:d>
                            <m:d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dPr>
                            <m:e>
                              <m:r>
                                <a:rPr lang="es-VE" i="1">
                                  <a:latin typeface="Cambria Math" panose="02040503050406030204" pitchFamily="18" charset="0"/>
                                  <a:ea typeface="Cambria Math" panose="02040503050406030204" pitchFamily="18" charset="0"/>
                                  <a:cs typeface="Times New Roman" panose="02020603050405020304" pitchFamily="18" charset="0"/>
                                </a:rPr>
                                <m:t>𝑚𝑔</m:t>
                              </m:r>
                              <m:r>
                                <a:rPr lang="es-VE"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s-VE" i="1">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es-VE" i="1">
                                          <a:latin typeface="Cambria Math" panose="02040503050406030204" pitchFamily="18" charset="0"/>
                                          <a:ea typeface="Cambria Math" panose="02040503050406030204" pitchFamily="18" charset="0"/>
                                          <a:cs typeface="Times New Roman" panose="02020603050405020304" pitchFamily="18" charset="0"/>
                                        </a:rPr>
                                      </m:ctrlPr>
                                    </m:accPr>
                                    <m:e>
                                      <m:r>
                                        <a:rPr lang="es-VE" i="1">
                                          <a:latin typeface="Cambria Math" panose="02040503050406030204" pitchFamily="18" charset="0"/>
                                          <a:ea typeface="Cambria Math" panose="02040503050406030204" pitchFamily="18" charset="0"/>
                                          <a:cs typeface="Times New Roman" panose="02020603050405020304" pitchFamily="18" charset="0"/>
                                        </a:rPr>
                                        <m:t>𝐹</m:t>
                                      </m:r>
                                    </m:e>
                                  </m:acc>
                                </m:e>
                              </m:d>
                              <m:func>
                                <m:funcPr>
                                  <m:ctrlPr>
                                    <a:rPr lang="es-VE" i="1">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s-VE">
                                      <a:latin typeface="Cambria Math" panose="02040503050406030204" pitchFamily="18" charset="0"/>
                                      <a:ea typeface="Cambria Math" panose="02040503050406030204" pitchFamily="18" charset="0"/>
                                      <a:cs typeface="Times New Roman" panose="02020603050405020304" pitchFamily="18" charset="0"/>
                                    </a:rPr>
                                    <m:t>sin</m:t>
                                  </m:r>
                                </m:fName>
                                <m:e>
                                  <m:r>
                                    <a:rPr lang="es-VE" i="1">
                                      <a:latin typeface="Cambria Math" panose="02040503050406030204" pitchFamily="18" charset="0"/>
                                      <a:ea typeface="Cambria Math" panose="02040503050406030204" pitchFamily="18" charset="0"/>
                                      <a:cs typeface="Times New Roman" panose="02020603050405020304" pitchFamily="18" charset="0"/>
                                    </a:rPr>
                                    <m:t>60</m:t>
                                  </m:r>
                                </m:e>
                              </m:func>
                            </m:e>
                          </m:d>
                          <m:r>
                            <a:rPr lang="es-VE" i="1">
                              <a:latin typeface="Cambria Math" panose="02040503050406030204" pitchFamily="18" charset="0"/>
                              <a:ea typeface="Calibri" panose="020F0502020204030204" pitchFamily="34" charset="0"/>
                              <a:cs typeface="Times New Roman" panose="02020603050405020304" pitchFamily="18" charset="0"/>
                            </a:rPr>
                            <m:t>∆</m:t>
                          </m:r>
                          <m:r>
                            <a:rPr lang="es-VE" i="1">
                              <a:latin typeface="Cambria Math" panose="02040503050406030204" pitchFamily="18" charset="0"/>
                              <a:ea typeface="Calibri" panose="020F0502020204030204" pitchFamily="34" charset="0"/>
                              <a:cs typeface="Times New Roman" panose="02020603050405020304" pitchFamily="18" charset="0"/>
                            </a:rPr>
                            <m:t>𝑥</m:t>
                          </m:r>
                          <m:r>
                            <a:rPr lang="es-VE" i="1" smtClean="0">
                              <a:latin typeface="Cambria Math" panose="02040503050406030204" pitchFamily="18" charset="0"/>
                              <a:ea typeface="Cambria Math" panose="02040503050406030204" pitchFamily="18" charset="0"/>
                              <a:cs typeface="Times New Roman" panose="02020603050405020304" pitchFamily="18" charset="0"/>
                            </a:rPr>
                            <m:t>=</m:t>
                          </m:r>
                        </m:e>
                      </m:func>
                      <m:r>
                        <a:rPr lang="es-VE" i="1" smtClean="0">
                          <a:latin typeface="Cambria Math" panose="02040503050406030204" pitchFamily="18" charset="0"/>
                          <a:ea typeface="Cambria Math" panose="02040503050406030204" pitchFamily="18" charset="0"/>
                          <a:cs typeface="Times New Roman" panose="02020603050405020304" pitchFamily="18" charset="0"/>
                        </a:rPr>
                        <m:t>−</m:t>
                      </m:r>
                      <m:r>
                        <a:rPr lang="es-VE" b="0" i="1" smtClean="0">
                          <a:latin typeface="Cambria Math" panose="02040503050406030204" pitchFamily="18" charset="0"/>
                          <a:ea typeface="Cambria Math" panose="02040503050406030204" pitchFamily="18" charset="0"/>
                          <a:cs typeface="Times New Roman" panose="02020603050405020304" pitchFamily="18" charset="0"/>
                        </a:rPr>
                        <m:t>43,76 </m:t>
                      </m:r>
                      <m:r>
                        <a:rPr lang="es-VE" b="0" i="1" smtClean="0">
                          <a:latin typeface="Cambria Math" panose="02040503050406030204" pitchFamily="18" charset="0"/>
                          <a:ea typeface="Cambria Math" panose="02040503050406030204" pitchFamily="18" charset="0"/>
                          <a:cs typeface="Times New Roman" panose="02020603050405020304" pitchFamily="18" charset="0"/>
                        </a:rPr>
                        <m:t>𝐽</m:t>
                      </m:r>
                    </m:oMath>
                  </m:oMathPara>
                </a14:m>
                <a:endParaRPr lang="es-VE" dirty="0"/>
              </a:p>
            </p:txBody>
          </p:sp>
        </mc:Choice>
        <mc:Fallback xmlns="">
          <p:sp>
            <p:nvSpPr>
              <p:cNvPr id="10" name="Rectángulo 9"/>
              <p:cNvSpPr>
                <a:spLocks noRot="1" noChangeAspect="1" noMove="1" noResize="1" noEditPoints="1" noAdjustHandles="1" noChangeArrowheads="1" noChangeShapeType="1" noTextEdit="1"/>
              </p:cNvSpPr>
              <p:nvPr/>
            </p:nvSpPr>
            <p:spPr>
              <a:xfrm>
                <a:off x="831411" y="5305783"/>
                <a:ext cx="6356997" cy="478208"/>
              </a:xfrm>
              <a:prstGeom prst="rect">
                <a:avLst/>
              </a:prstGeom>
              <a:blipFill rotWithShape="0">
                <a:blip r:embed="rId6"/>
                <a:stretch>
                  <a:fillRect t="-17722" b="-5063"/>
                </a:stretch>
              </a:blipFill>
            </p:spPr>
            <p:txBody>
              <a:bodyPr/>
              <a:lstStyle/>
              <a:p>
                <a:r>
                  <a:rPr lang="es-VE">
                    <a:noFill/>
                  </a:rPr>
                  <a:t> </a:t>
                </a:r>
              </a:p>
            </p:txBody>
          </p:sp>
        </mc:Fallback>
      </mc:AlternateContent>
    </p:spTree>
    <p:extLst>
      <p:ext uri="{BB962C8B-B14F-4D97-AF65-F5344CB8AC3E}">
        <p14:creationId xmlns:p14="http://schemas.microsoft.com/office/powerpoint/2010/main" val="269877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870348" y="789892"/>
                <a:ext cx="10415273" cy="2875211"/>
              </a:xfrm>
              <a:prstGeom prst="rect">
                <a:avLst/>
              </a:prstGeom>
            </p:spPr>
            <p:txBody>
              <a:bodyPr wrap="square">
                <a:spAutoFit/>
              </a:bodyPr>
              <a:lstStyle/>
              <a:p>
                <a:r>
                  <a:rPr lang="es-VE" dirty="0" smtClean="0"/>
                  <a:t>Entonces: </a:t>
                </a:r>
              </a:p>
              <a:p>
                <a:endParaRPr lang="es-VE" dirty="0"/>
              </a:p>
              <a:p>
                <a:endParaRPr lang="es-VE"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VE" i="1" smtClean="0">
                              <a:latin typeface="Cambria Math" panose="02040503050406030204" pitchFamily="18" charset="0"/>
                            </a:rPr>
                          </m:ctrlPr>
                        </m:sSubPr>
                        <m:e>
                          <m:r>
                            <a:rPr lang="es-VE" b="0" i="1" smtClean="0">
                              <a:latin typeface="Cambria Math" panose="02040503050406030204" pitchFamily="18" charset="0"/>
                            </a:rPr>
                            <m:t>𝑊</m:t>
                          </m:r>
                        </m:e>
                        <m:sub>
                          <m:r>
                            <a:rPr lang="es-VE" b="0" i="1" smtClean="0">
                              <a:latin typeface="Cambria Math" panose="02040503050406030204" pitchFamily="18" charset="0"/>
                            </a:rPr>
                            <m:t>𝑇𝑜𝑡𝑎𝑙</m:t>
                          </m:r>
                        </m:sub>
                      </m:sSub>
                      <m:sSub>
                        <m:sSubPr>
                          <m:ctrlPr>
                            <a:rPr lang="es-VE" i="1">
                              <a:latin typeface="Cambria Math" panose="02040503050406030204" pitchFamily="18" charset="0"/>
                            </a:rPr>
                          </m:ctrlPr>
                        </m:sSubPr>
                        <m:e>
                          <m:r>
                            <a:rPr lang="es-VE" i="1">
                              <a:latin typeface="Cambria Math" panose="02040503050406030204" pitchFamily="18" charset="0"/>
                              <a:ea typeface="Cambria Math" panose="02040503050406030204" pitchFamily="18" charset="0"/>
                            </a:rPr>
                            <m:t>=</m:t>
                          </m:r>
                          <m:r>
                            <a:rPr lang="es-VE" i="1">
                              <a:latin typeface="Cambria Math" panose="02040503050406030204" pitchFamily="18" charset="0"/>
                            </a:rPr>
                            <m:t>𝑊</m:t>
                          </m:r>
                        </m:e>
                        <m:sub>
                          <m:acc>
                            <m:accPr>
                              <m:chr m:val="⃗"/>
                              <m:ctrlPr>
                                <a:rPr lang="es-VE" i="1">
                                  <a:latin typeface="Cambria Math" panose="02040503050406030204" pitchFamily="18" charset="0"/>
                                </a:rPr>
                              </m:ctrlPr>
                            </m:accPr>
                            <m:e>
                              <m:r>
                                <a:rPr lang="es-VE" i="1">
                                  <a:latin typeface="Cambria Math" panose="02040503050406030204" pitchFamily="18" charset="0"/>
                                </a:rPr>
                                <m:t>𝐹</m:t>
                              </m:r>
                            </m:e>
                          </m:acc>
                        </m:sub>
                      </m:sSub>
                      <m:r>
                        <a:rPr lang="es-VE"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𝑊</m:t>
                          </m:r>
                        </m:e>
                        <m:sub>
                          <m:sSub>
                            <m:sSubPr>
                              <m:ctrlPr>
                                <a:rPr lang="es-VE" i="1">
                                  <a:latin typeface="Cambria Math" panose="02040503050406030204" pitchFamily="18" charset="0"/>
                                  <a:ea typeface="Cambria Math" panose="02040503050406030204" pitchFamily="18" charset="0"/>
                                </a:rPr>
                              </m:ctrlPr>
                            </m:sSubPr>
                            <m:e>
                              <m:acc>
                                <m:accPr>
                                  <m:chr m:val="⃗"/>
                                  <m:ctrlPr>
                                    <a:rPr lang="es-VE" i="1">
                                      <a:latin typeface="Cambria Math" panose="02040503050406030204" pitchFamily="18" charset="0"/>
                                      <a:ea typeface="Cambria Math" panose="02040503050406030204" pitchFamily="18" charset="0"/>
                                    </a:rPr>
                                  </m:ctrlPr>
                                </m:accPr>
                                <m:e>
                                  <m:r>
                                    <a:rPr lang="es-VE" i="1">
                                      <a:latin typeface="Cambria Math" panose="02040503050406030204" pitchFamily="18" charset="0"/>
                                      <a:ea typeface="Cambria Math" panose="02040503050406030204" pitchFamily="18" charset="0"/>
                                    </a:rPr>
                                    <m:t>𝑓</m:t>
                                  </m:r>
                                </m:e>
                              </m:acc>
                            </m:e>
                            <m:sub>
                              <m:r>
                                <a:rPr lang="es-VE" i="1">
                                  <a:latin typeface="Cambria Math" panose="02040503050406030204" pitchFamily="18" charset="0"/>
                                  <a:ea typeface="Cambria Math" panose="02040503050406030204" pitchFamily="18" charset="0"/>
                                </a:rPr>
                                <m:t>𝑘</m:t>
                              </m:r>
                            </m:sub>
                          </m:sSub>
                        </m:sub>
                      </m:sSub>
                      <m:r>
                        <a:rPr lang="es-VE"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100</m:t>
                      </m:r>
                      <m:r>
                        <a:rPr lang="es-VE" b="0" i="1" smtClean="0">
                          <a:latin typeface="Cambria Math" panose="02040503050406030204" pitchFamily="18" charset="0"/>
                          <a:ea typeface="Cambria Math" panose="02040503050406030204" pitchFamily="18" charset="0"/>
                        </a:rPr>
                        <m:t>𝐽</m:t>
                      </m:r>
                      <m:r>
                        <a:rPr lang="es-VE" b="0" i="1" smtClean="0">
                          <a:latin typeface="Cambria Math" panose="02040503050406030204" pitchFamily="18" charset="0"/>
                          <a:ea typeface="Cambria Math" panose="02040503050406030204" pitchFamily="18" charset="0"/>
                        </a:rPr>
                        <m:t>−43,76</m:t>
                      </m:r>
                      <m:r>
                        <a:rPr lang="es-VE" b="0" i="1" smtClean="0">
                          <a:latin typeface="Cambria Math" panose="02040503050406030204" pitchFamily="18" charset="0"/>
                          <a:ea typeface="Cambria Math" panose="02040503050406030204" pitchFamily="18" charset="0"/>
                        </a:rPr>
                        <m:t>𝐽</m:t>
                      </m:r>
                      <m:r>
                        <a:rPr lang="es-VE" b="0" i="1" smtClean="0">
                          <a:latin typeface="Cambria Math" panose="02040503050406030204" pitchFamily="18" charset="0"/>
                          <a:ea typeface="Cambria Math" panose="02040503050406030204" pitchFamily="18" charset="0"/>
                        </a:rPr>
                        <m:t> =56,24 </m:t>
                      </m:r>
                      <m:r>
                        <a:rPr lang="es-VE" b="0" i="1" smtClean="0">
                          <a:latin typeface="Cambria Math" panose="02040503050406030204" pitchFamily="18" charset="0"/>
                          <a:ea typeface="Cambria Math" panose="02040503050406030204" pitchFamily="18" charset="0"/>
                        </a:rPr>
                        <m:t>𝐽</m:t>
                      </m:r>
                    </m:oMath>
                  </m:oMathPara>
                </a14:m>
                <a:endParaRPr lang="es-VE" dirty="0" smtClean="0"/>
              </a:p>
              <a:p>
                <a:pPr/>
                <a14:m>
                  <m:oMathPara xmlns:m="http://schemas.openxmlformats.org/officeDocument/2006/math">
                    <m:oMathParaPr>
                      <m:jc m:val="centerGroup"/>
                    </m:oMathParaPr>
                    <m:oMath xmlns:m="http://schemas.openxmlformats.org/officeDocument/2006/math">
                      <m:r>
                        <a:rPr lang="es-VE" b="0" i="1" smtClean="0">
                          <a:latin typeface="Cambria Math" panose="02040503050406030204" pitchFamily="18" charset="0"/>
                          <a:ea typeface="Cambria Math" panose="02040503050406030204" pitchFamily="18" charset="0"/>
                        </a:rPr>
                        <m:t>56,24</m:t>
                      </m:r>
                      <m:r>
                        <a:rPr lang="es-VE" b="0" i="1" smtClean="0">
                          <a:latin typeface="Cambria Math" panose="02040503050406030204" pitchFamily="18" charset="0"/>
                          <a:ea typeface="Cambria Math" panose="02040503050406030204" pitchFamily="18" charset="0"/>
                        </a:rPr>
                        <m:t>𝐽</m:t>
                      </m:r>
                      <m:r>
                        <a:rPr lang="es-VE" i="1" smtClean="0">
                          <a:latin typeface="Cambria Math" panose="02040503050406030204" pitchFamily="18" charset="0"/>
                          <a:ea typeface="Cambria Math" panose="02040503050406030204" pitchFamily="18" charset="0"/>
                        </a:rPr>
                        <m:t>=</m:t>
                      </m:r>
                      <m:f>
                        <m:fPr>
                          <m:ctrlPr>
                            <a:rPr lang="es-VE" i="1">
                              <a:latin typeface="Cambria Math" panose="02040503050406030204" pitchFamily="18" charset="0"/>
                            </a:rPr>
                          </m:ctrlPr>
                        </m:fPr>
                        <m:num>
                          <m:r>
                            <a:rPr lang="es-VE" i="1">
                              <a:latin typeface="Cambria Math" panose="02040503050406030204" pitchFamily="18" charset="0"/>
                            </a:rPr>
                            <m:t>1</m:t>
                          </m:r>
                        </m:num>
                        <m:den>
                          <m:r>
                            <a:rPr lang="es-VE" i="1">
                              <a:latin typeface="Cambria Math" panose="02040503050406030204" pitchFamily="18" charset="0"/>
                            </a:rPr>
                            <m:t>2</m:t>
                          </m:r>
                        </m:den>
                      </m:f>
                      <m:r>
                        <a:rPr lang="es-VE" i="1">
                          <a:latin typeface="Cambria Math" panose="02040503050406030204" pitchFamily="18" charset="0"/>
                        </a:rPr>
                        <m:t>𝑚</m:t>
                      </m:r>
                      <m:sSubSup>
                        <m:sSubSupPr>
                          <m:ctrlPr>
                            <a:rPr lang="es-VE" i="1">
                              <a:latin typeface="Cambria Math" panose="02040503050406030204" pitchFamily="18" charset="0"/>
                            </a:rPr>
                          </m:ctrlPr>
                        </m:sSubSupPr>
                        <m:e>
                          <m:r>
                            <a:rPr lang="es-VE" i="1">
                              <a:latin typeface="Cambria Math" panose="02040503050406030204" pitchFamily="18" charset="0"/>
                            </a:rPr>
                            <m:t>𝑣</m:t>
                          </m:r>
                        </m:e>
                        <m:sub>
                          <m:r>
                            <a:rPr lang="es-VE" i="1">
                              <a:latin typeface="Cambria Math" panose="02040503050406030204" pitchFamily="18" charset="0"/>
                            </a:rPr>
                            <m:t>𝑓</m:t>
                          </m:r>
                        </m:sub>
                        <m:sup>
                          <m:r>
                            <a:rPr lang="es-VE" i="1">
                              <a:latin typeface="Cambria Math" panose="02040503050406030204" pitchFamily="18" charset="0"/>
                            </a:rPr>
                            <m:t>2</m:t>
                          </m:r>
                        </m:sup>
                      </m:sSubSup>
                    </m:oMath>
                  </m:oMathPara>
                </a14:m>
                <a:endParaRPr lang="es-VE" dirty="0" smtClean="0"/>
              </a:p>
              <a:p>
                <a:endParaRPr lang="es-VE" dirty="0"/>
              </a:p>
              <a:p>
                <a:pPr/>
                <a14:m>
                  <m:oMathPara xmlns:m="http://schemas.openxmlformats.org/officeDocument/2006/math">
                    <m:oMathParaPr>
                      <m:jc m:val="centerGroup"/>
                    </m:oMathParaPr>
                    <m:oMath xmlns:m="http://schemas.openxmlformats.org/officeDocument/2006/math">
                      <m:sSub>
                        <m:sSubPr>
                          <m:ctrlPr>
                            <a:rPr lang="es-VE" i="1" smtClean="0">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𝑣</m:t>
                          </m:r>
                        </m:e>
                        <m:sub>
                          <m:r>
                            <a:rPr lang="es-VE" b="0" i="1" smtClean="0">
                              <a:latin typeface="Cambria Math" panose="02040503050406030204" pitchFamily="18" charset="0"/>
                              <a:ea typeface="Cambria Math" panose="02040503050406030204" pitchFamily="18" charset="0"/>
                            </a:rPr>
                            <m:t>𝑓</m:t>
                          </m:r>
                        </m:sub>
                      </m:sSub>
                      <m:r>
                        <a:rPr lang="es-VE" i="1" smtClean="0">
                          <a:latin typeface="Cambria Math" panose="02040503050406030204" pitchFamily="18" charset="0"/>
                          <a:ea typeface="Cambria Math" panose="02040503050406030204" pitchFamily="18" charset="0"/>
                        </a:rPr>
                        <m:t>=</m:t>
                      </m:r>
                      <m:rad>
                        <m:radPr>
                          <m:degHide m:val="on"/>
                          <m:ctrlPr>
                            <a:rPr lang="es-VE" i="1" smtClean="0">
                              <a:latin typeface="Cambria Math" panose="02040503050406030204" pitchFamily="18" charset="0"/>
                              <a:ea typeface="Cambria Math" panose="02040503050406030204" pitchFamily="18" charset="0"/>
                            </a:rPr>
                          </m:ctrlPr>
                        </m:radPr>
                        <m:deg/>
                        <m:e>
                          <m:f>
                            <m:fPr>
                              <m:ctrlPr>
                                <a:rPr lang="es-VE" i="1" smtClean="0">
                                  <a:latin typeface="Cambria Math" panose="02040503050406030204" pitchFamily="18" charset="0"/>
                                  <a:ea typeface="Cambria Math" panose="02040503050406030204" pitchFamily="18" charset="0"/>
                                </a:rPr>
                              </m:ctrlPr>
                            </m:fPr>
                            <m:num>
                              <m:r>
                                <a:rPr lang="es-VE" i="1">
                                  <a:latin typeface="Cambria Math" panose="02040503050406030204" pitchFamily="18" charset="0"/>
                                  <a:ea typeface="Cambria Math" panose="02040503050406030204" pitchFamily="18" charset="0"/>
                                </a:rPr>
                                <m:t>2</m:t>
                              </m:r>
                              <m:d>
                                <m:dPr>
                                  <m:ctrlPr>
                                    <a:rPr lang="es-VE" i="1">
                                      <a:latin typeface="Cambria Math" panose="02040503050406030204" pitchFamily="18" charset="0"/>
                                      <a:ea typeface="Cambria Math" panose="02040503050406030204" pitchFamily="18" charset="0"/>
                                    </a:rPr>
                                  </m:ctrlPr>
                                </m:dPr>
                                <m:e>
                                  <m:r>
                                    <a:rPr lang="es-VE" i="1">
                                      <a:latin typeface="Cambria Math" panose="02040503050406030204" pitchFamily="18" charset="0"/>
                                      <a:ea typeface="Cambria Math" panose="02040503050406030204" pitchFamily="18" charset="0"/>
                                    </a:rPr>
                                    <m:t>56,24</m:t>
                                  </m:r>
                                  <m:r>
                                    <a:rPr lang="es-VE" i="1">
                                      <a:latin typeface="Cambria Math" panose="02040503050406030204" pitchFamily="18" charset="0"/>
                                      <a:ea typeface="Cambria Math" panose="02040503050406030204" pitchFamily="18" charset="0"/>
                                    </a:rPr>
                                    <m:t>𝐽</m:t>
                                  </m:r>
                                  <m:r>
                                    <m:rPr>
                                      <m:nor/>
                                    </m:rPr>
                                    <a:rPr lang="es-VE" dirty="0"/>
                                    <m:t> </m:t>
                                  </m:r>
                                </m:e>
                              </m:d>
                            </m:num>
                            <m:den>
                              <m:r>
                                <a:rPr lang="es-VE" b="0" i="1" smtClean="0">
                                  <a:latin typeface="Cambria Math" panose="02040503050406030204" pitchFamily="18" charset="0"/>
                                  <a:ea typeface="Cambria Math" panose="02040503050406030204" pitchFamily="18" charset="0"/>
                                </a:rPr>
                                <m:t>𝑚</m:t>
                              </m:r>
                            </m:den>
                          </m:f>
                        </m:e>
                      </m:rad>
                      <m:r>
                        <a:rPr lang="es-VE" i="1" smtClean="0">
                          <a:latin typeface="Cambria Math" panose="02040503050406030204" pitchFamily="18" charset="0"/>
                          <a:ea typeface="Cambria Math" panose="02040503050406030204" pitchFamily="18" charset="0"/>
                        </a:rPr>
                        <m:t>=</m:t>
                      </m:r>
                      <m:rad>
                        <m:radPr>
                          <m:degHide m:val="on"/>
                          <m:ctrlPr>
                            <a:rPr lang="es-VE" i="1">
                              <a:latin typeface="Cambria Math" panose="02040503050406030204" pitchFamily="18" charset="0"/>
                              <a:ea typeface="Cambria Math" panose="02040503050406030204" pitchFamily="18" charset="0"/>
                            </a:rPr>
                          </m:ctrlPr>
                        </m:radPr>
                        <m:deg/>
                        <m:e>
                          <m:f>
                            <m:fPr>
                              <m:ctrlPr>
                                <a:rPr lang="es-VE" i="1">
                                  <a:latin typeface="Cambria Math" panose="02040503050406030204" pitchFamily="18" charset="0"/>
                                  <a:ea typeface="Cambria Math" panose="02040503050406030204" pitchFamily="18" charset="0"/>
                                </a:rPr>
                              </m:ctrlPr>
                            </m:fPr>
                            <m:num>
                              <m:r>
                                <a:rPr lang="es-VE" i="1">
                                  <a:latin typeface="Cambria Math" panose="02040503050406030204" pitchFamily="18" charset="0"/>
                                  <a:ea typeface="Cambria Math" panose="02040503050406030204" pitchFamily="18" charset="0"/>
                                </a:rPr>
                                <m:t>2</m:t>
                              </m:r>
                              <m:d>
                                <m:dPr>
                                  <m:ctrlPr>
                                    <a:rPr lang="es-VE" i="1">
                                      <a:latin typeface="Cambria Math" panose="02040503050406030204" pitchFamily="18" charset="0"/>
                                      <a:ea typeface="Cambria Math" panose="02040503050406030204" pitchFamily="18" charset="0"/>
                                    </a:rPr>
                                  </m:ctrlPr>
                                </m:dPr>
                                <m:e>
                                  <m:r>
                                    <a:rPr lang="es-VE" i="1">
                                      <a:latin typeface="Cambria Math" panose="02040503050406030204" pitchFamily="18" charset="0"/>
                                      <a:ea typeface="Cambria Math" panose="02040503050406030204" pitchFamily="18" charset="0"/>
                                    </a:rPr>
                                    <m:t>56,24</m:t>
                                  </m:r>
                                  <m:r>
                                    <a:rPr lang="es-VE" i="1">
                                      <a:latin typeface="Cambria Math" panose="02040503050406030204" pitchFamily="18" charset="0"/>
                                      <a:ea typeface="Cambria Math" panose="02040503050406030204" pitchFamily="18" charset="0"/>
                                    </a:rPr>
                                    <m:t>𝐽</m:t>
                                  </m:r>
                                  <m:r>
                                    <m:rPr>
                                      <m:nor/>
                                    </m:rPr>
                                    <a:rPr lang="es-VE" dirty="0"/>
                                    <m:t> </m:t>
                                  </m:r>
                                </m:e>
                              </m:d>
                            </m:num>
                            <m:den>
                              <m:r>
                                <a:rPr lang="es-VE" b="0" i="1" smtClean="0">
                                  <a:latin typeface="Cambria Math" panose="02040503050406030204" pitchFamily="18" charset="0"/>
                                  <a:ea typeface="Cambria Math" panose="02040503050406030204" pitchFamily="18" charset="0"/>
                                </a:rPr>
                                <m:t>10</m:t>
                              </m:r>
                              <m:r>
                                <a:rPr lang="es-VE" b="0" i="1" smtClean="0">
                                  <a:latin typeface="Cambria Math" panose="02040503050406030204" pitchFamily="18" charset="0"/>
                                  <a:ea typeface="Cambria Math" panose="02040503050406030204" pitchFamily="18" charset="0"/>
                                </a:rPr>
                                <m:t>𝑘𝑔</m:t>
                              </m:r>
                            </m:den>
                          </m:f>
                        </m:e>
                      </m:rad>
                      <m:r>
                        <a:rPr lang="es-VE" i="1" smtClean="0">
                          <a:latin typeface="Cambria Math" panose="02040503050406030204" pitchFamily="18" charset="0"/>
                          <a:ea typeface="Cambria Math" panose="02040503050406030204" pitchFamily="18" charset="0"/>
                        </a:rPr>
                        <m:t>=</m:t>
                      </m:r>
                      <m:r>
                        <a:rPr lang="es-VE" i="1">
                          <a:latin typeface="Cambria Math" panose="02040503050406030204" pitchFamily="18" charset="0"/>
                          <a:ea typeface="Cambria Math" panose="02040503050406030204" pitchFamily="18" charset="0"/>
                        </a:rPr>
                        <m:t>3,35</m:t>
                      </m:r>
                      <m:r>
                        <a:rPr lang="es-VE" i="1">
                          <a:latin typeface="Cambria Math" panose="02040503050406030204" pitchFamily="18" charset="0"/>
                          <a:ea typeface="Cambria Math" panose="02040503050406030204" pitchFamily="18" charset="0"/>
                        </a:rPr>
                        <m:t>𝑚</m:t>
                      </m:r>
                      <m:r>
                        <a:rPr lang="es-VE" i="1">
                          <a:latin typeface="Cambria Math" panose="02040503050406030204" pitchFamily="18" charset="0"/>
                          <a:ea typeface="Cambria Math" panose="02040503050406030204" pitchFamily="18" charset="0"/>
                        </a:rPr>
                        <m:t>/</m:t>
                      </m:r>
                      <m:r>
                        <a:rPr lang="es-VE" i="1">
                          <a:latin typeface="Cambria Math" panose="02040503050406030204" pitchFamily="18" charset="0"/>
                          <a:ea typeface="Cambria Math" panose="02040503050406030204" pitchFamily="18" charset="0"/>
                        </a:rPr>
                        <m:t>𝑠</m:t>
                      </m:r>
                    </m:oMath>
                  </m:oMathPara>
                </a14:m>
                <a:endParaRPr lang="es-VE" dirty="0" smtClean="0"/>
              </a:p>
            </p:txBody>
          </p:sp>
        </mc:Choice>
        <mc:Fallback xmlns="">
          <p:sp>
            <p:nvSpPr>
              <p:cNvPr id="2" name="Rectángulo 1"/>
              <p:cNvSpPr>
                <a:spLocks noRot="1" noChangeAspect="1" noMove="1" noResize="1" noEditPoints="1" noAdjustHandles="1" noChangeArrowheads="1" noChangeShapeType="1" noTextEdit="1"/>
              </p:cNvSpPr>
              <p:nvPr/>
            </p:nvSpPr>
            <p:spPr>
              <a:xfrm>
                <a:off x="870348" y="789892"/>
                <a:ext cx="10415273" cy="2875211"/>
              </a:xfrm>
              <a:prstGeom prst="rect">
                <a:avLst/>
              </a:prstGeom>
              <a:blipFill rotWithShape="0">
                <a:blip r:embed="rId2"/>
                <a:stretch>
                  <a:fillRect l="-527" t="-1274"/>
                </a:stretch>
              </a:blipFill>
            </p:spPr>
            <p:txBody>
              <a:bodyPr/>
              <a:lstStyle/>
              <a:p>
                <a:r>
                  <a:rPr lang="es-VE">
                    <a:noFill/>
                  </a:rPr>
                  <a:t> </a:t>
                </a:r>
              </a:p>
            </p:txBody>
          </p:sp>
        </mc:Fallback>
      </mc:AlternateContent>
      <p:pic>
        <p:nvPicPr>
          <p:cNvPr id="23" name="Imagen 22"/>
          <p:cNvPicPr>
            <a:picLocks noChangeAspect="1"/>
          </p:cNvPicPr>
          <p:nvPr/>
        </p:nvPicPr>
        <p:blipFill>
          <a:blip r:embed="rId3"/>
          <a:stretch>
            <a:fillRect/>
          </a:stretch>
        </p:blipFill>
        <p:spPr>
          <a:xfrm>
            <a:off x="5922249" y="3425951"/>
            <a:ext cx="347502" cy="6097"/>
          </a:xfrm>
          <a:prstGeom prst="rect">
            <a:avLst/>
          </a:prstGeom>
        </p:spPr>
      </p:pic>
    </p:spTree>
    <p:extLst>
      <p:ext uri="{BB962C8B-B14F-4D97-AF65-F5344CB8AC3E}">
        <p14:creationId xmlns:p14="http://schemas.microsoft.com/office/powerpoint/2010/main" val="3524164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ángulo 1"/>
              <p:cNvSpPr/>
              <p:nvPr/>
            </p:nvSpPr>
            <p:spPr>
              <a:xfrm>
                <a:off x="565484" y="603788"/>
                <a:ext cx="11044989" cy="4359848"/>
              </a:xfrm>
              <a:prstGeom prst="rect">
                <a:avLst/>
              </a:prstGeom>
            </p:spPr>
            <p:txBody>
              <a:bodyPr wrap="square">
                <a:spAutoFit/>
              </a:bodyPr>
              <a:lstStyle/>
              <a:p>
                <a:pPr algn="just">
                  <a:lnSpc>
                    <a:spcPct val="107000"/>
                  </a:lnSpc>
                  <a:spcAft>
                    <a:spcPts val="800"/>
                  </a:spcAft>
                </a:pPr>
                <a:r>
                  <a:rPr lang="es-VE" b="1" dirty="0" smtClean="0">
                    <a:latin typeface="Times New Roman" panose="02020603050405020304" pitchFamily="18" charset="0"/>
                    <a:ea typeface="Times New Roman" panose="02020603050405020304" pitchFamily="18" charset="0"/>
                    <a:cs typeface="Times New Roman" panose="02020603050405020304" pitchFamily="18" charset="0"/>
                  </a:rPr>
                  <a:t>Potencia</a:t>
                </a:r>
              </a:p>
              <a:p>
                <a:pPr algn="just">
                  <a:lnSpc>
                    <a:spcPct val="107000"/>
                  </a:lnSpc>
                  <a:spcAft>
                    <a:spcPts val="800"/>
                  </a:spcAft>
                </a:pPr>
                <a:r>
                  <a:rPr lang="es-VE" dirty="0" smtClean="0">
                    <a:latin typeface="Times New Roman" panose="02020603050405020304" pitchFamily="18" charset="0"/>
                    <a:ea typeface="Times New Roman" panose="02020603050405020304" pitchFamily="18" charset="0"/>
                    <a:cs typeface="Times New Roman" panose="02020603050405020304" pitchFamily="18" charset="0"/>
                  </a:rPr>
                  <a:t>Definimos </a:t>
                </a:r>
                <a:r>
                  <a:rPr lang="es-VE" dirty="0">
                    <a:latin typeface="Times New Roman" panose="02020603050405020304" pitchFamily="18" charset="0"/>
                    <a:ea typeface="Times New Roman" panose="02020603050405020304" pitchFamily="18" charset="0"/>
                    <a:cs typeface="Times New Roman" panose="02020603050405020304" pitchFamily="18" charset="0"/>
                  </a:rPr>
                  <a:t>la potencia como la razón de trabajo hecho en el tiempo:</a:t>
                </a:r>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𝑃</m:t>
                        </m:r>
                      </m:e>
                    </m:acc>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𝑊</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den>
                    </m:f>
                    <m:r>
                      <a:rPr lang="es-VE" i="1">
                        <a:effectLst/>
                        <a:latin typeface="Cambria Math" panose="02040503050406030204" pitchFamily="18" charset="0"/>
                        <a:ea typeface="Times New Roman" panose="02020603050405020304" pitchFamily="18" charset="0"/>
                        <a:cs typeface="Times New Roman" panose="02020603050405020304" pitchFamily="18" charset="0"/>
                      </a:rPr>
                      <m:t> (</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𝑝𝑜𝑡𝑒𝑛𝑐𝑖𝑎</m:t>
                    </m:r>
                    <m:r>
                      <a:rPr lang="es-VE" i="1">
                        <a:effectLst/>
                        <a:latin typeface="Cambria Math" panose="02040503050406030204" pitchFamily="18" charset="0"/>
                        <a:ea typeface="Times New Roman" panose="02020603050405020304" pitchFamily="18" charset="0"/>
                        <a:cs typeface="Times New Roman" panose="02020603050405020304" pitchFamily="18" charset="0"/>
                      </a:rPr>
                      <m:t> </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𝑚𝑒𝑑𝑖𝑎</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Como a menudo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W varía con el tiempo, definimos la potencia instantánea:</a:t>
                </a:r>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𝑃</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limLow>
                          <m:limLow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limLowPr>
                          <m:e>
                            <m:r>
                              <m:rPr>
                                <m:sty m:val="p"/>
                              </m:rPr>
                              <a:rPr lang="es-VE">
                                <a:effectLst/>
                                <a:latin typeface="Cambria Math" panose="02040503050406030204" pitchFamily="18" charset="0"/>
                                <a:ea typeface="Calibri" panose="020F0502020204030204" pitchFamily="34" charset="0"/>
                                <a:cs typeface="Times New Roman" panose="02020603050405020304" pitchFamily="18" charset="0"/>
                              </a:rPr>
                              <m:t>lim</m:t>
                            </m:r>
                          </m:e>
                          <m:lim>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VE" i="1">
                                <a:effectLst/>
                                <a:latin typeface="Cambria Math" panose="02040503050406030204" pitchFamily="18" charset="0"/>
                                <a:ea typeface="Times New Roman" panose="02020603050405020304" pitchFamily="18" charset="0"/>
                                <a:cs typeface="Times New Roman" panose="02020603050405020304" pitchFamily="18" charset="0"/>
                              </a:rPr>
                              <m:t>→0</m:t>
                            </m:r>
                          </m:lim>
                        </m:limLow>
                      </m:fName>
                      <m:e>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𝑊</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den>
                        </m:f>
                      </m:e>
                    </m:func>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𝑑𝑊</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𝑑𝑡</m:t>
                        </m:r>
                      </m:den>
                    </m:f>
                  </m:oMath>
                </a14:m>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la unida de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de potencia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es el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joule sobre segundo. Se le da el nombre de watt (W</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 o vatio, </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en honor a James Watt, un ingeniero e inventor escocés que fue fundamental en el desarrollo de la máquina de vapor como una fuente de energía práctica. El propio Watt definió otra unidad de potencia. Un caballo de fuerza (hp), que equivale aproximadamente a 746 J / s o 746 W.</a:t>
                </a:r>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565484" y="603788"/>
                <a:ext cx="11044989" cy="4359848"/>
              </a:xfrm>
              <a:prstGeom prst="rect">
                <a:avLst/>
              </a:prstGeom>
              <a:blipFill rotWithShape="0">
                <a:blip r:embed="rId2"/>
                <a:stretch>
                  <a:fillRect l="-497" t="-699" r="-442" b="-839"/>
                </a:stretch>
              </a:blipFill>
            </p:spPr>
            <p:txBody>
              <a:bodyPr/>
              <a:lstStyle/>
              <a:p>
                <a:r>
                  <a:rPr lang="es-VE">
                    <a:noFill/>
                  </a:rPr>
                  <a:t> </a:t>
                </a:r>
              </a:p>
            </p:txBody>
          </p:sp>
        </mc:Fallback>
      </mc:AlternateContent>
    </p:spTree>
    <p:extLst>
      <p:ext uri="{BB962C8B-B14F-4D97-AF65-F5344CB8AC3E}">
        <p14:creationId xmlns:p14="http://schemas.microsoft.com/office/powerpoint/2010/main" val="1726983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ángulo 1"/>
              <p:cNvSpPr/>
              <p:nvPr/>
            </p:nvSpPr>
            <p:spPr>
              <a:xfrm>
                <a:off x="673767" y="913604"/>
                <a:ext cx="10659980" cy="4969950"/>
              </a:xfrm>
              <a:prstGeom prst="rect">
                <a:avLst/>
              </a:prstGeom>
            </p:spPr>
            <p:txBody>
              <a:bodyPr wrap="square">
                <a:spAutoFit/>
              </a:bodyPr>
              <a:lstStyle/>
              <a:p>
                <a:pPr algn="just">
                  <a:lnSpc>
                    <a:spcPct val="107000"/>
                  </a:lnSpc>
                  <a:spcAft>
                    <a:spcPts val="800"/>
                  </a:spcAft>
                </a:pPr>
                <a:r>
                  <a:rPr lang="es-VE" dirty="0">
                    <a:latin typeface="Times New Roman" panose="02020603050405020304" pitchFamily="18" charset="0"/>
                    <a:ea typeface="Times New Roman" panose="02020603050405020304" pitchFamily="18" charset="0"/>
                    <a:cs typeface="Times New Roman" panose="02020603050405020304" pitchFamily="18" charset="0"/>
                  </a:rPr>
                  <a:t>Cuando la potencia es constante, la potencia promedio y la potencia instantánea son iguales, la cantidad de trabajo W realizado en el tiempo es</a:t>
                </a:r>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VE"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𝑊</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𝑃</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Cuando la potencia no es constante, podemos considerar pequeñas cantidades de trabajo, cada una en un intervalo de tiempo tan pequeño que la potencia es casi constante. Sumando todas estas cantidades de trabajo y tomando el límite como se vuelve arbitrariamente pequeño, tenemos </a:t>
                </a:r>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𝑊</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uncPr>
                      <m:fName>
                        <m:limLow>
                          <m:limLow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limLowPr>
                          <m:e>
                            <m:r>
                              <m:rPr>
                                <m:sty m:val="p"/>
                              </m:rPr>
                              <a:rPr lang="es-VE">
                                <a:effectLst/>
                                <a:latin typeface="Cambria Math" panose="02040503050406030204" pitchFamily="18" charset="0"/>
                                <a:ea typeface="Calibri" panose="020F0502020204030204" pitchFamily="34" charset="0"/>
                                <a:cs typeface="Times New Roman" panose="02020603050405020304" pitchFamily="18" charset="0"/>
                              </a:rPr>
                              <m:t>lim</m:t>
                            </m:r>
                          </m:e>
                          <m:lim>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VE" i="1">
                                <a:effectLst/>
                                <a:latin typeface="Cambria Math" panose="02040503050406030204" pitchFamily="18" charset="0"/>
                                <a:ea typeface="Times New Roman" panose="02020603050405020304" pitchFamily="18" charset="0"/>
                                <a:cs typeface="Times New Roman" panose="02020603050405020304" pitchFamily="18" charset="0"/>
                              </a:rPr>
                              <m:t>→0</m:t>
                            </m:r>
                          </m:lim>
                        </m:limLow>
                      </m:fName>
                      <m:e>
                        <m:nary>
                          <m:naryPr>
                            <m:chr m:val="∑"/>
                            <m:limLoc m:val="undOvr"/>
                            <m:subHide m:val="on"/>
                            <m:supHide m:val="on"/>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r>
                              <a:rPr lang="es-VE" i="1">
                                <a:effectLst/>
                                <a:latin typeface="Cambria Math" panose="02040503050406030204" pitchFamily="18" charset="0"/>
                                <a:ea typeface="Times New Roman" panose="02020603050405020304" pitchFamily="18" charset="0"/>
                                <a:cs typeface="Times New Roman" panose="02020603050405020304" pitchFamily="18" charset="0"/>
                              </a:rPr>
                              <m:t>𝑃</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e>
                        </m:nary>
                        <m:nary>
                          <m:naryPr>
                            <m:limLoc m:val="subSup"/>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naryPr>
                          <m:sub>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𝑖</m:t>
                                </m:r>
                              </m:sub>
                            </m:sSub>
                          </m:sub>
                          <m:sup>
                            <m:sSub>
                              <m:sSub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es-VE" i="1">
                                    <a:effectLst/>
                                    <a:latin typeface="Cambria Math" panose="02040503050406030204" pitchFamily="18" charset="0"/>
                                    <a:ea typeface="Times New Roman" panose="02020603050405020304" pitchFamily="18" charset="0"/>
                                    <a:cs typeface="Times New Roman" panose="02020603050405020304" pitchFamily="18" charset="0"/>
                                  </a:rPr>
                                  <m:t>𝑓</m:t>
                                </m:r>
                              </m:sub>
                            </m:sSub>
                          </m:sup>
                          <m:e>
                            <m:r>
                              <a:rPr lang="es-VE" i="1">
                                <a:effectLst/>
                                <a:latin typeface="Cambria Math" panose="02040503050406030204" pitchFamily="18" charset="0"/>
                                <a:ea typeface="Times New Roman" panose="02020603050405020304" pitchFamily="18" charset="0"/>
                                <a:cs typeface="Times New Roman" panose="02020603050405020304" pitchFamily="18" charset="0"/>
                              </a:rPr>
                              <m:t>𝑃𝑑𝑡</m:t>
                            </m:r>
                          </m:e>
                        </m:nary>
                      </m:e>
                    </m:func>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Podemos derivar una expresión que relacione la potencia, la fuerza aplicada y la velocidad para observar que el trabajo </a:t>
                </a:r>
                <a:r>
                  <a:rPr lang="es-VE" dirty="0" err="1">
                    <a:effectLst/>
                    <a:latin typeface="Times New Roman" panose="02020603050405020304" pitchFamily="18" charset="0"/>
                    <a:ea typeface="Times New Roman" panose="02020603050405020304" pitchFamily="18" charset="0"/>
                    <a:cs typeface="Times New Roman" panose="02020603050405020304" pitchFamily="18" charset="0"/>
                  </a:rPr>
                  <a:t>dW</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realizado por una fuerza que actúa sobre un objeto que sufre un desplazamiento infinitesimal. </a:t>
                </a:r>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Tomemos la ecuación (10) y dividamos ambos lados por el intervalo de tiempo asociado </a:t>
                </a:r>
                <a:r>
                  <a:rPr lang="es-VE" dirty="0" err="1">
                    <a:effectLst/>
                    <a:latin typeface="Times New Roman" panose="02020603050405020304" pitchFamily="18" charset="0"/>
                    <a:ea typeface="Times New Roman" panose="02020603050405020304" pitchFamily="18" charset="0"/>
                    <a:cs typeface="Times New Roman" panose="02020603050405020304" pitchFamily="18" charset="0"/>
                  </a:rPr>
                  <a:t>dt</a:t>
                </a: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obtenemos que la potencia:</a:t>
                </a:r>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VE" i="1">
                        <a:effectLst/>
                        <a:latin typeface="Cambria Math" panose="02040503050406030204" pitchFamily="18" charset="0"/>
                        <a:ea typeface="Times New Roman" panose="02020603050405020304" pitchFamily="18" charset="0"/>
                        <a:cs typeface="Times New Roman" panose="02020603050405020304" pitchFamily="18" charset="0"/>
                      </a:rPr>
                      <m:t>𝑃</m:t>
                    </m:r>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𝑑𝑊</m:t>
                        </m:r>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𝑑𝑡</m:t>
                        </m:r>
                      </m:den>
                    </m:f>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𝐹</m:t>
                        </m:r>
                      </m:e>
                    </m:acc>
                    <m:f>
                      <m:fPr>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VE" i="1">
                            <a:effectLst/>
                            <a:latin typeface="Cambria Math" panose="02040503050406030204" pitchFamily="18" charset="0"/>
                            <a:ea typeface="Times New Roman" panose="02020603050405020304" pitchFamily="18" charset="0"/>
                            <a:cs typeface="Times New Roman" panose="02020603050405020304" pitchFamily="18" charset="0"/>
                          </a:rPr>
                          <m:t>𝑑</m:t>
                        </m:r>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𝑟</m:t>
                            </m:r>
                          </m:e>
                        </m:acc>
                      </m:num>
                      <m:den>
                        <m:r>
                          <a:rPr lang="es-VE" i="1">
                            <a:effectLst/>
                            <a:latin typeface="Cambria Math" panose="02040503050406030204" pitchFamily="18" charset="0"/>
                            <a:ea typeface="Times New Roman" panose="02020603050405020304" pitchFamily="18" charset="0"/>
                            <a:cs typeface="Times New Roman" panose="02020603050405020304" pitchFamily="18" charset="0"/>
                          </a:rPr>
                          <m:t>𝑑𝑡</m:t>
                        </m:r>
                      </m:den>
                    </m:f>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𝐹</m:t>
                        </m:r>
                      </m:e>
                    </m:acc>
                    <m:r>
                      <a:rPr lang="es-VE"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VE"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VE" i="1">
                            <a:effectLst/>
                            <a:latin typeface="Cambria Math" panose="02040503050406030204" pitchFamily="18" charset="0"/>
                            <a:ea typeface="Times New Roman" panose="02020603050405020304" pitchFamily="18" charset="0"/>
                            <a:cs typeface="Times New Roman" panose="02020603050405020304" pitchFamily="18" charset="0"/>
                          </a:rPr>
                          <m:t>𝑣</m:t>
                        </m:r>
                      </m:e>
                    </m:acc>
                  </m:oMath>
                </a14:m>
                <a:r>
                  <a:rPr lang="es-V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VE"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673767" y="913604"/>
                <a:ext cx="10659980" cy="4969950"/>
              </a:xfrm>
              <a:prstGeom prst="rect">
                <a:avLst/>
              </a:prstGeom>
              <a:blipFill rotWithShape="0">
                <a:blip r:embed="rId2"/>
                <a:stretch>
                  <a:fillRect l="-515" t="-736" r="-458"/>
                </a:stretch>
              </a:blipFill>
            </p:spPr>
            <p:txBody>
              <a:bodyPr/>
              <a:lstStyle/>
              <a:p>
                <a:r>
                  <a:rPr lang="es-VE">
                    <a:noFill/>
                  </a:rPr>
                  <a:t> </a:t>
                </a:r>
              </a:p>
            </p:txBody>
          </p:sp>
        </mc:Fallback>
      </mc:AlternateContent>
    </p:spTree>
    <p:extLst>
      <p:ext uri="{BB962C8B-B14F-4D97-AF65-F5344CB8AC3E}">
        <p14:creationId xmlns:p14="http://schemas.microsoft.com/office/powerpoint/2010/main" val="2139688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3826" y="629395"/>
            <a:ext cx="10515600" cy="1211283"/>
          </a:xfrm>
          <a:solidFill>
            <a:srgbClr val="002060"/>
          </a:solidFill>
        </p:spPr>
        <p:txBody>
          <a:bodyPr>
            <a:normAutofit/>
          </a:bodyPr>
          <a:lstStyle/>
          <a:p>
            <a:pPr algn="just"/>
            <a:r>
              <a:rPr lang="es-VE" dirty="0" smtClean="0">
                <a:solidFill>
                  <a:schemeClr val="bg1"/>
                </a:solidFill>
                <a:latin typeface="Times New Roman" panose="02020603050405020304" pitchFamily="18" charset="0"/>
                <a:cs typeface="Times New Roman" panose="02020603050405020304" pitchFamily="18" charset="0"/>
              </a:rPr>
              <a:t>Trabajo</a:t>
            </a:r>
            <a:endParaRPr lang="es-VE"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ángulo 2"/>
              <p:cNvSpPr/>
              <p:nvPr/>
            </p:nvSpPr>
            <p:spPr>
              <a:xfrm>
                <a:off x="4809507" y="2331895"/>
                <a:ext cx="6579919" cy="2156488"/>
              </a:xfrm>
              <a:prstGeom prst="rect">
                <a:avLst/>
              </a:prstGeom>
            </p:spPr>
            <p:txBody>
              <a:bodyPr wrap="square">
                <a:spAutoFit/>
              </a:bodyPr>
              <a:lstStyle/>
              <a:p>
                <a:r>
                  <a:rPr lang="es-VE" dirty="0" smtClean="0">
                    <a:latin typeface="Times New Roman" panose="02020603050405020304" pitchFamily="18" charset="0"/>
                    <a:cs typeface="Times New Roman" panose="02020603050405020304" pitchFamily="18" charset="0"/>
                  </a:rPr>
                  <a:t>Se define la cantidad física trabajo</a:t>
                </a:r>
                <a:r>
                  <a:rPr lang="es-VE" dirty="0">
                    <a:latin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cs typeface="Times New Roman" panose="02020603050405020304" pitchFamily="18" charset="0"/>
                  </a:rPr>
                  <a:t>sobre una partícula, al el efecto producido por la fuerza en la dirección del desplazamiento de la partícula. producto escalar. Analíticamente lo expresamos como el producto escalar entre </a:t>
                </a:r>
                <a:r>
                  <a:rPr lang="es-VE" dirty="0" smtClean="0">
                    <a:latin typeface="Times New Roman" panose="02020603050405020304" pitchFamily="18" charset="0"/>
                    <a:cs typeface="Times New Roman" panose="02020603050405020304" pitchFamily="18" charset="0"/>
                  </a:rPr>
                  <a:t>los </a:t>
                </a:r>
                <a:r>
                  <a:rPr lang="es-VE" dirty="0" smtClean="0">
                    <a:latin typeface="Times New Roman" panose="02020603050405020304" pitchFamily="18" charset="0"/>
                    <a:cs typeface="Times New Roman" panose="02020603050405020304" pitchFamily="18" charset="0"/>
                  </a:rPr>
                  <a:t>vectores fuerza </a:t>
                </a:r>
                <a14:m>
                  <m:oMath xmlns:m="http://schemas.openxmlformats.org/officeDocument/2006/math">
                    <m:acc>
                      <m:accPr>
                        <m:chr m:val="⃗"/>
                        <m:ctrlPr>
                          <a:rPr lang="es-VE" i="1">
                            <a:latin typeface="Cambria Math" panose="02040503050406030204" pitchFamily="18" charset="0"/>
                          </a:rPr>
                        </m:ctrlPr>
                      </m:accPr>
                      <m:e>
                        <m:r>
                          <a:rPr lang="es-VE" i="1">
                            <a:latin typeface="Cambria Math" panose="02040503050406030204" pitchFamily="18" charset="0"/>
                          </a:rPr>
                          <m:t>𝐹</m:t>
                        </m:r>
                      </m:e>
                    </m:acc>
                  </m:oMath>
                </a14:m>
                <a:r>
                  <a:rPr lang="es-VE" dirty="0">
                    <a:latin typeface="Times New Roman" panose="02020603050405020304" pitchFamily="18" charset="0"/>
                    <a:cs typeface="Times New Roman" panose="02020603050405020304" pitchFamily="18" charset="0"/>
                  </a:rPr>
                  <a:t> y </a:t>
                </a:r>
                <a:r>
                  <a:rPr lang="es-VE" dirty="0" smtClean="0">
                    <a:latin typeface="Times New Roman" panose="02020603050405020304" pitchFamily="18" charset="0"/>
                    <a:cs typeface="Times New Roman" panose="02020603050405020304" pitchFamily="18" charset="0"/>
                  </a:rPr>
                  <a:t>desplazamiento </a:t>
                </a:r>
                <a14:m>
                  <m:oMath xmlns:m="http://schemas.openxmlformats.org/officeDocument/2006/math">
                    <m:r>
                      <a:rPr lang="es-VE">
                        <a:latin typeface="Cambria Math" panose="02040503050406030204" pitchFamily="18" charset="0"/>
                      </a:rPr>
                      <m:t>∆</m:t>
                    </m:r>
                    <m:acc>
                      <m:accPr>
                        <m:chr m:val="⃗"/>
                        <m:ctrlPr>
                          <a:rPr lang="es-VE" i="1">
                            <a:latin typeface="Cambria Math" panose="02040503050406030204" pitchFamily="18" charset="0"/>
                          </a:rPr>
                        </m:ctrlPr>
                      </m:accPr>
                      <m:e>
                        <m:r>
                          <a:rPr lang="es-VE" i="1">
                            <a:latin typeface="Cambria Math" panose="02040503050406030204" pitchFamily="18" charset="0"/>
                          </a:rPr>
                          <m:t>𝑟</m:t>
                        </m:r>
                      </m:e>
                    </m:acc>
                    <m:r>
                      <a:rPr lang="es-VE" b="0" i="1" smtClean="0">
                        <a:latin typeface="Cambria Math" panose="02040503050406030204" pitchFamily="18" charset="0"/>
                      </a:rPr>
                      <m:t>.</m:t>
                    </m:r>
                  </m:oMath>
                </a14:m>
                <a:endParaRPr lang="es-VE" b="0" dirty="0" smtClean="0">
                  <a:latin typeface="Times New Roman" panose="02020603050405020304" pitchFamily="18" charset="0"/>
                </a:endParaRPr>
              </a:p>
              <a:p>
                <a:r>
                  <a:rPr lang="es-VE" dirty="0" smtClean="0">
                    <a:latin typeface="Times New Roman" panose="02020603050405020304" pitchFamily="18" charset="0"/>
                    <a:cs typeface="Times New Roman" panose="02020603050405020304" pitchFamily="18" charset="0"/>
                  </a:rPr>
                  <a:t>El </a:t>
                </a:r>
                <a:r>
                  <a:rPr lang="es-VE" dirty="0">
                    <a:latin typeface="Times New Roman" panose="02020603050405020304" pitchFamily="18" charset="0"/>
                    <a:cs typeface="Times New Roman" panose="02020603050405020304" pitchFamily="18" charset="0"/>
                  </a:rPr>
                  <a:t>trabajo realizado sobre la partícula viene dado por la expresión</a:t>
                </a:r>
                <a:r>
                  <a:rPr lang="es-VE" dirty="0" smtClean="0">
                    <a:latin typeface="Times New Roman" panose="02020603050405020304" pitchFamily="18" charset="0"/>
                    <a:cs typeface="Times New Roman" panose="02020603050405020304" pitchFamily="18" charset="0"/>
                  </a:rPr>
                  <a:t>:</a:t>
                </a:r>
              </a:p>
              <a:p>
                <a14:m>
                  <m:oMathPara xmlns:m="http://schemas.openxmlformats.org/officeDocument/2006/math">
                    <m:oMathParaPr>
                      <m:jc m:val="centerGroup"/>
                    </m:oMathParaPr>
                    <m:oMath xmlns:m="http://schemas.openxmlformats.org/officeDocument/2006/math">
                      <m:r>
                        <a:rPr lang="es-VE" b="0" i="1" smtClean="0">
                          <a:latin typeface="Cambria Math" panose="02040503050406030204" pitchFamily="18" charset="0"/>
                          <a:ea typeface="Cambria Math" panose="02040503050406030204" pitchFamily="18" charset="0"/>
                          <a:cs typeface="Times New Roman" panose="02020603050405020304" pitchFamily="18" charset="0"/>
                        </a:rPr>
                        <m:t>𝑊</m:t>
                      </m:r>
                      <m:r>
                        <a:rPr lang="es-VE" i="1" smtClean="0">
                          <a:latin typeface="Cambria Math" panose="02040503050406030204" pitchFamily="18" charset="0"/>
                          <a:ea typeface="Cambria Math" panose="02040503050406030204" pitchFamily="18" charset="0"/>
                          <a:cs typeface="Times New Roman" panose="02020603050405020304" pitchFamily="18" charset="0"/>
                        </a:rPr>
                        <m:t>=</m:t>
                      </m:r>
                      <m:nary>
                        <m:nary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naryPr>
                        <m:sub>
                          <m:r>
                            <m:rPr>
                              <m:brk m:alnAt="23"/>
                            </m:rPr>
                            <a:rPr lang="es-VE" b="0" i="1" smtClean="0">
                              <a:latin typeface="Cambria Math" panose="02040503050406030204" pitchFamily="18" charset="0"/>
                              <a:ea typeface="Cambria Math" panose="02040503050406030204" pitchFamily="18" charset="0"/>
                              <a:cs typeface="Times New Roman" panose="02020603050405020304" pitchFamily="18" charset="0"/>
                            </a:rPr>
                            <m:t>𝐴</m:t>
                          </m:r>
                        </m:sub>
                        <m:sup>
                          <m:r>
                            <a:rPr lang="es-VE" b="0" i="1" smtClean="0">
                              <a:latin typeface="Cambria Math" panose="02040503050406030204" pitchFamily="18" charset="0"/>
                              <a:ea typeface="Cambria Math" panose="02040503050406030204" pitchFamily="18" charset="0"/>
                              <a:cs typeface="Times New Roman" panose="02020603050405020304" pitchFamily="18" charset="0"/>
                            </a:rPr>
                            <m:t>𝐵</m:t>
                          </m:r>
                        </m:sup>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𝐹</m:t>
                              </m:r>
                            </m:e>
                          </m:acc>
                          <m:r>
                            <a:rPr lang="es-VE" i="1">
                              <a:latin typeface="Cambria Math" panose="02040503050406030204" pitchFamily="18" charset="0"/>
                              <a:ea typeface="Cambria Math" panose="02040503050406030204" pitchFamily="18" charset="0"/>
                              <a:cs typeface="Times New Roman" panose="02020603050405020304" pitchFamily="18" charset="0"/>
                            </a:rPr>
                            <m:t>∙</m:t>
                          </m:r>
                          <m:r>
                            <a:rPr lang="es-VE" i="1">
                              <a:latin typeface="Cambria Math" panose="02040503050406030204" pitchFamily="18" charset="0"/>
                              <a:ea typeface="Cambria Math" panose="02040503050406030204" pitchFamily="18" charset="0"/>
                              <a:cs typeface="Times New Roman" panose="02020603050405020304" pitchFamily="18" charset="0"/>
                            </a:rPr>
                            <m:t>𝑑</m:t>
                          </m:r>
                          <m:acc>
                            <m:accPr>
                              <m:chr m:val="⃗"/>
                              <m:ctrlPr>
                                <a:rPr lang="es-VE" i="1">
                                  <a:latin typeface="Cambria Math" panose="02040503050406030204" pitchFamily="18" charset="0"/>
                                  <a:ea typeface="Cambria Math" panose="02040503050406030204" pitchFamily="18" charset="0"/>
                                  <a:cs typeface="Times New Roman" panose="02020603050405020304" pitchFamily="18" charset="0"/>
                                </a:rPr>
                              </m:ctrlPr>
                            </m:accPr>
                            <m:e>
                              <m:r>
                                <a:rPr lang="es-VE" i="1">
                                  <a:latin typeface="Cambria Math" panose="02040503050406030204" pitchFamily="18" charset="0"/>
                                  <a:ea typeface="Cambria Math" panose="02040503050406030204" pitchFamily="18" charset="0"/>
                                  <a:cs typeface="Times New Roman" panose="02020603050405020304" pitchFamily="18" charset="0"/>
                                </a:rPr>
                                <m:t>𝑟</m:t>
                              </m:r>
                            </m:e>
                          </m:acc>
                        </m:e>
                      </m:nary>
                    </m:oMath>
                  </m:oMathPara>
                </a14:m>
                <a:endParaRPr lang="es-VE" dirty="0">
                  <a:latin typeface="Times New Roman" panose="02020603050405020304" pitchFamily="18" charset="0"/>
                  <a:cs typeface="Times New Roman" panose="02020603050405020304" pitchFamily="18"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4809507" y="2331895"/>
                <a:ext cx="6579919" cy="2156488"/>
              </a:xfrm>
              <a:prstGeom prst="rect">
                <a:avLst/>
              </a:prstGeom>
              <a:blipFill rotWithShape="0">
                <a:blip r:embed="rId2"/>
                <a:stretch>
                  <a:fillRect l="-834" t="-1700"/>
                </a:stretch>
              </a:blipFill>
            </p:spPr>
            <p:txBody>
              <a:bodyPr/>
              <a:lstStyle/>
              <a:p>
                <a:r>
                  <a:rPr lang="es-VE">
                    <a:noFill/>
                  </a:rPr>
                  <a:t> </a:t>
                </a:r>
              </a:p>
            </p:txBody>
          </p:sp>
        </mc:Fallback>
      </mc:AlternateContent>
      <mc:AlternateContent xmlns:mc="http://schemas.openxmlformats.org/markup-compatibility/2006">
        <mc:Choice xmlns:a14="http://schemas.microsoft.com/office/drawing/2010/main" Requires="a14">
          <p:sp>
            <p:nvSpPr>
              <p:cNvPr id="29" name="Rectángulo 28"/>
              <p:cNvSpPr/>
              <p:nvPr/>
            </p:nvSpPr>
            <p:spPr>
              <a:xfrm>
                <a:off x="4809507" y="4559351"/>
                <a:ext cx="6579919" cy="702180"/>
              </a:xfrm>
              <a:prstGeom prst="rect">
                <a:avLst/>
              </a:prstGeom>
            </p:spPr>
            <p:txBody>
              <a:bodyPr wrap="square">
                <a:spAutoFit/>
              </a:bodyPr>
              <a:lstStyle/>
              <a:p>
                <a:r>
                  <a:rPr lang="es-VE" dirty="0" smtClean="0">
                    <a:latin typeface="Times New Roman" panose="02020603050405020304" pitchFamily="18" charset="0"/>
                    <a:cs typeface="Times New Roman" panose="02020603050405020304" pitchFamily="18" charset="0"/>
                  </a:rPr>
                  <a:t>Por definición sabemos que :</a:t>
                </a:r>
                <a:endParaRPr lang="es-VE" dirty="0" smtClean="0">
                  <a:latin typeface="Times New Roman" panose="02020603050405020304" pitchFamily="18" charset="0"/>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r>
                        <a:rPr lang="es-VE" b="0" i="1" smtClean="0">
                          <a:latin typeface="Cambria Math" panose="02040503050406030204" pitchFamily="18" charset="0"/>
                          <a:ea typeface="Cambria Math" panose="02040503050406030204" pitchFamily="18" charset="0"/>
                          <a:cs typeface="Times New Roman" panose="02020603050405020304" pitchFamily="18" charset="0"/>
                        </a:rPr>
                        <m:t>𝑊</m:t>
                      </m:r>
                      <m:r>
                        <a:rPr lang="es-VE"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s-VE" i="1" smtClean="0">
                              <a:latin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cs typeface="Times New Roman" panose="02020603050405020304" pitchFamily="18" charset="0"/>
                            </a:rPr>
                            <m:t>𝐹</m:t>
                          </m:r>
                        </m:e>
                      </m:acc>
                      <m:r>
                        <a:rPr lang="es-VE" i="1" smtClean="0">
                          <a:latin typeface="Cambria Math" panose="02040503050406030204" pitchFamily="18" charset="0"/>
                          <a:ea typeface="Cambria Math" panose="02040503050406030204" pitchFamily="18" charset="0"/>
                          <a:cs typeface="Times New Roman" panose="02020603050405020304" pitchFamily="18" charset="0"/>
                        </a:rPr>
                        <m:t>∙</m:t>
                      </m:r>
                      <m:r>
                        <a:rPr lang="es-VE" b="0" i="1" smtClean="0">
                          <a:latin typeface="Cambria Math" panose="02040503050406030204" pitchFamily="18" charset="0"/>
                          <a:ea typeface="Cambria Math" panose="02040503050406030204" pitchFamily="18" charset="0"/>
                          <a:cs typeface="Times New Roman" panose="02020603050405020304" pitchFamily="18" charset="0"/>
                        </a:rPr>
                        <m:t>𝑑</m:t>
                      </m:r>
                      <m:acc>
                        <m:accPr>
                          <m:chr m:val="⃗"/>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ea typeface="Cambria Math" panose="02040503050406030204" pitchFamily="18" charset="0"/>
                              <a:cs typeface="Times New Roman" panose="02020603050405020304" pitchFamily="18" charset="0"/>
                            </a:rPr>
                            <m:t>𝑟</m:t>
                          </m:r>
                        </m:e>
                      </m:acc>
                      <m:r>
                        <a:rPr lang="es-VE" b="0" i="1"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dPr>
                        <m:e>
                          <m:acc>
                            <m:accPr>
                              <m:chr m:val="⃗"/>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ea typeface="Cambria Math" panose="02040503050406030204" pitchFamily="18" charset="0"/>
                                  <a:cs typeface="Times New Roman" panose="02020603050405020304" pitchFamily="18" charset="0"/>
                                </a:rPr>
                                <m:t>𝐹</m:t>
                              </m:r>
                            </m:e>
                          </m:acc>
                        </m:e>
                      </m:d>
                      <m:r>
                        <a:rPr lang="es-VE" b="0" i="1"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s-VE" b="0" i="1" smtClean="0">
                              <a:latin typeface="Cambria Math" panose="02040503050406030204" pitchFamily="18" charset="0"/>
                              <a:ea typeface="Cambria Math" panose="02040503050406030204" pitchFamily="18" charset="0"/>
                              <a:cs typeface="Times New Roman" panose="02020603050405020304" pitchFamily="18" charset="0"/>
                            </a:rPr>
                            <m:t>𝑑</m:t>
                          </m:r>
                          <m:acc>
                            <m:accPr>
                              <m:chr m:val="⃗"/>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ea typeface="Cambria Math" panose="02040503050406030204" pitchFamily="18" charset="0"/>
                                  <a:cs typeface="Times New Roman" panose="02020603050405020304" pitchFamily="18" charset="0"/>
                                </a:rPr>
                                <m:t>𝑟</m:t>
                              </m:r>
                            </m:e>
                          </m:acc>
                        </m:e>
                      </m:d>
                      <m:r>
                        <a:rPr lang="es-VE" b="0" i="1" smtClean="0">
                          <a:latin typeface="Cambria Math" panose="02040503050406030204" pitchFamily="18" charset="0"/>
                          <a:ea typeface="Cambria Math" panose="02040503050406030204" pitchFamily="18" charset="0"/>
                          <a:cs typeface="Times New Roman" panose="02020603050405020304" pitchFamily="18" charset="0"/>
                        </a:rPr>
                        <m:t>∙</m:t>
                      </m:r>
                      <m:func>
                        <m:funcPr>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s-VE" b="0" i="0" smtClean="0">
                              <a:latin typeface="Cambria Math" panose="02040503050406030204" pitchFamily="18" charset="0"/>
                              <a:ea typeface="Cambria Math" panose="02040503050406030204" pitchFamily="18" charset="0"/>
                              <a:cs typeface="Times New Roman" panose="02020603050405020304" pitchFamily="18" charset="0"/>
                            </a:rPr>
                            <m:t>cos</m:t>
                          </m:r>
                        </m:fName>
                        <m:e>
                          <m:r>
                            <a:rPr lang="es-VE" b="0" i="1" smtClean="0">
                              <a:latin typeface="Cambria Math" panose="02040503050406030204" pitchFamily="18" charset="0"/>
                              <a:ea typeface="Cambria Math" panose="02040503050406030204" pitchFamily="18" charset="0"/>
                              <a:cs typeface="Times New Roman" panose="02020603050405020304" pitchFamily="18" charset="0"/>
                            </a:rPr>
                            <m:t>𝜃</m:t>
                          </m:r>
                        </m:e>
                      </m:func>
                    </m:oMath>
                  </m:oMathPara>
                </a14:m>
                <a:endParaRPr lang="es-VE" dirty="0">
                  <a:latin typeface="Times New Roman" panose="02020603050405020304" pitchFamily="18" charset="0"/>
                  <a:cs typeface="Times New Roman" panose="02020603050405020304" pitchFamily="18" charset="0"/>
                </a:endParaRPr>
              </a:p>
            </p:txBody>
          </p:sp>
        </mc:Choice>
        <mc:Fallback>
          <p:sp>
            <p:nvSpPr>
              <p:cNvPr id="29" name="Rectángulo 28"/>
              <p:cNvSpPr>
                <a:spLocks noRot="1" noChangeAspect="1" noMove="1" noResize="1" noEditPoints="1" noAdjustHandles="1" noChangeArrowheads="1" noChangeShapeType="1" noTextEdit="1"/>
              </p:cNvSpPr>
              <p:nvPr/>
            </p:nvSpPr>
            <p:spPr>
              <a:xfrm>
                <a:off x="4809507" y="4559351"/>
                <a:ext cx="6579919" cy="702180"/>
              </a:xfrm>
              <a:prstGeom prst="rect">
                <a:avLst/>
              </a:prstGeom>
              <a:blipFill rotWithShape="0">
                <a:blip r:embed="rId3"/>
                <a:stretch>
                  <a:fillRect l="-834" t="-5217"/>
                </a:stretch>
              </a:blipFill>
            </p:spPr>
            <p:txBody>
              <a:bodyPr/>
              <a:lstStyle/>
              <a:p>
                <a:r>
                  <a:rPr lang="es-VE">
                    <a:noFill/>
                  </a:rPr>
                  <a:t> </a:t>
                </a:r>
              </a:p>
            </p:txBody>
          </p:sp>
        </mc:Fallback>
      </mc:AlternateContent>
      <p:sp>
        <p:nvSpPr>
          <p:cNvPr id="32" name="Rectángulo 31"/>
          <p:cNvSpPr/>
          <p:nvPr/>
        </p:nvSpPr>
        <p:spPr>
          <a:xfrm>
            <a:off x="644907" y="5297647"/>
            <a:ext cx="4066857" cy="523220"/>
          </a:xfrm>
          <a:prstGeom prst="rect">
            <a:avLst/>
          </a:prstGeom>
        </p:spPr>
        <p:txBody>
          <a:bodyPr wrap="square">
            <a:spAutoFit/>
          </a:bodyPr>
          <a:lstStyle/>
          <a:p>
            <a:r>
              <a:rPr lang="es-VE" sz="1400" dirty="0" smtClean="0">
                <a:latin typeface="Times New Roman" panose="02020603050405020304" pitchFamily="18" charset="0"/>
                <a:cs typeface="Times New Roman" panose="02020603050405020304" pitchFamily="18" charset="0"/>
              </a:rPr>
              <a:t>Figura </a:t>
            </a:r>
            <a:r>
              <a:rPr lang="es-VE" sz="1400" dirty="0" smtClean="0">
                <a:latin typeface="Times New Roman" panose="02020603050405020304" pitchFamily="18" charset="0"/>
                <a:cs typeface="Times New Roman" panose="02020603050405020304" pitchFamily="18" charset="0"/>
              </a:rPr>
              <a:t>1. </a:t>
            </a:r>
            <a:r>
              <a:rPr lang="es-VE" sz="1400" dirty="0" smtClean="0">
                <a:latin typeface="Times New Roman" panose="02020603050405020304" pitchFamily="18" charset="0"/>
                <a:cs typeface="Times New Roman" panose="02020603050405020304" pitchFamily="18" charset="0"/>
              </a:rPr>
              <a:t>Componente de la fuerza en la dirección del desplazamiento</a:t>
            </a:r>
            <a:endParaRPr lang="es-VE" sz="1400" dirty="0">
              <a:latin typeface="Times New Roman" panose="02020603050405020304" pitchFamily="18" charset="0"/>
              <a:cs typeface="Times New Roman" panose="02020603050405020304" pitchFamily="18" charset="0"/>
            </a:endParaRPr>
          </a:p>
        </p:txBody>
      </p:sp>
      <p:grpSp>
        <p:nvGrpSpPr>
          <p:cNvPr id="36" name="Grupo 35"/>
          <p:cNvGrpSpPr/>
          <p:nvPr/>
        </p:nvGrpSpPr>
        <p:grpSpPr>
          <a:xfrm>
            <a:off x="873826" y="2049327"/>
            <a:ext cx="3022525" cy="3057061"/>
            <a:chOff x="540072" y="2619342"/>
            <a:chExt cx="3022525" cy="3057061"/>
          </a:xfrm>
        </p:grpSpPr>
        <p:grpSp>
          <p:nvGrpSpPr>
            <p:cNvPr id="23" name="Grupo 22"/>
            <p:cNvGrpSpPr/>
            <p:nvPr/>
          </p:nvGrpSpPr>
          <p:grpSpPr>
            <a:xfrm>
              <a:off x="790698" y="2619342"/>
              <a:ext cx="2771899" cy="3009561"/>
              <a:chOff x="873826" y="3296236"/>
              <a:chExt cx="2771899" cy="3009561"/>
            </a:xfrm>
          </p:grpSpPr>
          <p:cxnSp>
            <p:nvCxnSpPr>
              <p:cNvPr id="5" name="Conector recto 4"/>
              <p:cNvCxnSpPr/>
              <p:nvPr/>
            </p:nvCxnSpPr>
            <p:spPr>
              <a:xfrm flipH="1">
                <a:off x="1710047" y="4001984"/>
                <a:ext cx="11875" cy="1626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710047" y="5628904"/>
                <a:ext cx="1662545" cy="11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flipH="1">
                <a:off x="873826" y="5628904"/>
                <a:ext cx="848096" cy="676893"/>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rma libre 11"/>
              <p:cNvSpPr/>
              <p:nvPr/>
            </p:nvSpPr>
            <p:spPr>
              <a:xfrm>
                <a:off x="2030681" y="4122358"/>
                <a:ext cx="1615044" cy="627774"/>
              </a:xfrm>
              <a:custGeom>
                <a:avLst/>
                <a:gdLst>
                  <a:gd name="connsiteX0" fmla="*/ 0 w 1372343"/>
                  <a:gd name="connsiteY0" fmla="*/ 1316543 h 1316543"/>
                  <a:gd name="connsiteX1" fmla="*/ 570015 w 1372343"/>
                  <a:gd name="connsiteY1" fmla="*/ 34008 h 1316543"/>
                  <a:gd name="connsiteX2" fmla="*/ 1294410 w 1372343"/>
                  <a:gd name="connsiteY2" fmla="*/ 378392 h 1316543"/>
                  <a:gd name="connsiteX3" fmla="*/ 1318161 w 1372343"/>
                  <a:gd name="connsiteY3" fmla="*/ 461520 h 1316543"/>
                </a:gdLst>
                <a:ahLst/>
                <a:cxnLst>
                  <a:cxn ang="0">
                    <a:pos x="connsiteX0" y="connsiteY0"/>
                  </a:cxn>
                  <a:cxn ang="0">
                    <a:pos x="connsiteX1" y="connsiteY1"/>
                  </a:cxn>
                  <a:cxn ang="0">
                    <a:pos x="connsiteX2" y="connsiteY2"/>
                  </a:cxn>
                  <a:cxn ang="0">
                    <a:pos x="connsiteX3" y="connsiteY3"/>
                  </a:cxn>
                </a:cxnLst>
                <a:rect l="l" t="t" r="r" b="b"/>
                <a:pathLst>
                  <a:path w="1372343" h="1316543">
                    <a:moveTo>
                      <a:pt x="0" y="1316543"/>
                    </a:moveTo>
                    <a:cubicBezTo>
                      <a:pt x="177140" y="753455"/>
                      <a:pt x="354280" y="190367"/>
                      <a:pt x="570015" y="34008"/>
                    </a:cubicBezTo>
                    <a:cubicBezTo>
                      <a:pt x="785750" y="-122351"/>
                      <a:pt x="1169719" y="307140"/>
                      <a:pt x="1294410" y="378392"/>
                    </a:cubicBezTo>
                    <a:cubicBezTo>
                      <a:pt x="1419101" y="449644"/>
                      <a:pt x="1368631" y="455582"/>
                      <a:pt x="1318161" y="46152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Elipse 12"/>
              <p:cNvSpPr/>
              <p:nvPr/>
            </p:nvSpPr>
            <p:spPr>
              <a:xfrm>
                <a:off x="2660074" y="4139902"/>
                <a:ext cx="106878" cy="83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4" name="Imagen 13"/>
              <p:cNvPicPr>
                <a:picLocks noChangeAspect="1"/>
              </p:cNvPicPr>
              <p:nvPr/>
            </p:nvPicPr>
            <p:blipFill>
              <a:blip r:embed="rId4"/>
              <a:stretch>
                <a:fillRect/>
              </a:stretch>
            </p:blipFill>
            <p:spPr>
              <a:xfrm>
                <a:off x="3084407" y="4152876"/>
                <a:ext cx="121931" cy="97544"/>
              </a:xfrm>
              <a:prstGeom prst="rect">
                <a:avLst/>
              </a:prstGeom>
            </p:spPr>
          </p:pic>
          <p:cxnSp>
            <p:nvCxnSpPr>
              <p:cNvPr id="16" name="Conector recto de flecha 15"/>
              <p:cNvCxnSpPr/>
              <p:nvPr/>
            </p:nvCxnSpPr>
            <p:spPr>
              <a:xfrm flipV="1">
                <a:off x="2713513" y="3296236"/>
                <a:ext cx="813458" cy="8199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12" idx="1"/>
              </p:cNvCxnSpPr>
              <p:nvPr/>
            </p:nvCxnSpPr>
            <p:spPr>
              <a:xfrm flipV="1">
                <a:off x="1721922" y="4138574"/>
                <a:ext cx="979582" cy="1442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endCxn id="14" idx="2"/>
              </p:cNvCxnSpPr>
              <p:nvPr/>
            </p:nvCxnSpPr>
            <p:spPr>
              <a:xfrm flipV="1">
                <a:off x="1710047" y="4250420"/>
                <a:ext cx="1435326" cy="1378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Imagen 20"/>
              <p:cNvPicPr>
                <a:picLocks noChangeAspect="1"/>
              </p:cNvPicPr>
              <p:nvPr/>
            </p:nvPicPr>
            <p:blipFill>
              <a:blip r:embed="rId5"/>
              <a:stretch>
                <a:fillRect/>
              </a:stretch>
            </p:blipFill>
            <p:spPr>
              <a:xfrm>
                <a:off x="2660074" y="3450789"/>
                <a:ext cx="298730" cy="463336"/>
              </a:xfrm>
              <a:prstGeom prst="rect">
                <a:avLst/>
              </a:prstGeom>
            </p:spPr>
          </p:pic>
          <p:pic>
            <p:nvPicPr>
              <p:cNvPr id="22" name="Imagen 21"/>
              <p:cNvPicPr>
                <a:picLocks noChangeAspect="1"/>
              </p:cNvPicPr>
              <p:nvPr/>
            </p:nvPicPr>
            <p:blipFill>
              <a:blip r:embed="rId6"/>
              <a:stretch>
                <a:fillRect/>
              </a:stretch>
            </p:blipFill>
            <p:spPr>
              <a:xfrm>
                <a:off x="2685473" y="4044928"/>
                <a:ext cx="390178" cy="426757"/>
              </a:xfrm>
              <a:prstGeom prst="rect">
                <a:avLst/>
              </a:prstGeom>
            </p:spPr>
          </p:pic>
        </p:grpSp>
        <p:sp>
          <p:nvSpPr>
            <p:cNvPr id="27" name="Arco 26"/>
            <p:cNvSpPr/>
            <p:nvPr/>
          </p:nvSpPr>
          <p:spPr>
            <a:xfrm>
              <a:off x="2716283" y="3260838"/>
              <a:ext cx="195089" cy="30890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mc:AlternateContent xmlns:mc="http://schemas.openxmlformats.org/markup-compatibility/2006">
          <mc:Choice xmlns:a14="http://schemas.microsoft.com/office/drawing/2010/main" Requires="a14">
            <p:sp>
              <p:nvSpPr>
                <p:cNvPr id="28" name="Rectángulo 27"/>
                <p:cNvSpPr/>
                <p:nvPr/>
              </p:nvSpPr>
              <p:spPr>
                <a:xfrm>
                  <a:off x="2822477" y="3110413"/>
                  <a:ext cx="370740" cy="36933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oMath>
                    </m:oMathPara>
                  </a14:m>
                  <a:endParaRPr lang="es-VE" dirty="0"/>
                </a:p>
              </p:txBody>
            </p:sp>
          </mc:Choice>
          <mc:Fallback>
            <p:sp>
              <p:nvSpPr>
                <p:cNvPr id="28" name="Rectángulo 27"/>
                <p:cNvSpPr>
                  <a:spLocks noRot="1" noChangeAspect="1" noMove="1" noResize="1" noEditPoints="1" noAdjustHandles="1" noChangeArrowheads="1" noChangeShapeType="1" noTextEdit="1"/>
                </p:cNvSpPr>
                <p:nvPr/>
              </p:nvSpPr>
              <p:spPr>
                <a:xfrm>
                  <a:off x="2822477" y="3110413"/>
                  <a:ext cx="370740" cy="369332"/>
                </a:xfrm>
                <a:prstGeom prst="rect">
                  <a:avLst/>
                </a:prstGeom>
                <a:blipFill rotWithShape="0">
                  <a:blip r:embed="rId7"/>
                  <a:stretch>
                    <a:fillRect/>
                  </a:stretch>
                </a:blipFill>
              </p:spPr>
              <p:txBody>
                <a:bodyPr/>
                <a:lstStyle/>
                <a:p>
                  <a:r>
                    <a:rPr lang="es-VE">
                      <a:noFill/>
                    </a:rPr>
                    <a:t> </a:t>
                  </a:r>
                </a:p>
              </p:txBody>
            </p:sp>
          </mc:Fallback>
        </mc:AlternateContent>
        <p:sp>
          <p:nvSpPr>
            <p:cNvPr id="30" name="CuadroTexto 29"/>
            <p:cNvSpPr txBox="1"/>
            <p:nvPr/>
          </p:nvSpPr>
          <p:spPr>
            <a:xfrm flipH="1">
              <a:off x="2408684" y="3504570"/>
              <a:ext cx="250626" cy="307777"/>
            </a:xfrm>
            <a:prstGeom prst="rect">
              <a:avLst/>
            </a:prstGeom>
            <a:noFill/>
          </p:spPr>
          <p:txBody>
            <a:bodyPr wrap="square" rtlCol="0">
              <a:spAutoFit/>
            </a:bodyPr>
            <a:lstStyle/>
            <a:p>
              <a:r>
                <a:rPr lang="es-VE" sz="1400" dirty="0" smtClean="0">
                  <a:latin typeface="Times New Roman" panose="02020603050405020304" pitchFamily="18" charset="0"/>
                  <a:cs typeface="Times New Roman" panose="02020603050405020304" pitchFamily="18" charset="0"/>
                </a:rPr>
                <a:t>A</a:t>
              </a:r>
              <a:endParaRPr lang="es-VE" sz="1400" dirty="0">
                <a:latin typeface="Times New Roman" panose="02020603050405020304" pitchFamily="18" charset="0"/>
                <a:cs typeface="Times New Roman" panose="02020603050405020304" pitchFamily="18" charset="0"/>
              </a:endParaRPr>
            </a:p>
          </p:txBody>
        </p:sp>
        <p:sp>
          <p:nvSpPr>
            <p:cNvPr id="31" name="CuadroTexto 30"/>
            <p:cNvSpPr txBox="1"/>
            <p:nvPr/>
          </p:nvSpPr>
          <p:spPr>
            <a:xfrm flipH="1">
              <a:off x="3038077" y="3504476"/>
              <a:ext cx="250626" cy="307777"/>
            </a:xfrm>
            <a:prstGeom prst="rect">
              <a:avLst/>
            </a:prstGeom>
            <a:noFill/>
          </p:spPr>
          <p:txBody>
            <a:bodyPr wrap="square" rtlCol="0">
              <a:spAutoFit/>
            </a:bodyPr>
            <a:lstStyle/>
            <a:p>
              <a:r>
                <a:rPr lang="es-VE" sz="1400" dirty="0" smtClean="0">
                  <a:latin typeface="Times New Roman" panose="02020603050405020304" pitchFamily="18" charset="0"/>
                  <a:cs typeface="Times New Roman" panose="02020603050405020304" pitchFamily="18" charset="0"/>
                </a:rPr>
                <a:t>B</a:t>
              </a:r>
              <a:endParaRPr lang="es-VE" sz="1400" dirty="0">
                <a:latin typeface="Times New Roman" panose="02020603050405020304" pitchFamily="18" charset="0"/>
                <a:cs typeface="Times New Roman" panose="02020603050405020304" pitchFamily="18" charset="0"/>
              </a:endParaRPr>
            </a:p>
          </p:txBody>
        </p:sp>
        <p:sp>
          <p:nvSpPr>
            <p:cNvPr id="33" name="CuadroTexto 32"/>
            <p:cNvSpPr txBox="1"/>
            <p:nvPr/>
          </p:nvSpPr>
          <p:spPr>
            <a:xfrm flipH="1">
              <a:off x="540072" y="5368626"/>
              <a:ext cx="250626" cy="307777"/>
            </a:xfrm>
            <a:prstGeom prst="rect">
              <a:avLst/>
            </a:prstGeom>
            <a:noFill/>
          </p:spPr>
          <p:txBody>
            <a:bodyPr wrap="square" rtlCol="0">
              <a:spAutoFit/>
            </a:bodyPr>
            <a:lstStyle/>
            <a:p>
              <a:r>
                <a:rPr lang="es-VE" sz="1400" dirty="0">
                  <a:latin typeface="Times New Roman" panose="02020603050405020304" pitchFamily="18" charset="0"/>
                  <a:cs typeface="Times New Roman" panose="02020603050405020304" pitchFamily="18" charset="0"/>
                </a:rPr>
                <a:t>x</a:t>
              </a:r>
              <a:endParaRPr lang="es-VE" sz="1400" dirty="0">
                <a:latin typeface="Times New Roman" panose="02020603050405020304" pitchFamily="18" charset="0"/>
                <a:cs typeface="Times New Roman" panose="02020603050405020304" pitchFamily="18" charset="0"/>
              </a:endParaRPr>
            </a:p>
          </p:txBody>
        </p:sp>
        <p:sp>
          <p:nvSpPr>
            <p:cNvPr id="34" name="CuadroTexto 33"/>
            <p:cNvSpPr txBox="1"/>
            <p:nvPr/>
          </p:nvSpPr>
          <p:spPr>
            <a:xfrm flipH="1">
              <a:off x="3228267" y="4750621"/>
              <a:ext cx="250626" cy="307777"/>
            </a:xfrm>
            <a:prstGeom prst="rect">
              <a:avLst/>
            </a:prstGeom>
            <a:noFill/>
          </p:spPr>
          <p:txBody>
            <a:bodyPr wrap="square" rtlCol="0">
              <a:spAutoFit/>
            </a:bodyPr>
            <a:lstStyle/>
            <a:p>
              <a:r>
                <a:rPr lang="es-VE" sz="1400" dirty="0">
                  <a:latin typeface="Times New Roman" panose="02020603050405020304" pitchFamily="18" charset="0"/>
                  <a:cs typeface="Times New Roman" panose="02020603050405020304" pitchFamily="18" charset="0"/>
                </a:rPr>
                <a:t>y</a:t>
              </a:r>
              <a:endParaRPr lang="es-VE" sz="1400" dirty="0">
                <a:latin typeface="Times New Roman" panose="02020603050405020304" pitchFamily="18" charset="0"/>
                <a:cs typeface="Times New Roman" panose="02020603050405020304" pitchFamily="18" charset="0"/>
              </a:endParaRPr>
            </a:p>
          </p:txBody>
        </p:sp>
        <p:sp>
          <p:nvSpPr>
            <p:cNvPr id="35" name="CuadroTexto 34"/>
            <p:cNvSpPr txBox="1"/>
            <p:nvPr/>
          </p:nvSpPr>
          <p:spPr>
            <a:xfrm flipH="1">
              <a:off x="1501606" y="3059253"/>
              <a:ext cx="250626" cy="307777"/>
            </a:xfrm>
            <a:prstGeom prst="rect">
              <a:avLst/>
            </a:prstGeom>
            <a:noFill/>
          </p:spPr>
          <p:txBody>
            <a:bodyPr wrap="square" rtlCol="0">
              <a:spAutoFit/>
            </a:bodyPr>
            <a:lstStyle/>
            <a:p>
              <a:r>
                <a:rPr lang="es-VE" sz="1400" dirty="0">
                  <a:latin typeface="Times New Roman" panose="02020603050405020304" pitchFamily="18" charset="0"/>
                  <a:cs typeface="Times New Roman" panose="02020603050405020304" pitchFamily="18" charset="0"/>
                </a:rPr>
                <a:t>z</a:t>
              </a:r>
              <a:endParaRPr lang="es-VE" sz="1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3425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ángulo 1"/>
              <p:cNvSpPr/>
              <p:nvPr/>
            </p:nvSpPr>
            <p:spPr>
              <a:xfrm>
                <a:off x="973014" y="898883"/>
                <a:ext cx="10046677" cy="956929"/>
              </a:xfrm>
              <a:prstGeom prst="rect">
                <a:avLst/>
              </a:prstGeom>
            </p:spPr>
            <p:txBody>
              <a:bodyPr wrap="square">
                <a:spAutoFit/>
              </a:bodyPr>
              <a:lstStyle/>
              <a:p>
                <a:r>
                  <a:rPr lang="es-VE" dirty="0" smtClean="0">
                    <a:latin typeface="Times New Roman" panose="02020603050405020304" pitchFamily="18" charset="0"/>
                    <a:cs typeface="Times New Roman" panose="02020603050405020304" pitchFamily="18" charset="0"/>
                  </a:rPr>
                  <a:t>Esta es la definición </a:t>
                </a:r>
                <a:r>
                  <a:rPr lang="es-VE" dirty="0" smtClean="0">
                    <a:latin typeface="Times New Roman" panose="02020603050405020304" pitchFamily="18" charset="0"/>
                    <a:cs typeface="Times New Roman" panose="02020603050405020304" pitchFamily="18" charset="0"/>
                  </a:rPr>
                  <a:t>más general </a:t>
                </a:r>
                <a:r>
                  <a:rPr lang="es-VE" dirty="0" smtClean="0">
                    <a:latin typeface="Times New Roman" panose="02020603050405020304" pitchFamily="18" charset="0"/>
                    <a:cs typeface="Times New Roman" panose="02020603050405020304" pitchFamily="18" charset="0"/>
                  </a:rPr>
                  <a:t>donde consideramos </a:t>
                </a:r>
                <a:r>
                  <a:rPr lang="es-VE" dirty="0" smtClean="0">
                    <a:latin typeface="Times New Roman" panose="02020603050405020304" pitchFamily="18" charset="0"/>
                    <a:cs typeface="Times New Roman" panose="02020603050405020304" pitchFamily="18" charset="0"/>
                  </a:rPr>
                  <a:t>el espacio tridimensional en el cual se encuentran los vectores fuerza </a:t>
                </a:r>
                <a14:m>
                  <m:oMath xmlns:m="http://schemas.openxmlformats.org/officeDocument/2006/math">
                    <m:acc>
                      <m:accPr>
                        <m:chr m:val="⃗"/>
                        <m:ctrlPr>
                          <a:rPr lang="es-VE" i="1">
                            <a:latin typeface="Cambria Math" panose="02040503050406030204" pitchFamily="18" charset="0"/>
                          </a:rPr>
                        </m:ctrlPr>
                      </m:accPr>
                      <m:e>
                        <m:r>
                          <a:rPr lang="es-VE" i="1" smtClean="0">
                            <a:latin typeface="Cambria Math" panose="02040503050406030204" pitchFamily="18" charset="0"/>
                          </a:rPr>
                          <m:t>𝐹</m:t>
                        </m:r>
                      </m:e>
                    </m:acc>
                  </m:oMath>
                </a14:m>
                <a:r>
                  <a:rPr lang="es-VE" dirty="0">
                    <a:latin typeface="Times New Roman" panose="02020603050405020304" pitchFamily="18" charset="0"/>
                    <a:cs typeface="Times New Roman" panose="02020603050405020304" pitchFamily="18" charset="0"/>
                  </a:rPr>
                  <a:t> y </a:t>
                </a:r>
                <a:r>
                  <a:rPr lang="es-VE" dirty="0" smtClean="0">
                    <a:latin typeface="Times New Roman" panose="02020603050405020304" pitchFamily="18" charset="0"/>
                    <a:cs typeface="Times New Roman" panose="02020603050405020304" pitchFamily="18" charset="0"/>
                  </a:rPr>
                  <a:t>desplazamiento </a:t>
                </a:r>
                <a14:m>
                  <m:oMath xmlns:m="http://schemas.openxmlformats.org/officeDocument/2006/math">
                    <m:r>
                      <a:rPr lang="es-VE" smtClean="0">
                        <a:latin typeface="Cambria Math" panose="02040503050406030204" pitchFamily="18" charset="0"/>
                      </a:rPr>
                      <m:t>∆</m:t>
                    </m:r>
                    <m:acc>
                      <m:accPr>
                        <m:chr m:val="⃗"/>
                        <m:ctrlPr>
                          <a:rPr lang="es-VE" i="1">
                            <a:latin typeface="Cambria Math" panose="02040503050406030204" pitchFamily="18" charset="0"/>
                          </a:rPr>
                        </m:ctrlPr>
                      </m:accPr>
                      <m:e>
                        <m:r>
                          <a:rPr lang="es-VE" i="1">
                            <a:latin typeface="Cambria Math" panose="02040503050406030204" pitchFamily="18" charset="0"/>
                          </a:rPr>
                          <m:t>𝑟</m:t>
                        </m:r>
                      </m:e>
                    </m:acc>
                    <m:r>
                      <a:rPr lang="es-VE" b="0" i="1" smtClean="0">
                        <a:latin typeface="Cambria Math" panose="02040503050406030204" pitchFamily="18" charset="0"/>
                      </a:rPr>
                      <m:t>.</m:t>
                    </m:r>
                  </m:oMath>
                </a14:m>
                <a:r>
                  <a:rPr lang="es-VE" dirty="0" smtClean="0">
                    <a:latin typeface="Times New Roman" panose="02020603050405020304" pitchFamily="18" charset="0"/>
                    <a:cs typeface="Times New Roman" panose="02020603050405020304" pitchFamily="18" charset="0"/>
                  </a:rPr>
                  <a:t> En </a:t>
                </a:r>
                <a:r>
                  <a:rPr lang="es-VE" dirty="0">
                    <a:latin typeface="Times New Roman" panose="02020603050405020304" pitchFamily="18" charset="0"/>
                    <a:cs typeface="Times New Roman" panose="02020603050405020304" pitchFamily="18" charset="0"/>
                  </a:rPr>
                  <a:t>este caso el trabajo realizado sobre la partícula viene dado por la expresión</a:t>
                </a:r>
                <a:r>
                  <a:rPr lang="es-VE" dirty="0" smtClean="0">
                    <a:latin typeface="Times New Roman" panose="02020603050405020304" pitchFamily="18" charset="0"/>
                    <a:cs typeface="Times New Roman" panose="02020603050405020304" pitchFamily="18" charset="0"/>
                  </a:rPr>
                  <a:t>:</a:t>
                </a:r>
                <a:endParaRPr lang="es-VE" dirty="0">
                  <a:latin typeface="Times New Roman" panose="02020603050405020304" pitchFamily="18" charset="0"/>
                  <a:cs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973014" y="898883"/>
                <a:ext cx="10046677" cy="956929"/>
              </a:xfrm>
              <a:prstGeom prst="rect">
                <a:avLst/>
              </a:prstGeom>
              <a:blipFill rotWithShape="0">
                <a:blip r:embed="rId2"/>
                <a:stretch>
                  <a:fillRect l="-546" t="-3185" r="-850" b="-9554"/>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7150093" y="2342375"/>
                <a:ext cx="2869182" cy="4251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VE" i="1">
                          <a:latin typeface="Cambria Math" panose="02040503050406030204" pitchFamily="18" charset="0"/>
                        </a:rPr>
                        <m:t>𝑊</m:t>
                      </m:r>
                      <m:r>
                        <a:rPr lang="es-VE" i="0">
                          <a:latin typeface="Cambria Math" panose="02040503050406030204" pitchFamily="18" charset="0"/>
                        </a:rPr>
                        <m:t>=</m:t>
                      </m:r>
                      <m:acc>
                        <m:accPr>
                          <m:chr m:val="⃗"/>
                          <m:ctrlPr>
                            <a:rPr lang="es-VE" i="1">
                              <a:latin typeface="Cambria Math" panose="02040503050406030204" pitchFamily="18" charset="0"/>
                            </a:rPr>
                          </m:ctrlPr>
                        </m:accPr>
                        <m:e>
                          <m:r>
                            <a:rPr lang="es-VE" i="1">
                              <a:latin typeface="Cambria Math" panose="02040503050406030204" pitchFamily="18" charset="0"/>
                            </a:rPr>
                            <m:t>𝐹</m:t>
                          </m:r>
                        </m:e>
                      </m:acc>
                      <m:r>
                        <a:rPr lang="es-VE" i="0">
                          <a:latin typeface="Cambria Math" panose="02040503050406030204" pitchFamily="18" charset="0"/>
                        </a:rPr>
                        <m:t>∙∆</m:t>
                      </m:r>
                      <m:acc>
                        <m:accPr>
                          <m:chr m:val="⃗"/>
                          <m:ctrlPr>
                            <a:rPr lang="es-VE" i="1">
                              <a:latin typeface="Cambria Math" panose="02040503050406030204" pitchFamily="18" charset="0"/>
                            </a:rPr>
                          </m:ctrlPr>
                        </m:accPr>
                        <m:e>
                          <m:r>
                            <a:rPr lang="es-VE" i="1">
                              <a:latin typeface="Cambria Math" panose="02040503050406030204" pitchFamily="18" charset="0"/>
                            </a:rPr>
                            <m:t>𝑟</m:t>
                          </m:r>
                        </m:e>
                      </m:acc>
                      <m:r>
                        <a:rPr lang="es-VE" i="0">
                          <a:latin typeface="Cambria Math" panose="02040503050406030204" pitchFamily="18" charset="0"/>
                        </a:rPr>
                        <m:t>=</m:t>
                      </m:r>
                      <m:d>
                        <m:dPr>
                          <m:begChr m:val="|"/>
                          <m:endChr m:val="|"/>
                          <m:ctrlPr>
                            <a:rPr lang="es-VE" i="1">
                              <a:latin typeface="Cambria Math" panose="02040503050406030204" pitchFamily="18" charset="0"/>
                            </a:rPr>
                          </m:ctrlPr>
                        </m:dPr>
                        <m:e>
                          <m:acc>
                            <m:accPr>
                              <m:chr m:val="⃗"/>
                              <m:ctrlPr>
                                <a:rPr lang="es-VE" i="1">
                                  <a:latin typeface="Cambria Math" panose="02040503050406030204" pitchFamily="18" charset="0"/>
                                </a:rPr>
                              </m:ctrlPr>
                            </m:accPr>
                            <m:e>
                              <m:r>
                                <a:rPr lang="es-VE" i="1">
                                  <a:latin typeface="Cambria Math" panose="02040503050406030204" pitchFamily="18" charset="0"/>
                                </a:rPr>
                                <m:t>𝐹</m:t>
                              </m:r>
                            </m:e>
                          </m:acc>
                        </m:e>
                      </m:d>
                      <m:d>
                        <m:dPr>
                          <m:begChr m:val="|"/>
                          <m:endChr m:val="|"/>
                          <m:ctrlPr>
                            <a:rPr lang="es-VE" i="1">
                              <a:latin typeface="Cambria Math" panose="02040503050406030204" pitchFamily="18" charset="0"/>
                            </a:rPr>
                          </m:ctrlPr>
                        </m:dPr>
                        <m:e>
                          <m:r>
                            <a:rPr lang="es-VE" i="0">
                              <a:latin typeface="Cambria Math" panose="02040503050406030204" pitchFamily="18" charset="0"/>
                            </a:rPr>
                            <m:t>∆</m:t>
                          </m:r>
                          <m:acc>
                            <m:accPr>
                              <m:chr m:val="⃗"/>
                              <m:ctrlPr>
                                <a:rPr lang="es-VE" i="1">
                                  <a:latin typeface="Cambria Math" panose="02040503050406030204" pitchFamily="18" charset="0"/>
                                </a:rPr>
                              </m:ctrlPr>
                            </m:accPr>
                            <m:e>
                              <m:r>
                                <a:rPr lang="es-VE" i="1">
                                  <a:latin typeface="Cambria Math" panose="02040503050406030204" pitchFamily="18" charset="0"/>
                                </a:rPr>
                                <m:t>𝑟</m:t>
                              </m:r>
                            </m:e>
                          </m:acc>
                        </m:e>
                      </m:d>
                      <m:func>
                        <m:funcPr>
                          <m:ctrlPr>
                            <a:rPr lang="es-VE" i="1">
                              <a:latin typeface="Cambria Math" panose="02040503050406030204" pitchFamily="18" charset="0"/>
                            </a:rPr>
                          </m:ctrlPr>
                        </m:funcPr>
                        <m:fName>
                          <m:r>
                            <m:rPr>
                              <m:sty m:val="p"/>
                            </m:rPr>
                            <a:rPr lang="es-VE" i="0">
                              <a:latin typeface="Cambria Math" panose="02040503050406030204" pitchFamily="18" charset="0"/>
                            </a:rPr>
                            <m:t>cos</m:t>
                          </m:r>
                        </m:fName>
                        <m:e>
                          <m:r>
                            <a:rPr lang="es-VE" i="1">
                              <a:latin typeface="Cambria Math" panose="02040503050406030204" pitchFamily="18" charset="0"/>
                            </a:rPr>
                            <m:t>𝜃</m:t>
                          </m:r>
                        </m:e>
                      </m:func>
                    </m:oMath>
                  </m:oMathPara>
                </a14:m>
                <a:endParaRPr lang="es-VE" dirty="0"/>
              </a:p>
            </p:txBody>
          </p:sp>
        </mc:Choice>
        <mc:Fallback xmlns="">
          <p:sp>
            <p:nvSpPr>
              <p:cNvPr id="5" name="Rectángulo 4"/>
              <p:cNvSpPr>
                <a:spLocks noRot="1" noChangeAspect="1" noMove="1" noResize="1" noEditPoints="1" noAdjustHandles="1" noChangeArrowheads="1" noChangeShapeType="1" noTextEdit="1"/>
              </p:cNvSpPr>
              <p:nvPr/>
            </p:nvSpPr>
            <p:spPr>
              <a:xfrm>
                <a:off x="7150093" y="2342375"/>
                <a:ext cx="2869182" cy="425181"/>
              </a:xfrm>
              <a:prstGeom prst="rect">
                <a:avLst/>
              </a:prstGeom>
              <a:blipFill rotWithShape="0">
                <a:blip r:embed="rId3"/>
                <a:stretch>
                  <a:fillRect t="-20000"/>
                </a:stretch>
              </a:blipFill>
            </p:spPr>
            <p:txBody>
              <a:bodyPr/>
              <a:lstStyle/>
              <a:p>
                <a:r>
                  <a:rPr lang="es-VE">
                    <a:noFill/>
                  </a:rPr>
                  <a:t> </a:t>
                </a:r>
              </a:p>
            </p:txBody>
          </p:sp>
        </mc:Fallback>
      </mc:AlternateContent>
      <p:pic>
        <p:nvPicPr>
          <p:cNvPr id="6" name="Imagen 5"/>
          <p:cNvPicPr>
            <a:picLocks noChangeAspect="1"/>
          </p:cNvPicPr>
          <p:nvPr/>
        </p:nvPicPr>
        <p:blipFill>
          <a:blip r:embed="rId4"/>
          <a:stretch>
            <a:fillRect/>
          </a:stretch>
        </p:blipFill>
        <p:spPr>
          <a:xfrm>
            <a:off x="2202269" y="1898135"/>
            <a:ext cx="2881733" cy="1756484"/>
          </a:xfrm>
          <a:prstGeom prst="rect">
            <a:avLst/>
          </a:prstGeom>
        </p:spPr>
      </p:pic>
      <p:sp>
        <p:nvSpPr>
          <p:cNvPr id="8" name="Rectángulo 7"/>
          <p:cNvSpPr/>
          <p:nvPr/>
        </p:nvSpPr>
        <p:spPr>
          <a:xfrm>
            <a:off x="973014" y="3957587"/>
            <a:ext cx="9922101" cy="646331"/>
          </a:xfrm>
          <a:prstGeom prst="rect">
            <a:avLst/>
          </a:prstGeom>
        </p:spPr>
        <p:txBody>
          <a:bodyPr wrap="square">
            <a:spAutoFit/>
          </a:bodyPr>
          <a:lstStyle/>
          <a:p>
            <a:r>
              <a:rPr lang="es-VE" dirty="0" smtClean="0">
                <a:latin typeface="Times New Roman" panose="02020603050405020304" pitchFamily="18" charset="0"/>
                <a:cs typeface="Times New Roman" panose="02020603050405020304" pitchFamily="18" charset="0"/>
              </a:rPr>
              <a:t>La unidad de trabajo en el sistema internacional (SI) , es trabajo </a:t>
            </a:r>
            <a:r>
              <a:rPr lang="es-VE" dirty="0">
                <a:latin typeface="Times New Roman" panose="02020603050405020304" pitchFamily="18" charset="0"/>
                <a:cs typeface="Times New Roman" panose="02020603050405020304" pitchFamily="18" charset="0"/>
              </a:rPr>
              <a:t>= fuerza x desplazamiento = Newton x metro = N. </a:t>
            </a:r>
            <a:r>
              <a:rPr lang="es-VE" dirty="0" smtClean="0">
                <a:latin typeface="Times New Roman" panose="02020603050405020304" pitchFamily="18" charset="0"/>
                <a:cs typeface="Times New Roman" panose="02020603050405020304" pitchFamily="18" charset="0"/>
              </a:rPr>
              <a:t>m= joule ( J)</a:t>
            </a:r>
            <a:endParaRPr lang="es-VE" dirty="0">
              <a:latin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a:blip r:embed="rId5"/>
          <a:stretch>
            <a:fillRect/>
          </a:stretch>
        </p:blipFill>
        <p:spPr>
          <a:xfrm>
            <a:off x="3857989" y="4603918"/>
            <a:ext cx="4276725" cy="1371600"/>
          </a:xfrm>
          <a:prstGeom prst="rect">
            <a:avLst/>
          </a:prstGeom>
        </p:spPr>
      </p:pic>
      <p:sp>
        <p:nvSpPr>
          <p:cNvPr id="7" name="Rectángulo 6"/>
          <p:cNvSpPr/>
          <p:nvPr/>
        </p:nvSpPr>
        <p:spPr>
          <a:xfrm>
            <a:off x="973014" y="3607487"/>
            <a:ext cx="5340244" cy="307777"/>
          </a:xfrm>
          <a:prstGeom prst="rect">
            <a:avLst/>
          </a:prstGeom>
        </p:spPr>
        <p:txBody>
          <a:bodyPr wrap="none">
            <a:spAutoFit/>
          </a:bodyPr>
          <a:lstStyle/>
          <a:p>
            <a:r>
              <a:rPr lang="es-VE" sz="1400" dirty="0" smtClean="0">
                <a:latin typeface="Times New Roman" panose="02020603050405020304" pitchFamily="18" charset="0"/>
                <a:cs typeface="Times New Roman" panose="02020603050405020304" pitchFamily="18" charset="0"/>
              </a:rPr>
              <a:t>Figura 2. Componente de la fuerza en la dirección del desplazamiento</a:t>
            </a:r>
            <a:endParaRPr lang="es-VE"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6412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ángulo 3"/>
              <p:cNvSpPr/>
              <p:nvPr/>
            </p:nvSpPr>
            <p:spPr>
              <a:xfrm>
                <a:off x="879231" y="1170691"/>
                <a:ext cx="6096000" cy="1510926"/>
              </a:xfrm>
              <a:prstGeom prst="rect">
                <a:avLst/>
              </a:prstGeom>
            </p:spPr>
            <p:txBody>
              <a:bodyPr>
                <a:spAutoFit/>
              </a:bodyPr>
              <a:lstStyle/>
              <a:p>
                <a:r>
                  <a:rPr lang="es-VE" b="1" dirty="0" smtClean="0">
                    <a:latin typeface="Times New Roman" panose="02020603050405020304" pitchFamily="18" charset="0"/>
                    <a:cs typeface="Times New Roman" panose="02020603050405020304" pitchFamily="18" charset="0"/>
                  </a:rPr>
                  <a:t>Trabajo realizado por una fuerza constante</a:t>
                </a:r>
              </a:p>
              <a:p>
                <a:r>
                  <a:rPr lang="es-VE" dirty="0">
                    <a:latin typeface="Times New Roman" panose="02020603050405020304" pitchFamily="18" charset="0"/>
                    <a:cs typeface="Times New Roman" panose="02020603050405020304" pitchFamily="18" charset="0"/>
                  </a:rPr>
                  <a:t>Considere un cuerpo que experimenta una fuerza </a:t>
                </a:r>
                <a:r>
                  <a:rPr lang="es-VE" dirty="0" smtClean="0">
                    <a:latin typeface="Times New Roman" panose="02020603050405020304" pitchFamily="18" charset="0"/>
                    <a:cs typeface="Times New Roman" panose="02020603050405020304" pitchFamily="18" charset="0"/>
                  </a:rPr>
                  <a:t>constante  </a:t>
                </a:r>
                <a14:m>
                  <m:oMath xmlns:m="http://schemas.openxmlformats.org/officeDocument/2006/math">
                    <m:acc>
                      <m:accPr>
                        <m:chr m:val="⃗"/>
                        <m:ctrlPr>
                          <a:rPr lang="es-VE" i="1">
                            <a:latin typeface="Cambria Math" panose="02040503050406030204" pitchFamily="18" charset="0"/>
                          </a:rPr>
                        </m:ctrlPr>
                      </m:accPr>
                      <m:e>
                        <m:r>
                          <a:rPr lang="es-VE" i="1">
                            <a:latin typeface="Cambria Math" panose="02040503050406030204" pitchFamily="18" charset="0"/>
                          </a:rPr>
                          <m:t>𝐹</m:t>
                        </m:r>
                      </m:e>
                    </m:acc>
                  </m:oMath>
                </a14:m>
                <a:endParaRPr lang="es-VE" dirty="0">
                  <a:latin typeface="Times New Roman" panose="02020603050405020304" pitchFamily="18" charset="0"/>
                  <a:cs typeface="Times New Roman" panose="02020603050405020304" pitchFamily="18" charset="0"/>
                </a:endParaRPr>
              </a:p>
              <a:p>
                <a:r>
                  <a:rPr lang="es-VE" dirty="0">
                    <a:latin typeface="Times New Roman" panose="02020603050405020304" pitchFamily="18" charset="0"/>
                    <a:cs typeface="Times New Roman" panose="02020603050405020304" pitchFamily="18" charset="0"/>
                  </a:rPr>
                  <a:t>mientras sufre un </a:t>
                </a:r>
                <a:r>
                  <a:rPr lang="es-VE" dirty="0" smtClean="0">
                    <a:latin typeface="Times New Roman" panose="02020603050405020304" pitchFamily="18" charset="0"/>
                    <a:cs typeface="Times New Roman" panose="02020603050405020304" pitchFamily="18" charset="0"/>
                  </a:rPr>
                  <a:t>desplazamiento </a:t>
                </a:r>
                <a:r>
                  <a:rPr lang="es-VE" b="1" i="1" dirty="0" smtClean="0">
                    <a:latin typeface="Times New Roman" panose="02020603050405020304" pitchFamily="18" charset="0"/>
                    <a:cs typeface="Times New Roman" panose="02020603050405020304" pitchFamily="18" charset="0"/>
                  </a:rPr>
                  <a:t> </a:t>
                </a:r>
                <a14:m>
                  <m:oMath xmlns:m="http://schemas.openxmlformats.org/officeDocument/2006/math">
                    <m:r>
                      <a:rPr lang="es-VE" i="1">
                        <a:latin typeface="Cambria Math" panose="02040503050406030204" pitchFamily="18" charset="0"/>
                      </a:rPr>
                      <m:t>∆</m:t>
                    </m:r>
                    <m:acc>
                      <m:accPr>
                        <m:chr m:val="⃗"/>
                        <m:ctrlPr>
                          <a:rPr lang="es-VE" i="1">
                            <a:latin typeface="Cambria Math" panose="02040503050406030204" pitchFamily="18" charset="0"/>
                          </a:rPr>
                        </m:ctrlPr>
                      </m:accPr>
                      <m:e>
                        <m:r>
                          <a:rPr lang="es-VE" i="1">
                            <a:latin typeface="Cambria Math" panose="02040503050406030204" pitchFamily="18" charset="0"/>
                          </a:rPr>
                          <m:t>𝑥</m:t>
                        </m:r>
                      </m:e>
                    </m:acc>
                  </m:oMath>
                </a14:m>
                <a:r>
                  <a:rPr lang="es-VE" dirty="0" smtClean="0">
                    <a:latin typeface="Times New Roman" panose="02020603050405020304" pitchFamily="18" charset="0"/>
                    <a:cs typeface="Times New Roman" panose="02020603050405020304" pitchFamily="18" charset="0"/>
                  </a:rPr>
                  <a:t> mientras </a:t>
                </a:r>
                <a:r>
                  <a:rPr lang="es-VE" dirty="0">
                    <a:latin typeface="Times New Roman" panose="02020603050405020304" pitchFamily="18" charset="0"/>
                    <a:cs typeface="Times New Roman" panose="02020603050405020304" pitchFamily="18" charset="0"/>
                  </a:rPr>
                  <a:t>se </a:t>
                </a:r>
                <a:r>
                  <a:rPr lang="es-VE" dirty="0" smtClean="0">
                    <a:latin typeface="Times New Roman" panose="02020603050405020304" pitchFamily="18" charset="0"/>
                    <a:cs typeface="Times New Roman" panose="02020603050405020304" pitchFamily="18" charset="0"/>
                  </a:rPr>
                  <a:t>mueve. </a:t>
                </a:r>
                <a:r>
                  <a:rPr lang="es-VE" dirty="0">
                    <a:latin typeface="Times New Roman" panose="02020603050405020304" pitchFamily="18" charset="0"/>
                    <a:cs typeface="Times New Roman" panose="02020603050405020304" pitchFamily="18" charset="0"/>
                  </a:rPr>
                  <a:t>Luego definimos el trabajo realizado por la fuerza constante</a:t>
                </a:r>
              </a:p>
              <a:p>
                <a:r>
                  <a:rPr lang="es-VE" dirty="0">
                    <a:latin typeface="Times New Roman" panose="02020603050405020304" pitchFamily="18" charset="0"/>
                    <a:cs typeface="Times New Roman" panose="02020603050405020304" pitchFamily="18" charset="0"/>
                  </a:rPr>
                  <a:t>como sigue:</a:t>
                </a:r>
              </a:p>
            </p:txBody>
          </p:sp>
        </mc:Choice>
        <mc:Fallback>
          <p:sp>
            <p:nvSpPr>
              <p:cNvPr id="4" name="Rectángulo 3"/>
              <p:cNvSpPr>
                <a:spLocks noRot="1" noChangeAspect="1" noMove="1" noResize="1" noEditPoints="1" noAdjustHandles="1" noChangeArrowheads="1" noChangeShapeType="1" noTextEdit="1"/>
              </p:cNvSpPr>
              <p:nvPr/>
            </p:nvSpPr>
            <p:spPr>
              <a:xfrm>
                <a:off x="879231" y="1170691"/>
                <a:ext cx="6096000" cy="1510926"/>
              </a:xfrm>
              <a:prstGeom prst="rect">
                <a:avLst/>
              </a:prstGeom>
              <a:blipFill rotWithShape="0">
                <a:blip r:embed="rId2"/>
                <a:stretch>
                  <a:fillRect l="-800" t="-2016" r="-1700" b="-5645"/>
                </a:stretch>
              </a:blipFill>
            </p:spPr>
            <p:txBody>
              <a:bodyPr/>
              <a:lstStyle/>
              <a:p>
                <a:r>
                  <a:rPr lang="es-VE">
                    <a:noFill/>
                  </a:rPr>
                  <a:t> </a:t>
                </a:r>
              </a:p>
            </p:txBody>
          </p:sp>
        </mc:Fallback>
      </mc:AlternateContent>
      <p:pic>
        <p:nvPicPr>
          <p:cNvPr id="5" name="Imagen 4"/>
          <p:cNvPicPr>
            <a:picLocks noChangeAspect="1"/>
          </p:cNvPicPr>
          <p:nvPr/>
        </p:nvPicPr>
        <p:blipFill>
          <a:blip r:embed="rId3"/>
          <a:stretch>
            <a:fillRect/>
          </a:stretch>
        </p:blipFill>
        <p:spPr>
          <a:xfrm>
            <a:off x="6969489" y="1407428"/>
            <a:ext cx="4316349" cy="1551188"/>
          </a:xfrm>
          <a:prstGeom prst="rect">
            <a:avLst/>
          </a:prstGeom>
        </p:spPr>
      </p:pic>
      <mc:AlternateContent xmlns:mc="http://schemas.openxmlformats.org/markup-compatibility/2006" xmlns:a14="http://schemas.microsoft.com/office/drawing/2010/main">
        <mc:Choice Requires="a14">
          <p:sp>
            <p:nvSpPr>
              <p:cNvPr id="7" name="Rectángulo 6"/>
              <p:cNvSpPr/>
              <p:nvPr/>
            </p:nvSpPr>
            <p:spPr>
              <a:xfrm>
                <a:off x="1908473" y="4435944"/>
                <a:ext cx="2468689" cy="369332"/>
              </a:xfrm>
              <a:prstGeom prst="rect">
                <a:avLst/>
              </a:prstGeom>
            </p:spPr>
            <p:txBody>
              <a:bodyPr wrap="none">
                <a:spAutoFit/>
              </a:bodyPr>
              <a:lstStyle/>
              <a:p>
                <a:r>
                  <a:rPr lang="es-VE" dirty="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s-VE" i="1">
                        <a:effectLst/>
                        <a:latin typeface="Cambria Math" panose="02040503050406030204" pitchFamily="18" charset="0"/>
                        <a:ea typeface="Calibri" panose="020F0502020204030204" pitchFamily="34" charset="0"/>
                        <a:cs typeface="Times New Roman" panose="02020603050405020304" pitchFamily="18" charset="0"/>
                      </a:rPr>
                      <m:t>𝑊</m:t>
                    </m:r>
                    <m:r>
                      <a:rPr lang="es-VE" i="1">
                        <a:effectLst/>
                        <a:latin typeface="Cambria Math" panose="02040503050406030204" pitchFamily="18" charset="0"/>
                        <a:ea typeface="Calibri" panose="020F0502020204030204" pitchFamily="34" charset="0"/>
                        <a:cs typeface="Times New Roman" panose="02020603050405020304" pitchFamily="18" charset="0"/>
                      </a:rPr>
                      <m:t>=</m:t>
                    </m:r>
                    <m:r>
                      <a:rPr lang="es-VE" i="1" smtClean="0">
                        <a:effectLst/>
                        <a:latin typeface="Cambria Math" panose="02040503050406030204" pitchFamily="18" charset="0"/>
                        <a:ea typeface="Calibri" panose="020F0502020204030204" pitchFamily="34" charset="0"/>
                        <a:cs typeface="Times New Roman" panose="02020603050405020304" pitchFamily="18" charset="0"/>
                      </a:rPr>
                      <m:t>𝐹</m:t>
                    </m:r>
                    <m:func>
                      <m:funcPr>
                        <m:ctrlPr>
                          <a:rPr lang="es-VE" i="1" smtClean="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VE" i="0" smtClean="0">
                            <a:effectLst/>
                            <a:latin typeface="Cambria Math" panose="02040503050406030204" pitchFamily="18" charset="0"/>
                            <a:ea typeface="Calibri" panose="020F0502020204030204" pitchFamily="34" charset="0"/>
                            <a:cs typeface="Times New Roman" panose="02020603050405020304" pitchFamily="18" charset="0"/>
                          </a:rPr>
                          <m:t>cos</m:t>
                        </m:r>
                      </m:fName>
                      <m:e>
                        <m:r>
                          <a:rPr lang="es-VE" i="1" smtClean="0">
                            <a:effectLst/>
                            <a:latin typeface="Cambria Math" panose="02040503050406030204" pitchFamily="18" charset="0"/>
                            <a:ea typeface="Cambria Math" panose="02040503050406030204" pitchFamily="18" charset="0"/>
                            <a:cs typeface="Times New Roman" panose="02020603050405020304" pitchFamily="18" charset="0"/>
                          </a:rPr>
                          <m:t>𝜃</m:t>
                        </m:r>
                      </m:e>
                    </m:func>
                    <m:r>
                      <a:rPr lang="es-VE" i="1">
                        <a:effectLst/>
                        <a:latin typeface="Cambria Math" panose="02040503050406030204" pitchFamily="18" charset="0"/>
                        <a:ea typeface="Calibri" panose="020F0502020204030204" pitchFamily="34" charset="0"/>
                        <a:cs typeface="Times New Roman" panose="02020603050405020304" pitchFamily="18" charset="0"/>
                      </a:rPr>
                      <m:t>∆</m:t>
                    </m:r>
                    <m:r>
                      <a:rPr lang="es-VE" i="1">
                        <a:effectLst/>
                        <a:latin typeface="Cambria Math" panose="02040503050406030204" pitchFamily="18" charset="0"/>
                        <a:ea typeface="Calibri" panose="020F0502020204030204" pitchFamily="34" charset="0"/>
                        <a:cs typeface="Times New Roman" panose="02020603050405020304" pitchFamily="18" charset="0"/>
                      </a:rPr>
                      <m:t>𝑥</m:t>
                    </m:r>
                    <m:r>
                      <a:rPr lang="es-VE"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s-VE" dirty="0">
                    <a:ea typeface="Calibri" panose="020F0502020204030204" pitchFamily="34" charset="0"/>
                    <a:cs typeface="Times New Roman" panose="02020603050405020304" pitchFamily="18" charset="0"/>
                  </a:rPr>
                  <a:t> </a:t>
                </a:r>
                <a14:m>
                  <m:oMath xmlns:m="http://schemas.openxmlformats.org/officeDocument/2006/math">
                    <m:r>
                      <a:rPr lang="es-VE" i="1">
                        <a:latin typeface="Cambria Math" panose="02040503050406030204" pitchFamily="18" charset="0"/>
                        <a:ea typeface="Calibri" panose="020F0502020204030204" pitchFamily="34" charset="0"/>
                        <a:cs typeface="Times New Roman" panose="02020603050405020304" pitchFamily="18" charset="0"/>
                      </a:rPr>
                      <m:t>𝐹</m:t>
                    </m:r>
                    <m:r>
                      <a:rPr lang="es-VE" i="1">
                        <a:latin typeface="Cambria Math" panose="02040503050406030204" pitchFamily="18" charset="0"/>
                        <a:ea typeface="Calibri" panose="020F0502020204030204" pitchFamily="34" charset="0"/>
                        <a:cs typeface="Times New Roman" panose="02020603050405020304" pitchFamily="18" charset="0"/>
                      </a:rPr>
                      <m:t>∆</m:t>
                    </m:r>
                    <m:r>
                      <a:rPr lang="es-VE" i="1">
                        <a:latin typeface="Cambria Math" panose="02040503050406030204" pitchFamily="18" charset="0"/>
                        <a:ea typeface="Calibri" panose="020F0502020204030204" pitchFamily="34" charset="0"/>
                        <a:cs typeface="Times New Roman" panose="02020603050405020304" pitchFamily="18" charset="0"/>
                      </a:rPr>
                      <m:t>𝑥</m:t>
                    </m:r>
                  </m:oMath>
                </a14:m>
                <a:endParaRPr lang="es-VE" dirty="0"/>
              </a:p>
            </p:txBody>
          </p:sp>
        </mc:Choice>
        <mc:Fallback xmlns="">
          <p:sp>
            <p:nvSpPr>
              <p:cNvPr id="7" name="Rectángulo 6"/>
              <p:cNvSpPr>
                <a:spLocks noRot="1" noChangeAspect="1" noMove="1" noResize="1" noEditPoints="1" noAdjustHandles="1" noChangeArrowheads="1" noChangeShapeType="1" noTextEdit="1"/>
              </p:cNvSpPr>
              <p:nvPr/>
            </p:nvSpPr>
            <p:spPr>
              <a:xfrm>
                <a:off x="1908473" y="4435944"/>
                <a:ext cx="2468689" cy="369332"/>
              </a:xfrm>
              <a:prstGeom prst="rect">
                <a:avLst/>
              </a:prstGeom>
              <a:blipFill rotWithShape="0">
                <a:blip r:embed="rId4"/>
                <a:stretch>
                  <a:fillRect/>
                </a:stretch>
              </a:blipFill>
            </p:spPr>
            <p:txBody>
              <a:bodyPr/>
              <a:lstStyle/>
              <a:p>
                <a:r>
                  <a:rPr lang="es-VE">
                    <a:noFill/>
                  </a:rPr>
                  <a:t> </a:t>
                </a:r>
              </a:p>
            </p:txBody>
          </p:sp>
        </mc:Fallback>
      </mc:AlternateContent>
      <p:sp>
        <p:nvSpPr>
          <p:cNvPr id="8" name="Rectángulo 7"/>
          <p:cNvSpPr/>
          <p:nvPr/>
        </p:nvSpPr>
        <p:spPr>
          <a:xfrm>
            <a:off x="879231" y="2958616"/>
            <a:ext cx="5931877" cy="1200329"/>
          </a:xfrm>
          <a:prstGeom prst="rect">
            <a:avLst/>
          </a:prstGeom>
        </p:spPr>
        <p:txBody>
          <a:bodyPr wrap="square">
            <a:spAutoFit/>
          </a:bodyPr>
          <a:lstStyle/>
          <a:p>
            <a:r>
              <a:rPr lang="es-VE" dirty="0">
                <a:latin typeface="Times New Roman" panose="02020603050405020304" pitchFamily="18" charset="0"/>
                <a:cs typeface="Times New Roman" panose="02020603050405020304" pitchFamily="18" charset="0"/>
              </a:rPr>
              <a:t>Trabajo realizado por una fuerza constante:</a:t>
            </a:r>
          </a:p>
          <a:p>
            <a:r>
              <a:rPr lang="es-VE" dirty="0">
                <a:latin typeface="Times New Roman" panose="02020603050405020304" pitchFamily="18" charset="0"/>
                <a:cs typeface="Times New Roman" panose="02020603050405020304" pitchFamily="18" charset="0"/>
              </a:rPr>
              <a:t>Se define como el producto de la componente de la fuerza en la dirección </a:t>
            </a:r>
            <a:r>
              <a:rPr lang="es-VE" dirty="0" smtClean="0">
                <a:latin typeface="Times New Roman" panose="02020603050405020304" pitchFamily="18" charset="0"/>
                <a:cs typeface="Times New Roman" panose="02020603050405020304" pitchFamily="18" charset="0"/>
              </a:rPr>
              <a:t>del desplazamiento </a:t>
            </a:r>
            <a:r>
              <a:rPr lang="es-VE" dirty="0">
                <a:latin typeface="Times New Roman" panose="02020603050405020304" pitchFamily="18" charset="0"/>
                <a:cs typeface="Times New Roman" panose="02020603050405020304" pitchFamily="18" charset="0"/>
              </a:rPr>
              <a:t>y la magnitud del </a:t>
            </a:r>
            <a:r>
              <a:rPr lang="es-VE" dirty="0" smtClean="0">
                <a:latin typeface="Times New Roman" panose="02020603050405020304" pitchFamily="18" charset="0"/>
                <a:cs typeface="Times New Roman" panose="02020603050405020304" pitchFamily="18" charset="0"/>
              </a:rPr>
              <a:t>desplazamiento</a:t>
            </a:r>
            <a:r>
              <a:rPr lang="es-VE" dirty="0">
                <a:latin typeface="Times New Roman" panose="02020603050405020304" pitchFamily="18" charset="0"/>
                <a:cs typeface="Times New Roman" panose="02020603050405020304" pitchFamily="18" charset="0"/>
              </a:rPr>
              <a:t>.</a:t>
            </a:r>
          </a:p>
        </p:txBody>
      </p:sp>
      <p:sp>
        <p:nvSpPr>
          <p:cNvPr id="6" name="Rectángulo 5"/>
          <p:cNvSpPr/>
          <p:nvPr/>
        </p:nvSpPr>
        <p:spPr>
          <a:xfrm>
            <a:off x="7162799" y="3106624"/>
            <a:ext cx="3929730" cy="307777"/>
          </a:xfrm>
          <a:prstGeom prst="rect">
            <a:avLst/>
          </a:prstGeom>
        </p:spPr>
        <p:txBody>
          <a:bodyPr wrap="none">
            <a:spAutoFit/>
          </a:bodyPr>
          <a:lstStyle/>
          <a:p>
            <a:r>
              <a:rPr lang="es-VE" sz="1400" dirty="0" smtClean="0">
                <a:latin typeface="Times New Roman" panose="02020603050405020304" pitchFamily="18" charset="0"/>
                <a:cs typeface="Times New Roman" panose="02020603050405020304" pitchFamily="18" charset="0"/>
              </a:rPr>
              <a:t>Figura </a:t>
            </a:r>
            <a:r>
              <a:rPr lang="es-VE" sz="1400" dirty="0" smtClean="0">
                <a:latin typeface="Times New Roman" panose="02020603050405020304" pitchFamily="18" charset="0"/>
                <a:cs typeface="Times New Roman" panose="02020603050405020304" pitchFamily="18" charset="0"/>
              </a:rPr>
              <a:t>3. </a:t>
            </a:r>
            <a:r>
              <a:rPr lang="es-VE" sz="1400" dirty="0" smtClean="0">
                <a:latin typeface="Times New Roman" panose="02020603050405020304" pitchFamily="18" charset="0"/>
                <a:cs typeface="Times New Roman" panose="02020603050405020304" pitchFamily="18" charset="0"/>
              </a:rPr>
              <a:t>Bloque sometido a la acción de una fuerza</a:t>
            </a:r>
            <a:endParaRPr lang="es-VE"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346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55785" y="652698"/>
            <a:ext cx="10421815" cy="1754326"/>
          </a:xfrm>
          <a:prstGeom prst="rect">
            <a:avLst/>
          </a:prstGeom>
        </p:spPr>
        <p:txBody>
          <a:bodyPr wrap="square">
            <a:spAutoFit/>
          </a:bodyPr>
          <a:lstStyle/>
          <a:p>
            <a:r>
              <a:rPr lang="es-VE" dirty="0">
                <a:latin typeface="Times New Roman" panose="02020603050405020304" pitchFamily="18" charset="0"/>
                <a:cs typeface="Times New Roman" panose="02020603050405020304" pitchFamily="18" charset="0"/>
              </a:rPr>
              <a:t>El trabajo puede ser positivo, negativo o nulo, dependiendo del sentido de la fuerza aplicada; Es importante señalar que el trabajo es una transferencia de energía</a:t>
            </a:r>
            <a:r>
              <a:rPr lang="es-VE" dirty="0" smtClean="0">
                <a:latin typeface="Times New Roman" panose="02020603050405020304" pitchFamily="18" charset="0"/>
                <a:cs typeface="Times New Roman" panose="02020603050405020304" pitchFamily="18" charset="0"/>
              </a:rPr>
              <a:t>;</a:t>
            </a:r>
          </a:p>
          <a:p>
            <a:pPr marL="342900" indent="-342900">
              <a:buFont typeface="+mj-lt"/>
              <a:buAutoNum type="arabicPeriod"/>
            </a:pPr>
            <a:r>
              <a:rPr lang="es-VE" dirty="0" smtClean="0">
                <a:latin typeface="Times New Roman" panose="02020603050405020304" pitchFamily="18" charset="0"/>
                <a:cs typeface="Times New Roman" panose="02020603050405020304" pitchFamily="18" charset="0"/>
              </a:rPr>
              <a:t>Si </a:t>
            </a:r>
            <a:r>
              <a:rPr lang="es-VE" dirty="0">
                <a:latin typeface="Times New Roman" panose="02020603050405020304" pitchFamily="18" charset="0"/>
                <a:cs typeface="Times New Roman" panose="02020603050405020304" pitchFamily="18" charset="0"/>
              </a:rPr>
              <a:t>se transfiere energía al sistema (objeto), W es </a:t>
            </a:r>
            <a:r>
              <a:rPr lang="es-VE" dirty="0" smtClean="0">
                <a:latin typeface="Times New Roman" panose="02020603050405020304" pitchFamily="18" charset="0"/>
                <a:cs typeface="Times New Roman" panose="02020603050405020304" pitchFamily="18" charset="0"/>
              </a:rPr>
              <a:t>positivo</a:t>
            </a:r>
          </a:p>
          <a:p>
            <a:pPr marL="342900" indent="-342900">
              <a:buFont typeface="+mj-lt"/>
              <a:buAutoNum type="arabicPeriod"/>
            </a:pPr>
            <a:r>
              <a:rPr lang="es-VE" dirty="0" smtClean="0">
                <a:latin typeface="Times New Roman" panose="02020603050405020304" pitchFamily="18" charset="0"/>
                <a:cs typeface="Times New Roman" panose="02020603050405020304" pitchFamily="18" charset="0"/>
              </a:rPr>
              <a:t>Si </a:t>
            </a:r>
            <a:r>
              <a:rPr lang="es-VE" dirty="0">
                <a:latin typeface="Times New Roman" panose="02020603050405020304" pitchFamily="18" charset="0"/>
                <a:cs typeface="Times New Roman" panose="02020603050405020304" pitchFamily="18" charset="0"/>
              </a:rPr>
              <a:t>se transfiere energía desde el sistema, W es negativo. </a:t>
            </a:r>
            <a:endParaRPr lang="es-VE" dirty="0" smtClean="0">
              <a:latin typeface="Times New Roman" panose="02020603050405020304" pitchFamily="18" charset="0"/>
              <a:cs typeface="Times New Roman" panose="02020603050405020304" pitchFamily="18" charset="0"/>
            </a:endParaRPr>
          </a:p>
          <a:p>
            <a:endParaRPr lang="es-VE" dirty="0" smtClean="0">
              <a:latin typeface="Times New Roman" panose="02020603050405020304" pitchFamily="18" charset="0"/>
              <a:cs typeface="Times New Roman" panose="02020603050405020304" pitchFamily="18" charset="0"/>
            </a:endParaRPr>
          </a:p>
          <a:p>
            <a:r>
              <a:rPr lang="es-VE" dirty="0" smtClean="0">
                <a:latin typeface="Times New Roman" panose="02020603050405020304" pitchFamily="18" charset="0"/>
                <a:cs typeface="Times New Roman" panose="02020603050405020304" pitchFamily="18" charset="0"/>
              </a:rPr>
              <a:t>En </a:t>
            </a:r>
            <a:r>
              <a:rPr lang="es-VE" dirty="0">
                <a:latin typeface="Times New Roman" panose="02020603050405020304" pitchFamily="18" charset="0"/>
                <a:cs typeface="Times New Roman" panose="02020603050405020304" pitchFamily="18" charset="0"/>
              </a:rPr>
              <a:t>la figura </a:t>
            </a:r>
            <a:r>
              <a:rPr lang="es-VE" dirty="0" smtClean="0">
                <a:latin typeface="Times New Roman" panose="02020603050405020304" pitchFamily="18" charset="0"/>
                <a:cs typeface="Times New Roman" panose="02020603050405020304" pitchFamily="18" charset="0"/>
              </a:rPr>
              <a:t>4 </a:t>
            </a:r>
            <a:r>
              <a:rPr lang="es-VE" dirty="0">
                <a:latin typeface="Times New Roman" panose="02020603050405020304" pitchFamily="18" charset="0"/>
                <a:cs typeface="Times New Roman" panose="02020603050405020304" pitchFamily="18" charset="0"/>
              </a:rPr>
              <a:t>se muestran estas tres condiciones. </a:t>
            </a:r>
          </a:p>
        </p:txBody>
      </p:sp>
      <p:pic>
        <p:nvPicPr>
          <p:cNvPr id="4" name="Imagen 3"/>
          <p:cNvPicPr>
            <a:picLocks noChangeAspect="1"/>
          </p:cNvPicPr>
          <p:nvPr/>
        </p:nvPicPr>
        <p:blipFill>
          <a:blip r:embed="rId2"/>
          <a:stretch>
            <a:fillRect/>
          </a:stretch>
        </p:blipFill>
        <p:spPr>
          <a:xfrm>
            <a:off x="1200615" y="2657129"/>
            <a:ext cx="2666443" cy="961292"/>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4558859" y="2657129"/>
            <a:ext cx="2170187" cy="1047363"/>
          </a:xfrm>
          <a:prstGeom prst="rect">
            <a:avLst/>
          </a:prstGeom>
        </p:spPr>
      </p:pic>
      <p:pic>
        <p:nvPicPr>
          <p:cNvPr id="6" name="Imagen 5"/>
          <p:cNvPicPr>
            <a:picLocks noChangeAspect="1"/>
          </p:cNvPicPr>
          <p:nvPr/>
        </p:nvPicPr>
        <p:blipFill>
          <a:blip r:embed="rId4"/>
          <a:stretch>
            <a:fillRect/>
          </a:stretch>
        </p:blipFill>
        <p:spPr>
          <a:xfrm>
            <a:off x="7730140" y="2657129"/>
            <a:ext cx="2268077" cy="1188040"/>
          </a:xfrm>
          <a:prstGeom prst="rect">
            <a:avLst/>
          </a:prstGeom>
        </p:spPr>
      </p:pic>
      <p:sp>
        <p:nvSpPr>
          <p:cNvPr id="7" name="Rectángulo 6"/>
          <p:cNvSpPr/>
          <p:nvPr/>
        </p:nvSpPr>
        <p:spPr>
          <a:xfrm>
            <a:off x="1934308" y="4053191"/>
            <a:ext cx="7959969" cy="369332"/>
          </a:xfrm>
          <a:prstGeom prst="rect">
            <a:avLst/>
          </a:prstGeom>
        </p:spPr>
        <p:txBody>
          <a:bodyPr wrap="square">
            <a:spAutoFit/>
          </a:bodyPr>
          <a:lstStyle/>
          <a:p>
            <a:r>
              <a:rPr lang="es-VE" dirty="0"/>
              <a:t>(a)                                      </a:t>
            </a:r>
            <a:r>
              <a:rPr lang="es-VE" dirty="0" smtClean="0"/>
              <a:t>                  </a:t>
            </a:r>
            <a:r>
              <a:rPr lang="es-VE" dirty="0"/>
              <a:t>(b)                                                   (c)</a:t>
            </a:r>
          </a:p>
        </p:txBody>
      </p:sp>
      <p:sp>
        <p:nvSpPr>
          <p:cNvPr id="9" name="Rectángulo 8"/>
          <p:cNvSpPr/>
          <p:nvPr/>
        </p:nvSpPr>
        <p:spPr>
          <a:xfrm>
            <a:off x="855784" y="4704327"/>
            <a:ext cx="10421815" cy="830997"/>
          </a:xfrm>
          <a:prstGeom prst="rect">
            <a:avLst/>
          </a:prstGeom>
        </p:spPr>
        <p:txBody>
          <a:bodyPr wrap="square">
            <a:spAutoFit/>
          </a:bodyPr>
          <a:lstStyle/>
          <a:p>
            <a:pPr algn="just"/>
            <a:r>
              <a:rPr lang="es-VE" sz="1600" dirty="0">
                <a:latin typeface="Times New Roman" panose="02020603050405020304" pitchFamily="18" charset="0"/>
                <a:cs typeface="Times New Roman" panose="02020603050405020304" pitchFamily="18" charset="0"/>
              </a:rPr>
              <a:t>Figura </a:t>
            </a:r>
            <a:r>
              <a:rPr lang="es-VE" sz="1600" dirty="0" smtClean="0">
                <a:latin typeface="Times New Roman" panose="02020603050405020304" pitchFamily="18" charset="0"/>
                <a:cs typeface="Times New Roman" panose="02020603050405020304" pitchFamily="18" charset="0"/>
              </a:rPr>
              <a:t>4. </a:t>
            </a:r>
            <a:r>
              <a:rPr lang="es-VE" sz="1600" dirty="0">
                <a:latin typeface="Times New Roman" panose="02020603050405020304" pitchFamily="18" charset="0"/>
                <a:cs typeface="Times New Roman" panose="02020603050405020304" pitchFamily="18" charset="0"/>
              </a:rPr>
              <a:t>Representación de los diferentes tipos de trabajo  de acuerdo a la fuerza </a:t>
            </a:r>
            <a:r>
              <a:rPr lang="es-VE" sz="1600" dirty="0" smtClean="0">
                <a:latin typeface="Times New Roman" panose="02020603050405020304" pitchFamily="18" charset="0"/>
                <a:cs typeface="Times New Roman" panose="02020603050405020304" pitchFamily="18" charset="0"/>
              </a:rPr>
              <a:t>aplicada. (</a:t>
            </a:r>
            <a:r>
              <a:rPr lang="es-VE" sz="1600" dirty="0">
                <a:latin typeface="Times New Roman" panose="02020603050405020304" pitchFamily="18" charset="0"/>
                <a:cs typeface="Times New Roman" panose="02020603050405020304" pitchFamily="18" charset="0"/>
              </a:rPr>
              <a:t>a) El trabajo hecho sobre un objeto es positivo, cuando la fuerza aplicada y el desplazamiento del objeto son paralelos. (b) Es negativo cuando el sentido es opuesto entre ambos vectores paralelos. (c) Es nulo cuando la fuerza aplicada es perpendicular al desplazamiento.</a:t>
            </a:r>
          </a:p>
        </p:txBody>
      </p:sp>
    </p:spTree>
    <p:extLst>
      <p:ext uri="{BB962C8B-B14F-4D97-AF65-F5344CB8AC3E}">
        <p14:creationId xmlns:p14="http://schemas.microsoft.com/office/powerpoint/2010/main" val="3130000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ángulo 1"/>
              <p:cNvSpPr/>
              <p:nvPr/>
            </p:nvSpPr>
            <p:spPr>
              <a:xfrm>
                <a:off x="878305" y="836619"/>
                <a:ext cx="10426839" cy="1600375"/>
              </a:xfrm>
              <a:prstGeom prst="rect">
                <a:avLst/>
              </a:prstGeom>
            </p:spPr>
            <p:txBody>
              <a:bodyPr wrap="square">
                <a:spAutoFit/>
              </a:bodyPr>
              <a:lstStyle/>
              <a:p>
                <a:r>
                  <a:rPr lang="es-VE" b="1" dirty="0" smtClean="0">
                    <a:latin typeface="Times New Roman" panose="02020603050405020304" pitchFamily="18" charset="0"/>
                    <a:cs typeface="Times New Roman" panose="02020603050405020304" pitchFamily="18" charset="0"/>
                  </a:rPr>
                  <a:t>Trabajo hecho por la fuerza de gravedad </a:t>
                </a:r>
              </a:p>
              <a:p>
                <a:pPr algn="just"/>
                <a:r>
                  <a:rPr lang="es-VE" dirty="0" smtClean="0">
                    <a:latin typeface="Times New Roman" panose="02020603050405020304" pitchFamily="18" charset="0"/>
                    <a:cs typeface="Times New Roman" panose="02020603050405020304" pitchFamily="18" charset="0"/>
                  </a:rPr>
                  <a:t>Considere </a:t>
                </a:r>
                <a:r>
                  <a:rPr lang="es-VE" dirty="0">
                    <a:latin typeface="Times New Roman" panose="02020603050405020304" pitchFamily="18" charset="0"/>
                    <a:cs typeface="Times New Roman" panose="02020603050405020304" pitchFamily="18" charset="0"/>
                  </a:rPr>
                  <a:t>que un bloque de masa m se levanta con una aceleración casi nula (es decir, </a:t>
                </a:r>
                <a:r>
                  <a:rPr lang="es-VE" b="1" i="1" dirty="0" smtClean="0">
                    <a:latin typeface="Times New Roman" panose="02020603050405020304" pitchFamily="18" charset="0"/>
                    <a:cs typeface="Times New Roman" panose="02020603050405020304" pitchFamily="18" charset="0"/>
                  </a:rPr>
                  <a:t>a</a:t>
                </a:r>
                <a:r>
                  <a:rPr lang="es-VE" dirty="0" smtClean="0">
                    <a:latin typeface="Times New Roman" panose="02020603050405020304" pitchFamily="18" charset="0"/>
                    <a:cs typeface="Times New Roman" panose="02020603050405020304" pitchFamily="18" charset="0"/>
                  </a:rPr>
                  <a:t> = </a:t>
                </a:r>
                <a:r>
                  <a:rPr lang="es-VE" dirty="0">
                    <a:latin typeface="Times New Roman" panose="02020603050405020304" pitchFamily="18" charset="0"/>
                    <a:cs typeface="Times New Roman" panose="02020603050405020304" pitchFamily="18" charset="0"/>
                  </a:rPr>
                  <a:t>0) por una fuerza </a:t>
                </a:r>
                <a:r>
                  <a:rPr lang="es-VE" dirty="0" smtClean="0">
                    <a:latin typeface="Times New Roman" panose="02020603050405020304" pitchFamily="18" charset="0"/>
                    <a:cs typeface="Times New Roman" panose="02020603050405020304" pitchFamily="18" charset="0"/>
                  </a:rPr>
                  <a:t>constante </a:t>
                </a:r>
                <a:r>
                  <a:rPr lang="es-VE"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s-VE" i="1">
                            <a:latin typeface="Cambria Math" panose="02040503050406030204" pitchFamily="18" charset="0"/>
                          </a:rPr>
                        </m:ctrlPr>
                      </m:accPr>
                      <m:e>
                        <m:r>
                          <a:rPr lang="es-VE" i="1">
                            <a:latin typeface="Cambria Math" panose="02040503050406030204" pitchFamily="18" charset="0"/>
                          </a:rPr>
                          <m:t>𝐹</m:t>
                        </m:r>
                      </m:e>
                    </m:acc>
                  </m:oMath>
                </a14:m>
                <a:r>
                  <a:rPr lang="es-VE" dirty="0" smtClean="0">
                    <a:latin typeface="Times New Roman" panose="02020603050405020304" pitchFamily="18" charset="0"/>
                    <a:cs typeface="Times New Roman" panose="02020603050405020304" pitchFamily="18" charset="0"/>
                  </a:rPr>
                  <a:t> aplicada por </a:t>
                </a:r>
                <a:r>
                  <a:rPr lang="es-VE" dirty="0">
                    <a:latin typeface="Times New Roman" panose="02020603050405020304" pitchFamily="18" charset="0"/>
                    <a:cs typeface="Times New Roman" panose="02020603050405020304" pitchFamily="18" charset="0"/>
                  </a:rPr>
                  <a:t>una </a:t>
                </a:r>
                <a:r>
                  <a:rPr lang="es-VE" dirty="0" smtClean="0">
                    <a:latin typeface="Times New Roman" panose="02020603050405020304" pitchFamily="18" charset="0"/>
                    <a:cs typeface="Times New Roman" panose="02020603050405020304" pitchFamily="18" charset="0"/>
                  </a:rPr>
                  <a:t>persona, como se muestra en la figura. Mientras está en movimiento, la fuerza </a:t>
                </a:r>
                <a14:m>
                  <m:oMath xmlns:m="http://schemas.openxmlformats.org/officeDocument/2006/math">
                    <m:acc>
                      <m:accPr>
                        <m:chr m:val="⃗"/>
                        <m:ctrlPr>
                          <a:rPr lang="es-VE" i="1">
                            <a:latin typeface="Cambria Math" panose="02040503050406030204" pitchFamily="18" charset="0"/>
                          </a:rPr>
                        </m:ctrlPr>
                      </m:accPr>
                      <m:e>
                        <m:r>
                          <a:rPr lang="es-VE" i="1" smtClean="0">
                            <a:latin typeface="Cambria Math" panose="02040503050406030204" pitchFamily="18" charset="0"/>
                          </a:rPr>
                          <m:t>𝐹</m:t>
                        </m:r>
                      </m:e>
                    </m:acc>
                  </m:oMath>
                </a14:m>
                <a:r>
                  <a:rPr lang="es-VE" dirty="0" smtClean="0">
                    <a:latin typeface="Times New Roman" panose="02020603050405020304" pitchFamily="18" charset="0"/>
                    <a:cs typeface="Times New Roman" panose="02020603050405020304" pitchFamily="18" charset="0"/>
                  </a:rPr>
                  <a:t> y el </a:t>
                </a:r>
                <a:r>
                  <a:rPr lang="es-VE" dirty="0">
                    <a:latin typeface="Times New Roman" panose="02020603050405020304" pitchFamily="18" charset="0"/>
                    <a:cs typeface="Times New Roman" panose="02020603050405020304" pitchFamily="18" charset="0"/>
                  </a:rPr>
                  <a:t>peso </a:t>
                </a:r>
                <a:r>
                  <a:rPr lang="es-VE" i="1" dirty="0">
                    <a:latin typeface="Times New Roman" panose="02020603050405020304" pitchFamily="18" charset="0"/>
                    <a:cs typeface="Times New Roman" panose="02020603050405020304" pitchFamily="18" charset="0"/>
                  </a:rPr>
                  <a:t>m</a:t>
                </a:r>
                <a14:m>
                  <m:oMath xmlns:m="http://schemas.openxmlformats.org/officeDocument/2006/math">
                    <m:acc>
                      <m:accPr>
                        <m:chr m:val="⃗"/>
                        <m:ctrlPr>
                          <a:rPr lang="es-VE" i="1">
                            <a:latin typeface="Cambria Math" panose="02040503050406030204" pitchFamily="18" charset="0"/>
                          </a:rPr>
                        </m:ctrlPr>
                      </m:accPr>
                      <m:e>
                        <m:r>
                          <a:rPr lang="es-VE" b="0" i="1" smtClean="0">
                            <a:latin typeface="Cambria Math" panose="02040503050406030204" pitchFamily="18" charset="0"/>
                          </a:rPr>
                          <m:t>𝑔</m:t>
                        </m:r>
                      </m:e>
                    </m:acc>
                  </m:oMath>
                </a14:m>
                <a:r>
                  <a:rPr lang="es-VE" dirty="0" smtClean="0">
                    <a:latin typeface="Times New Roman" panose="02020603050405020304" pitchFamily="18" charset="0"/>
                    <a:cs typeface="Times New Roman" panose="02020603050405020304" pitchFamily="18" charset="0"/>
                  </a:rPr>
                  <a:t> </a:t>
                </a:r>
                <a:r>
                  <a:rPr lang="es-VE" dirty="0">
                    <a:latin typeface="Times New Roman" panose="02020603050405020304" pitchFamily="18" charset="0"/>
                    <a:cs typeface="Times New Roman" panose="02020603050405020304" pitchFamily="18" charset="0"/>
                  </a:rPr>
                  <a:t>se </a:t>
                </a:r>
                <a:r>
                  <a:rPr lang="es-VE" dirty="0" smtClean="0">
                    <a:latin typeface="Times New Roman" panose="02020603050405020304" pitchFamily="18" charset="0"/>
                    <a:cs typeface="Times New Roman" panose="02020603050405020304" pitchFamily="18" charset="0"/>
                  </a:rPr>
                  <a:t>dirigirán </a:t>
                </a:r>
                <a:r>
                  <a:rPr lang="es-VE" dirty="0">
                    <a:latin typeface="Times New Roman" panose="02020603050405020304" pitchFamily="18" charset="0"/>
                    <a:cs typeface="Times New Roman" panose="02020603050405020304" pitchFamily="18" charset="0"/>
                  </a:rPr>
                  <a:t>de manera opuesta pero </a:t>
                </a:r>
                <a:r>
                  <a:rPr lang="es-VE" dirty="0" smtClean="0">
                    <a:latin typeface="Times New Roman" panose="02020603050405020304" pitchFamily="18" charset="0"/>
                    <a:cs typeface="Times New Roman" panose="02020603050405020304" pitchFamily="18" charset="0"/>
                  </a:rPr>
                  <a:t>con igual </a:t>
                </a:r>
                <a:r>
                  <a:rPr lang="es-VE" dirty="0">
                    <a:latin typeface="Times New Roman" panose="02020603050405020304" pitchFamily="18" charset="0"/>
                    <a:cs typeface="Times New Roman" panose="02020603050405020304" pitchFamily="18" charset="0"/>
                  </a:rPr>
                  <a:t>magnitud, </a:t>
                </a:r>
                <a:r>
                  <a:rPr lang="es-VE" dirty="0" smtClean="0">
                    <a:latin typeface="Times New Roman" panose="02020603050405020304" pitchFamily="18" charset="0"/>
                    <a:cs typeface="Times New Roman" panose="02020603050405020304" pitchFamily="18" charset="0"/>
                  </a:rPr>
                  <a:t>es decir</a:t>
                </a:r>
              </a:p>
              <a:p>
                <a:pPr algn="just"/>
                <a:r>
                  <a:rPr lang="es-VE" dirty="0">
                    <a:latin typeface="Times New Roman" panose="02020603050405020304" pitchFamily="18" charset="0"/>
                    <a:cs typeface="Times New Roman" panose="02020603050405020304" pitchFamily="18" charset="0"/>
                  </a:rPr>
                  <a:t> </a:t>
                </a:r>
                <a:r>
                  <a:rPr lang="es-VE"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s-VE" i="1" smtClean="0">
                            <a:latin typeface="Cambria Math" panose="02040503050406030204" pitchFamily="18" charset="0"/>
                          </a:rPr>
                        </m:ctrlPr>
                      </m:dPr>
                      <m:e>
                        <m:acc>
                          <m:accPr>
                            <m:chr m:val="⃗"/>
                            <m:ctrlPr>
                              <a:rPr lang="es-VE" i="1" smtClean="0">
                                <a:latin typeface="Cambria Math" panose="02040503050406030204" pitchFamily="18" charset="0"/>
                              </a:rPr>
                            </m:ctrlPr>
                          </m:accPr>
                          <m:e>
                            <m:r>
                              <a:rPr lang="es-VE" b="0" i="1" smtClean="0">
                                <a:latin typeface="Cambria Math" panose="02040503050406030204" pitchFamily="18" charset="0"/>
                              </a:rPr>
                              <m:t>𝐹</m:t>
                            </m:r>
                          </m:e>
                        </m:acc>
                      </m:e>
                    </m:d>
                    <m:r>
                      <a:rPr lang="es-VE" i="1" smtClean="0">
                        <a:latin typeface="Cambria Math" panose="02040503050406030204" pitchFamily="18" charset="0"/>
                        <a:ea typeface="Cambria Math" panose="02040503050406030204" pitchFamily="18" charset="0"/>
                      </a:rPr>
                      <m:t>=</m:t>
                    </m:r>
                    <m:d>
                      <m:dPr>
                        <m:begChr m:val="|"/>
                        <m:endChr m:val="|"/>
                        <m:ctrlPr>
                          <a:rPr lang="es-VE" i="1" smtClean="0">
                            <a:latin typeface="Cambria Math" panose="02040503050406030204" pitchFamily="18" charset="0"/>
                            <a:ea typeface="Cambria Math" panose="02040503050406030204" pitchFamily="18" charset="0"/>
                          </a:rPr>
                        </m:ctrlPr>
                      </m:dPr>
                      <m:e>
                        <m:r>
                          <a:rPr lang="es-VE" b="0" i="1" smtClean="0">
                            <a:latin typeface="Cambria Math" panose="02040503050406030204" pitchFamily="18" charset="0"/>
                            <a:ea typeface="Cambria Math" panose="02040503050406030204" pitchFamily="18" charset="0"/>
                          </a:rPr>
                          <m:t>𝑚</m:t>
                        </m:r>
                        <m:acc>
                          <m:accPr>
                            <m:chr m:val="⃗"/>
                            <m:ctrlPr>
                              <a:rPr lang="es-VE" b="0" i="1" smtClean="0">
                                <a:latin typeface="Cambria Math" panose="02040503050406030204" pitchFamily="18" charset="0"/>
                                <a:ea typeface="Cambria Math" panose="02040503050406030204" pitchFamily="18" charset="0"/>
                              </a:rPr>
                            </m:ctrlPr>
                          </m:accPr>
                          <m:e>
                            <m:r>
                              <a:rPr lang="es-VE" b="0" i="1" smtClean="0">
                                <a:latin typeface="Cambria Math" panose="02040503050406030204" pitchFamily="18" charset="0"/>
                                <a:ea typeface="Cambria Math" panose="02040503050406030204" pitchFamily="18" charset="0"/>
                              </a:rPr>
                              <m:t>𝑔</m:t>
                            </m:r>
                          </m:e>
                        </m:acc>
                      </m:e>
                    </m:d>
                    <m:r>
                      <a:rPr lang="es-VE"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𝑚𝑔</m:t>
                    </m:r>
                  </m:oMath>
                </a14:m>
                <a:r>
                  <a:rPr lang="es-VE" dirty="0" smtClean="0">
                    <a:latin typeface="Times New Roman" panose="02020603050405020304" pitchFamily="18" charset="0"/>
                    <a:cs typeface="Times New Roman" panose="02020603050405020304" pitchFamily="18" charset="0"/>
                  </a:rPr>
                  <a:t>. </a:t>
                </a:r>
                <a:endParaRPr lang="es-VE" dirty="0">
                  <a:latin typeface="Times New Roman" panose="02020603050405020304" pitchFamily="18" charset="0"/>
                  <a:cs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878305" y="836619"/>
                <a:ext cx="10426839" cy="1600375"/>
              </a:xfrm>
              <a:prstGeom prst="rect">
                <a:avLst/>
              </a:prstGeom>
              <a:blipFill rotWithShape="0">
                <a:blip r:embed="rId2"/>
                <a:stretch>
                  <a:fillRect l="-468" t="-1901" r="-2688" b="-1901"/>
                </a:stretch>
              </a:blipFill>
            </p:spPr>
            <p:txBody>
              <a:bodyPr/>
              <a:lstStyle/>
              <a:p>
                <a:r>
                  <a:rPr lang="es-VE">
                    <a:noFill/>
                  </a:rPr>
                  <a:t> </a:t>
                </a:r>
              </a:p>
            </p:txBody>
          </p:sp>
        </mc:Fallback>
      </mc:AlternateContent>
      <p:pic>
        <p:nvPicPr>
          <p:cNvPr id="4" name="Imagen 3"/>
          <p:cNvPicPr>
            <a:picLocks noChangeAspect="1"/>
          </p:cNvPicPr>
          <p:nvPr/>
        </p:nvPicPr>
        <p:blipFill>
          <a:blip r:embed="rId3"/>
          <a:stretch>
            <a:fillRect/>
          </a:stretch>
        </p:blipFill>
        <p:spPr>
          <a:xfrm>
            <a:off x="1403152" y="2574758"/>
            <a:ext cx="2161551" cy="2839684"/>
          </a:xfrm>
          <a:prstGeom prst="rect">
            <a:avLst/>
          </a:prstGeom>
        </p:spPr>
      </p:pic>
      <p:sp>
        <p:nvSpPr>
          <p:cNvPr id="5" name="Rectángulo 4"/>
          <p:cNvSpPr/>
          <p:nvPr/>
        </p:nvSpPr>
        <p:spPr>
          <a:xfrm>
            <a:off x="4107175" y="2695532"/>
            <a:ext cx="7197969" cy="923330"/>
          </a:xfrm>
          <a:prstGeom prst="rect">
            <a:avLst/>
          </a:prstGeom>
        </p:spPr>
        <p:txBody>
          <a:bodyPr wrap="square">
            <a:spAutoFit/>
          </a:bodyPr>
          <a:lstStyle/>
          <a:p>
            <a:r>
              <a:rPr lang="es-VE" dirty="0">
                <a:latin typeface="Times New Roman" panose="02020603050405020304" pitchFamily="18" charset="0"/>
                <a:cs typeface="Times New Roman" panose="02020603050405020304" pitchFamily="18" charset="0"/>
              </a:rPr>
              <a:t>Si el desplazamiento del bloque hacia arriba </a:t>
            </a:r>
            <a:r>
              <a:rPr lang="es-VE" dirty="0" smtClean="0">
                <a:latin typeface="Times New Roman" panose="02020603050405020304" pitchFamily="18" charset="0"/>
                <a:cs typeface="Times New Roman" panose="02020603050405020304" pitchFamily="18" charset="0"/>
              </a:rPr>
              <a:t>se </a:t>
            </a:r>
            <a:r>
              <a:rPr lang="es-VE" dirty="0">
                <a:latin typeface="Times New Roman" panose="02020603050405020304" pitchFamily="18" charset="0"/>
                <a:cs typeface="Times New Roman" panose="02020603050405020304" pitchFamily="18" charset="0"/>
              </a:rPr>
              <a:t>denota por </a:t>
            </a:r>
            <a:r>
              <a:rPr lang="es-VE" dirty="0" smtClean="0">
                <a:latin typeface="Times New Roman" panose="02020603050405020304" pitchFamily="18" charset="0"/>
                <a:cs typeface="Times New Roman" panose="02020603050405020304" pitchFamily="18" charset="0"/>
                <a:sym typeface="Symbol" panose="05050102010706020507" pitchFamily="18" charset="2"/>
              </a:rPr>
              <a:t> y</a:t>
            </a:r>
            <a:r>
              <a:rPr lang="es-VE" dirty="0" smtClean="0">
                <a:latin typeface="Times New Roman" panose="02020603050405020304" pitchFamily="18" charset="0"/>
                <a:cs typeface="Times New Roman" panose="02020603050405020304" pitchFamily="18" charset="0"/>
              </a:rPr>
              <a:t>, </a:t>
            </a:r>
            <a:r>
              <a:rPr lang="es-VE" dirty="0">
                <a:latin typeface="Times New Roman" panose="02020603050405020304" pitchFamily="18" charset="0"/>
                <a:cs typeface="Times New Roman" panose="02020603050405020304" pitchFamily="18" charset="0"/>
              </a:rPr>
              <a:t>como en la </a:t>
            </a:r>
            <a:r>
              <a:rPr lang="es-VE" dirty="0" smtClean="0">
                <a:latin typeface="Times New Roman" panose="02020603050405020304" pitchFamily="18" charset="0"/>
                <a:cs typeface="Times New Roman" panose="02020603050405020304" pitchFamily="18" charset="0"/>
              </a:rPr>
              <a:t>figura. </a:t>
            </a:r>
            <a:r>
              <a:rPr lang="es-VE" dirty="0">
                <a:latin typeface="Times New Roman" panose="02020603050405020304" pitchFamily="18" charset="0"/>
                <a:cs typeface="Times New Roman" panose="02020603050405020304" pitchFamily="18" charset="0"/>
              </a:rPr>
              <a:t>entonces podemos calcular el trabajo realizado </a:t>
            </a:r>
            <a:r>
              <a:rPr lang="es-VE" dirty="0" smtClean="0">
                <a:latin typeface="Times New Roman" panose="02020603050405020304" pitchFamily="18" charset="0"/>
                <a:cs typeface="Times New Roman" panose="02020603050405020304" pitchFamily="18" charset="0"/>
              </a:rPr>
              <a:t>por la fuerza aplicada como sigue</a:t>
            </a:r>
            <a:endParaRPr lang="es-VE"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ángulo 7"/>
              <p:cNvSpPr/>
              <p:nvPr/>
            </p:nvSpPr>
            <p:spPr>
              <a:xfrm>
                <a:off x="5674704" y="3845950"/>
                <a:ext cx="2664960" cy="402931"/>
              </a:xfrm>
              <a:prstGeom prst="rect">
                <a:avLst/>
              </a:prstGeom>
            </p:spPr>
            <p:txBody>
              <a:bodyPr wrap="none">
                <a:spAutoFit/>
              </a:bodyPr>
              <a:lstStyle/>
              <a:p>
                <a:r>
                  <a:rPr lang="es-VE" dirty="0" smtClean="0">
                    <a:ea typeface="Cambria Math" panose="02040503050406030204" pitchFamily="18" charset="0"/>
                  </a:rPr>
                  <a:t>W</a:t>
                </a:r>
                <a14:m>
                  <m:oMath xmlns:m="http://schemas.openxmlformats.org/officeDocument/2006/math">
                    <m:r>
                      <a:rPr lang="es-VE" i="1">
                        <a:latin typeface="Cambria Math" panose="02040503050406030204" pitchFamily="18" charset="0"/>
                        <a:ea typeface="Cambria Math" panose="02040503050406030204" pitchFamily="18" charset="0"/>
                      </a:rPr>
                      <m:t>=</m:t>
                    </m:r>
                    <m:acc>
                      <m:accPr>
                        <m:chr m:val="⃗"/>
                        <m:ctrlPr>
                          <a:rPr lang="es-VE" i="1" smtClean="0">
                            <a:latin typeface="Cambria Math" panose="02040503050406030204" pitchFamily="18" charset="0"/>
                            <a:ea typeface="Cambria Math" panose="02040503050406030204" pitchFamily="18" charset="0"/>
                          </a:rPr>
                        </m:ctrlPr>
                      </m:accPr>
                      <m:e>
                        <m:r>
                          <a:rPr lang="es-VE" b="0" i="1" smtClean="0">
                            <a:latin typeface="Cambria Math" panose="02040503050406030204" pitchFamily="18" charset="0"/>
                            <a:ea typeface="Cambria Math" panose="02040503050406030204" pitchFamily="18" charset="0"/>
                          </a:rPr>
                          <m:t>𝐹</m:t>
                        </m:r>
                      </m:e>
                    </m:acc>
                    <m:r>
                      <a:rPr lang="es-VE"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𝑦</m:t>
                    </m:r>
                    <m:func>
                      <m:funcPr>
                        <m:ctrlPr>
                          <a:rPr lang="es-VE" b="0" i="1" smtClean="0">
                            <a:latin typeface="Cambria Math" panose="02040503050406030204" pitchFamily="18" charset="0"/>
                            <a:ea typeface="Cambria Math" panose="02040503050406030204" pitchFamily="18" charset="0"/>
                          </a:rPr>
                        </m:ctrlPr>
                      </m:funcPr>
                      <m:fName>
                        <m:r>
                          <m:rPr>
                            <m:sty m:val="p"/>
                          </m:rPr>
                          <a:rPr lang="es-VE" b="0" i="0" smtClean="0">
                            <a:latin typeface="Cambria Math" panose="02040503050406030204" pitchFamily="18" charset="0"/>
                            <a:ea typeface="Cambria Math" panose="02040503050406030204" pitchFamily="18" charset="0"/>
                          </a:rPr>
                          <m:t>cos</m:t>
                        </m:r>
                      </m:fName>
                      <m:e>
                        <m:r>
                          <a:rPr lang="es-VE" b="0" i="1" smtClean="0">
                            <a:latin typeface="Cambria Math" panose="02040503050406030204" pitchFamily="18" charset="0"/>
                            <a:ea typeface="Cambria Math" panose="02040503050406030204" pitchFamily="18" charset="0"/>
                          </a:rPr>
                          <m:t>𝜃</m:t>
                        </m:r>
                        <m:r>
                          <a:rPr lang="es-VE" b="0"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𝑚𝑔</m:t>
                        </m:r>
                        <m:r>
                          <a:rPr lang="es-VE" b="0"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𝑦</m:t>
                        </m:r>
                      </m:e>
                    </m:func>
                  </m:oMath>
                </a14:m>
                <a:endParaRPr lang="es-VE" dirty="0"/>
              </a:p>
            </p:txBody>
          </p:sp>
        </mc:Choice>
        <mc:Fallback xmlns="">
          <p:sp>
            <p:nvSpPr>
              <p:cNvPr id="8" name="Rectángulo 7"/>
              <p:cNvSpPr>
                <a:spLocks noRot="1" noChangeAspect="1" noMove="1" noResize="1" noEditPoints="1" noAdjustHandles="1" noChangeArrowheads="1" noChangeShapeType="1" noTextEdit="1"/>
              </p:cNvSpPr>
              <p:nvPr/>
            </p:nvSpPr>
            <p:spPr>
              <a:xfrm>
                <a:off x="5674704" y="3845950"/>
                <a:ext cx="2664960" cy="402931"/>
              </a:xfrm>
              <a:prstGeom prst="rect">
                <a:avLst/>
              </a:prstGeom>
              <a:blipFill rotWithShape="0">
                <a:blip r:embed="rId4"/>
                <a:stretch>
                  <a:fillRect l="-2059" t="-22727" b="-24242"/>
                </a:stretch>
              </a:blipFill>
            </p:spPr>
            <p:txBody>
              <a:bodyPr/>
              <a:lstStyle/>
              <a:p>
                <a:r>
                  <a:rPr lang="es-VE">
                    <a:noFill/>
                  </a:rPr>
                  <a:t> </a:t>
                </a:r>
              </a:p>
            </p:txBody>
          </p:sp>
        </mc:Fallback>
      </mc:AlternateContent>
      <p:sp>
        <p:nvSpPr>
          <p:cNvPr id="9" name="Rectángulo 8"/>
          <p:cNvSpPr/>
          <p:nvPr/>
        </p:nvSpPr>
        <p:spPr>
          <a:xfrm>
            <a:off x="4107175" y="4473729"/>
            <a:ext cx="7197969" cy="646331"/>
          </a:xfrm>
          <a:prstGeom prst="rect">
            <a:avLst/>
          </a:prstGeom>
        </p:spPr>
        <p:txBody>
          <a:bodyPr wrap="square">
            <a:spAutoFit/>
          </a:bodyPr>
          <a:lstStyle/>
          <a:p>
            <a:r>
              <a:rPr lang="es-VE" dirty="0" smtClean="0">
                <a:latin typeface="Times New Roman" panose="02020603050405020304" pitchFamily="18" charset="0"/>
                <a:cs typeface="Times New Roman" panose="02020603050405020304" pitchFamily="18" charset="0"/>
              </a:rPr>
              <a:t>hemos </a:t>
            </a:r>
            <a:r>
              <a:rPr lang="es-VE" dirty="0">
                <a:latin typeface="Times New Roman" panose="02020603050405020304" pitchFamily="18" charset="0"/>
                <a:cs typeface="Times New Roman" panose="02020603050405020304" pitchFamily="18" charset="0"/>
              </a:rPr>
              <a:t>utilizado el hecho de que el ángulo entre los dos vectores </a:t>
            </a:r>
            <a:r>
              <a:rPr lang="es-VE" dirty="0" smtClean="0">
                <a:latin typeface="Times New Roman" panose="02020603050405020304" pitchFamily="18" charset="0"/>
                <a:cs typeface="Times New Roman" panose="02020603050405020304" pitchFamily="18" charset="0"/>
              </a:rPr>
              <a:t>paralelos F y ∆y es </a:t>
            </a:r>
            <a:r>
              <a:rPr lang="es-VE" dirty="0">
                <a:latin typeface="Times New Roman" panose="02020603050405020304" pitchFamily="18" charset="0"/>
                <a:cs typeface="Times New Roman" panose="02020603050405020304" pitchFamily="18" charset="0"/>
              </a:rPr>
              <a:t>cero</a:t>
            </a:r>
            <a:r>
              <a:rPr lang="es-VE" dirty="0" smtClean="0">
                <a:latin typeface="Times New Roman" panose="02020603050405020304" pitchFamily="18" charset="0"/>
                <a:cs typeface="Times New Roman" panose="02020603050405020304" pitchFamily="18" charset="0"/>
              </a:rPr>
              <a:t>.</a:t>
            </a:r>
            <a:endParaRPr lang="es-VE" dirty="0">
              <a:latin typeface="Times New Roman" panose="02020603050405020304" pitchFamily="18" charset="0"/>
              <a:cs typeface="Times New Roman" panose="02020603050405020304" pitchFamily="18" charset="0"/>
            </a:endParaRPr>
          </a:p>
        </p:txBody>
      </p:sp>
      <p:sp>
        <p:nvSpPr>
          <p:cNvPr id="3" name="Rectángulo 2"/>
          <p:cNvSpPr/>
          <p:nvPr/>
        </p:nvSpPr>
        <p:spPr>
          <a:xfrm>
            <a:off x="878305" y="5485401"/>
            <a:ext cx="3272627" cy="307777"/>
          </a:xfrm>
          <a:prstGeom prst="rect">
            <a:avLst/>
          </a:prstGeom>
        </p:spPr>
        <p:txBody>
          <a:bodyPr wrap="none">
            <a:spAutoFit/>
          </a:bodyPr>
          <a:lstStyle/>
          <a:p>
            <a:r>
              <a:rPr lang="es-VE" sz="1400" dirty="0" smtClean="0">
                <a:latin typeface="Times New Roman" panose="02020603050405020304" pitchFamily="18" charset="0"/>
                <a:cs typeface="Times New Roman" panose="02020603050405020304" pitchFamily="18" charset="0"/>
              </a:rPr>
              <a:t>Figura </a:t>
            </a:r>
            <a:r>
              <a:rPr lang="es-VE" sz="1400" dirty="0" smtClean="0">
                <a:latin typeface="Times New Roman" panose="02020603050405020304" pitchFamily="18" charset="0"/>
                <a:cs typeface="Times New Roman" panose="02020603050405020304" pitchFamily="18" charset="0"/>
              </a:rPr>
              <a:t>5. </a:t>
            </a:r>
            <a:r>
              <a:rPr lang="es-VE" sz="1400" dirty="0" smtClean="0">
                <a:latin typeface="Times New Roman" panose="02020603050405020304" pitchFamily="18" charset="0"/>
                <a:cs typeface="Times New Roman" panose="02020603050405020304" pitchFamily="18" charset="0"/>
              </a:rPr>
              <a:t>mesonero levantando un servicio</a:t>
            </a:r>
            <a:endParaRPr lang="es-VE"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159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66800" y="1006568"/>
            <a:ext cx="10339754" cy="1200329"/>
          </a:xfrm>
          <a:prstGeom prst="rect">
            <a:avLst/>
          </a:prstGeom>
        </p:spPr>
        <p:txBody>
          <a:bodyPr wrap="square">
            <a:spAutoFit/>
          </a:bodyPr>
          <a:lstStyle/>
          <a:p>
            <a:r>
              <a:rPr lang="es-VE" b="1" dirty="0">
                <a:latin typeface="Times New Roman" panose="02020603050405020304" pitchFamily="18" charset="0"/>
                <a:cs typeface="Times New Roman" panose="02020603050405020304" pitchFamily="18" charset="0"/>
              </a:rPr>
              <a:t>Trabajo realizado por fricción</a:t>
            </a:r>
          </a:p>
          <a:p>
            <a:r>
              <a:rPr lang="es-VE" dirty="0">
                <a:latin typeface="Times New Roman" panose="02020603050405020304" pitchFamily="18" charset="0"/>
                <a:cs typeface="Times New Roman" panose="02020603050405020304" pitchFamily="18" charset="0"/>
              </a:rPr>
              <a:t>Un ejemplo común en el que el trabajo es siempre negativo es el trabajo realizado por </a:t>
            </a:r>
            <a:r>
              <a:rPr lang="es-VE" dirty="0" smtClean="0">
                <a:latin typeface="Times New Roman" panose="02020603050405020304" pitchFamily="18" charset="0"/>
                <a:cs typeface="Times New Roman" panose="02020603050405020304" pitchFamily="18" charset="0"/>
              </a:rPr>
              <a:t>la fricción</a:t>
            </a:r>
            <a:r>
              <a:rPr lang="es-VE" dirty="0">
                <a:latin typeface="Times New Roman" panose="02020603050405020304" pitchFamily="18" charset="0"/>
                <a:cs typeface="Times New Roman" panose="02020603050405020304" pitchFamily="18" charset="0"/>
              </a:rPr>
              <a:t>. Cuando un bloque se desliza sobre una superficie rugosa debido a una fuerza aplicada </a:t>
            </a:r>
            <a:r>
              <a:rPr lang="es-VE" dirty="0" smtClean="0">
                <a:latin typeface="Times New Roman" panose="02020603050405020304" pitchFamily="18" charset="0"/>
                <a:cs typeface="Times New Roman" panose="02020603050405020304" pitchFamily="18" charset="0"/>
              </a:rPr>
              <a:t>como </a:t>
            </a:r>
            <a:r>
              <a:rPr lang="es-VE" dirty="0">
                <a:latin typeface="Times New Roman" panose="02020603050405020304" pitchFamily="18" charset="0"/>
                <a:cs typeface="Times New Roman" panose="02020603050405020304" pitchFamily="18" charset="0"/>
              </a:rPr>
              <a:t>se muestra en la </a:t>
            </a:r>
            <a:r>
              <a:rPr lang="es-VE" dirty="0" smtClean="0">
                <a:latin typeface="Times New Roman" panose="02020603050405020304" pitchFamily="18" charset="0"/>
                <a:cs typeface="Times New Roman" panose="02020603050405020304" pitchFamily="18" charset="0"/>
              </a:rPr>
              <a:t>figura, el </a:t>
            </a:r>
            <a:r>
              <a:rPr lang="es-VE" dirty="0">
                <a:latin typeface="Times New Roman" panose="02020603050405020304" pitchFamily="18" charset="0"/>
                <a:cs typeface="Times New Roman" panose="02020603050405020304" pitchFamily="18" charset="0"/>
              </a:rPr>
              <a:t>trabajo realizado por la fuerza de </a:t>
            </a:r>
            <a:r>
              <a:rPr lang="es-VE" dirty="0" smtClean="0">
                <a:latin typeface="Times New Roman" panose="02020603050405020304" pitchFamily="18" charset="0"/>
                <a:cs typeface="Times New Roman" panose="02020603050405020304" pitchFamily="18" charset="0"/>
              </a:rPr>
              <a:t>fricción, mientras </a:t>
            </a:r>
            <a:r>
              <a:rPr lang="es-VE" dirty="0">
                <a:latin typeface="Times New Roman" panose="02020603050405020304" pitchFamily="18" charset="0"/>
                <a:cs typeface="Times New Roman" panose="02020603050405020304" pitchFamily="18" charset="0"/>
              </a:rPr>
              <a:t>el bloque </a:t>
            </a:r>
            <a:r>
              <a:rPr lang="es-VE" dirty="0" smtClean="0">
                <a:latin typeface="Times New Roman" panose="02020603050405020304" pitchFamily="18" charset="0"/>
                <a:cs typeface="Times New Roman" panose="02020603050405020304" pitchFamily="18" charset="0"/>
              </a:rPr>
              <a:t>se desplaza </a:t>
            </a:r>
            <a:r>
              <a:rPr lang="es-VE" dirty="0" smtClean="0">
                <a:latin typeface="Times New Roman" panose="02020603050405020304" pitchFamily="18" charset="0"/>
                <a:cs typeface="Times New Roman" panose="02020603050405020304" pitchFamily="18" charset="0"/>
              </a:rPr>
              <a:t>viene dado por:</a:t>
            </a:r>
            <a:endParaRPr lang="es-VE"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3958024" y="2390376"/>
                <a:ext cx="2984343" cy="4331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VE" i="1" smtClean="0">
                          <a:latin typeface="Cambria Math" panose="02040503050406030204" pitchFamily="18" charset="0"/>
                        </a:rPr>
                        <m:t>𝑊</m:t>
                      </m:r>
                      <m:r>
                        <a:rPr lang="es-VE" i="0">
                          <a:latin typeface="Cambria Math" panose="02040503050406030204" pitchFamily="18" charset="0"/>
                        </a:rPr>
                        <m:t>=</m:t>
                      </m:r>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𝑓</m:t>
                              </m:r>
                            </m:e>
                          </m:acc>
                        </m:e>
                        <m:sub>
                          <m:r>
                            <a:rPr lang="es-VE" i="1">
                              <a:latin typeface="Cambria Math" panose="02040503050406030204" pitchFamily="18" charset="0"/>
                            </a:rPr>
                            <m:t>𝑘</m:t>
                          </m:r>
                        </m:sub>
                      </m:sSub>
                      <m:r>
                        <a:rPr lang="es-VE" i="0">
                          <a:latin typeface="Cambria Math" panose="02040503050406030204" pitchFamily="18" charset="0"/>
                        </a:rPr>
                        <m:t>∙∆</m:t>
                      </m:r>
                      <m:acc>
                        <m:accPr>
                          <m:chr m:val="⃗"/>
                          <m:ctrlPr>
                            <a:rPr lang="es-VE" i="1">
                              <a:latin typeface="Cambria Math" panose="02040503050406030204" pitchFamily="18" charset="0"/>
                            </a:rPr>
                          </m:ctrlPr>
                        </m:accPr>
                        <m:e>
                          <m:r>
                            <a:rPr lang="es-VE" i="1">
                              <a:latin typeface="Cambria Math" panose="02040503050406030204" pitchFamily="18" charset="0"/>
                            </a:rPr>
                            <m:t>𝑟</m:t>
                          </m:r>
                        </m:e>
                      </m:acc>
                      <m:r>
                        <a:rPr lang="es-VE" i="0">
                          <a:latin typeface="Cambria Math" panose="02040503050406030204" pitchFamily="18" charset="0"/>
                        </a:rPr>
                        <m:t>=</m:t>
                      </m:r>
                      <m:d>
                        <m:dPr>
                          <m:begChr m:val="|"/>
                          <m:endChr m:val="|"/>
                          <m:ctrlPr>
                            <a:rPr lang="es-VE" i="1">
                              <a:latin typeface="Cambria Math" panose="02040503050406030204" pitchFamily="18" charset="0"/>
                            </a:rPr>
                          </m:ctrlPr>
                        </m:dPr>
                        <m:e>
                          <m:sSub>
                            <m:sSubPr>
                              <m:ctrlPr>
                                <a:rPr lang="es-VE" i="1" smtClean="0">
                                  <a:latin typeface="Cambria Math" panose="02040503050406030204" pitchFamily="18" charset="0"/>
                                </a:rPr>
                              </m:ctrlPr>
                            </m:sSubPr>
                            <m:e>
                              <m:acc>
                                <m:accPr>
                                  <m:chr m:val="⃗"/>
                                  <m:ctrlPr>
                                    <a:rPr lang="es-VE" i="1" smtClean="0">
                                      <a:latin typeface="Cambria Math" panose="02040503050406030204" pitchFamily="18" charset="0"/>
                                    </a:rPr>
                                  </m:ctrlPr>
                                </m:accPr>
                                <m:e>
                                  <m:r>
                                    <a:rPr lang="es-VE" b="0" i="1" smtClean="0">
                                      <a:latin typeface="Cambria Math" panose="02040503050406030204" pitchFamily="18" charset="0"/>
                                    </a:rPr>
                                    <m:t>𝑓</m:t>
                                  </m:r>
                                </m:e>
                              </m:acc>
                            </m:e>
                            <m:sub>
                              <m:r>
                                <a:rPr lang="es-VE" b="0" i="1" smtClean="0">
                                  <a:latin typeface="Cambria Math" panose="02040503050406030204" pitchFamily="18" charset="0"/>
                                </a:rPr>
                                <m:t>𝑘</m:t>
                              </m:r>
                            </m:sub>
                          </m:sSub>
                        </m:e>
                      </m:d>
                      <m:d>
                        <m:dPr>
                          <m:begChr m:val="|"/>
                          <m:endChr m:val="|"/>
                          <m:ctrlPr>
                            <a:rPr lang="es-VE" i="1">
                              <a:latin typeface="Cambria Math" panose="02040503050406030204" pitchFamily="18" charset="0"/>
                            </a:rPr>
                          </m:ctrlPr>
                        </m:dPr>
                        <m:e>
                          <m:r>
                            <a:rPr lang="es-VE" i="0">
                              <a:latin typeface="Cambria Math" panose="02040503050406030204" pitchFamily="18" charset="0"/>
                            </a:rPr>
                            <m:t>∆</m:t>
                          </m:r>
                          <m:acc>
                            <m:accPr>
                              <m:chr m:val="⃗"/>
                              <m:ctrlPr>
                                <a:rPr lang="es-VE" i="1">
                                  <a:latin typeface="Cambria Math" panose="02040503050406030204" pitchFamily="18" charset="0"/>
                                </a:rPr>
                              </m:ctrlPr>
                            </m:accPr>
                            <m:e>
                              <m:r>
                                <a:rPr lang="es-VE" i="1">
                                  <a:latin typeface="Cambria Math" panose="02040503050406030204" pitchFamily="18" charset="0"/>
                                </a:rPr>
                                <m:t>𝑟</m:t>
                              </m:r>
                            </m:e>
                          </m:acc>
                        </m:e>
                      </m:d>
                      <m:func>
                        <m:funcPr>
                          <m:ctrlPr>
                            <a:rPr lang="es-VE" i="1">
                              <a:latin typeface="Cambria Math" panose="02040503050406030204" pitchFamily="18" charset="0"/>
                            </a:rPr>
                          </m:ctrlPr>
                        </m:funcPr>
                        <m:fName>
                          <m:r>
                            <m:rPr>
                              <m:sty m:val="p"/>
                            </m:rPr>
                            <a:rPr lang="es-VE" i="0">
                              <a:latin typeface="Cambria Math" panose="02040503050406030204" pitchFamily="18" charset="0"/>
                            </a:rPr>
                            <m:t>cos</m:t>
                          </m:r>
                        </m:fName>
                        <m:e>
                          <m:r>
                            <a:rPr lang="es-VE" i="1">
                              <a:latin typeface="Cambria Math" panose="02040503050406030204" pitchFamily="18" charset="0"/>
                            </a:rPr>
                            <m:t>𝜃</m:t>
                          </m:r>
                        </m:e>
                      </m:func>
                    </m:oMath>
                  </m:oMathPara>
                </a14:m>
                <a:endParaRPr lang="es-VE" dirty="0"/>
              </a:p>
            </p:txBody>
          </p:sp>
        </mc:Choice>
        <mc:Fallback xmlns="">
          <p:sp>
            <p:nvSpPr>
              <p:cNvPr id="3" name="Rectángulo 2"/>
              <p:cNvSpPr>
                <a:spLocks noRot="1" noChangeAspect="1" noMove="1" noResize="1" noEditPoints="1" noAdjustHandles="1" noChangeArrowheads="1" noChangeShapeType="1" noTextEdit="1"/>
              </p:cNvSpPr>
              <p:nvPr/>
            </p:nvSpPr>
            <p:spPr>
              <a:xfrm>
                <a:off x="3958024" y="2390376"/>
                <a:ext cx="2984343" cy="433196"/>
              </a:xfrm>
              <a:prstGeom prst="rect">
                <a:avLst/>
              </a:prstGeom>
              <a:blipFill rotWithShape="0">
                <a:blip r:embed="rId2"/>
                <a:stretch>
                  <a:fillRect t="-19718" b="-8451"/>
                </a:stretch>
              </a:blipFill>
            </p:spPr>
            <p:txBody>
              <a:bodyPr/>
              <a:lstStyle/>
              <a:p>
                <a:r>
                  <a:rPr lang="es-VE">
                    <a:noFill/>
                  </a:rPr>
                  <a:t> </a:t>
                </a:r>
              </a:p>
            </p:txBody>
          </p:sp>
        </mc:Fallback>
      </mc:AlternateContent>
      <p:sp>
        <p:nvSpPr>
          <p:cNvPr id="4" name="Rectángulo 3"/>
          <p:cNvSpPr/>
          <p:nvPr/>
        </p:nvSpPr>
        <p:spPr>
          <a:xfrm>
            <a:off x="1066800" y="3036222"/>
            <a:ext cx="5044266" cy="369332"/>
          </a:xfrm>
          <a:prstGeom prst="rect">
            <a:avLst/>
          </a:prstGeom>
        </p:spPr>
        <p:txBody>
          <a:bodyPr wrap="none">
            <a:spAutoFit/>
          </a:bodyPr>
          <a:lstStyle/>
          <a:p>
            <a:r>
              <a:rPr lang="es-VE" dirty="0" smtClean="0">
                <a:latin typeface="Times New Roman" panose="02020603050405020304" pitchFamily="18" charset="0"/>
                <a:cs typeface="Times New Roman" panose="02020603050405020304" pitchFamily="18" charset="0"/>
              </a:rPr>
              <a:t>Consideremos el </a:t>
            </a:r>
            <a:r>
              <a:rPr lang="es-VE" dirty="0">
                <a:latin typeface="Times New Roman" panose="02020603050405020304" pitchFamily="18" charset="0"/>
                <a:cs typeface="Times New Roman" panose="02020603050405020304" pitchFamily="18" charset="0"/>
              </a:rPr>
              <a:t>desplaza </a:t>
            </a:r>
            <a:r>
              <a:rPr lang="es-VE" dirty="0" smtClean="0">
                <a:latin typeface="Times New Roman" panose="02020603050405020304" pitchFamily="18" charset="0"/>
                <a:cs typeface="Times New Roman" panose="02020603050405020304" pitchFamily="18" charset="0"/>
              </a:rPr>
              <a:t>en x como en la figura es</a:t>
            </a:r>
            <a:r>
              <a:rPr lang="es-VE" dirty="0">
                <a:latin typeface="Times New Roman" panose="02020603050405020304" pitchFamily="18" charset="0"/>
                <a:cs typeface="Times New Roman" panose="02020603050405020304" pitchFamily="18" charset="0"/>
              </a:rPr>
              <a:t>:</a:t>
            </a:r>
          </a:p>
        </p:txBody>
      </p:sp>
      <p:pic>
        <p:nvPicPr>
          <p:cNvPr id="5" name="Imagen 4"/>
          <p:cNvPicPr>
            <a:picLocks noChangeAspect="1"/>
          </p:cNvPicPr>
          <p:nvPr/>
        </p:nvPicPr>
        <p:blipFill>
          <a:blip r:embed="rId3"/>
          <a:stretch>
            <a:fillRect/>
          </a:stretch>
        </p:blipFill>
        <p:spPr>
          <a:xfrm>
            <a:off x="1199148" y="3507625"/>
            <a:ext cx="4443046" cy="1612084"/>
          </a:xfrm>
          <a:prstGeom prst="rect">
            <a:avLst/>
          </a:prstGeom>
        </p:spPr>
      </p:pic>
      <mc:AlternateContent xmlns:mc="http://schemas.openxmlformats.org/markup-compatibility/2006" xmlns:a14="http://schemas.microsoft.com/office/drawing/2010/main">
        <mc:Choice Requires="a14">
          <p:sp>
            <p:nvSpPr>
              <p:cNvPr id="6" name="Rectángulo 5"/>
              <p:cNvSpPr/>
              <p:nvPr/>
            </p:nvSpPr>
            <p:spPr>
              <a:xfrm>
                <a:off x="6649704" y="3636162"/>
                <a:ext cx="4202945" cy="4331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VE" i="1" smtClean="0">
                          <a:latin typeface="Cambria Math" panose="02040503050406030204" pitchFamily="18" charset="0"/>
                        </a:rPr>
                        <m:t>𝑊</m:t>
                      </m:r>
                      <m:r>
                        <a:rPr lang="es-VE" i="0">
                          <a:latin typeface="Cambria Math" panose="02040503050406030204" pitchFamily="18" charset="0"/>
                        </a:rPr>
                        <m:t>=</m:t>
                      </m:r>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𝑓</m:t>
                              </m:r>
                            </m:e>
                          </m:acc>
                        </m:e>
                        <m:sub>
                          <m:r>
                            <a:rPr lang="es-VE" i="1">
                              <a:latin typeface="Cambria Math" panose="02040503050406030204" pitchFamily="18" charset="0"/>
                            </a:rPr>
                            <m:t>𝑘</m:t>
                          </m:r>
                        </m:sub>
                      </m:sSub>
                      <m:r>
                        <a:rPr lang="es-VE" i="0">
                          <a:latin typeface="Cambria Math" panose="02040503050406030204" pitchFamily="18" charset="0"/>
                        </a:rPr>
                        <m:t>∙∆</m:t>
                      </m:r>
                      <m:acc>
                        <m:accPr>
                          <m:chr m:val="⃗"/>
                          <m:ctrlPr>
                            <a:rPr lang="es-VE" i="1">
                              <a:latin typeface="Cambria Math" panose="02040503050406030204" pitchFamily="18" charset="0"/>
                            </a:rPr>
                          </m:ctrlPr>
                        </m:accPr>
                        <m:e>
                          <m:r>
                            <a:rPr lang="es-VE" b="0" i="1" smtClean="0">
                              <a:latin typeface="Cambria Math" panose="02040503050406030204" pitchFamily="18" charset="0"/>
                            </a:rPr>
                            <m:t>𝑥</m:t>
                          </m:r>
                        </m:e>
                      </m:acc>
                      <m:r>
                        <a:rPr lang="es-VE" i="0">
                          <a:latin typeface="Cambria Math" panose="02040503050406030204" pitchFamily="18" charset="0"/>
                        </a:rPr>
                        <m:t>=</m:t>
                      </m:r>
                      <m:d>
                        <m:dPr>
                          <m:begChr m:val="|"/>
                          <m:endChr m:val="|"/>
                          <m:ctrlPr>
                            <a:rPr lang="es-VE" i="1">
                              <a:latin typeface="Cambria Math" panose="02040503050406030204" pitchFamily="18" charset="0"/>
                            </a:rPr>
                          </m:ctrlPr>
                        </m:dPr>
                        <m:e>
                          <m:sSub>
                            <m:sSubPr>
                              <m:ctrlPr>
                                <a:rPr lang="es-VE" i="1" smtClean="0">
                                  <a:latin typeface="Cambria Math" panose="02040503050406030204" pitchFamily="18" charset="0"/>
                                </a:rPr>
                              </m:ctrlPr>
                            </m:sSubPr>
                            <m:e>
                              <m:acc>
                                <m:accPr>
                                  <m:chr m:val="⃗"/>
                                  <m:ctrlPr>
                                    <a:rPr lang="es-VE" i="1" smtClean="0">
                                      <a:latin typeface="Cambria Math" panose="02040503050406030204" pitchFamily="18" charset="0"/>
                                    </a:rPr>
                                  </m:ctrlPr>
                                </m:accPr>
                                <m:e>
                                  <m:r>
                                    <a:rPr lang="es-VE" b="0" i="1" smtClean="0">
                                      <a:latin typeface="Cambria Math" panose="02040503050406030204" pitchFamily="18" charset="0"/>
                                    </a:rPr>
                                    <m:t>𝑓</m:t>
                                  </m:r>
                                </m:e>
                              </m:acc>
                            </m:e>
                            <m:sub>
                              <m:r>
                                <a:rPr lang="es-VE" b="0" i="1" smtClean="0">
                                  <a:latin typeface="Cambria Math" panose="02040503050406030204" pitchFamily="18" charset="0"/>
                                </a:rPr>
                                <m:t>𝑘</m:t>
                              </m:r>
                            </m:sub>
                          </m:sSub>
                        </m:e>
                      </m:d>
                      <m:d>
                        <m:dPr>
                          <m:begChr m:val="|"/>
                          <m:endChr m:val="|"/>
                          <m:ctrlPr>
                            <a:rPr lang="es-VE" i="1">
                              <a:latin typeface="Cambria Math" panose="02040503050406030204" pitchFamily="18" charset="0"/>
                            </a:rPr>
                          </m:ctrlPr>
                        </m:dPr>
                        <m:e>
                          <m:r>
                            <a:rPr lang="es-VE" i="0">
                              <a:latin typeface="Cambria Math" panose="02040503050406030204" pitchFamily="18" charset="0"/>
                            </a:rPr>
                            <m:t>∆</m:t>
                          </m:r>
                          <m:acc>
                            <m:accPr>
                              <m:chr m:val="⃗"/>
                              <m:ctrlPr>
                                <a:rPr lang="es-VE" i="1">
                                  <a:latin typeface="Cambria Math" panose="02040503050406030204" pitchFamily="18" charset="0"/>
                                </a:rPr>
                              </m:ctrlPr>
                            </m:accPr>
                            <m:e>
                              <m:r>
                                <a:rPr lang="es-VE" b="0" i="1" smtClean="0">
                                  <a:latin typeface="Cambria Math" panose="02040503050406030204" pitchFamily="18" charset="0"/>
                                </a:rPr>
                                <m:t>𝑥</m:t>
                              </m:r>
                            </m:e>
                          </m:acc>
                        </m:e>
                      </m:d>
                      <m:func>
                        <m:funcPr>
                          <m:ctrlPr>
                            <a:rPr lang="es-VE" i="1">
                              <a:latin typeface="Cambria Math" panose="02040503050406030204" pitchFamily="18" charset="0"/>
                            </a:rPr>
                          </m:ctrlPr>
                        </m:funcPr>
                        <m:fName>
                          <m:r>
                            <m:rPr>
                              <m:sty m:val="p"/>
                            </m:rPr>
                            <a:rPr lang="es-VE" i="0">
                              <a:latin typeface="Cambria Math" panose="02040503050406030204" pitchFamily="18" charset="0"/>
                            </a:rPr>
                            <m:t>cos</m:t>
                          </m:r>
                        </m:fName>
                        <m:e>
                          <m:r>
                            <a:rPr lang="es-VE" b="0" i="1" smtClean="0">
                              <a:latin typeface="Cambria Math" panose="02040503050406030204" pitchFamily="18" charset="0"/>
                            </a:rPr>
                            <m:t>180</m:t>
                          </m:r>
                          <m:r>
                            <a:rPr lang="es-VE" b="0" i="1" smtClean="0">
                              <a:latin typeface="Cambria Math" panose="02040503050406030204" pitchFamily="18" charset="0"/>
                              <a:ea typeface="Cambria Math" panose="02040503050406030204" pitchFamily="18" charset="0"/>
                            </a:rPr>
                            <m:t>=−</m:t>
                          </m:r>
                          <m:sSub>
                            <m:sSubPr>
                              <m:ctrlPr>
                                <a:rPr lang="es-VE" b="0" i="1" smtClean="0">
                                  <a:latin typeface="Cambria Math" panose="02040503050406030204" pitchFamily="18" charset="0"/>
                                  <a:ea typeface="Cambria Math" panose="02040503050406030204" pitchFamily="18" charset="0"/>
                                </a:rPr>
                              </m:ctrlPr>
                            </m:sSubPr>
                            <m:e>
                              <m:r>
                                <a:rPr lang="es-VE" b="0" i="1" smtClean="0">
                                  <a:latin typeface="Cambria Math" panose="02040503050406030204" pitchFamily="18" charset="0"/>
                                  <a:ea typeface="Cambria Math" panose="02040503050406030204" pitchFamily="18" charset="0"/>
                                </a:rPr>
                                <m:t>𝑓</m:t>
                              </m:r>
                            </m:e>
                            <m:sub>
                              <m:r>
                                <a:rPr lang="es-VE" b="0" i="1" smtClean="0">
                                  <a:latin typeface="Cambria Math" panose="02040503050406030204" pitchFamily="18" charset="0"/>
                                  <a:ea typeface="Cambria Math" panose="02040503050406030204" pitchFamily="18" charset="0"/>
                                </a:rPr>
                                <m:t>𝑘</m:t>
                              </m:r>
                            </m:sub>
                          </m:sSub>
                          <m:r>
                            <a:rPr lang="es-VE" b="0"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𝑥</m:t>
                          </m:r>
                        </m:e>
                      </m:func>
                    </m:oMath>
                  </m:oMathPara>
                </a14:m>
                <a:endParaRPr lang="es-VE" dirty="0"/>
              </a:p>
            </p:txBody>
          </p:sp>
        </mc:Choice>
        <mc:Fallback xmlns="">
          <p:sp>
            <p:nvSpPr>
              <p:cNvPr id="6" name="Rectángulo 5"/>
              <p:cNvSpPr>
                <a:spLocks noRot="1" noChangeAspect="1" noMove="1" noResize="1" noEditPoints="1" noAdjustHandles="1" noChangeArrowheads="1" noChangeShapeType="1" noTextEdit="1"/>
              </p:cNvSpPr>
              <p:nvPr/>
            </p:nvSpPr>
            <p:spPr>
              <a:xfrm>
                <a:off x="6649704" y="3636162"/>
                <a:ext cx="4202945" cy="433196"/>
              </a:xfrm>
              <a:prstGeom prst="rect">
                <a:avLst/>
              </a:prstGeom>
              <a:blipFill rotWithShape="0">
                <a:blip r:embed="rId4"/>
                <a:stretch>
                  <a:fillRect t="-19444" b="-6944"/>
                </a:stretch>
              </a:blipFill>
            </p:spPr>
            <p:txBody>
              <a:bodyPr/>
              <a:lstStyle/>
              <a:p>
                <a:r>
                  <a:rPr lang="es-VE">
                    <a:noFill/>
                  </a:rPr>
                  <a:t> </a:t>
                </a:r>
              </a:p>
            </p:txBody>
          </p:sp>
        </mc:Fallback>
      </mc:AlternateContent>
      <p:sp>
        <p:nvSpPr>
          <p:cNvPr id="7" name="Rectángulo 6"/>
          <p:cNvSpPr/>
          <p:nvPr/>
        </p:nvSpPr>
        <p:spPr>
          <a:xfrm>
            <a:off x="1199148" y="5221780"/>
            <a:ext cx="4459491" cy="307777"/>
          </a:xfrm>
          <a:prstGeom prst="rect">
            <a:avLst/>
          </a:prstGeom>
        </p:spPr>
        <p:txBody>
          <a:bodyPr wrap="none">
            <a:spAutoFit/>
          </a:bodyPr>
          <a:lstStyle/>
          <a:p>
            <a:r>
              <a:rPr lang="es-VE" sz="1400" dirty="0" smtClean="0">
                <a:latin typeface="Times New Roman" panose="02020603050405020304" pitchFamily="18" charset="0"/>
                <a:cs typeface="Times New Roman" panose="02020603050405020304" pitchFamily="18" charset="0"/>
              </a:rPr>
              <a:t>Figura 5. bloque sometido a la acción de diferentes fuerzas</a:t>
            </a:r>
            <a:endParaRPr lang="es-VE"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ángulo 7"/>
              <p:cNvSpPr/>
              <p:nvPr/>
            </p:nvSpPr>
            <p:spPr>
              <a:xfrm>
                <a:off x="7259221" y="4274273"/>
                <a:ext cx="2710486" cy="4251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VE" b="0" i="1" smtClean="0">
                          <a:latin typeface="Cambria Math" panose="02040503050406030204" pitchFamily="18" charset="0"/>
                          <a:ea typeface="Cambria Math" panose="02040503050406030204" pitchFamily="18" charset="0"/>
                        </a:rPr>
                        <m:t>𝑊</m:t>
                      </m:r>
                      <m:r>
                        <a:rPr lang="es-VE" i="1" smtClean="0">
                          <a:latin typeface="Cambria Math" panose="02040503050406030204" pitchFamily="18" charset="0"/>
                          <a:ea typeface="Cambria Math" panose="02040503050406030204" pitchFamily="18" charset="0"/>
                        </a:rPr>
                        <m:t>=</m:t>
                      </m:r>
                      <m:r>
                        <a:rPr lang="es-VE" i="1">
                          <a:latin typeface="Cambria Math" panose="02040503050406030204" pitchFamily="18" charset="0"/>
                          <a:ea typeface="Cambria Math" panose="02040503050406030204" pitchFamily="18" charset="0"/>
                        </a:rPr>
                        <m:t>−</m:t>
                      </m:r>
                      <m:sSub>
                        <m:sSubPr>
                          <m:ctrlPr>
                            <a:rPr lang="es-VE" i="1">
                              <a:latin typeface="Cambria Math" panose="02040503050406030204" pitchFamily="18" charset="0"/>
                              <a:ea typeface="Cambria Math" panose="02040503050406030204" pitchFamily="18" charset="0"/>
                            </a:rPr>
                          </m:ctrlPr>
                        </m:sSubPr>
                        <m:e>
                          <m:r>
                            <a:rPr lang="es-VE" i="1">
                              <a:latin typeface="Cambria Math" panose="02040503050406030204" pitchFamily="18" charset="0"/>
                              <a:ea typeface="Cambria Math" panose="02040503050406030204" pitchFamily="18" charset="0"/>
                            </a:rPr>
                            <m:t>𝑓</m:t>
                          </m:r>
                        </m:e>
                        <m:sub>
                          <m:r>
                            <a:rPr lang="es-VE" b="0" i="1" smtClean="0">
                              <a:latin typeface="Cambria Math" panose="02040503050406030204" pitchFamily="18" charset="0"/>
                              <a:ea typeface="Cambria Math" panose="02040503050406030204" pitchFamily="18" charset="0"/>
                            </a:rPr>
                            <m:t>𝑘</m:t>
                          </m:r>
                        </m:sub>
                      </m:sSub>
                      <m:r>
                        <a:rPr lang="es-VE" i="1">
                          <a:latin typeface="Cambria Math" panose="02040503050406030204" pitchFamily="18" charset="0"/>
                          <a:ea typeface="Cambria Math" panose="02040503050406030204" pitchFamily="18" charset="0"/>
                        </a:rPr>
                        <m:t>∆</m:t>
                      </m:r>
                      <m:r>
                        <a:rPr lang="es-VE" i="1">
                          <a:latin typeface="Cambria Math" panose="02040503050406030204" pitchFamily="18" charset="0"/>
                          <a:ea typeface="Cambria Math" panose="02040503050406030204" pitchFamily="18" charset="0"/>
                        </a:rPr>
                        <m:t>𝑥</m:t>
                      </m:r>
                      <m:r>
                        <a:rPr lang="es-VE" i="1" smtClean="0">
                          <a:latin typeface="Cambria Math" panose="02040503050406030204" pitchFamily="18" charset="0"/>
                          <a:ea typeface="Cambria Math" panose="02040503050406030204" pitchFamily="18" charset="0"/>
                        </a:rPr>
                        <m:t>=−</m:t>
                      </m:r>
                      <m:sSub>
                        <m:sSubPr>
                          <m:ctrlPr>
                            <a:rPr lang="es-VE" i="1" smtClean="0">
                              <a:latin typeface="Cambria Math" panose="02040503050406030204" pitchFamily="18" charset="0"/>
                              <a:ea typeface="Cambria Math" panose="02040503050406030204" pitchFamily="18" charset="0"/>
                            </a:rPr>
                          </m:ctrlPr>
                        </m:sSubPr>
                        <m:e>
                          <m:r>
                            <a:rPr lang="es-VE" i="1" smtClean="0">
                              <a:latin typeface="Cambria Math" panose="02040503050406030204" pitchFamily="18" charset="0"/>
                              <a:ea typeface="Cambria Math" panose="02040503050406030204" pitchFamily="18" charset="0"/>
                            </a:rPr>
                            <m:t>𝜇</m:t>
                          </m:r>
                        </m:e>
                        <m:sub>
                          <m:r>
                            <a:rPr lang="es-VE" b="0" i="1" smtClean="0">
                              <a:latin typeface="Cambria Math" panose="02040503050406030204" pitchFamily="18" charset="0"/>
                              <a:ea typeface="Cambria Math" panose="02040503050406030204" pitchFamily="18" charset="0"/>
                            </a:rPr>
                            <m:t>𝑘</m:t>
                          </m:r>
                        </m:sub>
                      </m:sSub>
                      <m:d>
                        <m:dPr>
                          <m:begChr m:val="|"/>
                          <m:endChr m:val="|"/>
                          <m:ctrlPr>
                            <a:rPr lang="es-VE" i="1" smtClean="0">
                              <a:latin typeface="Cambria Math" panose="02040503050406030204" pitchFamily="18" charset="0"/>
                              <a:ea typeface="Cambria Math" panose="02040503050406030204" pitchFamily="18" charset="0"/>
                            </a:rPr>
                          </m:ctrlPr>
                        </m:dPr>
                        <m:e>
                          <m:acc>
                            <m:accPr>
                              <m:chr m:val="⃗"/>
                              <m:ctrlPr>
                                <a:rPr lang="es-VE" b="0" i="1" smtClean="0">
                                  <a:latin typeface="Cambria Math" panose="02040503050406030204" pitchFamily="18" charset="0"/>
                                  <a:ea typeface="Cambria Math" panose="02040503050406030204" pitchFamily="18" charset="0"/>
                                </a:rPr>
                              </m:ctrlPr>
                            </m:accPr>
                            <m:e>
                              <m:r>
                                <a:rPr lang="es-VE" b="0" i="1" smtClean="0">
                                  <a:latin typeface="Cambria Math" panose="02040503050406030204" pitchFamily="18" charset="0"/>
                                  <a:ea typeface="Cambria Math" panose="02040503050406030204" pitchFamily="18" charset="0"/>
                                </a:rPr>
                                <m:t>𝑁</m:t>
                              </m:r>
                            </m:e>
                          </m:acc>
                        </m:e>
                      </m:d>
                      <m:r>
                        <a:rPr lang="es-VE"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𝑥</m:t>
                      </m:r>
                    </m:oMath>
                  </m:oMathPara>
                </a14:m>
                <a:endParaRPr lang="es-VE" dirty="0"/>
              </a:p>
            </p:txBody>
          </p:sp>
        </mc:Choice>
        <mc:Fallback xmlns="">
          <p:sp>
            <p:nvSpPr>
              <p:cNvPr id="8" name="Rectángulo 7"/>
              <p:cNvSpPr>
                <a:spLocks noRot="1" noChangeAspect="1" noMove="1" noResize="1" noEditPoints="1" noAdjustHandles="1" noChangeArrowheads="1" noChangeShapeType="1" noTextEdit="1"/>
              </p:cNvSpPr>
              <p:nvPr/>
            </p:nvSpPr>
            <p:spPr>
              <a:xfrm>
                <a:off x="7259221" y="4274273"/>
                <a:ext cx="2710486" cy="425181"/>
              </a:xfrm>
              <a:prstGeom prst="rect">
                <a:avLst/>
              </a:prstGeom>
              <a:blipFill rotWithShape="0">
                <a:blip r:embed="rId5"/>
                <a:stretch>
                  <a:fillRect b="-8571"/>
                </a:stretch>
              </a:blipFill>
            </p:spPr>
            <p:txBody>
              <a:bodyPr/>
              <a:lstStyle/>
              <a:p>
                <a:r>
                  <a:rPr lang="es-VE">
                    <a:noFill/>
                  </a:rPr>
                  <a:t> </a:t>
                </a:r>
              </a:p>
            </p:txBody>
          </p:sp>
        </mc:Fallback>
      </mc:AlternateContent>
    </p:spTree>
    <p:extLst>
      <p:ext uri="{BB962C8B-B14F-4D97-AF65-F5344CB8AC3E}">
        <p14:creationId xmlns:p14="http://schemas.microsoft.com/office/powerpoint/2010/main" val="1775698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822158" y="782922"/>
                <a:ext cx="10487526" cy="1671611"/>
              </a:xfrm>
              <a:prstGeom prst="rect">
                <a:avLst/>
              </a:prstGeom>
            </p:spPr>
            <p:txBody>
              <a:bodyPr wrap="square">
                <a:spAutoFit/>
              </a:bodyPr>
              <a:lstStyle/>
              <a:p>
                <a:pPr algn="just"/>
                <a:r>
                  <a:rPr lang="es-VE" b="1" dirty="0" smtClean="0"/>
                  <a:t>Ejemplo 1</a:t>
                </a:r>
                <a:r>
                  <a:rPr lang="es-VE" dirty="0" smtClean="0"/>
                  <a:t>: Un bloque de masa m =2 kg, se empuja hacia arriba en un plano inclinado con un coeficiente de fricción  </a:t>
                </a:r>
                <a:r>
                  <a:rPr lang="es-VE" dirty="0" err="1" smtClean="0"/>
                  <a:t>μk</a:t>
                </a:r>
                <a:r>
                  <a:rPr lang="es-VE" dirty="0" smtClean="0"/>
                  <a:t> </a:t>
                </a:r>
                <a:r>
                  <a:rPr lang="es-VE" dirty="0"/>
                  <a:t>= </a:t>
                </a:r>
                <a:r>
                  <a:rPr lang="es-VE" dirty="0" smtClean="0"/>
                  <a:t>0.5 y un ángulo θ </a:t>
                </a:r>
                <a:r>
                  <a:rPr lang="es-VE" dirty="0"/>
                  <a:t>= 30 °,</a:t>
                </a:r>
                <a:r>
                  <a:rPr lang="es-VE" dirty="0" smtClean="0"/>
                  <a:t> </a:t>
                </a:r>
                <a:r>
                  <a:rPr lang="es-VE" dirty="0"/>
                  <a:t>mediante una fuerza constante </a:t>
                </a:r>
                <a14:m>
                  <m:oMath xmlns:m="http://schemas.openxmlformats.org/officeDocument/2006/math">
                    <m:d>
                      <m:dPr>
                        <m:begChr m:val="|"/>
                        <m:endChr m:val="|"/>
                        <m:ctrlPr>
                          <a:rPr lang="es-VE" i="1" smtClean="0">
                            <a:latin typeface="Cambria Math" panose="02040503050406030204" pitchFamily="18" charset="0"/>
                          </a:rPr>
                        </m:ctrlPr>
                      </m:dPr>
                      <m:e>
                        <m:acc>
                          <m:accPr>
                            <m:chr m:val="⃗"/>
                            <m:ctrlPr>
                              <a:rPr lang="es-VE" i="1">
                                <a:latin typeface="Cambria Math" panose="02040503050406030204" pitchFamily="18" charset="0"/>
                              </a:rPr>
                            </m:ctrlPr>
                          </m:accPr>
                          <m:e>
                            <m:r>
                              <a:rPr lang="es-VE" i="1">
                                <a:latin typeface="Cambria Math" panose="02040503050406030204" pitchFamily="18" charset="0"/>
                              </a:rPr>
                              <m:t>𝐹</m:t>
                            </m:r>
                          </m:e>
                        </m:acc>
                      </m:e>
                    </m:d>
                    <m:r>
                      <a:rPr lang="es-VE"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20</m:t>
                    </m:r>
                    <m:r>
                      <a:rPr lang="es-VE" b="0" i="1" smtClean="0">
                        <a:latin typeface="Cambria Math" panose="02040503050406030204" pitchFamily="18" charset="0"/>
                        <a:ea typeface="Cambria Math" panose="02040503050406030204" pitchFamily="18" charset="0"/>
                      </a:rPr>
                      <m:t>𝑁</m:t>
                    </m:r>
                  </m:oMath>
                </a14:m>
                <a:r>
                  <a:rPr lang="es-VE" dirty="0" smtClean="0"/>
                  <a:t> paralela </a:t>
                </a:r>
                <a:r>
                  <a:rPr lang="es-VE" dirty="0"/>
                  <a:t>a la pendiente, como se muestra en la </a:t>
                </a:r>
                <a:r>
                  <a:rPr lang="es-VE" dirty="0" smtClean="0"/>
                  <a:t>figura. </a:t>
                </a:r>
                <a:r>
                  <a:rPr lang="es-VE" dirty="0"/>
                  <a:t>El desplazamiento del bloque hacia arriba por la pendiente es </a:t>
                </a:r>
                <a14:m>
                  <m:oMath xmlns:m="http://schemas.openxmlformats.org/officeDocument/2006/math">
                    <m:d>
                      <m:dPr>
                        <m:begChr m:val="|"/>
                        <m:endChr m:val="|"/>
                        <m:ctrlPr>
                          <a:rPr lang="es-VE" i="1" smtClean="0">
                            <a:latin typeface="Cambria Math" panose="02040503050406030204" pitchFamily="18" charset="0"/>
                          </a:rPr>
                        </m:ctrlPr>
                      </m:dPr>
                      <m:e>
                        <m:acc>
                          <m:accPr>
                            <m:chr m:val="⃗"/>
                            <m:ctrlPr>
                              <a:rPr lang="es-VE" i="1" smtClean="0">
                                <a:latin typeface="Cambria Math" panose="02040503050406030204" pitchFamily="18" charset="0"/>
                              </a:rPr>
                            </m:ctrlPr>
                          </m:accPr>
                          <m:e>
                            <m:r>
                              <a:rPr lang="es-VE" b="0" i="1" smtClean="0">
                                <a:latin typeface="Cambria Math" panose="02040503050406030204" pitchFamily="18" charset="0"/>
                              </a:rPr>
                              <m:t>𝑑</m:t>
                            </m:r>
                          </m:e>
                        </m:acc>
                      </m:e>
                    </m:d>
                    <m:r>
                      <a:rPr lang="es-VE"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5</m:t>
                    </m:r>
                    <m:r>
                      <a:rPr lang="es-VE" b="0" i="1" smtClean="0">
                        <a:latin typeface="Cambria Math" panose="02040503050406030204" pitchFamily="18" charset="0"/>
                        <a:ea typeface="Cambria Math" panose="02040503050406030204" pitchFamily="18" charset="0"/>
                      </a:rPr>
                      <m:t>𝑚</m:t>
                    </m:r>
                  </m:oMath>
                </a14:m>
                <a:r>
                  <a:rPr lang="es-VE" dirty="0" smtClean="0"/>
                  <a:t>. (</a:t>
                </a:r>
                <a:r>
                  <a:rPr lang="es-VE" dirty="0"/>
                  <a:t>a) Encuentre el trabajo realizado por: la fuerza </a:t>
                </a:r>
                <a14:m>
                  <m:oMath xmlns:m="http://schemas.openxmlformats.org/officeDocument/2006/math">
                    <m:acc>
                      <m:accPr>
                        <m:chr m:val="⃗"/>
                        <m:ctrlPr>
                          <a:rPr lang="es-VE" i="1" smtClean="0">
                            <a:latin typeface="Cambria Math" panose="02040503050406030204" pitchFamily="18" charset="0"/>
                          </a:rPr>
                        </m:ctrlPr>
                      </m:accPr>
                      <m:e>
                        <m:r>
                          <a:rPr lang="es-VE" i="1">
                            <a:latin typeface="Cambria Math" panose="02040503050406030204" pitchFamily="18" charset="0"/>
                          </a:rPr>
                          <m:t>𝐹</m:t>
                        </m:r>
                      </m:e>
                    </m:acc>
                  </m:oMath>
                </a14:m>
                <a:r>
                  <a:rPr lang="es-VE" dirty="0" smtClean="0"/>
                  <a:t>, (b) la </a:t>
                </a:r>
                <a:r>
                  <a:rPr lang="es-VE" dirty="0"/>
                  <a:t>fricción </a:t>
                </a:r>
                <a:r>
                  <a:rPr lang="es-VE" dirty="0" smtClean="0"/>
                  <a:t>cinética</a:t>
                </a:r>
                <a14:m>
                  <m:oMath xmlns:m="http://schemas.openxmlformats.org/officeDocument/2006/math">
                    <m:sSub>
                      <m:sSubPr>
                        <m:ctrlPr>
                          <a:rPr lang="es-VE" i="1" smtClean="0">
                            <a:latin typeface="Cambria Math" panose="02040503050406030204" pitchFamily="18" charset="0"/>
                          </a:rPr>
                        </m:ctrlPr>
                      </m:sSubPr>
                      <m:e>
                        <m:acc>
                          <m:accPr>
                            <m:chr m:val="⃗"/>
                            <m:ctrlPr>
                              <a:rPr lang="es-VE" i="1" smtClean="0">
                                <a:latin typeface="Cambria Math" panose="02040503050406030204" pitchFamily="18" charset="0"/>
                              </a:rPr>
                            </m:ctrlPr>
                          </m:accPr>
                          <m:e>
                            <m:r>
                              <a:rPr lang="es-VE" b="0" i="1" smtClean="0">
                                <a:latin typeface="Cambria Math" panose="02040503050406030204" pitchFamily="18" charset="0"/>
                              </a:rPr>
                              <m:t>𝑓</m:t>
                            </m:r>
                          </m:e>
                        </m:acc>
                      </m:e>
                      <m:sub>
                        <m:r>
                          <a:rPr lang="es-VE" b="0" i="1" smtClean="0">
                            <a:latin typeface="Cambria Math" panose="02040503050406030204" pitchFamily="18" charset="0"/>
                          </a:rPr>
                          <m:t>𝑘</m:t>
                        </m:r>
                      </m:sub>
                    </m:sSub>
                  </m:oMath>
                </a14:m>
                <a:r>
                  <a:rPr lang="es-VE" dirty="0" smtClean="0"/>
                  <a:t>, (c) la </a:t>
                </a:r>
                <a:r>
                  <a:rPr lang="es-VE" dirty="0"/>
                  <a:t>fuerza de </a:t>
                </a:r>
                <a:r>
                  <a:rPr lang="es-VE" dirty="0" smtClean="0"/>
                  <a:t>gravedad </a:t>
                </a:r>
                <a14:m>
                  <m:oMath xmlns:m="http://schemas.openxmlformats.org/officeDocument/2006/math">
                    <m:r>
                      <a:rPr lang="es-VE" b="0" i="1" smtClean="0">
                        <a:latin typeface="Cambria Math" panose="02040503050406030204" pitchFamily="18" charset="0"/>
                      </a:rPr>
                      <m:t>𝑚</m:t>
                    </m:r>
                    <m:acc>
                      <m:accPr>
                        <m:chr m:val="⃗"/>
                        <m:ctrlPr>
                          <a:rPr lang="es-VE" b="0" i="1" smtClean="0">
                            <a:latin typeface="Cambria Math" panose="02040503050406030204" pitchFamily="18" charset="0"/>
                          </a:rPr>
                        </m:ctrlPr>
                      </m:accPr>
                      <m:e>
                        <m:r>
                          <a:rPr lang="es-VE" b="0" i="1" smtClean="0">
                            <a:latin typeface="Cambria Math" panose="02040503050406030204" pitchFamily="18" charset="0"/>
                          </a:rPr>
                          <m:t>𝑔</m:t>
                        </m:r>
                      </m:e>
                    </m:acc>
                  </m:oMath>
                </a14:m>
                <a:r>
                  <a:rPr lang="es-VE" dirty="0" smtClean="0"/>
                  <a:t>  y (d) la </a:t>
                </a:r>
                <a:r>
                  <a:rPr lang="es-VE" dirty="0"/>
                  <a:t>fuerza normal </a:t>
                </a:r>
                <a14:m>
                  <m:oMath xmlns:m="http://schemas.openxmlformats.org/officeDocument/2006/math">
                    <m:acc>
                      <m:accPr>
                        <m:chr m:val="⃗"/>
                        <m:ctrlPr>
                          <a:rPr lang="es-VE" i="1" dirty="0" smtClean="0">
                            <a:latin typeface="Cambria Math" panose="02040503050406030204" pitchFamily="18" charset="0"/>
                          </a:rPr>
                        </m:ctrlPr>
                      </m:accPr>
                      <m:e>
                        <m:r>
                          <a:rPr lang="es-VE" b="0" i="1" dirty="0" smtClean="0">
                            <a:latin typeface="Cambria Math" panose="02040503050406030204" pitchFamily="18" charset="0"/>
                          </a:rPr>
                          <m:t>𝑁</m:t>
                        </m:r>
                      </m:e>
                    </m:acc>
                  </m:oMath>
                </a14:m>
                <a:r>
                  <a:rPr lang="es-VE" dirty="0" smtClean="0"/>
                  <a:t>. </a:t>
                </a:r>
                <a:endParaRPr lang="es-VE" dirty="0"/>
              </a:p>
            </p:txBody>
          </p:sp>
        </mc:Choice>
        <mc:Fallback xmlns="">
          <p:sp>
            <p:nvSpPr>
              <p:cNvPr id="2" name="Rectángulo 1"/>
              <p:cNvSpPr>
                <a:spLocks noRot="1" noChangeAspect="1" noMove="1" noResize="1" noEditPoints="1" noAdjustHandles="1" noChangeArrowheads="1" noChangeShapeType="1" noTextEdit="1"/>
              </p:cNvSpPr>
              <p:nvPr/>
            </p:nvSpPr>
            <p:spPr>
              <a:xfrm>
                <a:off x="822158" y="782922"/>
                <a:ext cx="10487526" cy="1671611"/>
              </a:xfrm>
              <a:prstGeom prst="rect">
                <a:avLst/>
              </a:prstGeom>
              <a:blipFill rotWithShape="0">
                <a:blip r:embed="rId2"/>
                <a:stretch>
                  <a:fillRect l="-523" t="-1818" r="-465" b="-4727"/>
                </a:stretch>
              </a:blipFill>
            </p:spPr>
            <p:txBody>
              <a:bodyPr/>
              <a:lstStyle/>
              <a:p>
                <a:r>
                  <a:rPr lang="es-VE">
                    <a:noFill/>
                  </a:rPr>
                  <a:t> </a:t>
                </a:r>
              </a:p>
            </p:txBody>
          </p:sp>
        </mc:Fallback>
      </mc:AlternateContent>
      <p:pic>
        <p:nvPicPr>
          <p:cNvPr id="3" name="Imagen 2"/>
          <p:cNvPicPr>
            <a:picLocks noChangeAspect="1"/>
          </p:cNvPicPr>
          <p:nvPr/>
        </p:nvPicPr>
        <p:blipFill>
          <a:blip r:embed="rId3"/>
          <a:stretch>
            <a:fillRect/>
          </a:stretch>
        </p:blipFill>
        <p:spPr>
          <a:xfrm>
            <a:off x="822158" y="2538913"/>
            <a:ext cx="4495800" cy="2333625"/>
          </a:xfrm>
          <a:prstGeom prst="rect">
            <a:avLst/>
          </a:prstGeom>
        </p:spPr>
      </p:pic>
      <mc:AlternateContent xmlns:mc="http://schemas.openxmlformats.org/markup-compatibility/2006" xmlns:a14="http://schemas.microsoft.com/office/drawing/2010/main">
        <mc:Choice Requires="a14">
          <p:sp>
            <p:nvSpPr>
              <p:cNvPr id="4" name="Rectángulo 3"/>
              <p:cNvSpPr/>
              <p:nvPr/>
            </p:nvSpPr>
            <p:spPr>
              <a:xfrm>
                <a:off x="6202977" y="2527131"/>
                <a:ext cx="5106707" cy="3338863"/>
              </a:xfrm>
              <a:prstGeom prst="rect">
                <a:avLst/>
              </a:prstGeom>
            </p:spPr>
            <p:txBody>
              <a:bodyPr wrap="square">
                <a:spAutoFit/>
              </a:bodyPr>
              <a:lstStyle/>
              <a:p>
                <a:r>
                  <a:rPr lang="es-VE" b="1" u="sng" dirty="0" smtClean="0"/>
                  <a:t>Solución</a:t>
                </a:r>
                <a:r>
                  <a:rPr lang="es-VE" dirty="0" smtClean="0"/>
                  <a:t>: (a) La fuerza </a:t>
                </a:r>
                <a14:m>
                  <m:oMath xmlns:m="http://schemas.openxmlformats.org/officeDocument/2006/math">
                    <m:acc>
                      <m:accPr>
                        <m:chr m:val="⃗"/>
                        <m:ctrlPr>
                          <a:rPr lang="es-VE" i="1">
                            <a:latin typeface="Cambria Math" panose="02040503050406030204" pitchFamily="18" charset="0"/>
                          </a:rPr>
                        </m:ctrlPr>
                      </m:accPr>
                      <m:e>
                        <m:r>
                          <a:rPr lang="es-VE" i="1">
                            <a:latin typeface="Cambria Math" panose="02040503050406030204" pitchFamily="18" charset="0"/>
                          </a:rPr>
                          <m:t>𝐹</m:t>
                        </m:r>
                      </m:e>
                    </m:acc>
                  </m:oMath>
                </a14:m>
                <a:r>
                  <a:rPr lang="es-VE" dirty="0" smtClean="0"/>
                  <a:t> y el desplazamiento van en el mismo sentido, entonces </a:t>
                </a:r>
              </a:p>
              <a:p>
                <a:pPr/>
                <a14:m>
                  <m:oMathPara xmlns:m="http://schemas.openxmlformats.org/officeDocument/2006/math">
                    <m:oMathParaPr>
                      <m:jc m:val="centerGroup"/>
                    </m:oMathParaPr>
                    <m:oMath xmlns:m="http://schemas.openxmlformats.org/officeDocument/2006/math">
                      <m:r>
                        <a:rPr lang="es-VE" i="1">
                          <a:latin typeface="Cambria Math" panose="02040503050406030204" pitchFamily="18" charset="0"/>
                          <a:ea typeface="Calibri" panose="020F0502020204030204" pitchFamily="34" charset="0"/>
                          <a:cs typeface="Times New Roman" panose="02020603050405020304" pitchFamily="18" charset="0"/>
                        </a:rPr>
                        <m:t>𝑊</m:t>
                      </m:r>
                      <m:r>
                        <a:rPr lang="es-VE"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VE" i="1" smtClean="0">
                              <a:latin typeface="Cambria Math" panose="02040503050406030204" pitchFamily="18" charset="0"/>
                              <a:cs typeface="Times New Roman" panose="02020603050405020304" pitchFamily="18" charset="0"/>
                            </a:rPr>
                          </m:ctrlPr>
                        </m:dPr>
                        <m:e>
                          <m:acc>
                            <m:accPr>
                              <m:chr m:val="⃗"/>
                              <m:ctrlPr>
                                <a:rPr lang="es-VE" i="1" smtClean="0">
                                  <a:latin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cs typeface="Times New Roman" panose="02020603050405020304" pitchFamily="18" charset="0"/>
                                </a:rPr>
                                <m:t>𝐹</m:t>
                              </m:r>
                            </m:e>
                          </m:acc>
                        </m:e>
                      </m:d>
                      <m:d>
                        <m:dPr>
                          <m:begChr m:val="|"/>
                          <m:endChr m:val="|"/>
                          <m:ctrlPr>
                            <a:rPr lang="es-VE" i="1" smtClean="0">
                              <a:latin typeface="Cambria Math" panose="02040503050406030204" pitchFamily="18" charset="0"/>
                              <a:cs typeface="Times New Roman" panose="02020603050405020304" pitchFamily="18" charset="0"/>
                            </a:rPr>
                          </m:ctrlPr>
                        </m:d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ea typeface="Cambria Math" panose="02040503050406030204" pitchFamily="18" charset="0"/>
                                  <a:cs typeface="Times New Roman" panose="02020603050405020304" pitchFamily="18" charset="0"/>
                                </a:rPr>
                                <m:t>𝑑</m:t>
                              </m:r>
                            </m:e>
                          </m:acc>
                        </m:e>
                      </m:d>
                      <m:func>
                        <m:funcPr>
                          <m:ctrlPr>
                            <a:rPr lang="es-VE"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VE">
                              <a:latin typeface="Cambria Math" panose="02040503050406030204" pitchFamily="18" charset="0"/>
                              <a:ea typeface="Calibri" panose="020F0502020204030204" pitchFamily="34" charset="0"/>
                              <a:cs typeface="Times New Roman" panose="02020603050405020304" pitchFamily="18" charset="0"/>
                            </a:rPr>
                            <m:t>cos</m:t>
                          </m:r>
                        </m:fName>
                        <m:e>
                          <m:r>
                            <a:rPr lang="es-VE" i="1">
                              <a:latin typeface="Cambria Math" panose="02040503050406030204" pitchFamily="18" charset="0"/>
                              <a:ea typeface="Calibri" panose="020F0502020204030204" pitchFamily="34" charset="0"/>
                              <a:cs typeface="Times New Roman" panose="02020603050405020304" pitchFamily="18" charset="0"/>
                            </a:rPr>
                            <m:t>0</m:t>
                          </m:r>
                          <m:r>
                            <a:rPr lang="es-VE" i="1" smtClean="0">
                              <a:latin typeface="Cambria Math" panose="02040503050406030204" pitchFamily="18" charset="0"/>
                              <a:ea typeface="Cambria Math" panose="02040503050406030204" pitchFamily="18" charset="0"/>
                              <a:cs typeface="Times New Roman" panose="02020603050405020304" pitchFamily="18" charset="0"/>
                            </a:rPr>
                            <m:t>=</m:t>
                          </m:r>
                          <m:r>
                            <a:rPr lang="es-VE" b="0" i="1" smtClean="0">
                              <a:latin typeface="Cambria Math" panose="02040503050406030204" pitchFamily="18" charset="0"/>
                              <a:ea typeface="Cambria Math" panose="02040503050406030204" pitchFamily="18" charset="0"/>
                              <a:cs typeface="Times New Roman" panose="02020603050405020304" pitchFamily="18" charset="0"/>
                            </a:rPr>
                            <m:t>100</m:t>
                          </m:r>
                          <m:r>
                            <a:rPr lang="es-VE" b="0" i="1" smtClean="0">
                              <a:latin typeface="Cambria Math" panose="02040503050406030204" pitchFamily="18" charset="0"/>
                              <a:ea typeface="Cambria Math" panose="02040503050406030204" pitchFamily="18" charset="0"/>
                              <a:cs typeface="Times New Roman" panose="02020603050405020304" pitchFamily="18" charset="0"/>
                            </a:rPr>
                            <m:t>𝐽</m:t>
                          </m:r>
                        </m:e>
                      </m:func>
                    </m:oMath>
                  </m:oMathPara>
                </a14:m>
                <a:endParaRPr lang="es-VE" dirty="0" smtClean="0"/>
              </a:p>
              <a:p>
                <a:pPr>
                  <a:spcBef>
                    <a:spcPts val="600"/>
                  </a:spcBef>
                  <a:spcAft>
                    <a:spcPts val="600"/>
                  </a:spcAft>
                </a:pPr>
                <a:r>
                  <a:rPr lang="es-VE" dirty="0" smtClean="0"/>
                  <a:t>(b) En el caso de la fricción el sentido es opuesto al desplazamiento, así que, sabiendo que </a:t>
                </a:r>
                <a14:m>
                  <m:oMath xmlns:m="http://schemas.openxmlformats.org/officeDocument/2006/math">
                    <m:sSub>
                      <m:sSubPr>
                        <m:ctrlPr>
                          <a:rPr lang="es-VE" i="1">
                            <a:latin typeface="Cambria Math" panose="02040503050406030204" pitchFamily="18" charset="0"/>
                          </a:rPr>
                        </m:ctrlPr>
                      </m:sSubPr>
                      <m:e>
                        <m:acc>
                          <m:accPr>
                            <m:chr m:val="⃗"/>
                            <m:ctrlPr>
                              <a:rPr lang="es-VE" i="1">
                                <a:latin typeface="Cambria Math" panose="02040503050406030204" pitchFamily="18" charset="0"/>
                              </a:rPr>
                            </m:ctrlPr>
                          </m:accPr>
                          <m:e>
                            <m:r>
                              <a:rPr lang="es-VE" i="1">
                                <a:latin typeface="Cambria Math" panose="02040503050406030204" pitchFamily="18" charset="0"/>
                              </a:rPr>
                              <m:t>𝑓</m:t>
                            </m:r>
                          </m:e>
                        </m:acc>
                      </m:e>
                      <m:sub>
                        <m:r>
                          <a:rPr lang="es-VE" i="1">
                            <a:latin typeface="Cambria Math" panose="02040503050406030204" pitchFamily="18" charset="0"/>
                          </a:rPr>
                          <m:t>𝑘</m:t>
                        </m:r>
                      </m:sub>
                    </m:sSub>
                    <m:r>
                      <a:rPr lang="es-VE" i="1" smtClean="0">
                        <a:latin typeface="Cambria Math" panose="02040503050406030204" pitchFamily="18" charset="0"/>
                        <a:ea typeface="Cambria Math" panose="02040503050406030204" pitchFamily="18" charset="0"/>
                      </a:rPr>
                      <m:t>=</m:t>
                    </m:r>
                    <m:r>
                      <a:rPr lang="es-VE" i="1" smtClean="0">
                        <a:latin typeface="Cambria Math" panose="02040503050406030204" pitchFamily="18" charset="0"/>
                        <a:ea typeface="Cambria Math" panose="02040503050406030204" pitchFamily="18" charset="0"/>
                      </a:rPr>
                      <m:t>𝜇</m:t>
                    </m:r>
                    <m:r>
                      <a:rPr lang="es-VE" b="0" i="1" smtClean="0">
                        <a:latin typeface="Cambria Math" panose="02040503050406030204" pitchFamily="18" charset="0"/>
                        <a:ea typeface="Cambria Math" panose="02040503050406030204" pitchFamily="18" charset="0"/>
                      </a:rPr>
                      <m:t>𝑁</m:t>
                    </m:r>
                  </m:oMath>
                </a14:m>
                <a:r>
                  <a:rPr lang="es-VE" dirty="0" smtClean="0"/>
                  <a:t> y que </a:t>
                </a:r>
                <a14:m>
                  <m:oMath xmlns:m="http://schemas.openxmlformats.org/officeDocument/2006/math">
                    <m:r>
                      <a:rPr lang="es-VE" b="0" i="1" smtClean="0">
                        <a:latin typeface="Cambria Math" panose="02040503050406030204" pitchFamily="18" charset="0"/>
                      </a:rPr>
                      <m:t>𝑁</m:t>
                    </m:r>
                    <m:r>
                      <a:rPr lang="es-VE" b="0" i="1" smtClean="0">
                        <a:latin typeface="Cambria Math" panose="02040503050406030204" pitchFamily="18" charset="0"/>
                        <a:ea typeface="Cambria Math" panose="02040503050406030204" pitchFamily="18" charset="0"/>
                      </a:rPr>
                      <m:t>=</m:t>
                    </m:r>
                    <m:r>
                      <a:rPr lang="es-VE" b="0" i="1" smtClean="0">
                        <a:latin typeface="Cambria Math" panose="02040503050406030204" pitchFamily="18" charset="0"/>
                        <a:ea typeface="Cambria Math" panose="02040503050406030204" pitchFamily="18" charset="0"/>
                      </a:rPr>
                      <m:t>𝑚𝑔</m:t>
                    </m:r>
                    <m:func>
                      <m:funcPr>
                        <m:ctrlPr>
                          <a:rPr lang="es-VE" b="0" i="1" smtClean="0">
                            <a:latin typeface="Cambria Math" panose="02040503050406030204" pitchFamily="18" charset="0"/>
                            <a:ea typeface="Cambria Math" panose="02040503050406030204" pitchFamily="18" charset="0"/>
                          </a:rPr>
                        </m:ctrlPr>
                      </m:funcPr>
                      <m:fName>
                        <m:r>
                          <m:rPr>
                            <m:sty m:val="p"/>
                          </m:rPr>
                          <a:rPr lang="es-VE" b="0" i="0" smtClean="0">
                            <a:latin typeface="Cambria Math" panose="02040503050406030204" pitchFamily="18" charset="0"/>
                            <a:ea typeface="Cambria Math" panose="02040503050406030204" pitchFamily="18" charset="0"/>
                          </a:rPr>
                          <m:t>cos</m:t>
                        </m:r>
                      </m:fName>
                      <m:e>
                        <m:r>
                          <a:rPr lang="es-VE" b="0" i="1" smtClean="0">
                            <a:latin typeface="Cambria Math" panose="02040503050406030204" pitchFamily="18" charset="0"/>
                            <a:ea typeface="Cambria Math" panose="02040503050406030204" pitchFamily="18" charset="0"/>
                          </a:rPr>
                          <m:t>𝜃</m:t>
                        </m:r>
                      </m:e>
                    </m:func>
                  </m:oMath>
                </a14:m>
                <a:r>
                  <a:rPr lang="es-VE" dirty="0" smtClean="0"/>
                  <a:t>, tenemos</a:t>
                </a:r>
              </a:p>
              <a:p>
                <a:pPr>
                  <a:spcBef>
                    <a:spcPts val="600"/>
                  </a:spcBef>
                  <a:spcAft>
                    <a:spcPts val="600"/>
                  </a:spcAft>
                </a:pPr>
                <a:r>
                  <a:rPr lang="es-VE" dirty="0" smtClean="0"/>
                  <a:t> </a:t>
                </a:r>
                <a14:m>
                  <m:oMath xmlns:m="http://schemas.openxmlformats.org/officeDocument/2006/math">
                    <m:r>
                      <a:rPr lang="es-VE" i="1">
                        <a:latin typeface="Cambria Math" panose="02040503050406030204" pitchFamily="18" charset="0"/>
                        <a:ea typeface="Calibri" panose="020F0502020204030204" pitchFamily="34" charset="0"/>
                        <a:cs typeface="Times New Roman" panose="02020603050405020304" pitchFamily="18" charset="0"/>
                      </a:rPr>
                      <m:t>𝑊</m:t>
                    </m:r>
                    <m:r>
                      <a:rPr lang="es-VE"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VE" i="1" smtClean="0">
                            <a:latin typeface="Cambria Math" panose="02040503050406030204" pitchFamily="18" charset="0"/>
                            <a:cs typeface="Times New Roman" panose="02020603050405020304" pitchFamily="18" charset="0"/>
                          </a:rPr>
                        </m:ctrlPr>
                      </m:dPr>
                      <m:e>
                        <m:sSub>
                          <m:sSubPr>
                            <m:ctrlPr>
                              <a:rPr lang="es-VE" i="1">
                                <a:latin typeface="Cambria Math" panose="02040503050406030204" pitchFamily="18" charset="0"/>
                                <a:cs typeface="Times New Roman" panose="02020603050405020304" pitchFamily="18" charset="0"/>
                              </a:rPr>
                            </m:ctrlPr>
                          </m:sSub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cs typeface="Times New Roman" panose="02020603050405020304" pitchFamily="18" charset="0"/>
                                  </a:rPr>
                                  <m:t>𝑓</m:t>
                                </m:r>
                              </m:e>
                            </m:acc>
                          </m:e>
                          <m:sub>
                            <m:r>
                              <a:rPr lang="es-VE" i="1">
                                <a:latin typeface="Cambria Math" panose="02040503050406030204" pitchFamily="18" charset="0"/>
                                <a:cs typeface="Times New Roman" panose="02020603050405020304" pitchFamily="18" charset="0"/>
                              </a:rPr>
                              <m:t>𝑘</m:t>
                            </m:r>
                          </m:sub>
                        </m:sSub>
                      </m:e>
                    </m:d>
                    <m:func>
                      <m:funcPr>
                        <m:ctrlPr>
                          <a:rPr lang="es-VE" i="1">
                            <a:latin typeface="Cambria Math" panose="02040503050406030204" pitchFamily="18" charset="0"/>
                            <a:ea typeface="Calibri" panose="020F0502020204030204" pitchFamily="34" charset="0"/>
                            <a:cs typeface="Times New Roman" panose="02020603050405020304" pitchFamily="18" charset="0"/>
                          </a:rPr>
                        </m:ctrlPr>
                      </m:funcPr>
                      <m:fName>
                        <m:d>
                          <m:dPr>
                            <m:begChr m:val="|"/>
                            <m:endChr m:val="|"/>
                            <m:ctrlPr>
                              <a:rPr lang="es-VE" i="1">
                                <a:latin typeface="Cambria Math" panose="02040503050406030204" pitchFamily="18" charset="0"/>
                                <a:cs typeface="Times New Roman" panose="02020603050405020304" pitchFamily="18" charset="0"/>
                              </a:rPr>
                            </m:ctrlPr>
                          </m:d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ea typeface="Cambria Math" panose="02040503050406030204" pitchFamily="18" charset="0"/>
                                    <a:cs typeface="Times New Roman" panose="02020603050405020304" pitchFamily="18" charset="0"/>
                                  </a:rPr>
                                  <m:t>𝑑</m:t>
                                </m:r>
                              </m:e>
                            </m:acc>
                          </m:e>
                        </m:d>
                        <m:r>
                          <m:rPr>
                            <m:sty m:val="p"/>
                          </m:rPr>
                          <a:rPr lang="es-VE">
                            <a:latin typeface="Cambria Math" panose="02040503050406030204" pitchFamily="18" charset="0"/>
                            <a:ea typeface="Calibri" panose="020F0502020204030204" pitchFamily="34" charset="0"/>
                            <a:cs typeface="Times New Roman" panose="02020603050405020304" pitchFamily="18" charset="0"/>
                          </a:rPr>
                          <m:t>cos</m:t>
                        </m:r>
                      </m:fName>
                      <m:e>
                        <m:r>
                          <a:rPr lang="es-VE" b="0" i="1" smtClean="0">
                            <a:latin typeface="Cambria Math" panose="02040503050406030204" pitchFamily="18" charset="0"/>
                            <a:ea typeface="Calibri" panose="020F0502020204030204" pitchFamily="34" charset="0"/>
                            <a:cs typeface="Times New Roman" panose="02020603050405020304" pitchFamily="18" charset="0"/>
                          </a:rPr>
                          <m:t>18</m:t>
                        </m:r>
                        <m:r>
                          <a:rPr lang="es-VE" i="1">
                            <a:latin typeface="Cambria Math" panose="02040503050406030204" pitchFamily="18" charset="0"/>
                            <a:ea typeface="Calibri" panose="020F0502020204030204" pitchFamily="34" charset="0"/>
                            <a:cs typeface="Times New Roman" panose="02020603050405020304" pitchFamily="18" charset="0"/>
                          </a:rPr>
                          <m:t>0</m:t>
                        </m:r>
                        <m:r>
                          <a:rPr lang="es-VE" i="1">
                            <a:latin typeface="Cambria Math" panose="02040503050406030204" pitchFamily="18" charset="0"/>
                            <a:ea typeface="Cambria Math" panose="02040503050406030204" pitchFamily="18" charset="0"/>
                            <a:cs typeface="Times New Roman" panose="02020603050405020304" pitchFamily="18" charset="0"/>
                          </a:rPr>
                          <m:t>=</m:t>
                        </m:r>
                        <m:r>
                          <a:rPr lang="es-VE"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s-VE" i="1" smtClean="0">
                                <a:latin typeface="Cambria Math" panose="02040503050406030204" pitchFamily="18" charset="0"/>
                                <a:ea typeface="Cambria Math" panose="02040503050406030204" pitchFamily="18" charset="0"/>
                                <a:cs typeface="Times New Roman" panose="02020603050405020304" pitchFamily="18" charset="0"/>
                              </a:rPr>
                              <m:t>𝜇</m:t>
                            </m:r>
                          </m:e>
                          <m:sub>
                            <m:r>
                              <a:rPr lang="es-VE" b="0" i="1" smtClean="0">
                                <a:latin typeface="Cambria Math" panose="02040503050406030204" pitchFamily="18" charset="0"/>
                                <a:ea typeface="Cambria Math" panose="02040503050406030204" pitchFamily="18" charset="0"/>
                                <a:cs typeface="Times New Roman" panose="02020603050405020304" pitchFamily="18" charset="0"/>
                              </a:rPr>
                              <m:t>𝑘</m:t>
                            </m:r>
                          </m:sub>
                        </m:sSub>
                        <m:r>
                          <a:rPr lang="es-VE" b="0" i="1" smtClean="0">
                            <a:latin typeface="Cambria Math" panose="02040503050406030204" pitchFamily="18" charset="0"/>
                            <a:ea typeface="Cambria Math" panose="02040503050406030204" pitchFamily="18" charset="0"/>
                            <a:cs typeface="Times New Roman" panose="02020603050405020304" pitchFamily="18" charset="0"/>
                          </a:rPr>
                          <m:t>𝑚𝑔</m:t>
                        </m:r>
                        <m:func>
                          <m:funcPr>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s-VE" b="0" i="0" smtClean="0">
                                <a:latin typeface="Cambria Math" panose="02040503050406030204" pitchFamily="18" charset="0"/>
                                <a:ea typeface="Cambria Math" panose="02040503050406030204" pitchFamily="18" charset="0"/>
                                <a:cs typeface="Times New Roman" panose="02020603050405020304" pitchFamily="18" charset="0"/>
                              </a:rPr>
                              <m:t>cos</m:t>
                            </m:r>
                          </m:fName>
                          <m:e>
                            <m:r>
                              <a:rPr lang="es-VE" b="0" i="1" smtClean="0">
                                <a:latin typeface="Cambria Math" panose="02040503050406030204" pitchFamily="18" charset="0"/>
                                <a:ea typeface="Cambria Math" panose="02040503050406030204" pitchFamily="18" charset="0"/>
                                <a:cs typeface="Times New Roman" panose="02020603050405020304" pitchFamily="18" charset="0"/>
                              </a:rPr>
                              <m:t>𝜃</m:t>
                            </m:r>
                            <m:r>
                              <a:rPr lang="es-VE" b="0" i="1" smtClean="0">
                                <a:latin typeface="Cambria Math" panose="02040503050406030204" pitchFamily="18" charset="0"/>
                                <a:ea typeface="Cambria Math" panose="02040503050406030204" pitchFamily="18" charset="0"/>
                                <a:cs typeface="Times New Roman" panose="02020603050405020304" pitchFamily="18" charset="0"/>
                              </a:rPr>
                              <m:t>∙</m:t>
                            </m:r>
                            <m:r>
                              <a:rPr lang="es-VE" b="0" i="1" smtClean="0">
                                <a:latin typeface="Cambria Math" panose="02040503050406030204" pitchFamily="18" charset="0"/>
                                <a:ea typeface="Cambria Math" panose="02040503050406030204" pitchFamily="18" charset="0"/>
                                <a:cs typeface="Times New Roman" panose="02020603050405020304" pitchFamily="18" charset="0"/>
                              </a:rPr>
                              <m:t>𝑑</m:t>
                            </m:r>
                          </m:e>
                        </m:func>
                        <m:r>
                          <a:rPr lang="es-VE" b="0" i="1" smtClean="0">
                            <a:latin typeface="Cambria Math" panose="02040503050406030204" pitchFamily="18" charset="0"/>
                            <a:ea typeface="Cambria Math" panose="02040503050406030204" pitchFamily="18" charset="0"/>
                            <a:cs typeface="Times New Roman" panose="02020603050405020304" pitchFamily="18" charset="0"/>
                          </a:rPr>
                          <m:t> </m:t>
                        </m:r>
                      </m:e>
                    </m:func>
                  </m:oMath>
                </a14:m>
                <a:endParaRPr lang="es-VE" dirty="0"/>
              </a:p>
              <a:p>
                <a:pPr/>
                <a14:m>
                  <m:oMathPara xmlns:m="http://schemas.openxmlformats.org/officeDocument/2006/math">
                    <m:oMathParaPr>
                      <m:jc m:val="centerGroup"/>
                    </m:oMathParaPr>
                    <m:oMath xmlns:m="http://schemas.openxmlformats.org/officeDocument/2006/math">
                      <m:r>
                        <a:rPr lang="es-VE" i="1">
                          <a:latin typeface="Cambria Math" panose="02040503050406030204" pitchFamily="18" charset="0"/>
                          <a:ea typeface="Calibri" panose="020F0502020204030204" pitchFamily="34" charset="0"/>
                          <a:cs typeface="Times New Roman" panose="02020603050405020304" pitchFamily="18" charset="0"/>
                        </a:rPr>
                        <m:t>𝑊</m:t>
                      </m:r>
                      <m:r>
                        <a:rPr lang="es-VE" i="1">
                          <a:latin typeface="Cambria Math" panose="02040503050406030204" pitchFamily="18" charset="0"/>
                          <a:ea typeface="Calibri" panose="020F0502020204030204" pitchFamily="34" charset="0"/>
                          <a:cs typeface="Times New Roman" panose="02020603050405020304" pitchFamily="18" charset="0"/>
                        </a:rPr>
                        <m:t>=0,2∙2</m:t>
                      </m:r>
                      <m:r>
                        <a:rPr lang="es-VE" b="0" i="1" smtClean="0">
                          <a:latin typeface="Cambria Math" panose="02040503050406030204" pitchFamily="18" charset="0"/>
                          <a:ea typeface="Cambria Math" panose="02040503050406030204" pitchFamily="18" charset="0"/>
                          <a:cs typeface="Times New Roman" panose="02020603050405020304" pitchFamily="18" charset="0"/>
                        </a:rPr>
                        <m:t>𝑘𝑔</m:t>
                      </m:r>
                      <m:r>
                        <a:rPr lang="es-VE"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s-VE" b="0" i="1" smtClean="0">
                              <a:latin typeface="Cambria Math" panose="02040503050406030204" pitchFamily="18" charset="0"/>
                              <a:ea typeface="Cambria Math" panose="02040503050406030204" pitchFamily="18" charset="0"/>
                              <a:cs typeface="Times New Roman" panose="02020603050405020304" pitchFamily="18" charset="0"/>
                            </a:rPr>
                            <m:t>9,8</m:t>
                          </m:r>
                          <m:r>
                            <a:rPr lang="es-VE" b="0" i="1" smtClean="0">
                              <a:latin typeface="Cambria Math" panose="02040503050406030204" pitchFamily="18" charset="0"/>
                              <a:ea typeface="Cambria Math" panose="02040503050406030204" pitchFamily="18" charset="0"/>
                              <a:cs typeface="Times New Roman" panose="02020603050405020304" pitchFamily="18" charset="0"/>
                            </a:rPr>
                            <m:t>𝑚</m:t>
                          </m:r>
                        </m:num>
                        <m:den>
                          <m:sSup>
                            <m:sSupPr>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s-VE" b="0" i="1" smtClean="0">
                                  <a:latin typeface="Cambria Math" panose="02040503050406030204" pitchFamily="18" charset="0"/>
                                  <a:ea typeface="Cambria Math" panose="02040503050406030204" pitchFamily="18" charset="0"/>
                                  <a:cs typeface="Times New Roman" panose="02020603050405020304" pitchFamily="18" charset="0"/>
                                </a:rPr>
                                <m:t>𝑠</m:t>
                              </m:r>
                            </m:e>
                            <m:sup>
                              <m:r>
                                <a:rPr lang="es-VE" b="0" i="1" smtClean="0">
                                  <a:latin typeface="Cambria Math" panose="02040503050406030204" pitchFamily="18" charset="0"/>
                                  <a:ea typeface="Cambria Math" panose="02040503050406030204" pitchFamily="18" charset="0"/>
                                  <a:cs typeface="Times New Roman" panose="02020603050405020304" pitchFamily="18" charset="0"/>
                                </a:rPr>
                                <m:t>2</m:t>
                              </m:r>
                            </m:sup>
                          </m:sSup>
                        </m:den>
                      </m:f>
                      <m:r>
                        <a:rPr lang="es-VE" b="0" i="1" smtClean="0">
                          <a:latin typeface="Cambria Math" panose="02040503050406030204" pitchFamily="18" charset="0"/>
                          <a:ea typeface="Cambria Math" panose="02040503050406030204" pitchFamily="18" charset="0"/>
                          <a:cs typeface="Times New Roman" panose="02020603050405020304" pitchFamily="18" charset="0"/>
                        </a:rPr>
                        <m:t>∙5</m:t>
                      </m:r>
                      <m:r>
                        <a:rPr lang="es-VE" b="0" i="1" smtClean="0">
                          <a:latin typeface="Cambria Math" panose="02040503050406030204" pitchFamily="18" charset="0"/>
                          <a:ea typeface="Cambria Math" panose="02040503050406030204" pitchFamily="18" charset="0"/>
                          <a:cs typeface="Times New Roman" panose="02020603050405020304" pitchFamily="18" charset="0"/>
                        </a:rPr>
                        <m:t>𝑚</m:t>
                      </m:r>
                      <m:r>
                        <a:rPr lang="es-VE" b="0" i="1" smtClean="0">
                          <a:latin typeface="Cambria Math" panose="02040503050406030204" pitchFamily="18" charset="0"/>
                          <a:ea typeface="Cambria Math" panose="02040503050406030204" pitchFamily="18" charset="0"/>
                          <a:cs typeface="Times New Roman" panose="02020603050405020304" pitchFamily="18" charset="0"/>
                        </a:rPr>
                        <m:t>∙</m:t>
                      </m:r>
                      <m:func>
                        <m:funcPr>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s-VE" b="0" i="0" smtClean="0">
                              <a:latin typeface="Cambria Math" panose="02040503050406030204" pitchFamily="18" charset="0"/>
                              <a:ea typeface="Cambria Math" panose="02040503050406030204" pitchFamily="18" charset="0"/>
                              <a:cs typeface="Times New Roman" panose="02020603050405020304" pitchFamily="18" charset="0"/>
                            </a:rPr>
                            <m:t>cos</m:t>
                          </m:r>
                        </m:fName>
                        <m:e>
                          <m:r>
                            <a:rPr lang="es-VE" b="0" i="1" smtClean="0">
                              <a:latin typeface="Cambria Math" panose="02040503050406030204" pitchFamily="18" charset="0"/>
                              <a:ea typeface="Cambria Math" panose="02040503050406030204" pitchFamily="18" charset="0"/>
                              <a:cs typeface="Times New Roman" panose="02020603050405020304" pitchFamily="18" charset="0"/>
                            </a:rPr>
                            <m:t>30</m:t>
                          </m:r>
                        </m:e>
                      </m:func>
                      <m:r>
                        <a:rPr lang="es-VE" b="0" i="1" smtClean="0">
                          <a:latin typeface="Cambria Math" panose="02040503050406030204" pitchFamily="18" charset="0"/>
                          <a:ea typeface="Cambria Math" panose="02040503050406030204" pitchFamily="18" charset="0"/>
                          <a:cs typeface="Times New Roman" panose="02020603050405020304" pitchFamily="18" charset="0"/>
                        </a:rPr>
                        <m:t>=−42,4 </m:t>
                      </m:r>
                      <m:r>
                        <m:rPr>
                          <m:sty m:val="p"/>
                        </m:rPr>
                        <a:rPr lang="es-VE" b="0" i="0" smtClean="0">
                          <a:latin typeface="Cambria Math" panose="02040503050406030204" pitchFamily="18" charset="0"/>
                          <a:ea typeface="Cambria Math" panose="02040503050406030204" pitchFamily="18" charset="0"/>
                          <a:cs typeface="Times New Roman" panose="02020603050405020304" pitchFamily="18" charset="0"/>
                        </a:rPr>
                        <m:t>J</m:t>
                      </m:r>
                    </m:oMath>
                  </m:oMathPara>
                </a14:m>
                <a:endParaRPr lang="es-VE" dirty="0"/>
              </a:p>
              <a:p>
                <a:r>
                  <a:rPr lang="es-VE" dirty="0" smtClean="0"/>
                  <a:t> </a:t>
                </a:r>
                <a:endParaRPr lang="es-VE" dirty="0"/>
              </a:p>
            </p:txBody>
          </p:sp>
        </mc:Choice>
        <mc:Fallback xmlns="">
          <p:sp>
            <p:nvSpPr>
              <p:cNvPr id="4" name="Rectángulo 3"/>
              <p:cNvSpPr>
                <a:spLocks noRot="1" noChangeAspect="1" noMove="1" noResize="1" noEditPoints="1" noAdjustHandles="1" noChangeArrowheads="1" noChangeShapeType="1" noTextEdit="1"/>
              </p:cNvSpPr>
              <p:nvPr/>
            </p:nvSpPr>
            <p:spPr>
              <a:xfrm>
                <a:off x="6202977" y="2527131"/>
                <a:ext cx="5106707" cy="3338863"/>
              </a:xfrm>
              <a:prstGeom prst="rect">
                <a:avLst/>
              </a:prstGeom>
              <a:blipFill rotWithShape="0">
                <a:blip r:embed="rId4"/>
                <a:stretch>
                  <a:fillRect l="-1075" t="-2742"/>
                </a:stretch>
              </a:blipFill>
            </p:spPr>
            <p:txBody>
              <a:bodyPr/>
              <a:lstStyle/>
              <a:p>
                <a:r>
                  <a:rPr lang="es-VE">
                    <a:noFill/>
                  </a:rPr>
                  <a:t> </a:t>
                </a:r>
              </a:p>
            </p:txBody>
          </p:sp>
        </mc:Fallback>
      </mc:AlternateContent>
      <p:sp>
        <p:nvSpPr>
          <p:cNvPr id="5" name="Rectángulo 4"/>
          <p:cNvSpPr/>
          <p:nvPr/>
        </p:nvSpPr>
        <p:spPr>
          <a:xfrm>
            <a:off x="822158" y="4764254"/>
            <a:ext cx="4880810" cy="584775"/>
          </a:xfrm>
          <a:prstGeom prst="rect">
            <a:avLst/>
          </a:prstGeom>
        </p:spPr>
        <p:txBody>
          <a:bodyPr wrap="square">
            <a:spAutoFit/>
          </a:bodyPr>
          <a:lstStyle/>
          <a:p>
            <a:pPr algn="just"/>
            <a:r>
              <a:rPr lang="es-VE" sz="1600" dirty="0"/>
              <a:t>Figura </a:t>
            </a:r>
            <a:r>
              <a:rPr lang="es-VE" sz="1600" dirty="0" smtClean="0"/>
              <a:t>6. </a:t>
            </a:r>
            <a:r>
              <a:rPr lang="es-VE" sz="1600" dirty="0"/>
              <a:t>B</a:t>
            </a:r>
            <a:r>
              <a:rPr lang="es-VE" sz="1600" dirty="0" smtClean="0"/>
              <a:t>loque en plano inclinado sometido </a:t>
            </a:r>
            <a:r>
              <a:rPr lang="es-VE" sz="1600" dirty="0"/>
              <a:t>a la acción </a:t>
            </a:r>
            <a:r>
              <a:rPr lang="es-VE" sz="1600" dirty="0" smtClean="0"/>
              <a:t>      </a:t>
            </a:r>
          </a:p>
          <a:p>
            <a:pPr algn="just"/>
            <a:r>
              <a:rPr lang="es-VE" sz="1600" dirty="0"/>
              <a:t> </a:t>
            </a:r>
            <a:r>
              <a:rPr lang="es-VE" sz="1600" dirty="0" smtClean="0"/>
              <a:t>               de </a:t>
            </a:r>
            <a:r>
              <a:rPr lang="es-VE" sz="1600" dirty="0"/>
              <a:t>diferentes fuerzas</a:t>
            </a:r>
          </a:p>
        </p:txBody>
      </p:sp>
    </p:spTree>
    <p:extLst>
      <p:ext uri="{BB962C8B-B14F-4D97-AF65-F5344CB8AC3E}">
        <p14:creationId xmlns:p14="http://schemas.microsoft.com/office/powerpoint/2010/main" val="164871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933145" y="613860"/>
                <a:ext cx="10713423" cy="3535199"/>
              </a:xfrm>
              <a:prstGeom prst="rect">
                <a:avLst/>
              </a:prstGeom>
            </p:spPr>
            <p:txBody>
              <a:bodyPr wrap="square">
                <a:spAutoFit/>
              </a:bodyPr>
              <a:lstStyle/>
              <a:p>
                <a:r>
                  <a:rPr lang="es-VE" dirty="0" smtClean="0"/>
                  <a:t>(c) La fuerza  de gravedad tiene una componente en la misma dirección del desplazamiento pero de sentido opuesto </a:t>
                </a:r>
              </a:p>
              <a:p>
                <a:pPr/>
                <a14:m>
                  <m:oMathPara xmlns:m="http://schemas.openxmlformats.org/officeDocument/2006/math">
                    <m:oMathParaPr>
                      <m:jc m:val="centerGroup"/>
                    </m:oMathParaPr>
                    <m:oMath xmlns:m="http://schemas.openxmlformats.org/officeDocument/2006/math">
                      <m:sSub>
                        <m:sSub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ea typeface="Cambria Math" panose="02040503050406030204" pitchFamily="18" charset="0"/>
                                  <a:cs typeface="Times New Roman" panose="02020603050405020304" pitchFamily="18" charset="0"/>
                                </a:rPr>
                                <m:t>𝐹</m:t>
                              </m:r>
                            </m:e>
                          </m:acc>
                        </m:e>
                        <m:sub>
                          <m:r>
                            <a:rPr lang="es-VE" b="0" i="1" smtClean="0">
                              <a:latin typeface="Cambria Math" panose="02040503050406030204" pitchFamily="18" charset="0"/>
                              <a:ea typeface="Cambria Math" panose="02040503050406030204" pitchFamily="18" charset="0"/>
                              <a:cs typeface="Times New Roman" panose="02020603050405020304" pitchFamily="18" charset="0"/>
                            </a:rPr>
                            <m:t>𝑔</m:t>
                          </m:r>
                        </m:sub>
                      </m:sSub>
                      <m:r>
                        <a:rPr lang="es-VE" i="1" smtClean="0">
                          <a:latin typeface="Cambria Math" panose="02040503050406030204" pitchFamily="18" charset="0"/>
                          <a:ea typeface="Cambria Math" panose="02040503050406030204" pitchFamily="18" charset="0"/>
                          <a:cs typeface="Times New Roman" panose="02020603050405020304" pitchFamily="18" charset="0"/>
                        </a:rPr>
                        <m:t>=</m:t>
                      </m:r>
                      <m:r>
                        <a:rPr lang="es-VE" i="1">
                          <a:latin typeface="Cambria Math" panose="02040503050406030204" pitchFamily="18" charset="0"/>
                          <a:ea typeface="Cambria Math" panose="02040503050406030204" pitchFamily="18" charset="0"/>
                          <a:cs typeface="Times New Roman" panose="02020603050405020304" pitchFamily="18" charset="0"/>
                        </a:rPr>
                        <m:t>𝑚𝑔</m:t>
                      </m:r>
                      <m:func>
                        <m:func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s-VE" i="0" smtClean="0">
                              <a:latin typeface="Cambria Math" panose="02040503050406030204" pitchFamily="18" charset="0"/>
                              <a:ea typeface="Cambria Math" panose="02040503050406030204" pitchFamily="18" charset="0"/>
                              <a:cs typeface="Times New Roman" panose="02020603050405020304" pitchFamily="18" charset="0"/>
                            </a:rPr>
                            <m:t>sin</m:t>
                          </m:r>
                        </m:fName>
                        <m:e>
                          <m:r>
                            <a:rPr lang="es-VE" b="0" i="1" smtClean="0">
                              <a:latin typeface="Cambria Math" panose="02040503050406030204" pitchFamily="18" charset="0"/>
                              <a:ea typeface="Cambria Math" panose="02040503050406030204" pitchFamily="18" charset="0"/>
                              <a:cs typeface="Times New Roman" panose="02020603050405020304" pitchFamily="18" charset="0"/>
                            </a:rPr>
                            <m:t>30</m:t>
                          </m:r>
                        </m:e>
                      </m:func>
                    </m:oMath>
                  </m:oMathPara>
                </a14:m>
                <a:endParaRPr lang="es-VE" dirty="0" smtClean="0"/>
              </a:p>
              <a:p>
                <a:pPr/>
                <a14:m>
                  <m:oMathPara xmlns:m="http://schemas.openxmlformats.org/officeDocument/2006/math">
                    <m:oMathParaPr>
                      <m:jc m:val="centerGroup"/>
                    </m:oMathParaPr>
                    <m:oMath xmlns:m="http://schemas.openxmlformats.org/officeDocument/2006/math">
                      <m:r>
                        <a:rPr lang="es-VE" i="1">
                          <a:latin typeface="Cambria Math" panose="02040503050406030204" pitchFamily="18" charset="0"/>
                          <a:ea typeface="Calibri" panose="020F0502020204030204" pitchFamily="34" charset="0"/>
                          <a:cs typeface="Times New Roman" panose="02020603050405020304" pitchFamily="18" charset="0"/>
                        </a:rPr>
                        <m:t>𝑊</m:t>
                      </m:r>
                      <m:r>
                        <a:rPr lang="es-VE"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VE" i="1" smtClean="0">
                              <a:latin typeface="Cambria Math" panose="02040503050406030204" pitchFamily="18" charset="0"/>
                              <a:cs typeface="Times New Roman" panose="02020603050405020304" pitchFamily="18" charset="0"/>
                            </a:rPr>
                          </m:ctrlPr>
                        </m:dPr>
                        <m:e>
                          <m:acc>
                            <m:accPr>
                              <m:chr m:val="⃗"/>
                              <m:ctrlPr>
                                <a:rPr lang="es-VE" i="1" smtClean="0">
                                  <a:latin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cs typeface="Times New Roman" panose="02020603050405020304" pitchFamily="18" charset="0"/>
                                </a:rPr>
                                <m:t>𝐹</m:t>
                              </m:r>
                            </m:e>
                          </m:acc>
                        </m:e>
                      </m:d>
                      <m:d>
                        <m:dPr>
                          <m:begChr m:val="|"/>
                          <m:endChr m:val="|"/>
                          <m:ctrlPr>
                            <a:rPr lang="es-VE" i="1" smtClean="0">
                              <a:latin typeface="Cambria Math" panose="02040503050406030204" pitchFamily="18" charset="0"/>
                              <a:cs typeface="Times New Roman" panose="02020603050405020304" pitchFamily="18" charset="0"/>
                            </a:rPr>
                          </m:ctrlPr>
                        </m:d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ea typeface="Cambria Math" panose="02040503050406030204" pitchFamily="18" charset="0"/>
                                  <a:cs typeface="Times New Roman" panose="02020603050405020304" pitchFamily="18" charset="0"/>
                                </a:rPr>
                                <m:t>𝑑</m:t>
                              </m:r>
                            </m:e>
                          </m:acc>
                        </m:e>
                      </m:d>
                      <m:func>
                        <m:funcPr>
                          <m:ctrlPr>
                            <a:rPr lang="es-VE"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VE">
                              <a:latin typeface="Cambria Math" panose="02040503050406030204" pitchFamily="18" charset="0"/>
                              <a:ea typeface="Calibri" panose="020F0502020204030204" pitchFamily="34" charset="0"/>
                              <a:cs typeface="Times New Roman" panose="02020603050405020304" pitchFamily="18" charset="0"/>
                            </a:rPr>
                            <m:t>cos</m:t>
                          </m:r>
                        </m:fName>
                        <m:e>
                          <m:r>
                            <a:rPr lang="es-VE" b="0" i="1" smtClean="0">
                              <a:latin typeface="Cambria Math" panose="02040503050406030204" pitchFamily="18" charset="0"/>
                              <a:ea typeface="Calibri" panose="020F0502020204030204" pitchFamily="34" charset="0"/>
                              <a:cs typeface="Times New Roman" panose="02020603050405020304" pitchFamily="18" charset="0"/>
                            </a:rPr>
                            <m:t>180</m:t>
                          </m:r>
                          <m:r>
                            <a:rPr lang="es-VE" i="1" smtClean="0">
                              <a:latin typeface="Cambria Math" panose="02040503050406030204" pitchFamily="18" charset="0"/>
                              <a:ea typeface="Cambria Math" panose="02040503050406030204" pitchFamily="18" charset="0"/>
                              <a:cs typeface="Times New Roman" panose="02020603050405020304" pitchFamily="18" charset="0"/>
                            </a:rPr>
                            <m:t>=−</m:t>
                          </m:r>
                          <m:r>
                            <a:rPr lang="es-VE" i="1">
                              <a:latin typeface="Cambria Math" panose="02040503050406030204" pitchFamily="18" charset="0"/>
                              <a:ea typeface="Cambria Math" panose="02040503050406030204" pitchFamily="18" charset="0"/>
                              <a:cs typeface="Times New Roman" panose="02020603050405020304" pitchFamily="18" charset="0"/>
                            </a:rPr>
                            <m:t>𝑚𝑔</m:t>
                          </m:r>
                          <m:func>
                            <m:funcPr>
                              <m:ctrlPr>
                                <a:rPr lang="es-VE" i="1">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s-VE">
                                  <a:latin typeface="Cambria Math" panose="02040503050406030204" pitchFamily="18" charset="0"/>
                                  <a:ea typeface="Cambria Math" panose="02040503050406030204" pitchFamily="18" charset="0"/>
                                  <a:cs typeface="Times New Roman" panose="02020603050405020304" pitchFamily="18" charset="0"/>
                                </a:rPr>
                                <m:t>sin</m:t>
                              </m:r>
                            </m:fName>
                            <m:e>
                              <m:r>
                                <a:rPr lang="es-VE" i="1">
                                  <a:latin typeface="Cambria Math" panose="02040503050406030204" pitchFamily="18" charset="0"/>
                                  <a:ea typeface="Cambria Math" panose="02040503050406030204" pitchFamily="18" charset="0"/>
                                  <a:cs typeface="Times New Roman" panose="02020603050405020304" pitchFamily="18" charset="0"/>
                                </a:rPr>
                                <m:t>30</m:t>
                              </m:r>
                              <m:r>
                                <a:rPr lang="es-VE" i="1" smtClean="0">
                                  <a:latin typeface="Cambria Math" panose="02040503050406030204" pitchFamily="18" charset="0"/>
                                  <a:ea typeface="Cambria Math" panose="02040503050406030204" pitchFamily="18" charset="0"/>
                                  <a:cs typeface="Times New Roman" panose="02020603050405020304" pitchFamily="18" charset="0"/>
                                </a:rPr>
                                <m:t>∙</m:t>
                              </m:r>
                              <m:r>
                                <a:rPr lang="es-VE" b="0" i="1" smtClean="0">
                                  <a:latin typeface="Cambria Math" panose="02040503050406030204" pitchFamily="18" charset="0"/>
                                  <a:ea typeface="Cambria Math" panose="02040503050406030204" pitchFamily="18" charset="0"/>
                                  <a:cs typeface="Times New Roman" panose="02020603050405020304" pitchFamily="18" charset="0"/>
                                </a:rPr>
                                <m:t>𝑑</m:t>
                              </m:r>
                            </m:e>
                          </m:func>
                          <m:r>
                            <a:rPr lang="es-VE" i="1" smtClean="0">
                              <a:latin typeface="Cambria Math" panose="02040503050406030204" pitchFamily="18" charset="0"/>
                              <a:ea typeface="Cambria Math" panose="02040503050406030204" pitchFamily="18" charset="0"/>
                              <a:cs typeface="Times New Roman" panose="02020603050405020304" pitchFamily="18" charset="0"/>
                            </a:rPr>
                            <m:t>=</m:t>
                          </m:r>
                          <m:r>
                            <a:rPr lang="es-VE" i="1">
                              <a:latin typeface="Cambria Math" panose="02040503050406030204" pitchFamily="18" charset="0"/>
                              <a:ea typeface="Cambria Math" panose="02040503050406030204" pitchFamily="18" charset="0"/>
                              <a:cs typeface="Times New Roman" panose="02020603050405020304" pitchFamily="18" charset="0"/>
                            </a:rPr>
                            <m:t>2</m:t>
                          </m:r>
                          <m:r>
                            <a:rPr lang="es-VE" i="1">
                              <a:latin typeface="Cambria Math" panose="02040503050406030204" pitchFamily="18" charset="0"/>
                              <a:ea typeface="Cambria Math" panose="02040503050406030204" pitchFamily="18" charset="0"/>
                              <a:cs typeface="Times New Roman" panose="02020603050405020304" pitchFamily="18" charset="0"/>
                            </a:rPr>
                            <m:t>𝑘𝑔</m:t>
                          </m:r>
                          <m:r>
                            <a:rPr lang="es-VE" i="1">
                              <a:latin typeface="Cambria Math" panose="02040503050406030204" pitchFamily="18" charset="0"/>
                              <a:ea typeface="Cambria Math" panose="02040503050406030204" pitchFamily="18" charset="0"/>
                              <a:cs typeface="Times New Roman" panose="02020603050405020304" pitchFamily="18" charset="0"/>
                            </a:rPr>
                            <m:t>∙9,8 </m:t>
                          </m:r>
                          <m:r>
                            <a:rPr lang="es-VE" b="0" i="1" smtClean="0">
                              <a:latin typeface="Cambria Math" panose="02040503050406030204" pitchFamily="18" charset="0"/>
                              <a:ea typeface="Cambria Math" panose="02040503050406030204" pitchFamily="18" charset="0"/>
                              <a:cs typeface="Times New Roman" panose="02020603050405020304" pitchFamily="18" charset="0"/>
                            </a:rPr>
                            <m:t>𝑚</m:t>
                          </m:r>
                          <m:r>
                            <a:rPr lang="es-VE"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s-VE"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s-VE" b="0" i="1" smtClean="0">
                                  <a:latin typeface="Cambria Math" panose="02040503050406030204" pitchFamily="18" charset="0"/>
                                  <a:ea typeface="Cambria Math" panose="02040503050406030204" pitchFamily="18" charset="0"/>
                                  <a:cs typeface="Times New Roman" panose="02020603050405020304" pitchFamily="18" charset="0"/>
                                </a:rPr>
                                <m:t>𝑠</m:t>
                              </m:r>
                            </m:e>
                            <m:sup>
                              <m:r>
                                <a:rPr lang="es-VE"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s-VE" i="1">
                              <a:latin typeface="Cambria Math" panose="02040503050406030204" pitchFamily="18" charset="0"/>
                              <a:ea typeface="Cambria Math" panose="02040503050406030204" pitchFamily="18" charset="0"/>
                              <a:cs typeface="Times New Roman" panose="02020603050405020304" pitchFamily="18" charset="0"/>
                            </a:rPr>
                            <m:t>∙5</m:t>
                          </m:r>
                          <m:r>
                            <a:rPr lang="es-VE" i="1">
                              <a:latin typeface="Cambria Math" panose="02040503050406030204" pitchFamily="18" charset="0"/>
                              <a:ea typeface="Cambria Math" panose="02040503050406030204" pitchFamily="18" charset="0"/>
                              <a:cs typeface="Times New Roman" panose="02020603050405020304" pitchFamily="18" charset="0"/>
                            </a:rPr>
                            <m:t>𝑚</m:t>
                          </m:r>
                          <m:r>
                            <a:rPr lang="es-VE" i="1" smtClean="0">
                              <a:latin typeface="Cambria Math" panose="02040503050406030204" pitchFamily="18" charset="0"/>
                              <a:ea typeface="Cambria Math" panose="02040503050406030204" pitchFamily="18" charset="0"/>
                              <a:cs typeface="Times New Roman" panose="02020603050405020304" pitchFamily="18" charset="0"/>
                            </a:rPr>
                            <m:t>∙</m:t>
                          </m:r>
                        </m:e>
                      </m:func>
                      <m:func>
                        <m:funcPr>
                          <m:ctrlPr>
                            <a:rPr lang="es-VE" i="1">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s-VE">
                              <a:latin typeface="Cambria Math" panose="02040503050406030204" pitchFamily="18" charset="0"/>
                              <a:ea typeface="Cambria Math" panose="02040503050406030204" pitchFamily="18" charset="0"/>
                              <a:cs typeface="Times New Roman" panose="02020603050405020304" pitchFamily="18" charset="0"/>
                            </a:rPr>
                            <m:t>sin</m:t>
                          </m:r>
                        </m:fName>
                        <m:e>
                          <m:r>
                            <a:rPr lang="es-VE" i="1">
                              <a:latin typeface="Cambria Math" panose="02040503050406030204" pitchFamily="18" charset="0"/>
                              <a:ea typeface="Cambria Math" panose="02040503050406030204" pitchFamily="18" charset="0"/>
                              <a:cs typeface="Times New Roman" panose="02020603050405020304" pitchFamily="18" charset="0"/>
                            </a:rPr>
                            <m:t>30</m:t>
                          </m:r>
                          <m:r>
                            <a:rPr lang="es-VE" i="1" smtClean="0">
                              <a:latin typeface="Cambria Math" panose="02040503050406030204" pitchFamily="18" charset="0"/>
                              <a:ea typeface="Cambria Math" panose="02040503050406030204" pitchFamily="18" charset="0"/>
                              <a:cs typeface="Times New Roman" panose="02020603050405020304" pitchFamily="18" charset="0"/>
                            </a:rPr>
                            <m:t>=−</m:t>
                          </m:r>
                          <m:r>
                            <a:rPr lang="es-VE" b="0" i="1" smtClean="0">
                              <a:latin typeface="Cambria Math" panose="02040503050406030204" pitchFamily="18" charset="0"/>
                              <a:ea typeface="Cambria Math" panose="02040503050406030204" pitchFamily="18" charset="0"/>
                              <a:cs typeface="Times New Roman" panose="02020603050405020304" pitchFamily="18" charset="0"/>
                            </a:rPr>
                            <m:t>49 </m:t>
                          </m:r>
                          <m:r>
                            <a:rPr lang="es-VE" b="0" i="1" smtClean="0">
                              <a:latin typeface="Cambria Math" panose="02040503050406030204" pitchFamily="18" charset="0"/>
                              <a:ea typeface="Cambria Math" panose="02040503050406030204" pitchFamily="18" charset="0"/>
                              <a:cs typeface="Times New Roman" panose="02020603050405020304" pitchFamily="18" charset="0"/>
                            </a:rPr>
                            <m:t>𝐽</m:t>
                          </m:r>
                        </m:e>
                      </m:func>
                    </m:oMath>
                  </m:oMathPara>
                </a14:m>
                <a:endParaRPr lang="es-VE" dirty="0" smtClean="0"/>
              </a:p>
              <a:p>
                <a:endParaRPr lang="es-VE" dirty="0" smtClean="0"/>
              </a:p>
              <a:p>
                <a:r>
                  <a:rPr lang="es-VE" b="1" u="sng" dirty="0" smtClean="0"/>
                  <a:t>Nota</a:t>
                </a:r>
                <a:r>
                  <a:rPr lang="es-VE" dirty="0" smtClean="0"/>
                  <a:t>: podemos ver que el producto, </a:t>
                </a:r>
                <a14:m>
                  <m:oMath xmlns:m="http://schemas.openxmlformats.org/officeDocument/2006/math">
                    <m:func>
                      <m:funcPr>
                        <m:ctrlPr>
                          <a:rPr lang="es-VE" i="1">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s-VE">
                            <a:latin typeface="Cambria Math" panose="02040503050406030204" pitchFamily="18" charset="0"/>
                            <a:ea typeface="Cambria Math" panose="02040503050406030204" pitchFamily="18" charset="0"/>
                            <a:cs typeface="Times New Roman" panose="02020603050405020304" pitchFamily="18" charset="0"/>
                          </a:rPr>
                          <m:t>sin</m:t>
                        </m:r>
                      </m:fName>
                      <m:e>
                        <m:r>
                          <a:rPr lang="es-VE" i="1">
                            <a:latin typeface="Cambria Math" panose="02040503050406030204" pitchFamily="18" charset="0"/>
                            <a:ea typeface="Cambria Math" panose="02040503050406030204" pitchFamily="18" charset="0"/>
                            <a:cs typeface="Times New Roman" panose="02020603050405020304" pitchFamily="18" charset="0"/>
                          </a:rPr>
                          <m:t>30∙</m:t>
                        </m:r>
                        <m:r>
                          <a:rPr lang="es-VE" i="1">
                            <a:latin typeface="Cambria Math" panose="02040503050406030204" pitchFamily="18" charset="0"/>
                            <a:ea typeface="Cambria Math" panose="02040503050406030204" pitchFamily="18" charset="0"/>
                            <a:cs typeface="Times New Roman" panose="02020603050405020304" pitchFamily="18" charset="0"/>
                          </a:rPr>
                          <m:t>𝑑</m:t>
                        </m:r>
                        <m:r>
                          <a:rPr lang="es-VE"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s-VE" b="0" i="1" smtClean="0">
                                <a:latin typeface="Cambria Math" panose="02040503050406030204" pitchFamily="18" charset="0"/>
                                <a:ea typeface="Cambria Math" panose="02040503050406030204" pitchFamily="18" charset="0"/>
                                <a:cs typeface="Times New Roman" panose="02020603050405020304" pitchFamily="18" charset="0"/>
                              </a:rPr>
                              <m:t>𝑦</m:t>
                            </m:r>
                          </m:e>
                          <m:sub>
                            <m:r>
                              <a:rPr lang="es-VE" b="0" i="1" smtClean="0">
                                <a:latin typeface="Cambria Math" panose="02040503050406030204" pitchFamily="18" charset="0"/>
                                <a:ea typeface="Cambria Math" panose="02040503050406030204" pitchFamily="18" charset="0"/>
                                <a:cs typeface="Times New Roman" panose="02020603050405020304" pitchFamily="18" charset="0"/>
                              </a:rPr>
                              <m:t>𝑓</m:t>
                            </m:r>
                          </m:sub>
                        </m:sSub>
                        <m:r>
                          <a:rPr lang="es-VE"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s-VE"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s-VE" b="0" i="1" smtClean="0">
                                <a:latin typeface="Cambria Math" panose="02040503050406030204" pitchFamily="18" charset="0"/>
                                <a:ea typeface="Cambria Math" panose="02040503050406030204" pitchFamily="18" charset="0"/>
                                <a:cs typeface="Times New Roman" panose="02020603050405020304" pitchFamily="18" charset="0"/>
                              </a:rPr>
                              <m:t>𝑦</m:t>
                            </m:r>
                          </m:e>
                          <m:sub>
                            <m:r>
                              <a:rPr lang="es-VE" b="0" i="1" smtClean="0">
                                <a:latin typeface="Cambria Math" panose="02040503050406030204" pitchFamily="18" charset="0"/>
                                <a:ea typeface="Cambria Math" panose="02040503050406030204" pitchFamily="18" charset="0"/>
                                <a:cs typeface="Times New Roman" panose="02020603050405020304" pitchFamily="18" charset="0"/>
                              </a:rPr>
                              <m:t>𝑖</m:t>
                            </m:r>
                          </m:sub>
                        </m:sSub>
                        <m:r>
                          <a:rPr lang="es-VE" i="1" smtClean="0">
                            <a:latin typeface="Cambria Math" panose="02040503050406030204" pitchFamily="18" charset="0"/>
                            <a:ea typeface="Cambria Math" panose="02040503050406030204" pitchFamily="18" charset="0"/>
                            <a:cs typeface="Times New Roman" panose="02020603050405020304" pitchFamily="18" charset="0"/>
                          </a:rPr>
                          <m:t>=</m:t>
                        </m:r>
                        <m:r>
                          <a:rPr lang="es-VE" b="0" i="1" smtClean="0">
                            <a:latin typeface="Cambria Math" panose="02040503050406030204" pitchFamily="18" charset="0"/>
                            <a:ea typeface="Cambria Math" panose="02040503050406030204" pitchFamily="18" charset="0"/>
                            <a:cs typeface="Times New Roman" panose="02020603050405020304" pitchFamily="18" charset="0"/>
                          </a:rPr>
                          <m:t>h</m:t>
                        </m:r>
                      </m:e>
                    </m:func>
                  </m:oMath>
                </a14:m>
                <a:endParaRPr lang="es-VE" dirty="0" smtClean="0"/>
              </a:p>
              <a:p>
                <a:pPr>
                  <a:spcBef>
                    <a:spcPts val="600"/>
                  </a:spcBef>
                  <a:spcAft>
                    <a:spcPts val="600"/>
                  </a:spcAft>
                </a:pPr>
                <a:endParaRPr lang="es-VE" dirty="0" smtClean="0"/>
              </a:p>
              <a:p>
                <a:pPr>
                  <a:spcBef>
                    <a:spcPts val="600"/>
                  </a:spcBef>
                  <a:spcAft>
                    <a:spcPts val="600"/>
                  </a:spcAft>
                </a:pPr>
                <a:r>
                  <a:rPr lang="es-VE" dirty="0" smtClean="0"/>
                  <a:t>(d) En el caso de la normal, esta es perpendicular al desplazamiento, así que,</a:t>
                </a:r>
              </a:p>
              <a:p>
                <a:pPr>
                  <a:spcBef>
                    <a:spcPts val="600"/>
                  </a:spcBef>
                  <a:spcAft>
                    <a:spcPts val="600"/>
                  </a:spcAft>
                </a:pPr>
                <a:r>
                  <a:rPr lang="es-VE" dirty="0" smtClean="0"/>
                  <a:t>                                                          </a:t>
                </a:r>
                <a14:m>
                  <m:oMath xmlns:m="http://schemas.openxmlformats.org/officeDocument/2006/math">
                    <m:r>
                      <a:rPr lang="es-VE" i="1">
                        <a:latin typeface="Cambria Math" panose="02040503050406030204" pitchFamily="18" charset="0"/>
                        <a:ea typeface="Calibri" panose="020F0502020204030204" pitchFamily="34" charset="0"/>
                        <a:cs typeface="Times New Roman" panose="02020603050405020304" pitchFamily="18" charset="0"/>
                      </a:rPr>
                      <m:t>𝑊</m:t>
                    </m:r>
                    <m:r>
                      <a:rPr lang="es-VE"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VE" i="1" smtClean="0">
                            <a:latin typeface="Cambria Math" panose="02040503050406030204" pitchFamily="18" charset="0"/>
                            <a:cs typeface="Times New Roman" panose="02020603050405020304" pitchFamily="18" charset="0"/>
                          </a:rPr>
                        </m:ctrlPr>
                      </m:dPr>
                      <m:e>
                        <m:acc>
                          <m:accPr>
                            <m:chr m:val="⃗"/>
                            <m:ctrlPr>
                              <a:rPr lang="es-VE" i="1" smtClean="0">
                                <a:latin typeface="Cambria Math" panose="02040503050406030204" pitchFamily="18" charset="0"/>
                                <a:cs typeface="Times New Roman" panose="02020603050405020304" pitchFamily="18" charset="0"/>
                              </a:rPr>
                            </m:ctrlPr>
                          </m:accPr>
                          <m:e>
                            <m:r>
                              <a:rPr lang="es-VE" b="0" i="1" smtClean="0">
                                <a:latin typeface="Cambria Math" panose="02040503050406030204" pitchFamily="18" charset="0"/>
                                <a:cs typeface="Times New Roman" panose="02020603050405020304" pitchFamily="18" charset="0"/>
                              </a:rPr>
                              <m:t>𝑁</m:t>
                            </m:r>
                          </m:e>
                        </m:acc>
                      </m:e>
                    </m:d>
                    <m:func>
                      <m:funcPr>
                        <m:ctrlPr>
                          <a:rPr lang="es-VE" i="1">
                            <a:latin typeface="Cambria Math" panose="02040503050406030204" pitchFamily="18" charset="0"/>
                            <a:ea typeface="Calibri" panose="020F0502020204030204" pitchFamily="34" charset="0"/>
                            <a:cs typeface="Times New Roman" panose="02020603050405020304" pitchFamily="18" charset="0"/>
                          </a:rPr>
                        </m:ctrlPr>
                      </m:funcPr>
                      <m:fName>
                        <m:d>
                          <m:dPr>
                            <m:begChr m:val="|"/>
                            <m:endChr m:val="|"/>
                            <m:ctrlPr>
                              <a:rPr lang="es-VE" i="1">
                                <a:latin typeface="Cambria Math" panose="02040503050406030204" pitchFamily="18" charset="0"/>
                                <a:cs typeface="Times New Roman" panose="02020603050405020304" pitchFamily="18" charset="0"/>
                              </a:rPr>
                            </m:ctrlPr>
                          </m:dPr>
                          <m:e>
                            <m:acc>
                              <m:accPr>
                                <m:chr m:val="⃗"/>
                                <m:ctrlPr>
                                  <a:rPr lang="es-VE" i="1">
                                    <a:latin typeface="Cambria Math" panose="02040503050406030204" pitchFamily="18" charset="0"/>
                                    <a:cs typeface="Times New Roman" panose="02020603050405020304" pitchFamily="18" charset="0"/>
                                  </a:rPr>
                                </m:ctrlPr>
                              </m:accPr>
                              <m:e>
                                <m:r>
                                  <a:rPr lang="es-VE" i="1">
                                    <a:latin typeface="Cambria Math" panose="02040503050406030204" pitchFamily="18" charset="0"/>
                                    <a:ea typeface="Cambria Math" panose="02040503050406030204" pitchFamily="18" charset="0"/>
                                    <a:cs typeface="Times New Roman" panose="02020603050405020304" pitchFamily="18" charset="0"/>
                                  </a:rPr>
                                  <m:t>𝑑</m:t>
                                </m:r>
                              </m:e>
                            </m:acc>
                          </m:e>
                        </m:d>
                        <m:r>
                          <m:rPr>
                            <m:sty m:val="p"/>
                          </m:rPr>
                          <a:rPr lang="es-VE">
                            <a:latin typeface="Cambria Math" panose="02040503050406030204" pitchFamily="18" charset="0"/>
                            <a:ea typeface="Calibri" panose="020F0502020204030204" pitchFamily="34" charset="0"/>
                            <a:cs typeface="Times New Roman" panose="02020603050405020304" pitchFamily="18" charset="0"/>
                          </a:rPr>
                          <m:t>cos</m:t>
                        </m:r>
                      </m:fName>
                      <m:e>
                        <m:r>
                          <a:rPr lang="es-VE" b="0" i="1" smtClean="0">
                            <a:latin typeface="Cambria Math" panose="02040503050406030204" pitchFamily="18" charset="0"/>
                            <a:ea typeface="Calibri" panose="020F0502020204030204" pitchFamily="34" charset="0"/>
                            <a:cs typeface="Times New Roman" panose="02020603050405020304" pitchFamily="18" charset="0"/>
                          </a:rPr>
                          <m:t>90</m:t>
                        </m:r>
                        <m:r>
                          <a:rPr lang="es-VE" i="1">
                            <a:latin typeface="Cambria Math" panose="02040503050406030204" pitchFamily="18" charset="0"/>
                            <a:ea typeface="Cambria Math" panose="02040503050406030204" pitchFamily="18" charset="0"/>
                            <a:cs typeface="Times New Roman" panose="02020603050405020304" pitchFamily="18" charset="0"/>
                          </a:rPr>
                          <m:t>=</m:t>
                        </m:r>
                        <m:r>
                          <a:rPr lang="es-VE" i="1" smtClean="0">
                            <a:latin typeface="Cambria Math" panose="02040503050406030204" pitchFamily="18" charset="0"/>
                            <a:ea typeface="Cambria Math" panose="02040503050406030204" pitchFamily="18" charset="0"/>
                            <a:cs typeface="Times New Roman" panose="02020603050405020304" pitchFamily="18" charset="0"/>
                          </a:rPr>
                          <m:t>0</m:t>
                        </m:r>
                        <m:r>
                          <a:rPr lang="es-VE" b="0" i="1" smtClean="0">
                            <a:latin typeface="Cambria Math" panose="02040503050406030204" pitchFamily="18" charset="0"/>
                            <a:ea typeface="Cambria Math" panose="02040503050406030204" pitchFamily="18" charset="0"/>
                            <a:cs typeface="Times New Roman" panose="02020603050405020304" pitchFamily="18" charset="0"/>
                          </a:rPr>
                          <m:t> </m:t>
                        </m:r>
                      </m:e>
                    </m:func>
                  </m:oMath>
                </a14:m>
                <a:endParaRPr lang="es-VE" dirty="0"/>
              </a:p>
              <a:p>
                <a:r>
                  <a:rPr lang="es-VE" dirty="0" smtClean="0"/>
                  <a:t> </a:t>
                </a:r>
                <a:endParaRPr lang="es-VE" dirty="0"/>
              </a:p>
            </p:txBody>
          </p:sp>
        </mc:Choice>
        <mc:Fallback xmlns="">
          <p:sp>
            <p:nvSpPr>
              <p:cNvPr id="2" name="Rectángulo 1"/>
              <p:cNvSpPr>
                <a:spLocks noRot="1" noChangeAspect="1" noMove="1" noResize="1" noEditPoints="1" noAdjustHandles="1" noChangeArrowheads="1" noChangeShapeType="1" noTextEdit="1"/>
              </p:cNvSpPr>
              <p:nvPr/>
            </p:nvSpPr>
            <p:spPr>
              <a:xfrm>
                <a:off x="933145" y="613860"/>
                <a:ext cx="10713423" cy="3535199"/>
              </a:xfrm>
              <a:prstGeom prst="rect">
                <a:avLst/>
              </a:prstGeom>
              <a:blipFill rotWithShape="0">
                <a:blip r:embed="rId2"/>
                <a:stretch>
                  <a:fillRect l="-455" t="-1034"/>
                </a:stretch>
              </a:blipFill>
            </p:spPr>
            <p:txBody>
              <a:bodyPr/>
              <a:lstStyle/>
              <a:p>
                <a:r>
                  <a:rPr lang="es-VE">
                    <a:noFill/>
                  </a:rPr>
                  <a:t> </a:t>
                </a:r>
              </a:p>
            </p:txBody>
          </p:sp>
        </mc:Fallback>
      </mc:AlternateContent>
    </p:spTree>
    <p:extLst>
      <p:ext uri="{BB962C8B-B14F-4D97-AF65-F5344CB8AC3E}">
        <p14:creationId xmlns:p14="http://schemas.microsoft.com/office/powerpoint/2010/main" val="891399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3065</TotalTime>
  <Words>1396</Words>
  <Application>Microsoft Office PowerPoint</Application>
  <PresentationFormat>Panorámica</PresentationFormat>
  <Paragraphs>140</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Calibri</vt:lpstr>
      <vt:lpstr>Calibri Light</vt:lpstr>
      <vt:lpstr>Cambria Math</vt:lpstr>
      <vt:lpstr>Symbol</vt:lpstr>
      <vt:lpstr>Times New Roman</vt:lpstr>
      <vt:lpstr>Tema de Office</vt:lpstr>
      <vt:lpstr>Energía y Trabajo </vt:lpstr>
      <vt:lpstr>Trabajo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y energía</dc:title>
  <dc:creator>Uneg</dc:creator>
  <cp:lastModifiedBy>Uneg</cp:lastModifiedBy>
  <cp:revision>79</cp:revision>
  <dcterms:created xsi:type="dcterms:W3CDTF">2020-09-26T18:11:30Z</dcterms:created>
  <dcterms:modified xsi:type="dcterms:W3CDTF">2021-08-27T20:14:32Z</dcterms:modified>
</cp:coreProperties>
</file>