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1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8731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1715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9310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9553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5649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0586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044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259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5288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6245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846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68F3-8808-4BE3-BE8B-9F6792F1E33C}" type="datetimeFigureOut">
              <a:rPr lang="es-VE" smtClean="0"/>
              <a:t>06/09/2021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B6D0-A13E-4668-87E9-A755195411A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521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Cinemática Rotacional</a:t>
            </a:r>
            <a:r>
              <a:rPr lang="es-VE" dirty="0">
                <a:solidFill>
                  <a:schemeClr val="bg1"/>
                </a:solidFill>
              </a:rPr>
              <a:t/>
            </a:r>
            <a:br>
              <a:rPr lang="es-VE" dirty="0">
                <a:solidFill>
                  <a:schemeClr val="bg1"/>
                </a:solidFill>
              </a:rPr>
            </a:br>
            <a:endParaRPr lang="es-VE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139" y="3930732"/>
            <a:ext cx="1652414" cy="1274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89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</a:rPr>
              <a:t>Parámetros Cinemáticos del Movimiento de Rotación</a:t>
            </a:r>
            <a:endParaRPr lang="es-VE" sz="3600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843" y="2690336"/>
            <a:ext cx="6964312" cy="316956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38200" y="2044005"/>
            <a:ext cx="1051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b="1" i="0" u="sng" dirty="0" smtClean="0">
                <a:solidFill>
                  <a:srgbClr val="231F20"/>
                </a:solidFill>
                <a:effectLst/>
                <a:latin typeface="Formata-Condensed"/>
              </a:rPr>
              <a:t>Tabla </a:t>
            </a:r>
            <a:r>
              <a:rPr lang="es-VE" b="1" i="0" dirty="0" smtClean="0">
                <a:solidFill>
                  <a:srgbClr val="231F20"/>
                </a:solidFill>
                <a:effectLst/>
                <a:latin typeface="Formata-Condensed"/>
              </a:rPr>
              <a:t>N°1      </a:t>
            </a:r>
            <a:r>
              <a:rPr lang="es-VE" i="0" dirty="0" smtClean="0">
                <a:solidFill>
                  <a:srgbClr val="231F20"/>
                </a:solidFill>
                <a:effectLst/>
                <a:latin typeface="Formata-Condensed"/>
              </a:rPr>
              <a:t>Comparación del movimiento lineal y angular con aceleración constante</a:t>
            </a:r>
            <a:br>
              <a:rPr lang="es-VE" i="0" dirty="0" smtClean="0">
                <a:solidFill>
                  <a:srgbClr val="231F20"/>
                </a:solidFill>
                <a:effectLst/>
                <a:latin typeface="Formata-Condensed"/>
              </a:rPr>
            </a:b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2201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</a:rPr>
              <a:t>Relación entre cinemática lineal y angular</a:t>
            </a:r>
            <a:endParaRPr lang="es-VE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838201" y="1865875"/>
                <a:ext cx="7237020" cy="35518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b="1" dirty="0" smtClean="0"/>
                  <a:t>Rapidez lineal en la rotación de un cuerpo rígido.</a:t>
                </a:r>
                <a:r>
                  <a:rPr lang="es-VE" dirty="0" smtClean="0"/>
                  <a:t> </a:t>
                </a:r>
              </a:p>
              <a:p>
                <a:pPr algn="just"/>
                <a:r>
                  <a:rPr lang="es-VE" dirty="0" smtClean="0"/>
                  <a:t>Cuando </a:t>
                </a:r>
                <a:r>
                  <a:rPr lang="es-VE" dirty="0"/>
                  <a:t>un cuerpo rígido gira sobre un eje fijo, todas sus partículas se mueven en </a:t>
                </a:r>
                <a:r>
                  <a:rPr lang="es-VE" dirty="0" smtClean="0"/>
                  <a:t>una trayectoria </a:t>
                </a:r>
                <a:r>
                  <a:rPr lang="es-VE" dirty="0"/>
                  <a:t>circular. El círculo yace en un plano perpendicular al eje y está </a:t>
                </a:r>
                <a:r>
                  <a:rPr lang="es-VE" dirty="0" smtClean="0"/>
                  <a:t>centrado en </a:t>
                </a:r>
                <a:r>
                  <a:rPr lang="es-VE" dirty="0"/>
                  <a:t>el eje. La rapidez de una partícula </a:t>
                </a:r>
                <a:r>
                  <a:rPr lang="es-VE" dirty="0" smtClean="0"/>
                  <a:t>es directamente </a:t>
                </a:r>
                <a:r>
                  <a:rPr lang="es-VE" dirty="0"/>
                  <a:t>proporcional a la velocidad angular del cuerpo; cuanto más rápidamente gire el cuerpo, mayor será la rapidez de cada partícula. </a:t>
                </a:r>
                <a:endParaRPr lang="es-VE" dirty="0" smtClean="0"/>
              </a:p>
              <a:p>
                <a:r>
                  <a:rPr lang="es-VE" dirty="0" smtClean="0"/>
                  <a:t>Sabemos que en cualquier </a:t>
                </a:r>
                <a:r>
                  <a:rPr lang="es-VE" dirty="0"/>
                  <a:t>instante, el ángulo </a:t>
                </a:r>
                <a:r>
                  <a:rPr lang="es-VE" dirty="0" smtClean="0">
                    <a:sym typeface="Symbol" panose="05050102010706020507" pitchFamily="18" charset="2"/>
                  </a:rPr>
                  <a:t> </a:t>
                </a:r>
                <a:r>
                  <a:rPr lang="es-VE" dirty="0" smtClean="0"/>
                  <a:t>(</a:t>
                </a:r>
                <a:r>
                  <a:rPr lang="es-VE" dirty="0"/>
                  <a:t>en rad) y la longitud de arco </a:t>
                </a:r>
                <a:r>
                  <a:rPr lang="es-VE" i="1" dirty="0"/>
                  <a:t>s </a:t>
                </a:r>
                <a:r>
                  <a:rPr lang="es-VE" dirty="0"/>
                  <a:t>están relacionadas </a:t>
                </a:r>
                <a:r>
                  <a:rPr lang="es-VE" dirty="0" smtClean="0"/>
                  <a:t>por. </a:t>
                </a:r>
              </a:p>
              <a:p>
                <a:r>
                  <a:rPr lang="es-VE" dirty="0" smtClean="0">
                    <a:ea typeface="Cambria Math" panose="02040503050406030204" pitchFamily="18" charset="0"/>
                    <a:sym typeface="Symbol" panose="05050102010706020507" pitchFamily="18" charset="2"/>
                  </a:rPr>
                  <a:t>                                                   </a:t>
                </a:r>
                <a14:m>
                  <m:oMath xmlns:m="http://schemas.openxmlformats.org/officeDocument/2006/math"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𝜃</m:t>
                    </m:r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𝑠</m:t>
                    </m:r>
                  </m:oMath>
                </a14:m>
                <a:r>
                  <a:rPr lang="es-VE" dirty="0" smtClean="0">
                    <a:sym typeface="Symbol" panose="05050102010706020507" pitchFamily="18" charset="2"/>
                  </a:rPr>
                  <a:t> </a:t>
                </a:r>
                <a:endParaRPr lang="es-VE" i="1" dirty="0" smtClean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VE" dirty="0" smtClean="0">
                          <a:sym typeface="Symbol" panose="05050102010706020507" pitchFamily="18" charset="2"/>
                        </a:rPr>
                        <m:t>derivando</m:t>
                      </m:r>
                      <m:r>
                        <m:rPr>
                          <m:nor/>
                        </m:rPr>
                        <a:rPr lang="es-VE" dirty="0" smtClean="0"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s-VE" dirty="0" smtClean="0">
                          <a:sym typeface="Symbol" panose="05050102010706020507" pitchFamily="18" charset="2"/>
                        </a:rPr>
                        <m:t>respecto</m:t>
                      </m:r>
                      <m:r>
                        <m:rPr>
                          <m:nor/>
                        </m:rPr>
                        <a:rPr lang="es-VE" dirty="0" smtClean="0"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s-VE" dirty="0" smtClean="0">
                          <a:sym typeface="Symbol" panose="05050102010706020507" pitchFamily="18" charset="2"/>
                        </a:rPr>
                        <m:t>a</m:t>
                      </m:r>
                      <m:r>
                        <m:rPr>
                          <m:nor/>
                        </m:rPr>
                        <a:rPr lang="es-VE" dirty="0" smtClean="0"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s-VE" dirty="0" smtClean="0">
                          <a:sym typeface="Symbol" panose="05050102010706020507" pitchFamily="18" charset="2"/>
                        </a:rPr>
                        <m:t>t</m:t>
                      </m:r>
                      <m:r>
                        <m:rPr>
                          <m:nor/>
                        </m:rPr>
                        <a:rPr lang="es-VE" b="0" i="0" dirty="0" smtClean="0">
                          <a:sym typeface="Symbol" panose="05050102010706020507" pitchFamily="18" charset="2"/>
                        </a:rPr>
                        <m:t>,</m:t>
                      </m:r>
                    </m:oMath>
                  </m:oMathPara>
                </a14:m>
                <a:endParaRPr lang="es-VE" b="0" dirty="0" smtClean="0">
                  <a:sym typeface="Symbol" panose="05050102010706020507" pitchFamily="18" charset="2"/>
                </a:endParaRPr>
              </a:p>
              <a:p>
                <a:r>
                  <a:rPr lang="es-VE" dirty="0" smtClean="0">
                    <a:sym typeface="Symbol" panose="05050102010706020507" pitchFamily="18" charset="2"/>
                  </a:rPr>
                  <a:t>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VE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VE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s-VE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𝑑𝑠</m:t>
                            </m:r>
                          </m:num>
                          <m:den>
                            <m:r>
                              <a:rPr lang="es-VE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𝑑𝑡</m:t>
                            </m:r>
                          </m:den>
                        </m:f>
                      </m:e>
                    </m:d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  <m:d>
                      <m:dPr>
                        <m:begChr m:val="|"/>
                        <m:endChr m:val="|"/>
                        <m:ctrlP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VE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s-VE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</m:t>
                            </m:r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𝜃</m:t>
                            </m:r>
                          </m:num>
                          <m:den>
                            <m:r>
                              <a:rPr lang="es-VE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𝑑𝑡</m:t>
                            </m:r>
                          </m:den>
                        </m:f>
                      </m:e>
                    </m:d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𝜔</m:t>
                    </m:r>
                  </m:oMath>
                </a14:m>
                <a:endParaRPr lang="es-VE" dirty="0" smtClean="0"/>
              </a:p>
              <a:p>
                <a:r>
                  <a:rPr lang="es-VE" b="0" dirty="0" smtClean="0">
                    <a:ea typeface="Cambria Math" panose="02040503050406030204" pitchFamily="18" charset="0"/>
                    <a:sym typeface="Symbol" panose="05050102010706020507" pitchFamily="18" charset="2"/>
                  </a:rPr>
                  <a:t>                                                     </a:t>
                </a:r>
                <a14:m>
                  <m:oMath xmlns:m="http://schemas.openxmlformats.org/officeDocument/2006/math"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𝜔</m:t>
                    </m:r>
                  </m:oMath>
                </a14:m>
                <a:r>
                  <a:rPr lang="es-VE" dirty="0" smtClean="0"/>
                  <a:t>                           (7)</a:t>
                </a: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865875"/>
                <a:ext cx="7237020" cy="3551806"/>
              </a:xfrm>
              <a:prstGeom prst="rect">
                <a:avLst/>
              </a:prstGeom>
              <a:blipFill rotWithShape="0">
                <a:blip r:embed="rId2"/>
                <a:stretch>
                  <a:fillRect l="-758" t="-858" r="-674" b="-1715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808" y="1865875"/>
            <a:ext cx="2794991" cy="36216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838200" y="5662740"/>
                <a:ext cx="1051559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sz="1200" b="1" i="0" dirty="0" smtClean="0">
                    <a:solidFill>
                      <a:srgbClr val="00B050"/>
                    </a:solidFill>
                    <a:effectLst/>
                    <a:latin typeface="Formata-MediumCondensed"/>
                  </a:rPr>
                  <a:t>Observación</a:t>
                </a:r>
                <a:r>
                  <a:rPr lang="es-VE" sz="1200" i="0" dirty="0" smtClean="0">
                    <a:solidFill>
                      <a:srgbClr val="6D6E70"/>
                    </a:solidFill>
                    <a:effectLst/>
                    <a:latin typeface="Formata-MediumCondensed"/>
                  </a:rPr>
                  <a:t>: 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Tenga presente la distinción entre las </a:t>
                </a:r>
                <a:r>
                  <a:rPr lang="es-VE" sz="1200" i="1" dirty="0" smtClean="0">
                    <a:solidFill>
                      <a:srgbClr val="231F20"/>
                    </a:solidFill>
                    <a:effectLst/>
                    <a:latin typeface="Times-Italic"/>
                  </a:rPr>
                  <a:t>rapidez 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lineal y angular </a:t>
                </a:r>
                <a:r>
                  <a:rPr lang="es-VE" sz="1200" i="1" dirty="0" smtClean="0">
                    <a:solidFill>
                      <a:srgbClr val="231F20"/>
                    </a:solidFill>
                    <a:effectLst/>
                    <a:latin typeface="NewCenturySchlbk-Italic"/>
                  </a:rPr>
                  <a:t>v 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y w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WWPI01"/>
                  </a:rPr>
                  <a:t> 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(que aparecen en la ecuación (7) y las </a:t>
                </a:r>
                <a:r>
                  <a:rPr lang="es-VE" sz="1200" i="1" dirty="0" smtClean="0">
                    <a:solidFill>
                      <a:srgbClr val="231F20"/>
                    </a:solidFill>
                    <a:effectLst/>
                    <a:latin typeface="Times-Italic"/>
                  </a:rPr>
                  <a:t>velocidades 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lineal y angular. Las cantidades sin subíndices, </a:t>
                </a:r>
                <a:r>
                  <a:rPr lang="es-VE" sz="1200" i="1" dirty="0" smtClean="0">
                    <a:solidFill>
                      <a:srgbClr val="231F20"/>
                    </a:solidFill>
                    <a:effectLst/>
                    <a:latin typeface="NewCenturySchlbk-Italic"/>
                  </a:rPr>
                  <a:t>v 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y w, nunca son negativas; son las magnitudes de los vectores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sz="12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s-VE" sz="1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 y</a:t>
                </a:r>
                <a:r>
                  <a:rPr lang="es-VE" sz="1200" b="1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sz="12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VE" sz="12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</m:oMath>
                </a14:m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 respectivamente, y sus valores sólo nos dicen con qué rapidez se está moviendo la partícula (</a:t>
                </a:r>
                <a:r>
                  <a:rPr lang="es-VE" sz="1200" i="1" dirty="0" smtClean="0">
                    <a:solidFill>
                      <a:srgbClr val="231F20"/>
                    </a:solidFill>
                    <a:effectLst/>
                    <a:latin typeface="NewCenturySchlbk-Italic"/>
                  </a:rPr>
                  <a:t>v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) o qué tan rápido está girando (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WWPI01"/>
                  </a:rPr>
                  <a:t>w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). Las cantidades correspondientes con subíndice,</a:t>
                </a:r>
                <a:r>
                  <a:rPr lang="es-VE" sz="12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sz="12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s-VE" sz="1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 y</a:t>
                </a:r>
                <a:r>
                  <a:rPr lang="es-VE" sz="1200" b="1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sz="12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s-VE" sz="12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</m:oMath>
                </a14:m>
                <a:r>
                  <a:rPr lang="es-VE" sz="1200" i="1" dirty="0" smtClean="0">
                    <a:solidFill>
                      <a:srgbClr val="231F20"/>
                    </a:solidFill>
                    <a:effectLst/>
                    <a:latin typeface="Times-Italic"/>
                  </a:rPr>
                  <a:t>, </a:t>
                </a:r>
                <a:r>
                  <a:rPr lang="es-VE" sz="12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pueden ser positivas o negativas; su signo indica la dirección del movimiento. </a:t>
                </a:r>
                <a:endParaRPr lang="es-VE" sz="1200" dirty="0"/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662740"/>
                <a:ext cx="10515598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58" t="-1471" r="-290" b="-441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97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</a:rPr>
              <a:t>Parámetros Cinemáticos del Movimiento de Rotación</a:t>
            </a:r>
            <a:endParaRPr lang="es-VE" sz="36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38200" y="1765081"/>
            <a:ext cx="104196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b="1" dirty="0" smtClean="0"/>
              <a:t>Rapidez lineal en la rotación de un cuerpo rígido.</a:t>
            </a:r>
            <a:r>
              <a:rPr lang="es-VE" dirty="0" smtClean="0"/>
              <a:t> </a:t>
            </a:r>
          </a:p>
          <a:p>
            <a:r>
              <a:rPr lang="es-VE" i="0" dirty="0" smtClean="0">
                <a:solidFill>
                  <a:srgbClr val="231F20"/>
                </a:solidFill>
                <a:effectLst/>
                <a:latin typeface="Times-Roman"/>
              </a:rPr>
              <a:t>Representemos la aceleración de una partícula que se mueve en un círculo en términos de sus componentes centrípeta y tangencial, </a:t>
            </a:r>
            <a:r>
              <a:rPr lang="es-VE" i="1" dirty="0" smtClean="0">
                <a:solidFill>
                  <a:srgbClr val="231F20"/>
                </a:solidFill>
                <a:effectLst/>
                <a:latin typeface="Times-Italic"/>
              </a:rPr>
              <a:t>a</a:t>
            </a:r>
            <a:r>
              <a:rPr lang="es-VE" sz="800" i="0" dirty="0" smtClean="0">
                <a:solidFill>
                  <a:srgbClr val="231F20"/>
                </a:solidFill>
                <a:effectLst/>
                <a:latin typeface="Times-Roman"/>
              </a:rPr>
              <a:t>rad </a:t>
            </a:r>
            <a:r>
              <a:rPr lang="es-VE" i="0" dirty="0" smtClean="0">
                <a:solidFill>
                  <a:srgbClr val="231F20"/>
                </a:solidFill>
                <a:effectLst/>
                <a:latin typeface="Times-Roman"/>
              </a:rPr>
              <a:t>y </a:t>
            </a:r>
            <a:r>
              <a:rPr lang="es-VE" i="1" dirty="0" smtClean="0">
                <a:solidFill>
                  <a:srgbClr val="231F20"/>
                </a:solidFill>
                <a:effectLst/>
                <a:latin typeface="Times-Italic"/>
              </a:rPr>
              <a:t>a</a:t>
            </a:r>
            <a:r>
              <a:rPr lang="es-VE" sz="800" i="0" dirty="0" smtClean="0">
                <a:solidFill>
                  <a:srgbClr val="231F20"/>
                </a:solidFill>
                <a:effectLst/>
                <a:latin typeface="Times-Roman"/>
              </a:rPr>
              <a:t>tan </a:t>
            </a:r>
            <a:r>
              <a:rPr lang="es-VE" i="0" dirty="0" smtClean="0">
                <a:solidFill>
                  <a:srgbClr val="231F20"/>
                </a:solidFill>
                <a:effectLst/>
                <a:latin typeface="Times-Roman"/>
              </a:rPr>
              <a:t>.  </a:t>
            </a:r>
            <a:r>
              <a:rPr lang="es-VE" dirty="0" smtClean="0">
                <a:solidFill>
                  <a:srgbClr val="231F20"/>
                </a:solidFill>
                <a:latin typeface="Times-Roman"/>
              </a:rPr>
              <a:t>Sabemos </a:t>
            </a:r>
            <a:r>
              <a:rPr lang="es-VE" i="0" dirty="0" smtClean="0">
                <a:solidFill>
                  <a:srgbClr val="231F20"/>
                </a:solidFill>
                <a:effectLst/>
                <a:latin typeface="Times-Roman"/>
              </a:rPr>
              <a:t>que la </a:t>
            </a:r>
            <a:r>
              <a:rPr lang="es-VE" i="1" dirty="0" smtClean="0">
                <a:solidFill>
                  <a:srgbClr val="231F20"/>
                </a:solidFill>
                <a:effectLst/>
                <a:latin typeface="Times-Bold"/>
              </a:rPr>
              <a:t>componente tangencial, </a:t>
            </a:r>
            <a:r>
              <a:rPr lang="es-VE" b="1" i="1" dirty="0" smtClean="0">
                <a:solidFill>
                  <a:srgbClr val="231F20"/>
                </a:solidFill>
                <a:effectLst/>
                <a:latin typeface="Times-Italic"/>
              </a:rPr>
              <a:t>a</a:t>
            </a:r>
            <a:r>
              <a:rPr lang="es-VE" sz="800" b="1" i="0" dirty="0" smtClean="0">
                <a:solidFill>
                  <a:srgbClr val="231F20"/>
                </a:solidFill>
                <a:effectLst/>
                <a:latin typeface="Times-Roman"/>
              </a:rPr>
              <a:t>tan</a:t>
            </a:r>
            <a:r>
              <a:rPr lang="es-VE" sz="800" i="0" dirty="0" smtClean="0">
                <a:solidFill>
                  <a:srgbClr val="231F20"/>
                </a:solidFill>
                <a:effectLst/>
                <a:latin typeface="Times-Roman"/>
              </a:rPr>
              <a:t>, </a:t>
            </a:r>
            <a:r>
              <a:rPr lang="es-VE" dirty="0" smtClean="0">
                <a:solidFill>
                  <a:srgbClr val="231F20"/>
                </a:solidFill>
                <a:latin typeface="Times-Roman"/>
              </a:rPr>
              <a:t>es </a:t>
            </a:r>
            <a:r>
              <a:rPr lang="es-VE" i="0" dirty="0" smtClean="0">
                <a:solidFill>
                  <a:srgbClr val="231F20"/>
                </a:solidFill>
                <a:effectLst/>
                <a:latin typeface="Times-Roman"/>
              </a:rPr>
              <a:t> paralela a la velocidad instantánea, actúa cambiando la </a:t>
            </a:r>
            <a:r>
              <a:rPr lang="es-VE" i="1" dirty="0" smtClean="0">
                <a:solidFill>
                  <a:srgbClr val="231F20"/>
                </a:solidFill>
                <a:effectLst/>
                <a:latin typeface="Times-Italic"/>
              </a:rPr>
              <a:t>magnitud </a:t>
            </a:r>
            <a:r>
              <a:rPr lang="es-VE" i="0" dirty="0" smtClean="0">
                <a:solidFill>
                  <a:srgbClr val="231F20"/>
                </a:solidFill>
                <a:effectLst/>
                <a:latin typeface="Times-Roman"/>
              </a:rPr>
              <a:t>de la velocidad de la partícula y es igual a la razón de cambio de la rapidez.</a:t>
            </a:r>
          </a:p>
          <a:p>
            <a:r>
              <a:rPr lang="es-VE" i="0" dirty="0" smtClean="0">
                <a:solidFill>
                  <a:srgbClr val="231F20"/>
                </a:solidFill>
                <a:effectLst/>
                <a:latin typeface="Times-Roman"/>
              </a:rPr>
              <a:t> Derivando la ecuación (7), obtenemos</a:t>
            </a:r>
            <a:endParaRPr lang="es-VE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074" y="3247529"/>
            <a:ext cx="2825832" cy="27249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2049651" y="3593800"/>
                <a:ext cx="3482492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sub>
                    </m:sSub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f>
                      <m:fPr>
                        <m:ctrlP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VE" dirty="0" smtClean="0"/>
                  <a:t>              (8)</a:t>
                </a:r>
                <a:endParaRPr lang="es-VE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651" y="3593800"/>
                <a:ext cx="3482492" cy="491288"/>
              </a:xfrm>
              <a:prstGeom prst="rect">
                <a:avLst/>
              </a:prstGeom>
              <a:blipFill rotWithShape="0">
                <a:blip r:embed="rId3"/>
                <a:stretch>
                  <a:fillRect b="-875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838200" y="4159481"/>
                <a:ext cx="6096000" cy="21847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VE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La componente de la aceleración de la partícula que está dirigida hacia el eje de rotación, </a:t>
                </a:r>
                <a:r>
                  <a:rPr lang="es-VE" i="1" dirty="0" smtClean="0">
                    <a:solidFill>
                      <a:srgbClr val="231F20"/>
                    </a:solidFill>
                    <a:effectLst/>
                    <a:latin typeface="Times-Italic"/>
                  </a:rPr>
                  <a:t>a</a:t>
                </a:r>
                <a:r>
                  <a:rPr lang="es-VE" sz="800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rad</a:t>
                </a:r>
                <a:r>
                  <a:rPr lang="es-VE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, viene dada por la. expresión. </a:t>
                </a:r>
                <a:endParaRPr lang="es-VE" i="1" dirty="0" smtClean="0">
                  <a:latin typeface="Cambria Math" panose="02040503050406030204" pitchFamily="18" charset="0"/>
                </a:endParaRPr>
              </a:p>
              <a:p>
                <a:r>
                  <a:rPr lang="es-VE" dirty="0" smtClean="0"/>
                  <a:t>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𝑟𝑎𝑑</m:t>
                        </m:r>
                      </m:sub>
                    </m:sSub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s-VE" dirty="0" smtClean="0">
                    <a:solidFill>
                      <a:srgbClr val="231F20"/>
                    </a:solidFill>
                    <a:latin typeface="Times-Roman"/>
                  </a:rPr>
                  <a:t>                       </a:t>
                </a:r>
                <a:r>
                  <a:rPr lang="es-VE" dirty="0" smtClean="0"/>
                  <a:t>(9)</a:t>
                </a:r>
                <a:r>
                  <a:rPr lang="es-VE" dirty="0" smtClean="0">
                    <a:solidFill>
                      <a:srgbClr val="231F20"/>
                    </a:solidFill>
                    <a:latin typeface="Times-Roman"/>
                  </a:rPr>
                  <a:t>         </a:t>
                </a:r>
                <a:endParaRPr lang="es-VE" dirty="0">
                  <a:solidFill>
                    <a:srgbClr val="231F20"/>
                  </a:solidFill>
                  <a:latin typeface="Times-Roman"/>
                </a:endParaRPr>
              </a:p>
              <a:p>
                <a:r>
                  <a:rPr lang="es-VE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Podemos expresar esto en términos de </a:t>
                </a:r>
                <a:r>
                  <a:rPr lang="es-VE" i="0" dirty="0" smtClean="0">
                    <a:solidFill>
                      <a:srgbClr val="231F20"/>
                    </a:solidFill>
                    <a:effectLst/>
                    <a:latin typeface="WWPI01"/>
                  </a:rPr>
                  <a:t>w </a:t>
                </a:r>
                <a:r>
                  <a:rPr lang="es-VE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usando la ecuación (7)</a:t>
                </a:r>
                <a:br>
                  <a:rPr lang="es-VE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</a:br>
                <a:r>
                  <a:rPr lang="es-VE" i="0" dirty="0" smtClean="0">
                    <a:solidFill>
                      <a:srgbClr val="231F20"/>
                    </a:solidFill>
                    <a:effectLst/>
                    <a:latin typeface="Times-Roman"/>
                  </a:rPr>
                  <a:t>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𝑟𝑎𝑑</m:t>
                        </m:r>
                      </m:sub>
                    </m:sSub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VE" dirty="0" smtClean="0"/>
                  <a:t>                     (10)</a:t>
                </a:r>
                <a:endParaRPr lang="es-VE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59481"/>
                <a:ext cx="6096000" cy="2184701"/>
              </a:xfrm>
              <a:prstGeom prst="rect">
                <a:avLst/>
              </a:prstGeom>
              <a:blipFill rotWithShape="0">
                <a:blip r:embed="rId4"/>
                <a:stretch>
                  <a:fillRect l="-900" t="-1393" b="-3343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8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s-VE" sz="3600" dirty="0" smtClean="0">
                <a:solidFill>
                  <a:schemeClr val="bg1"/>
                </a:solidFill>
              </a:rPr>
              <a:t>Movimiento Rotacional</a:t>
            </a:r>
            <a:endParaRPr lang="es-VE" sz="3600" dirty="0">
              <a:solidFill>
                <a:schemeClr val="bg1"/>
              </a:solidFill>
            </a:endParaRPr>
          </a:p>
        </p:txBody>
      </p:sp>
      <p:sp>
        <p:nvSpPr>
          <p:cNvPr id="4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sz="1800" dirty="0" smtClean="0"/>
              <a:t>Hasta ahora hemos estudiado el movimiento de cuerpos suponiendo </a:t>
            </a:r>
            <a:r>
              <a:rPr lang="es-VE" sz="1800" dirty="0"/>
              <a:t>que éstos podían representarse como una partícula ubicada en su </a:t>
            </a:r>
            <a:r>
              <a:rPr lang="es-VE" sz="1800" dirty="0" smtClean="0"/>
              <a:t>centro de masa.</a:t>
            </a:r>
            <a:r>
              <a:rPr lang="es-VE" sz="1800" dirty="0"/>
              <a:t> No era necesario considerar la rotación o giro, porque una partícula o </a:t>
            </a:r>
            <a:r>
              <a:rPr lang="es-VE" sz="1800" dirty="0" smtClean="0"/>
              <a:t>masa puntual </a:t>
            </a:r>
            <a:r>
              <a:rPr lang="es-VE" sz="1800" dirty="0"/>
              <a:t>no tiene dimensiones físicas</a:t>
            </a:r>
            <a:r>
              <a:rPr lang="es-VE" sz="1800" dirty="0" smtClean="0"/>
              <a:t>.</a:t>
            </a:r>
          </a:p>
          <a:p>
            <a:pPr algn="just"/>
            <a:r>
              <a:rPr lang="es-ES" sz="1800" dirty="0"/>
              <a:t>Debido a que el movimiento de </a:t>
            </a:r>
            <a:r>
              <a:rPr lang="es-ES" sz="1800" dirty="0" smtClean="0"/>
              <a:t>traslación generalmente </a:t>
            </a:r>
            <a:r>
              <a:rPr lang="es-ES" sz="1800" dirty="0"/>
              <a:t>implica movimiento a lo largo de una trayectoria recta o lineal en el </a:t>
            </a:r>
            <a:r>
              <a:rPr lang="es-ES" sz="1800" dirty="0" smtClean="0"/>
              <a:t>espacio, comúnmente </a:t>
            </a:r>
            <a:r>
              <a:rPr lang="es-ES" sz="1800" dirty="0"/>
              <a:t>se lo conoce como movimiento lineal.</a:t>
            </a:r>
            <a:endParaRPr lang="es-VE" sz="1800" dirty="0" smtClean="0"/>
          </a:p>
          <a:p>
            <a:r>
              <a:rPr lang="es-VE" sz="1800" dirty="0"/>
              <a:t>C</a:t>
            </a:r>
            <a:r>
              <a:rPr lang="es-VE" sz="1800" dirty="0" smtClean="0"/>
              <a:t>uando analizamos el movimiento de objetos sólidos extendidos o </a:t>
            </a:r>
            <a:r>
              <a:rPr lang="es-VE" sz="1800" b="1" i="1" dirty="0" smtClean="0"/>
              <a:t>cuerpos rígidos</a:t>
            </a:r>
            <a:r>
              <a:rPr lang="es-VE" sz="1800" i="1" dirty="0" smtClean="0"/>
              <a:t>.</a:t>
            </a:r>
            <a:r>
              <a:rPr lang="es-VE" sz="1800" dirty="0" smtClean="0"/>
              <a:t> el </a:t>
            </a:r>
            <a:r>
              <a:rPr lang="es-VE" sz="1800" dirty="0"/>
              <a:t>movimiento rotacional entra en </a:t>
            </a:r>
            <a:r>
              <a:rPr lang="es-VE" sz="1800" dirty="0" smtClean="0"/>
              <a:t>juego.</a:t>
            </a:r>
          </a:p>
          <a:p>
            <a:pPr algn="just"/>
            <a:r>
              <a:rPr lang="es-ES" sz="1800" dirty="0" smtClean="0"/>
              <a:t>Para estudiar </a:t>
            </a:r>
            <a:r>
              <a:rPr lang="es-ES" sz="1800" dirty="0"/>
              <a:t>el movimiento de rotación, necesitamos definir las cantidades de rotación </a:t>
            </a:r>
            <a:r>
              <a:rPr lang="es-ES" sz="1800" dirty="0" smtClean="0"/>
              <a:t>análogas: </a:t>
            </a:r>
            <a:r>
              <a:rPr lang="es-ES" sz="1800" dirty="0"/>
              <a:t>posición</a:t>
            </a:r>
            <a:br>
              <a:rPr lang="es-ES" sz="1800" dirty="0"/>
            </a:br>
            <a:r>
              <a:rPr lang="es-ES" sz="1800" dirty="0"/>
              <a:t>angular, velocidad angular y aceleración angular</a:t>
            </a:r>
            <a:r>
              <a:rPr lang="es-ES" sz="1800" dirty="0" smtClean="0"/>
              <a:t>.</a:t>
            </a:r>
            <a:endParaRPr lang="es-VE" sz="1800" dirty="0"/>
          </a:p>
        </p:txBody>
      </p:sp>
    </p:spTree>
    <p:extLst>
      <p:ext uri="{BB962C8B-B14F-4D97-AF65-F5344CB8AC3E}">
        <p14:creationId xmlns:p14="http://schemas.microsoft.com/office/powerpoint/2010/main" val="13124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706" y="4000740"/>
            <a:ext cx="2520998" cy="21287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s-VE" sz="3600" dirty="0" smtClean="0">
                <a:solidFill>
                  <a:schemeClr val="bg1"/>
                </a:solidFill>
              </a:rPr>
              <a:t>Movimientos de Cuerpos Rígidos</a:t>
            </a:r>
            <a:endParaRPr lang="es-VE" sz="3600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8200" y="3893865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dirty="0"/>
              <a:t>Un </a:t>
            </a:r>
            <a:r>
              <a:rPr lang="es-VE" b="1" i="1" dirty="0"/>
              <a:t>cuerpo rígido </a:t>
            </a:r>
            <a:r>
              <a:rPr lang="es-VE" dirty="0"/>
              <a:t>es un objeto o sistema de partículas en el que las distancias entre partículas son </a:t>
            </a:r>
            <a:r>
              <a:rPr lang="es-VE" dirty="0" smtClean="0"/>
              <a:t>fijas.</a:t>
            </a:r>
            <a:endParaRPr lang="es-VE" dirty="0"/>
          </a:p>
        </p:txBody>
      </p:sp>
      <p:sp>
        <p:nvSpPr>
          <p:cNvPr id="4" name="Rectángulo 3"/>
          <p:cNvSpPr/>
          <p:nvPr/>
        </p:nvSpPr>
        <p:spPr>
          <a:xfrm>
            <a:off x="838200" y="1969415"/>
            <a:ext cx="10515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i="0" dirty="0" smtClean="0">
                <a:solidFill>
                  <a:srgbClr val="231F20"/>
                </a:solidFill>
                <a:effectLst/>
              </a:rPr>
              <a:t>Necesitamos desarrollar métodos generales para analizar el movimiento de un cuerpo en rotación. Consideraremos los cuerpos con tamaño y forma definidos que, en general, pueden tener movimiento rotacional además de traslacional.</a:t>
            </a:r>
            <a:br>
              <a:rPr lang="es-VE" i="0" dirty="0" smtClean="0">
                <a:solidFill>
                  <a:srgbClr val="231F20"/>
                </a:solidFill>
                <a:effectLst/>
              </a:rPr>
            </a:br>
            <a:r>
              <a:rPr lang="es-VE" dirty="0" smtClean="0">
                <a:solidFill>
                  <a:srgbClr val="231F20"/>
                </a:solidFill>
              </a:rPr>
              <a:t>Los  cuerpos </a:t>
            </a:r>
            <a:r>
              <a:rPr lang="es-VE" i="0" dirty="0" smtClean="0">
                <a:solidFill>
                  <a:srgbClr val="231F20"/>
                </a:solidFill>
                <a:effectLst/>
              </a:rPr>
              <a:t>reales son complejos; las fuerzas que actúan sobre ellos pueden deformarlos: estirarlos, torcerlos y aplastarlos. Ignoraremos tales deformaciones y supondremos que el cuerpo tiene forma y tamaño perfectamente definidos e inmutables. Llamamos a este modelo idealizado </a:t>
            </a:r>
            <a:r>
              <a:rPr lang="es-VE" b="1" i="0" dirty="0" smtClean="0">
                <a:solidFill>
                  <a:srgbClr val="231F20"/>
                </a:solidFill>
                <a:effectLst/>
              </a:rPr>
              <a:t>cuerpo rígido</a:t>
            </a:r>
            <a:r>
              <a:rPr lang="es-VE" i="0" dirty="0" smtClean="0">
                <a:solidFill>
                  <a:srgbClr val="231F20"/>
                </a:solidFill>
                <a:effectLst/>
              </a:rPr>
              <a:t>.</a:t>
            </a:r>
            <a:br>
              <a:rPr lang="es-VE" i="0" dirty="0" smtClean="0">
                <a:solidFill>
                  <a:srgbClr val="231F20"/>
                </a:solidFill>
                <a:effectLst/>
              </a:rPr>
            </a:br>
            <a:endParaRPr lang="es-VE" dirty="0"/>
          </a:p>
        </p:txBody>
      </p:sp>
      <p:sp>
        <p:nvSpPr>
          <p:cNvPr id="6" name="Rectángulo 5"/>
          <p:cNvSpPr/>
          <p:nvPr/>
        </p:nvSpPr>
        <p:spPr>
          <a:xfrm>
            <a:off x="4061361" y="6129440"/>
            <a:ext cx="48936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dirty="0" smtClean="0"/>
              <a:t>Figura  1. Representación de un cuerpo rígido</a:t>
            </a:r>
            <a:endParaRPr lang="es-VE" sz="1400" dirty="0"/>
          </a:p>
        </p:txBody>
      </p:sp>
    </p:spTree>
    <p:extLst>
      <p:ext uri="{BB962C8B-B14F-4D97-AF65-F5344CB8AC3E}">
        <p14:creationId xmlns:p14="http://schemas.microsoft.com/office/powerpoint/2010/main" val="10921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842" y="4051832"/>
            <a:ext cx="4537364" cy="2130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s-VE" sz="3600" dirty="0" smtClean="0">
                <a:solidFill>
                  <a:schemeClr val="bg1"/>
                </a:solidFill>
              </a:rPr>
              <a:t>Movimientos</a:t>
            </a:r>
            <a:r>
              <a:rPr lang="es-VE" sz="3200" dirty="0" smtClean="0">
                <a:solidFill>
                  <a:schemeClr val="bg1"/>
                </a:solidFill>
              </a:rPr>
              <a:t> de Cuerpos Rígidos</a:t>
            </a:r>
            <a:endParaRPr lang="es-VE" sz="32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38200" y="3053277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i="0" dirty="0" smtClean="0">
                <a:solidFill>
                  <a:srgbClr val="231F20"/>
                </a:solidFill>
                <a:effectLst/>
              </a:rPr>
              <a:t>Si únicamente tiene  </a:t>
            </a:r>
            <a:r>
              <a:rPr lang="es-VE" b="1" i="0" dirty="0" smtClean="0">
                <a:solidFill>
                  <a:srgbClr val="231F20"/>
                </a:solidFill>
                <a:effectLst/>
              </a:rPr>
              <a:t>movimiento rotacional </a:t>
            </a:r>
            <a:r>
              <a:rPr lang="es-VE" i="0" dirty="0" smtClean="0">
                <a:solidFill>
                  <a:srgbClr val="231F20"/>
                </a:solidFill>
                <a:effectLst/>
              </a:rPr>
              <a:t>(puro), es decir, movimiento en torno a un eje fijo. En este caso, todas las partículas del objeto tienen la misma velocidad </a:t>
            </a:r>
            <a:r>
              <a:rPr lang="es-VE" i="1" dirty="0" smtClean="0">
                <a:solidFill>
                  <a:srgbClr val="231F20"/>
                </a:solidFill>
                <a:effectLst/>
              </a:rPr>
              <a:t>angular </a:t>
            </a:r>
            <a:r>
              <a:rPr lang="es-VE" i="0" dirty="0" smtClean="0">
                <a:solidFill>
                  <a:srgbClr val="231F20"/>
                </a:solidFill>
                <a:effectLst/>
              </a:rPr>
              <a:t>instantánea y viajan en círculos en torno al eje de rotación (figura 2b). El movimiento combinado de traslación y rotación se conoce como rodamiento, (figura 2c).  </a:t>
            </a:r>
            <a:endParaRPr lang="es-VE" dirty="0"/>
          </a:p>
        </p:txBody>
      </p:sp>
      <p:sp>
        <p:nvSpPr>
          <p:cNvPr id="9" name="Rectángulo 8"/>
          <p:cNvSpPr/>
          <p:nvPr/>
        </p:nvSpPr>
        <p:spPr>
          <a:xfrm>
            <a:off x="3020291" y="6028467"/>
            <a:ext cx="61514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dirty="0" smtClean="0"/>
              <a:t>Figura  2. Rodamiento: una combinación de movimiento traslacional y rotacional</a:t>
            </a:r>
            <a:endParaRPr lang="es-VE" sz="1400" dirty="0"/>
          </a:p>
        </p:txBody>
      </p:sp>
      <p:sp>
        <p:nvSpPr>
          <p:cNvPr id="10" name="Rectángulo 9"/>
          <p:cNvSpPr/>
          <p:nvPr/>
        </p:nvSpPr>
        <p:spPr>
          <a:xfrm>
            <a:off x="838200" y="1840614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i="0" dirty="0" smtClean="0">
                <a:solidFill>
                  <a:srgbClr val="231F20"/>
                </a:solidFill>
                <a:effectLst/>
              </a:rPr>
              <a:t>Un cuerpo rígido puede realizar uno o ambos tipos de movimiento: traslacional y rotacional. El movimiento traslacional es el movimiento rectilíneo que estudiamos anteriormente. Si un objeto únicamente tiene </a:t>
            </a:r>
            <a:r>
              <a:rPr lang="es-VE" b="1" i="0" dirty="0" smtClean="0">
                <a:solidFill>
                  <a:srgbClr val="231F20"/>
                </a:solidFill>
                <a:effectLst/>
              </a:rPr>
              <a:t>movimiento traslacional </a:t>
            </a:r>
            <a:r>
              <a:rPr lang="es-VE" i="0" dirty="0" smtClean="0">
                <a:solidFill>
                  <a:srgbClr val="231F20"/>
                </a:solidFill>
                <a:effectLst/>
              </a:rPr>
              <a:t>(puro), todas sus partículas tienen la misma velocidad instantánea, esto implica que el objeto no gira (figura 1a).</a:t>
            </a:r>
          </a:p>
        </p:txBody>
      </p:sp>
    </p:spTree>
    <p:extLst>
      <p:ext uri="{BB962C8B-B14F-4D97-AF65-F5344CB8AC3E}">
        <p14:creationId xmlns:p14="http://schemas.microsoft.com/office/powerpoint/2010/main" val="39686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s-VE" sz="3600" dirty="0" smtClean="0">
                <a:solidFill>
                  <a:schemeClr val="bg1"/>
                </a:solidFill>
              </a:rPr>
              <a:t>Movimientos de Cuerpos Rígidos</a:t>
            </a:r>
            <a:endParaRPr lang="es-VE" sz="3600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38200" y="1969415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i="0" dirty="0" smtClean="0">
                <a:solidFill>
                  <a:srgbClr val="231F20"/>
                </a:solidFill>
                <a:effectLst/>
              </a:rPr>
              <a:t>Enfoquémonos en el movimiento de rotación en torno a un eje fijo. Sabemos que un cuerpo rígido es un cuerpo que puede rotar con todas sus partes fijas, sin que ocurran cambios en su forma. </a:t>
            </a:r>
            <a:endParaRPr lang="es-VE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935" y="2861967"/>
            <a:ext cx="3163165" cy="2398802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922321" y="5353101"/>
            <a:ext cx="4323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dirty="0" smtClean="0"/>
              <a:t>Figura  3. Cuerpo rígido girando en torno a un eje fijo</a:t>
            </a:r>
            <a:endParaRPr lang="es-VE" sz="1400" dirty="0"/>
          </a:p>
        </p:txBody>
      </p:sp>
    </p:spTree>
    <p:extLst>
      <p:ext uri="{BB962C8B-B14F-4D97-AF65-F5344CB8AC3E}">
        <p14:creationId xmlns:p14="http://schemas.microsoft.com/office/powerpoint/2010/main" val="19499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527" y="1793174"/>
            <a:ext cx="4282222" cy="33844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</a:rPr>
              <a:t>Parámetros Cinemáticos del Movimiento de Rotación</a:t>
            </a:r>
            <a:endParaRPr lang="es-VE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838200" y="2125683"/>
                <a:ext cx="5170714" cy="3197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b="1" dirty="0" smtClean="0"/>
                  <a:t>Posición angular</a:t>
                </a:r>
                <a:r>
                  <a:rPr lang="es-VE" dirty="0" smtClean="0"/>
                  <a:t>.</a:t>
                </a:r>
              </a:p>
              <a:p>
                <a:r>
                  <a:rPr lang="es-VE" dirty="0" smtClean="0"/>
                  <a:t>La figura 4.  muestra el ángulo de giro </a:t>
                </a:r>
                <a:r>
                  <a:rPr lang="es-VE" dirty="0" smtClean="0">
                    <a:sym typeface="Symbol" panose="05050102010706020507" pitchFamily="18" charset="2"/>
                  </a:rPr>
                  <a:t> relativo a la posición positiva del eje x , de geometría sabemos que: </a:t>
                </a:r>
              </a:p>
              <a:p>
                <a:pPr algn="ctr"/>
                <a:r>
                  <a:rPr lang="es-VE" dirty="0" smtClean="0">
                    <a:ea typeface="Cambria Math" panose="02040503050406030204" pitchFamily="18" charset="0"/>
                    <a:sym typeface="Symbol" panose="05050102010706020507" pitchFamily="18" charset="2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𝜃</m:t>
                    </m:r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𝑠</m:t>
                        </m:r>
                      </m:num>
                      <m:den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den>
                    </m:f>
                  </m:oMath>
                </a14:m>
                <a:r>
                  <a:rPr lang="es-VE" dirty="0" smtClean="0">
                    <a:sym typeface="Symbol" panose="05050102010706020507" pitchFamily="18" charset="2"/>
                  </a:rPr>
                  <a:t>                   (1) </a:t>
                </a:r>
              </a:p>
              <a:p>
                <a:r>
                  <a:rPr lang="es-VE" dirty="0" smtClean="0">
                    <a:sym typeface="Symbol" panose="05050102010706020507" pitchFamily="18" charset="2"/>
                  </a:rPr>
                  <a:t>Y se mide en radianes,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VE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𝑟𝑎𝑑</m:t>
                      </m:r>
                      <m:r>
                        <a:rPr lang="es-V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es-V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s-V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360</m:t>
                          </m:r>
                          <m:r>
                            <m:rPr>
                              <m:nor/>
                            </m:rPr>
                            <a:rPr lang="es-VE" dirty="0" smtClean="0">
                              <a:sym typeface="Symbol" panose="05050102010706020507" pitchFamily="18" charset="2"/>
                            </a:rPr>
                            <m:t> </m:t>
                          </m:r>
                        </m:num>
                        <m:den>
                          <m:r>
                            <a:rPr lang="es-V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𝜋</m:t>
                          </m:r>
                        </m:den>
                      </m:f>
                      <m:r>
                        <a:rPr lang="es-V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=57,3°</m:t>
                      </m:r>
                    </m:oMath>
                  </m:oMathPara>
                </a14:m>
                <a:endParaRPr lang="es-VE" b="0" dirty="0" smtClean="0"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endParaRPr lang="es-VE" b="0" dirty="0" smtClean="0"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r>
                  <a:rPr lang="es-VE" dirty="0" smtClean="0">
                    <a:sym typeface="Symbol" panose="05050102010706020507" pitchFamily="18" charset="2"/>
                  </a:rPr>
                  <a:t>s, es la longitud de arco desde = 0 hasta la línea de referencia, y r, el radio del circulo</a:t>
                </a:r>
                <a:endParaRPr lang="es-VE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25683"/>
                <a:ext cx="5170714" cy="3197927"/>
              </a:xfrm>
              <a:prstGeom prst="rect">
                <a:avLst/>
              </a:prstGeom>
              <a:blipFill rotWithShape="0">
                <a:blip r:embed="rId3"/>
                <a:stretch>
                  <a:fillRect l="-1061" t="-1145" b="-229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/>
          <p:cNvSpPr/>
          <p:nvPr/>
        </p:nvSpPr>
        <p:spPr>
          <a:xfrm>
            <a:off x="6739527" y="5398528"/>
            <a:ext cx="4323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dirty="0" smtClean="0"/>
              <a:t>Figura  4. Cuerpo rígido girando en torno a un eje fijo. Visto desde arriba (90°)</a:t>
            </a:r>
            <a:endParaRPr lang="es-VE" sz="1400" dirty="0"/>
          </a:p>
        </p:txBody>
      </p:sp>
    </p:spTree>
    <p:extLst>
      <p:ext uri="{BB962C8B-B14F-4D97-AF65-F5344CB8AC3E}">
        <p14:creationId xmlns:p14="http://schemas.microsoft.com/office/powerpoint/2010/main" val="32504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</a:rPr>
              <a:t>Parámetros Cinemáticos del Movimiento de Rotación</a:t>
            </a:r>
            <a:endParaRPr lang="es-VE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838199" y="1921086"/>
                <a:ext cx="551509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VE" b="1" dirty="0" smtClean="0"/>
                  <a:t>Desplazamiento angular</a:t>
                </a:r>
                <a:r>
                  <a:rPr lang="es-VE" dirty="0" smtClean="0"/>
                  <a:t>. </a:t>
                </a:r>
                <a:r>
                  <a:rPr lang="es-VE" dirty="0"/>
                  <a:t>Cuando el cuerpo rígido gira como se muestra en la figura </a:t>
                </a:r>
                <a:r>
                  <a:rPr lang="es-VE" dirty="0" smtClean="0"/>
                  <a:t>, </a:t>
                </a:r>
                <a:r>
                  <a:rPr lang="es-VE" dirty="0"/>
                  <a:t>la posición angular de la línea </a:t>
                </a:r>
                <a:r>
                  <a:rPr lang="es-VE" dirty="0" smtClean="0"/>
                  <a:t>OP,  cambia </a:t>
                </a:r>
                <a:r>
                  <a:rPr lang="es-VE" dirty="0"/>
                  <a:t>de θ1 en el tiempo t1 a θ2 en un tiempo t2. La </a:t>
                </a:r>
                <a:r>
                  <a:rPr lang="es-VE" dirty="0" smtClean="0"/>
                  <a:t>cantidad </a:t>
                </a:r>
                <a:r>
                  <a:rPr lang="es-VE" dirty="0" smtClean="0">
                    <a:sym typeface="Symbol" panose="05050102010706020507" pitchFamily="18" charset="2"/>
                  </a:rPr>
                  <a:t></a:t>
                </a:r>
                <a:r>
                  <a:rPr lang="es-VE" dirty="0" smtClean="0"/>
                  <a:t>θ se </a:t>
                </a:r>
                <a:r>
                  <a:rPr lang="es-VE" dirty="0"/>
                  <a:t>define como el</a:t>
                </a:r>
                <a:br>
                  <a:rPr lang="es-VE" dirty="0"/>
                </a:br>
                <a:r>
                  <a:rPr lang="es-VE" dirty="0"/>
                  <a:t>desplazamiento angular de un cuerpo rígido</a:t>
                </a:r>
                <a:r>
                  <a:rPr lang="es-VE" dirty="0" smtClean="0"/>
                  <a:t>:</a:t>
                </a:r>
              </a:p>
              <a:p>
                <a:pPr algn="just"/>
                <a:r>
                  <a:rPr lang="es-VE" dirty="0" smtClean="0"/>
                  <a:t>                               </a:t>
                </a:r>
                <a14:m>
                  <m:oMath xmlns:m="http://schemas.openxmlformats.org/officeDocument/2006/math"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VE" dirty="0" smtClean="0">
                    <a:sym typeface="Symbol" panose="05050102010706020507" pitchFamily="18" charset="2"/>
                  </a:rPr>
                  <a:t>                (2)</a:t>
                </a:r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921086"/>
                <a:ext cx="5515099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884" t="-1736" r="-884" b="-4514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/>
          <p:cNvSpPr/>
          <p:nvPr/>
        </p:nvSpPr>
        <p:spPr>
          <a:xfrm>
            <a:off x="6715001" y="4842988"/>
            <a:ext cx="4323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dirty="0" smtClean="0"/>
              <a:t>Figura  5. Cuerpo rígido girando en torno a un eje fijo. Visto desde arriba (90°)</a:t>
            </a:r>
            <a:endParaRPr lang="es-VE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3954" y="2176724"/>
            <a:ext cx="2885703" cy="27034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838199" y="3709866"/>
                <a:ext cx="5645728" cy="19162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VE" b="1" dirty="0" smtClean="0"/>
                  <a:t>Velocidad angular</a:t>
                </a:r>
                <a:r>
                  <a:rPr lang="es-VE" dirty="0" smtClean="0"/>
                  <a:t>. Se muestra en la figura una línea de referencia OP en un cuerpo que gira y forma un ángulo θ</a:t>
                </a:r>
                <a:r>
                  <a:rPr lang="es-VE" baseline="-25000" dirty="0" smtClean="0"/>
                  <a:t>1</a:t>
                </a:r>
                <a:r>
                  <a:rPr lang="es-VE" dirty="0" smtClean="0"/>
                  <a:t> con el eje +x en el instante t</a:t>
                </a:r>
                <a:r>
                  <a:rPr lang="es-VE" baseline="-25000" dirty="0" smtClean="0"/>
                  <a:t>1</a:t>
                </a:r>
                <a:r>
                  <a:rPr lang="es-VE" dirty="0" smtClean="0"/>
                  <a:t>, En un instante posterior t</a:t>
                </a:r>
                <a:r>
                  <a:rPr lang="es-VE" baseline="-25000" dirty="0" smtClean="0"/>
                  <a:t>2</a:t>
                </a:r>
                <a:r>
                  <a:rPr lang="es-VE" dirty="0" smtClean="0"/>
                  <a:t>, el ángulo cambió a θ</a:t>
                </a:r>
                <a:r>
                  <a:rPr lang="es-VE" baseline="-25000" dirty="0" smtClean="0"/>
                  <a:t>2</a:t>
                </a:r>
                <a:r>
                  <a:rPr lang="es-VE" dirty="0" smtClean="0"/>
                  <a:t>. </a:t>
                </a:r>
              </a:p>
              <a:p>
                <a:r>
                  <a:rPr lang="es-VE" dirty="0" smtClean="0"/>
                  <a:t>Se define la velocidad angular media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V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s-VE" dirty="0" smtClean="0"/>
                  <a:t> como:</a:t>
                </a:r>
                <a:r>
                  <a:rPr lang="es-VE" dirty="0"/>
                  <a:t/>
                </a:r>
                <a:br>
                  <a:rPr lang="es-VE" dirty="0"/>
                </a:br>
                <a:r>
                  <a:rPr lang="es-VE" dirty="0" smtClean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  <m:sub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s-V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VE" dirty="0" smtClean="0">
                    <a:sym typeface="Symbol" panose="05050102010706020507" pitchFamily="18" charset="2"/>
                  </a:rPr>
                  <a:t>            (3)</a:t>
                </a:r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709866"/>
                <a:ext cx="5645728" cy="1916294"/>
              </a:xfrm>
              <a:prstGeom prst="rect">
                <a:avLst/>
              </a:prstGeom>
              <a:blipFill rotWithShape="0">
                <a:blip r:embed="rId4"/>
                <a:stretch>
                  <a:fillRect l="-863" t="-1911" r="-863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6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</a:rPr>
              <a:t>Parámetros Cinemáticos del Movimiento de Rotación</a:t>
            </a:r>
            <a:endParaRPr lang="es-VE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838200" y="2220684"/>
                <a:ext cx="6286995" cy="2160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dirty="0" smtClean="0"/>
                  <a:t>V</a:t>
                </a:r>
                <a:r>
                  <a:rPr lang="es-VE" b="1" dirty="0" smtClean="0"/>
                  <a:t>elocidad </a:t>
                </a:r>
                <a:r>
                  <a:rPr lang="es-VE" b="1" dirty="0"/>
                  <a:t>angular </a:t>
                </a:r>
                <a:r>
                  <a:rPr lang="es-VE" b="1" dirty="0" smtClean="0"/>
                  <a:t>instantánea:</a:t>
                </a:r>
              </a:p>
              <a:p>
                <a:pPr algn="ctr"/>
                <a:r>
                  <a:rPr lang="es-VE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V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VE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VE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func>
                  </m:oMath>
                </a14:m>
                <a:r>
                  <a:rPr lang="es-VE" dirty="0" smtClean="0"/>
                  <a:t>                   </a:t>
                </a:r>
                <a:r>
                  <a:rPr lang="es-VE" dirty="0" smtClean="0">
                    <a:sym typeface="Symbol" panose="05050102010706020507" pitchFamily="18" charset="2"/>
                  </a:rPr>
                  <a:t> (4)</a:t>
                </a:r>
                <a:endParaRPr lang="es-VE" dirty="0" smtClean="0"/>
              </a:p>
              <a:p>
                <a:pPr algn="just"/>
                <a:r>
                  <a:rPr lang="es-VE" dirty="0" smtClean="0"/>
                  <a:t>Cuando </a:t>
                </a:r>
                <a:r>
                  <a:rPr lang="es-VE" dirty="0"/>
                  <a:t>nos referimos simplemente a “velocidad angular” hablamos de la </a:t>
                </a:r>
                <a:r>
                  <a:rPr lang="es-VE" dirty="0" smtClean="0"/>
                  <a:t>velocidad angular </a:t>
                </a:r>
                <a:r>
                  <a:rPr lang="es-VE" dirty="0"/>
                  <a:t>instantánea, no de la velocidad angular media</a:t>
                </a:r>
                <a:r>
                  <a:rPr lang="es-VE" dirty="0" smtClean="0"/>
                  <a:t>. La </a:t>
                </a:r>
                <a:r>
                  <a:rPr lang="es-VE" dirty="0"/>
                  <a:t>velocidad angular </a:t>
                </a:r>
                <a:r>
                  <a:rPr lang="es-VE" dirty="0" smtClean="0"/>
                  <a:t>puede </a:t>
                </a:r>
                <a:r>
                  <a:rPr lang="es-VE" dirty="0"/>
                  <a:t>ser positiva o negativa, dependiendo de la dirección en que gire el cuerpo </a:t>
                </a:r>
                <a:r>
                  <a:rPr lang="es-VE" dirty="0" smtClean="0"/>
                  <a:t>rígido. </a:t>
                </a:r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20684"/>
                <a:ext cx="6286995" cy="2160463"/>
              </a:xfrm>
              <a:prstGeom prst="rect">
                <a:avLst/>
              </a:prstGeom>
              <a:blipFill rotWithShape="0">
                <a:blip r:embed="rId2"/>
                <a:stretch>
                  <a:fillRect l="-873" t="-1408" r="-776" b="-3380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6814" y="2481941"/>
            <a:ext cx="3251216" cy="328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</a:rPr>
              <a:t>Parámetros Cinemáticos del Movimiento de Rotación</a:t>
            </a:r>
            <a:endParaRPr lang="es-VE" sz="3600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923" y="2282432"/>
            <a:ext cx="3447246" cy="31327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838200" y="1947687"/>
                <a:ext cx="5716979" cy="2855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VE" b="1" dirty="0" smtClean="0"/>
                  <a:t>Aceleración</a:t>
                </a:r>
                <a:r>
                  <a:rPr lang="es-VE" dirty="0" smtClean="0"/>
                  <a:t> </a:t>
                </a:r>
                <a:r>
                  <a:rPr lang="es-VE" b="1" dirty="0" smtClean="0"/>
                  <a:t>angular:</a:t>
                </a:r>
              </a:p>
              <a:p>
                <a:r>
                  <a:rPr lang="es-VE" dirty="0"/>
                  <a:t>Cuando la velocidad angular del cuerpo giratorio no es constante, el cuerpo tiene una </a:t>
                </a:r>
                <a:r>
                  <a:rPr lang="es-VE" dirty="0" smtClean="0"/>
                  <a:t>aceleración angular</a:t>
                </a:r>
                <a:r>
                  <a:rPr lang="es-VE" dirty="0"/>
                  <a:t>. Suponga que ω</a:t>
                </a:r>
                <a:r>
                  <a:rPr lang="es-VE" baseline="-25000" dirty="0"/>
                  <a:t>1</a:t>
                </a:r>
                <a:r>
                  <a:rPr lang="es-VE" dirty="0"/>
                  <a:t> y ω</a:t>
                </a:r>
                <a:r>
                  <a:rPr lang="es-VE" baseline="-25000" dirty="0"/>
                  <a:t>2</a:t>
                </a:r>
                <a:r>
                  <a:rPr lang="es-VE" dirty="0"/>
                  <a:t> son las velocidades angulares en los tiempos t</a:t>
                </a:r>
                <a:r>
                  <a:rPr lang="es-VE" baseline="-25000" dirty="0"/>
                  <a:t>1</a:t>
                </a:r>
                <a:r>
                  <a:rPr lang="es-VE" dirty="0"/>
                  <a:t> y t</a:t>
                </a:r>
                <a:r>
                  <a:rPr lang="es-VE" baseline="-25000" dirty="0"/>
                  <a:t>2</a:t>
                </a:r>
                <a:r>
                  <a:rPr lang="es-VE" dirty="0"/>
                  <a:t>, respectivamente</a:t>
                </a:r>
                <a:r>
                  <a:rPr lang="es-VE" dirty="0" smtClean="0"/>
                  <a:t>, como </a:t>
                </a:r>
                <a:r>
                  <a:rPr lang="es-VE" dirty="0"/>
                  <a:t>se muestra en la figura </a:t>
                </a:r>
                <a:r>
                  <a:rPr lang="es-VE" dirty="0" smtClean="0"/>
                  <a:t>6. Se define </a:t>
                </a:r>
                <a:r>
                  <a:rPr lang="es-VE" dirty="0"/>
                  <a:t>la aceleración angular </a:t>
                </a:r>
                <a:r>
                  <a:rPr lang="es-VE" dirty="0" smtClean="0"/>
                  <a:t>promedio como:</a:t>
                </a:r>
                <a:r>
                  <a:rPr lang="es-VE" dirty="0"/>
                  <a:t/>
                </a:r>
                <a:br>
                  <a:rPr lang="es-VE" dirty="0"/>
                </a:br>
                <a:r>
                  <a:rPr lang="es-VE" dirty="0" smtClean="0"/>
                  <a:t>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V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acc>
                    <m:r>
                      <a:rPr lang="es-V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VE" dirty="0" smtClean="0"/>
                  <a:t>                                     </a:t>
                </a:r>
                <a:r>
                  <a:rPr lang="es-VE" dirty="0" smtClean="0">
                    <a:sym typeface="Symbol" panose="05050102010706020507" pitchFamily="18" charset="2"/>
                  </a:rPr>
                  <a:t>(5)</a:t>
                </a:r>
                <a:endParaRPr lang="es-VE" dirty="0" smtClean="0"/>
              </a:p>
              <a:p>
                <a:pPr algn="just"/>
                <a:r>
                  <a:rPr lang="es-VE" dirty="0"/>
                  <a:t>Y la aceleración instantánea vendrá dada por la </a:t>
                </a:r>
                <a:r>
                  <a:rPr lang="es-VE" dirty="0" smtClean="0"/>
                  <a:t>expresión,</a:t>
                </a:r>
              </a:p>
              <a:p>
                <a:pPr algn="just"/>
                <a:r>
                  <a:rPr lang="es-VE" dirty="0" smtClean="0"/>
                  <a:t>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V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s-V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limLow>
                          <m:limLowPr>
                            <m:ctrlPr>
                              <a:rPr lang="es-VE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VE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∆→</m:t>
                            </m:r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num>
                          <m:den>
                            <m: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s-V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V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num>
                          <m:den>
                            <m:r>
                              <a:rPr lang="es-V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func>
                  </m:oMath>
                </a14:m>
                <a:r>
                  <a:rPr lang="es-VE" dirty="0" smtClean="0"/>
                  <a:t>                    (6)</a:t>
                </a:r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47687"/>
                <a:ext cx="5716979" cy="2855718"/>
              </a:xfrm>
              <a:prstGeom prst="rect">
                <a:avLst/>
              </a:prstGeom>
              <a:blipFill rotWithShape="0">
                <a:blip r:embed="rId3"/>
                <a:stretch>
                  <a:fillRect l="-961" t="-1282"/>
                </a:stretch>
              </a:blipFill>
            </p:spPr>
            <p:txBody>
              <a:bodyPr/>
              <a:lstStyle/>
              <a:p>
                <a:r>
                  <a:rPr lang="es-V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0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916</Words>
  <Application>Microsoft Office PowerPoint</Application>
  <PresentationFormat>Panorámica</PresentationFormat>
  <Paragraphs>60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Formata-Condensed</vt:lpstr>
      <vt:lpstr>Formata-MediumCondensed</vt:lpstr>
      <vt:lpstr>NewCenturySchlbk-Italic</vt:lpstr>
      <vt:lpstr>Symbol</vt:lpstr>
      <vt:lpstr>Times-Bold</vt:lpstr>
      <vt:lpstr>Times-Italic</vt:lpstr>
      <vt:lpstr>Times-Roman</vt:lpstr>
      <vt:lpstr>WWPI01</vt:lpstr>
      <vt:lpstr>Tema de Office</vt:lpstr>
      <vt:lpstr>Cinemática Rotacional </vt:lpstr>
      <vt:lpstr>Movimiento Rotacional</vt:lpstr>
      <vt:lpstr>Movimientos de Cuerpos Rígidos</vt:lpstr>
      <vt:lpstr>Movimientos de Cuerpos Rígidos</vt:lpstr>
      <vt:lpstr>Movimientos de Cuerpos Rígidos</vt:lpstr>
      <vt:lpstr>Parámetros Cinemáticos del Movimiento de Rotación</vt:lpstr>
      <vt:lpstr>Parámetros Cinemáticos del Movimiento de Rotación</vt:lpstr>
      <vt:lpstr>Parámetros Cinemáticos del Movimiento de Rotación</vt:lpstr>
      <vt:lpstr>Parámetros Cinemáticos del Movimiento de Rotación</vt:lpstr>
      <vt:lpstr>Parámetros Cinemáticos del Movimiento de Rotación</vt:lpstr>
      <vt:lpstr>Relación entre cinemática lineal y angular</vt:lpstr>
      <vt:lpstr>Parámetros Cinemáticos del Movimiento de Rotación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Cinemática Rotacional</dc:title>
  <dc:creator>Uneg</dc:creator>
  <cp:lastModifiedBy>Uneg</cp:lastModifiedBy>
  <cp:revision>41</cp:revision>
  <dcterms:created xsi:type="dcterms:W3CDTF">2021-09-06T13:01:22Z</dcterms:created>
  <dcterms:modified xsi:type="dcterms:W3CDTF">2021-09-06T22:54:29Z</dcterms:modified>
</cp:coreProperties>
</file>