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0" r:id="rId4"/>
    <p:sldId id="271" r:id="rId5"/>
    <p:sldId id="272" r:id="rId6"/>
    <p:sldId id="273" r:id="rId7"/>
    <p:sldId id="274" r:id="rId8"/>
    <p:sldId id="258" r:id="rId9"/>
    <p:sldId id="259" r:id="rId10"/>
    <p:sldId id="260" r:id="rId11"/>
    <p:sldId id="263" r:id="rId12"/>
    <p:sldId id="265" r:id="rId13"/>
    <p:sldId id="262" r:id="rId14"/>
    <p:sldId id="264" r:id="rId15"/>
    <p:sldId id="266" r:id="rId16"/>
    <p:sldId id="277" r:id="rId17"/>
    <p:sldId id="278" r:id="rId18"/>
    <p:sldId id="275" r:id="rId19"/>
    <p:sldId id="279" r:id="rId20"/>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84"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V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VE"/>
          </a:p>
        </p:txBody>
      </p:sp>
      <p:sp>
        <p:nvSpPr>
          <p:cNvPr id="4" name="Marcador de fecha 3"/>
          <p:cNvSpPr>
            <a:spLocks noGrp="1"/>
          </p:cNvSpPr>
          <p:nvPr>
            <p:ph type="dt" sz="half" idx="10"/>
          </p:nvPr>
        </p:nvSpPr>
        <p:spPr/>
        <p:txBody>
          <a:bodyPr/>
          <a:lstStyle/>
          <a:p>
            <a:fld id="{C1CC23ED-1C15-47BC-A7E5-7DAB38E111D2}" type="datetimeFigureOut">
              <a:rPr lang="es-VE" smtClean="0"/>
              <a:t>08/09/2021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55E87980-CD47-4027-94AC-02E3067B8298}" type="slidenum">
              <a:rPr lang="es-VE" smtClean="0"/>
              <a:t>‹Nº›</a:t>
            </a:fld>
            <a:endParaRPr lang="es-VE"/>
          </a:p>
        </p:txBody>
      </p:sp>
    </p:spTree>
    <p:extLst>
      <p:ext uri="{BB962C8B-B14F-4D97-AF65-F5344CB8AC3E}">
        <p14:creationId xmlns:p14="http://schemas.microsoft.com/office/powerpoint/2010/main" val="71467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C1CC23ED-1C15-47BC-A7E5-7DAB38E111D2}" type="datetimeFigureOut">
              <a:rPr lang="es-VE" smtClean="0"/>
              <a:t>08/09/2021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55E87980-CD47-4027-94AC-02E3067B8298}" type="slidenum">
              <a:rPr lang="es-VE" smtClean="0"/>
              <a:t>‹Nº›</a:t>
            </a:fld>
            <a:endParaRPr lang="es-VE"/>
          </a:p>
        </p:txBody>
      </p:sp>
    </p:spTree>
    <p:extLst>
      <p:ext uri="{BB962C8B-B14F-4D97-AF65-F5344CB8AC3E}">
        <p14:creationId xmlns:p14="http://schemas.microsoft.com/office/powerpoint/2010/main" val="331199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C1CC23ED-1C15-47BC-A7E5-7DAB38E111D2}" type="datetimeFigureOut">
              <a:rPr lang="es-VE" smtClean="0"/>
              <a:t>08/09/2021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55E87980-CD47-4027-94AC-02E3067B8298}" type="slidenum">
              <a:rPr lang="es-VE" smtClean="0"/>
              <a:t>‹Nº›</a:t>
            </a:fld>
            <a:endParaRPr lang="es-VE"/>
          </a:p>
        </p:txBody>
      </p:sp>
    </p:spTree>
    <p:extLst>
      <p:ext uri="{BB962C8B-B14F-4D97-AF65-F5344CB8AC3E}">
        <p14:creationId xmlns:p14="http://schemas.microsoft.com/office/powerpoint/2010/main" val="92321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C1CC23ED-1C15-47BC-A7E5-7DAB38E111D2}" type="datetimeFigureOut">
              <a:rPr lang="es-VE" smtClean="0"/>
              <a:t>08/09/2021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55E87980-CD47-4027-94AC-02E3067B8298}" type="slidenum">
              <a:rPr lang="es-VE" smtClean="0"/>
              <a:t>‹Nº›</a:t>
            </a:fld>
            <a:endParaRPr lang="es-VE"/>
          </a:p>
        </p:txBody>
      </p:sp>
    </p:spTree>
    <p:extLst>
      <p:ext uri="{BB962C8B-B14F-4D97-AF65-F5344CB8AC3E}">
        <p14:creationId xmlns:p14="http://schemas.microsoft.com/office/powerpoint/2010/main" val="243953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1CC23ED-1C15-47BC-A7E5-7DAB38E111D2}" type="datetimeFigureOut">
              <a:rPr lang="es-VE" smtClean="0"/>
              <a:t>08/09/2021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55E87980-CD47-4027-94AC-02E3067B8298}" type="slidenum">
              <a:rPr lang="es-VE" smtClean="0"/>
              <a:t>‹Nº›</a:t>
            </a:fld>
            <a:endParaRPr lang="es-VE"/>
          </a:p>
        </p:txBody>
      </p:sp>
    </p:spTree>
    <p:extLst>
      <p:ext uri="{BB962C8B-B14F-4D97-AF65-F5344CB8AC3E}">
        <p14:creationId xmlns:p14="http://schemas.microsoft.com/office/powerpoint/2010/main" val="248038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fecha 4"/>
          <p:cNvSpPr>
            <a:spLocks noGrp="1"/>
          </p:cNvSpPr>
          <p:nvPr>
            <p:ph type="dt" sz="half" idx="10"/>
          </p:nvPr>
        </p:nvSpPr>
        <p:spPr/>
        <p:txBody>
          <a:bodyPr/>
          <a:lstStyle/>
          <a:p>
            <a:fld id="{C1CC23ED-1C15-47BC-A7E5-7DAB38E111D2}" type="datetimeFigureOut">
              <a:rPr lang="es-VE" smtClean="0"/>
              <a:t>08/09/2021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55E87980-CD47-4027-94AC-02E3067B8298}" type="slidenum">
              <a:rPr lang="es-VE" smtClean="0"/>
              <a:t>‹Nº›</a:t>
            </a:fld>
            <a:endParaRPr lang="es-VE"/>
          </a:p>
        </p:txBody>
      </p:sp>
    </p:spTree>
    <p:extLst>
      <p:ext uri="{BB962C8B-B14F-4D97-AF65-F5344CB8AC3E}">
        <p14:creationId xmlns:p14="http://schemas.microsoft.com/office/powerpoint/2010/main" val="288154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Marcador de fecha 6"/>
          <p:cNvSpPr>
            <a:spLocks noGrp="1"/>
          </p:cNvSpPr>
          <p:nvPr>
            <p:ph type="dt" sz="half" idx="10"/>
          </p:nvPr>
        </p:nvSpPr>
        <p:spPr/>
        <p:txBody>
          <a:bodyPr/>
          <a:lstStyle/>
          <a:p>
            <a:fld id="{C1CC23ED-1C15-47BC-A7E5-7DAB38E111D2}" type="datetimeFigureOut">
              <a:rPr lang="es-VE" smtClean="0"/>
              <a:t>08/09/2021</a:t>
            </a:fld>
            <a:endParaRPr lang="es-VE"/>
          </a:p>
        </p:txBody>
      </p:sp>
      <p:sp>
        <p:nvSpPr>
          <p:cNvPr id="8" name="Marcador de pie de página 7"/>
          <p:cNvSpPr>
            <a:spLocks noGrp="1"/>
          </p:cNvSpPr>
          <p:nvPr>
            <p:ph type="ftr" sz="quarter" idx="11"/>
          </p:nvPr>
        </p:nvSpPr>
        <p:spPr/>
        <p:txBody>
          <a:bodyPr/>
          <a:lstStyle/>
          <a:p>
            <a:endParaRPr lang="es-VE"/>
          </a:p>
        </p:txBody>
      </p:sp>
      <p:sp>
        <p:nvSpPr>
          <p:cNvPr id="9" name="Marcador de número de diapositiva 8"/>
          <p:cNvSpPr>
            <a:spLocks noGrp="1"/>
          </p:cNvSpPr>
          <p:nvPr>
            <p:ph type="sldNum" sz="quarter" idx="12"/>
          </p:nvPr>
        </p:nvSpPr>
        <p:spPr/>
        <p:txBody>
          <a:bodyPr/>
          <a:lstStyle/>
          <a:p>
            <a:fld id="{55E87980-CD47-4027-94AC-02E3067B8298}" type="slidenum">
              <a:rPr lang="es-VE" smtClean="0"/>
              <a:t>‹Nº›</a:t>
            </a:fld>
            <a:endParaRPr lang="es-VE"/>
          </a:p>
        </p:txBody>
      </p:sp>
    </p:spTree>
    <p:extLst>
      <p:ext uri="{BB962C8B-B14F-4D97-AF65-F5344CB8AC3E}">
        <p14:creationId xmlns:p14="http://schemas.microsoft.com/office/powerpoint/2010/main" val="75239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fecha 2"/>
          <p:cNvSpPr>
            <a:spLocks noGrp="1"/>
          </p:cNvSpPr>
          <p:nvPr>
            <p:ph type="dt" sz="half" idx="10"/>
          </p:nvPr>
        </p:nvSpPr>
        <p:spPr/>
        <p:txBody>
          <a:bodyPr/>
          <a:lstStyle/>
          <a:p>
            <a:fld id="{C1CC23ED-1C15-47BC-A7E5-7DAB38E111D2}" type="datetimeFigureOut">
              <a:rPr lang="es-VE" smtClean="0"/>
              <a:t>08/09/2021</a:t>
            </a:fld>
            <a:endParaRPr lang="es-VE"/>
          </a:p>
        </p:txBody>
      </p:sp>
      <p:sp>
        <p:nvSpPr>
          <p:cNvPr id="4" name="Marcador de pie de página 3"/>
          <p:cNvSpPr>
            <a:spLocks noGrp="1"/>
          </p:cNvSpPr>
          <p:nvPr>
            <p:ph type="ftr" sz="quarter" idx="11"/>
          </p:nvPr>
        </p:nvSpPr>
        <p:spPr/>
        <p:txBody>
          <a:bodyPr/>
          <a:lstStyle/>
          <a:p>
            <a:endParaRPr lang="es-VE"/>
          </a:p>
        </p:txBody>
      </p:sp>
      <p:sp>
        <p:nvSpPr>
          <p:cNvPr id="5" name="Marcador de número de diapositiva 4"/>
          <p:cNvSpPr>
            <a:spLocks noGrp="1"/>
          </p:cNvSpPr>
          <p:nvPr>
            <p:ph type="sldNum" sz="quarter" idx="12"/>
          </p:nvPr>
        </p:nvSpPr>
        <p:spPr/>
        <p:txBody>
          <a:bodyPr/>
          <a:lstStyle/>
          <a:p>
            <a:fld id="{55E87980-CD47-4027-94AC-02E3067B8298}" type="slidenum">
              <a:rPr lang="es-VE" smtClean="0"/>
              <a:t>‹Nº›</a:t>
            </a:fld>
            <a:endParaRPr lang="es-VE"/>
          </a:p>
        </p:txBody>
      </p:sp>
    </p:spTree>
    <p:extLst>
      <p:ext uri="{BB962C8B-B14F-4D97-AF65-F5344CB8AC3E}">
        <p14:creationId xmlns:p14="http://schemas.microsoft.com/office/powerpoint/2010/main" val="3751683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1CC23ED-1C15-47BC-A7E5-7DAB38E111D2}" type="datetimeFigureOut">
              <a:rPr lang="es-VE" smtClean="0"/>
              <a:t>08/09/2021</a:t>
            </a:fld>
            <a:endParaRPr lang="es-VE"/>
          </a:p>
        </p:txBody>
      </p:sp>
      <p:sp>
        <p:nvSpPr>
          <p:cNvPr id="3" name="Marcador de pie de página 2"/>
          <p:cNvSpPr>
            <a:spLocks noGrp="1"/>
          </p:cNvSpPr>
          <p:nvPr>
            <p:ph type="ftr" sz="quarter" idx="11"/>
          </p:nvPr>
        </p:nvSpPr>
        <p:spPr/>
        <p:txBody>
          <a:bodyPr/>
          <a:lstStyle/>
          <a:p>
            <a:endParaRPr lang="es-VE"/>
          </a:p>
        </p:txBody>
      </p:sp>
      <p:sp>
        <p:nvSpPr>
          <p:cNvPr id="4" name="Marcador de número de diapositiva 3"/>
          <p:cNvSpPr>
            <a:spLocks noGrp="1"/>
          </p:cNvSpPr>
          <p:nvPr>
            <p:ph type="sldNum" sz="quarter" idx="12"/>
          </p:nvPr>
        </p:nvSpPr>
        <p:spPr/>
        <p:txBody>
          <a:bodyPr/>
          <a:lstStyle/>
          <a:p>
            <a:fld id="{55E87980-CD47-4027-94AC-02E3067B8298}" type="slidenum">
              <a:rPr lang="es-VE" smtClean="0"/>
              <a:t>‹Nº›</a:t>
            </a:fld>
            <a:endParaRPr lang="es-VE"/>
          </a:p>
        </p:txBody>
      </p:sp>
    </p:spTree>
    <p:extLst>
      <p:ext uri="{BB962C8B-B14F-4D97-AF65-F5344CB8AC3E}">
        <p14:creationId xmlns:p14="http://schemas.microsoft.com/office/powerpoint/2010/main" val="306624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1CC23ED-1C15-47BC-A7E5-7DAB38E111D2}" type="datetimeFigureOut">
              <a:rPr lang="es-VE" smtClean="0"/>
              <a:t>08/09/2021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55E87980-CD47-4027-94AC-02E3067B8298}" type="slidenum">
              <a:rPr lang="es-VE" smtClean="0"/>
              <a:t>‹Nº›</a:t>
            </a:fld>
            <a:endParaRPr lang="es-VE"/>
          </a:p>
        </p:txBody>
      </p:sp>
    </p:spTree>
    <p:extLst>
      <p:ext uri="{BB962C8B-B14F-4D97-AF65-F5344CB8AC3E}">
        <p14:creationId xmlns:p14="http://schemas.microsoft.com/office/powerpoint/2010/main" val="187362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1CC23ED-1C15-47BC-A7E5-7DAB38E111D2}" type="datetimeFigureOut">
              <a:rPr lang="es-VE" smtClean="0"/>
              <a:t>08/09/2021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55E87980-CD47-4027-94AC-02E3067B8298}" type="slidenum">
              <a:rPr lang="es-VE" smtClean="0"/>
              <a:t>‹Nº›</a:t>
            </a:fld>
            <a:endParaRPr lang="es-VE"/>
          </a:p>
        </p:txBody>
      </p:sp>
    </p:spTree>
    <p:extLst>
      <p:ext uri="{BB962C8B-B14F-4D97-AF65-F5344CB8AC3E}">
        <p14:creationId xmlns:p14="http://schemas.microsoft.com/office/powerpoint/2010/main" val="2507627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C23ED-1C15-47BC-A7E5-7DAB38E111D2}" type="datetimeFigureOut">
              <a:rPr lang="es-VE" smtClean="0"/>
              <a:t>08/09/2021</a:t>
            </a:fld>
            <a:endParaRPr lang="es-V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87980-CD47-4027-94AC-02E3067B8298}" type="slidenum">
              <a:rPr lang="es-VE" smtClean="0"/>
              <a:t>‹Nº›</a:t>
            </a:fld>
            <a:endParaRPr lang="es-VE"/>
          </a:p>
        </p:txBody>
      </p:sp>
    </p:spTree>
    <p:extLst>
      <p:ext uri="{BB962C8B-B14F-4D97-AF65-F5344CB8AC3E}">
        <p14:creationId xmlns:p14="http://schemas.microsoft.com/office/powerpoint/2010/main" val="205914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0.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solidFill>
            <a:srgbClr val="002060"/>
          </a:solidFill>
        </p:spPr>
        <p:txBody>
          <a:bodyPr anchor="ctr">
            <a:normAutofit/>
          </a:bodyPr>
          <a:lstStyle/>
          <a:p>
            <a:r>
              <a:rPr lang="es-VE" sz="4000" b="1" dirty="0">
                <a:solidFill>
                  <a:schemeClr val="bg1"/>
                </a:solidFill>
              </a:rPr>
              <a:t>DINÁMICA DE LA </a:t>
            </a:r>
            <a:r>
              <a:rPr lang="es-VE" sz="4000" b="1" dirty="0" smtClean="0">
                <a:solidFill>
                  <a:schemeClr val="bg1"/>
                </a:solidFill>
              </a:rPr>
              <a:t>ROTACIÓN</a:t>
            </a:r>
            <a:endParaRPr lang="es-VE" sz="4000" dirty="0">
              <a:solidFill>
                <a:schemeClr val="bg1"/>
              </a:solidFill>
            </a:endParaRPr>
          </a:p>
        </p:txBody>
      </p:sp>
      <p:sp>
        <p:nvSpPr>
          <p:cNvPr id="3" name="Subtítulo 2"/>
          <p:cNvSpPr>
            <a:spLocks noGrp="1"/>
          </p:cNvSpPr>
          <p:nvPr>
            <p:ph type="subTitle" idx="1"/>
          </p:nvPr>
        </p:nvSpPr>
        <p:spPr/>
        <p:txBody>
          <a:bodyPr>
            <a:normAutofit fontScale="70000" lnSpcReduction="20000"/>
          </a:bodyPr>
          <a:lstStyle/>
          <a:p>
            <a:pPr algn="just"/>
            <a:r>
              <a:rPr lang="es-VE" dirty="0"/>
              <a:t>Existen dos enfoque que pueden adoptarse para </a:t>
            </a:r>
            <a:r>
              <a:rPr lang="es-VE" dirty="0" smtClean="0"/>
              <a:t>derivar las </a:t>
            </a:r>
            <a:r>
              <a:rPr lang="es-VE" dirty="0"/>
              <a:t>ecuaciones de la dinámica de la rotación. En el primero, se considera a la fuerza que actúa sobre cada </a:t>
            </a:r>
            <a:r>
              <a:rPr lang="es-VE" dirty="0" smtClean="0"/>
              <a:t>partícula del </a:t>
            </a:r>
            <a:r>
              <a:rPr lang="es-VE" dirty="0"/>
              <a:t>cuerpo, y </a:t>
            </a:r>
            <a:r>
              <a:rPr lang="es-VE" dirty="0" smtClean="0"/>
              <a:t>los torques </a:t>
            </a:r>
            <a:r>
              <a:rPr lang="es-VE" dirty="0"/>
              <a:t>que actúan sobre cada partícula </a:t>
            </a:r>
            <a:r>
              <a:rPr lang="es-VE" dirty="0" smtClean="0"/>
              <a:t>se suman </a:t>
            </a:r>
            <a:r>
              <a:rPr lang="es-VE" dirty="0"/>
              <a:t>para hallar </a:t>
            </a:r>
            <a:r>
              <a:rPr lang="es-VE" dirty="0" smtClean="0"/>
              <a:t>el torque </a:t>
            </a:r>
            <a:r>
              <a:rPr lang="es-VE" dirty="0"/>
              <a:t>total </a:t>
            </a:r>
            <a:r>
              <a:rPr lang="es-VE" dirty="0" smtClean="0"/>
              <a:t>sobre </a:t>
            </a:r>
            <a:r>
              <a:rPr lang="es-VE" dirty="0"/>
              <a:t>el cuerpo</a:t>
            </a:r>
            <a:r>
              <a:rPr lang="es-VE" dirty="0" smtClean="0"/>
              <a:t>.</a:t>
            </a:r>
          </a:p>
          <a:p>
            <a:pPr algn="just"/>
            <a:r>
              <a:rPr lang="es-VE" dirty="0" smtClean="0"/>
              <a:t>El </a:t>
            </a:r>
            <a:r>
              <a:rPr lang="es-VE" dirty="0"/>
              <a:t>segundo enfoque, que </a:t>
            </a:r>
            <a:r>
              <a:rPr lang="es-VE" dirty="0" smtClean="0"/>
              <a:t>aquí </a:t>
            </a:r>
            <a:r>
              <a:rPr lang="es-VE" dirty="0"/>
              <a:t>adoptamos, </a:t>
            </a:r>
            <a:r>
              <a:rPr lang="es-VE" dirty="0" smtClean="0"/>
              <a:t>se basa </a:t>
            </a:r>
            <a:r>
              <a:rPr lang="es-VE" dirty="0"/>
              <a:t>en la conservación de la energía, en particular </a:t>
            </a:r>
            <a:r>
              <a:rPr lang="es-VE" dirty="0" smtClean="0"/>
              <a:t>el teorema </a:t>
            </a:r>
            <a:r>
              <a:rPr lang="es-VE" dirty="0"/>
              <a:t>trabajo-energía que hemos estudiado </a:t>
            </a:r>
            <a:r>
              <a:rPr lang="es-VE" dirty="0" smtClean="0"/>
              <a:t>antes</a:t>
            </a:r>
          </a:p>
          <a:p>
            <a:pPr algn="just"/>
            <a:r>
              <a:rPr lang="es-VE" dirty="0"/>
              <a:t>.</a:t>
            </a:r>
            <a:br>
              <a:rPr lang="es-VE" dirty="0"/>
            </a:br>
            <a:endParaRPr lang="es-VE" dirty="0"/>
          </a:p>
        </p:txBody>
      </p:sp>
    </p:spTree>
    <p:extLst>
      <p:ext uri="{BB962C8B-B14F-4D97-AF65-F5344CB8AC3E}">
        <p14:creationId xmlns:p14="http://schemas.microsoft.com/office/powerpoint/2010/main" val="3040010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8083103" y="2138182"/>
            <a:ext cx="2980222" cy="2713030"/>
          </a:xfrm>
          <a:prstGeom prst="rect">
            <a:avLst/>
          </a:prstGeom>
        </p:spPr>
      </p:pic>
      <p:sp>
        <p:nvSpPr>
          <p:cNvPr id="2" name="Título 1"/>
          <p:cNvSpPr>
            <a:spLocks noGrp="1"/>
          </p:cNvSpPr>
          <p:nvPr>
            <p:ph type="title"/>
          </p:nvPr>
        </p:nvSpPr>
        <p:spPr>
          <a:xfrm>
            <a:off x="838200" y="365125"/>
            <a:ext cx="10515600" cy="1065403"/>
          </a:xfrm>
          <a:solidFill>
            <a:srgbClr val="002060"/>
          </a:solidFill>
        </p:spPr>
        <p:txBody>
          <a:bodyPr>
            <a:normAutofit fontScale="90000"/>
          </a:bodyPr>
          <a:lstStyle/>
          <a:p>
            <a:r>
              <a:rPr lang="es-VE" b="1" dirty="0" smtClean="0">
                <a:solidFill>
                  <a:schemeClr val="bg1"/>
                </a:solidFill>
              </a:rPr>
              <a:t/>
            </a:r>
            <a:br>
              <a:rPr lang="es-VE" b="1" dirty="0" smtClean="0">
                <a:solidFill>
                  <a:schemeClr val="bg1"/>
                </a:solidFill>
              </a:rPr>
            </a:br>
            <a:r>
              <a:rPr lang="es-VE" b="1" dirty="0" smtClean="0">
                <a:solidFill>
                  <a:schemeClr val="bg1"/>
                </a:solidFill>
              </a:rPr>
              <a:t>Cálculo </a:t>
            </a:r>
            <a:r>
              <a:rPr lang="es-VE" b="1" dirty="0">
                <a:solidFill>
                  <a:schemeClr val="bg1"/>
                </a:solidFill>
              </a:rPr>
              <a:t>del momento de inercia</a:t>
            </a:r>
            <a:r>
              <a:rPr lang="es-VE" dirty="0">
                <a:solidFill>
                  <a:schemeClr val="bg1"/>
                </a:solidFill>
              </a:rPr>
              <a:t/>
            </a:r>
            <a:br>
              <a:rPr lang="es-VE" dirty="0">
                <a:solidFill>
                  <a:schemeClr val="bg1"/>
                </a:solidFill>
              </a:rPr>
            </a:br>
            <a:endParaRPr lang="es-VE" dirty="0">
              <a:solidFill>
                <a:schemeClr val="bg1"/>
              </a:solidFill>
            </a:endParaRPr>
          </a:p>
        </p:txBody>
      </p:sp>
      <p:sp>
        <p:nvSpPr>
          <p:cNvPr id="3" name="Rectángulo 2"/>
          <p:cNvSpPr/>
          <p:nvPr/>
        </p:nvSpPr>
        <p:spPr>
          <a:xfrm>
            <a:off x="838200" y="1515466"/>
            <a:ext cx="10515600" cy="1077218"/>
          </a:xfrm>
          <a:prstGeom prst="rect">
            <a:avLst/>
          </a:prstGeom>
        </p:spPr>
        <p:txBody>
          <a:bodyPr wrap="square">
            <a:spAutoFit/>
          </a:bodyPr>
          <a:lstStyle/>
          <a:p>
            <a:r>
              <a:rPr lang="es-VE" sz="1600" i="0" dirty="0" smtClean="0">
                <a:solidFill>
                  <a:srgbClr val="231F20"/>
                </a:solidFill>
                <a:effectLst/>
                <a:latin typeface="MinionPro-Regular"/>
              </a:rPr>
              <a:t>Usamos el momento de inercia de varias partículas, como punto de partida para encontrar el momento de inercia de un objeto extenso. Procedemos del mismo modo en que lo hicimos al encontrar la ubicación del centro de masa. Nuevamente representamos un objeto extenso mediante una colección de pequeños cubos idénticos de volumen </a:t>
            </a:r>
            <a:r>
              <a:rPr lang="es-VE" sz="1600" i="1" dirty="0" smtClean="0">
                <a:solidFill>
                  <a:srgbClr val="231F20"/>
                </a:solidFill>
                <a:effectLst/>
                <a:latin typeface="MinionPro-It"/>
              </a:rPr>
              <a:t>V </a:t>
            </a:r>
            <a:r>
              <a:rPr lang="es-VE" sz="1600" i="0" dirty="0" smtClean="0">
                <a:solidFill>
                  <a:srgbClr val="231F20"/>
                </a:solidFill>
                <a:effectLst/>
                <a:latin typeface="MinionPro-Regular"/>
              </a:rPr>
              <a:t>y densidad de masa </a:t>
            </a:r>
            <a:r>
              <a:rPr lang="es-VE" sz="1600" i="1" dirty="0" smtClean="0">
                <a:solidFill>
                  <a:srgbClr val="231F20"/>
                </a:solidFill>
                <a:effectLst/>
                <a:latin typeface="MathPiOneItalic"/>
                <a:sym typeface="Symbol" panose="05050102010706020507" pitchFamily="18" charset="2"/>
              </a:rPr>
              <a:t></a:t>
            </a:r>
            <a:r>
              <a:rPr lang="es-VE" sz="1600" i="1" dirty="0" smtClean="0">
                <a:solidFill>
                  <a:srgbClr val="231F20"/>
                </a:solidFill>
                <a:effectLst/>
                <a:latin typeface="MathPiOneItalic"/>
              </a:rPr>
              <a:t> </a:t>
            </a:r>
            <a:r>
              <a:rPr lang="es-VE" sz="1600" i="0" dirty="0" smtClean="0">
                <a:solidFill>
                  <a:srgbClr val="231F20"/>
                </a:solidFill>
                <a:effectLst/>
                <a:latin typeface="MinionPro-Regular"/>
              </a:rPr>
              <a:t>(posiblemente diferente).</a:t>
            </a:r>
            <a:endParaRPr lang="es-VE" sz="1600" dirty="0"/>
          </a:p>
        </p:txBody>
      </p:sp>
      <mc:AlternateContent xmlns:mc="http://schemas.openxmlformats.org/markup-compatibility/2006" xmlns:a14="http://schemas.microsoft.com/office/drawing/2010/main">
        <mc:Choice Requires="a14">
          <p:sp>
            <p:nvSpPr>
              <p:cNvPr id="4" name="Rectángulo 3"/>
              <p:cNvSpPr/>
              <p:nvPr/>
            </p:nvSpPr>
            <p:spPr>
              <a:xfrm>
                <a:off x="833370" y="2677622"/>
                <a:ext cx="7120944" cy="2694840"/>
              </a:xfrm>
              <a:prstGeom prst="rect">
                <a:avLst/>
              </a:prstGeom>
            </p:spPr>
            <p:txBody>
              <a:bodyPr wrap="square">
                <a:spAutoFit/>
              </a:bodyPr>
              <a:lstStyle/>
              <a:p>
                <a:r>
                  <a:rPr lang="es-VE" sz="1600" i="0" dirty="0" smtClean="0">
                    <a:solidFill>
                      <a:srgbClr val="231F20"/>
                    </a:solidFill>
                    <a:effectLst/>
                  </a:rPr>
                  <a:t>La ecuación 10.4 se convierte en</a:t>
                </a:r>
              </a:p>
              <a:p>
                <a:pPr algn="ctr"/>
                <a:r>
                  <a:rPr lang="es-VE" sz="1600" dirty="0" smtClean="0">
                    <a:solidFill>
                      <a:srgbClr val="000000"/>
                    </a:solidFill>
                    <a:effectLst/>
                    <a:ea typeface="Cambria Math" panose="02040503050406030204" pitchFamily="18" charset="0"/>
                  </a:rPr>
                  <a:t>     </a:t>
                </a:r>
                <a14:m>
                  <m:oMath xmlns:m="http://schemas.openxmlformats.org/officeDocument/2006/math">
                    <m:r>
                      <a:rPr lang="es-VE" sz="1600" b="0" i="1" smtClean="0">
                        <a:solidFill>
                          <a:srgbClr val="000000"/>
                        </a:solidFill>
                        <a:effectLst/>
                        <a:latin typeface="Cambria Math" panose="02040503050406030204" pitchFamily="18" charset="0"/>
                        <a:ea typeface="Cambria Math" panose="02040503050406030204" pitchFamily="18" charset="0"/>
                      </a:rPr>
                      <m:t>𝐼</m:t>
                    </m:r>
                    <m:r>
                      <a:rPr lang="es-VE" sz="1600" b="0" i="1" smtClean="0">
                        <a:solidFill>
                          <a:srgbClr val="000000"/>
                        </a:solidFill>
                        <a:effectLst/>
                        <a:latin typeface="Cambria Math" panose="02040503050406030204" pitchFamily="18" charset="0"/>
                        <a:ea typeface="Cambria Math" panose="02040503050406030204" pitchFamily="18" charset="0"/>
                      </a:rPr>
                      <m:t>=</m:t>
                    </m:r>
                    <m:nary>
                      <m:naryPr>
                        <m:chr m:val="∑"/>
                        <m:subHide m:val="on"/>
                        <m:supHide m:val="on"/>
                        <m:ctrlPr>
                          <a:rPr lang="es-VE" sz="1600" b="0" i="1" smtClean="0">
                            <a:solidFill>
                              <a:srgbClr val="000000"/>
                            </a:solidFill>
                            <a:effectLst/>
                            <a:latin typeface="Cambria Math" panose="02040503050406030204" pitchFamily="18" charset="0"/>
                            <a:ea typeface="Cambria Math" panose="02040503050406030204" pitchFamily="18" charset="0"/>
                          </a:rPr>
                        </m:ctrlPr>
                      </m:naryPr>
                      <m:sub/>
                      <m:sup/>
                      <m:e>
                        <m:d>
                          <m:dPr>
                            <m:ctrlPr>
                              <a:rPr lang="es-VE" sz="1600" b="0" i="1" smtClean="0">
                                <a:solidFill>
                                  <a:srgbClr val="000000"/>
                                </a:solidFill>
                                <a:effectLst/>
                                <a:latin typeface="Cambria Math" panose="02040503050406030204" pitchFamily="18" charset="0"/>
                                <a:ea typeface="Cambria Math" panose="02040503050406030204" pitchFamily="18" charset="0"/>
                              </a:rPr>
                            </m:ctrlPr>
                          </m:dPr>
                          <m:e>
                            <m:sSub>
                              <m:sSubPr>
                                <m:ctrlPr>
                                  <a:rPr lang="es-VE" sz="1600" i="1" smtClean="0">
                                    <a:solidFill>
                                      <a:srgbClr val="000000"/>
                                    </a:solidFill>
                                    <a:effectLst/>
                                    <a:latin typeface="Cambria Math" panose="02040503050406030204" pitchFamily="18" charset="0"/>
                                    <a:ea typeface="Cambria Math" panose="02040503050406030204" pitchFamily="18" charset="0"/>
                                  </a:rPr>
                                </m:ctrlPr>
                              </m:sSubPr>
                              <m:e>
                                <m:r>
                                  <a:rPr lang="es-VE" sz="1600" i="1" smtClean="0">
                                    <a:solidFill>
                                      <a:srgbClr val="000000"/>
                                    </a:solidFill>
                                    <a:effectLst/>
                                    <a:latin typeface="Cambria Math" panose="02040503050406030204" pitchFamily="18" charset="0"/>
                                    <a:ea typeface="Cambria Math" panose="02040503050406030204" pitchFamily="18" charset="0"/>
                                  </a:rPr>
                                  <m:t>𝜌</m:t>
                                </m:r>
                              </m:e>
                              <m:sub>
                                <m:d>
                                  <m:dPr>
                                    <m:ctrlPr>
                                      <a:rPr lang="es-VE" sz="1600" b="0" i="1" smtClean="0">
                                        <a:solidFill>
                                          <a:srgbClr val="000000"/>
                                        </a:solidFill>
                                        <a:effectLst/>
                                        <a:latin typeface="Cambria Math" panose="02040503050406030204" pitchFamily="18" charset="0"/>
                                        <a:ea typeface="Cambria Math" panose="02040503050406030204" pitchFamily="18" charset="0"/>
                                      </a:rPr>
                                    </m:ctrlPr>
                                  </m:dPr>
                                  <m:e>
                                    <m:acc>
                                      <m:accPr>
                                        <m:chr m:val="⃗"/>
                                        <m:ctrlPr>
                                          <a:rPr lang="es-VE" sz="1600" b="0" i="1" smtClean="0">
                                            <a:solidFill>
                                              <a:srgbClr val="000000"/>
                                            </a:solidFill>
                                            <a:effectLst/>
                                            <a:latin typeface="Cambria Math" panose="02040503050406030204" pitchFamily="18" charset="0"/>
                                            <a:ea typeface="Cambria Math" panose="02040503050406030204" pitchFamily="18" charset="0"/>
                                          </a:rPr>
                                        </m:ctrlPr>
                                      </m:accPr>
                                      <m:e>
                                        <m:r>
                                          <a:rPr lang="es-VE" sz="1600" b="0" i="1" smtClean="0">
                                            <a:solidFill>
                                              <a:srgbClr val="000000"/>
                                            </a:solidFill>
                                            <a:effectLst/>
                                            <a:latin typeface="Cambria Math" panose="02040503050406030204" pitchFamily="18" charset="0"/>
                                            <a:ea typeface="Cambria Math" panose="02040503050406030204" pitchFamily="18" charset="0"/>
                                          </a:rPr>
                                          <m:t>𝑟</m:t>
                                        </m:r>
                                      </m:e>
                                    </m:acc>
                                  </m:e>
                                </m:d>
                              </m:sub>
                            </m:sSub>
                            <m:r>
                              <a:rPr lang="es-VE" sz="1600" i="1" smtClean="0">
                                <a:solidFill>
                                  <a:srgbClr val="000000"/>
                                </a:solidFill>
                                <a:effectLst/>
                                <a:latin typeface="Cambria Math" panose="02040503050406030204" pitchFamily="18" charset="0"/>
                                <a:ea typeface="Cambria Math" panose="02040503050406030204" pitchFamily="18" charset="0"/>
                              </a:rPr>
                              <m:t>∙</m:t>
                            </m:r>
                            <m:sSubSup>
                              <m:sSubSupPr>
                                <m:ctrlPr>
                                  <a:rPr lang="es-VE" sz="1600" i="1" smtClean="0">
                                    <a:solidFill>
                                      <a:srgbClr val="000000"/>
                                    </a:solidFill>
                                    <a:effectLst/>
                                    <a:latin typeface="Cambria Math" panose="02040503050406030204" pitchFamily="18" charset="0"/>
                                    <a:ea typeface="Cambria Math" panose="02040503050406030204" pitchFamily="18" charset="0"/>
                                  </a:rPr>
                                </m:ctrlPr>
                              </m:sSubSupPr>
                              <m:e>
                                <m:r>
                                  <a:rPr lang="es-VE" sz="1600" b="0" i="1" smtClean="0">
                                    <a:solidFill>
                                      <a:srgbClr val="000000"/>
                                    </a:solidFill>
                                    <a:effectLst/>
                                    <a:latin typeface="Cambria Math" panose="02040503050406030204" pitchFamily="18" charset="0"/>
                                    <a:ea typeface="Cambria Math" panose="02040503050406030204" pitchFamily="18" charset="0"/>
                                  </a:rPr>
                                  <m:t>𝑟</m:t>
                                </m:r>
                              </m:e>
                              <m:sub>
                                <m:r>
                                  <a:rPr lang="es-VE" sz="1600" b="0" i="1" smtClean="0">
                                    <a:solidFill>
                                      <a:srgbClr val="000000"/>
                                    </a:solidFill>
                                    <a:effectLst/>
                                    <a:latin typeface="Cambria Math" panose="02040503050406030204" pitchFamily="18" charset="0"/>
                                    <a:ea typeface="Cambria Math" panose="02040503050406030204" pitchFamily="18" charset="0"/>
                                  </a:rPr>
                                  <m:t>𝑖</m:t>
                                </m:r>
                              </m:sub>
                              <m:sup>
                                <m:r>
                                  <a:rPr lang="es-VE" sz="1600" b="0" i="1" smtClean="0">
                                    <a:solidFill>
                                      <a:srgbClr val="000000"/>
                                    </a:solidFill>
                                    <a:effectLst/>
                                    <a:latin typeface="Cambria Math" panose="02040503050406030204" pitchFamily="18" charset="0"/>
                                    <a:ea typeface="Cambria Math" panose="02040503050406030204" pitchFamily="18" charset="0"/>
                                  </a:rPr>
                                  <m:t>2</m:t>
                                </m:r>
                              </m:sup>
                            </m:sSubSup>
                          </m:e>
                        </m:d>
                        <m:r>
                          <a:rPr lang="es-VE" sz="1600" b="0" i="1" smtClean="0">
                            <a:solidFill>
                              <a:srgbClr val="000000"/>
                            </a:solidFill>
                            <a:effectLst/>
                            <a:latin typeface="Cambria Math" panose="02040503050406030204" pitchFamily="18" charset="0"/>
                            <a:ea typeface="Cambria Math" panose="02040503050406030204" pitchFamily="18" charset="0"/>
                          </a:rPr>
                          <m:t>∙</m:t>
                        </m:r>
                        <m:r>
                          <a:rPr lang="es-VE" sz="1600" b="0" i="1" smtClean="0">
                            <a:solidFill>
                              <a:srgbClr val="000000"/>
                            </a:solidFill>
                            <a:effectLst/>
                            <a:latin typeface="Cambria Math" panose="02040503050406030204" pitchFamily="18" charset="0"/>
                            <a:ea typeface="Cambria Math" panose="02040503050406030204" pitchFamily="18" charset="0"/>
                          </a:rPr>
                          <m:t>𝑉</m:t>
                        </m:r>
                      </m:e>
                    </m:nary>
                  </m:oMath>
                </a14:m>
                <a:r>
                  <a:rPr lang="es-VE" sz="1600" b="0" dirty="0" smtClean="0">
                    <a:solidFill>
                      <a:srgbClr val="000000"/>
                    </a:solidFill>
                    <a:effectLst/>
                    <a:ea typeface="Cambria Math" panose="02040503050406030204" pitchFamily="18" charset="0"/>
                  </a:rPr>
                  <a:t>                (5)</a:t>
                </a:r>
              </a:p>
              <a:p>
                <a:pPr algn="ctr"/>
                <a:endParaRPr lang="es-VE" sz="1600" dirty="0" smtClean="0">
                  <a:solidFill>
                    <a:srgbClr val="000000"/>
                  </a:solidFill>
                  <a:effectLst/>
                  <a:ea typeface="Cambria Math" panose="02040503050406030204" pitchFamily="18" charset="0"/>
                </a:endParaRPr>
              </a:p>
              <a:p>
                <a:pPr algn="ctr"/>
                <a:r>
                  <a:rPr lang="es-VE" sz="1600" dirty="0" smtClean="0">
                    <a:solidFill>
                      <a:srgbClr val="000000"/>
                    </a:solidFill>
                    <a:effectLst/>
                    <a:ea typeface="Cambria Math" panose="02040503050406030204" pitchFamily="18" charset="0"/>
                  </a:rPr>
                  <a:t>     </a:t>
                </a:r>
                <a14:m>
                  <m:oMath xmlns:m="http://schemas.openxmlformats.org/officeDocument/2006/math">
                    <m:r>
                      <a:rPr lang="es-VE" sz="1600" b="0" i="1" smtClean="0">
                        <a:solidFill>
                          <a:srgbClr val="000000"/>
                        </a:solidFill>
                        <a:effectLst/>
                        <a:latin typeface="Cambria Math" panose="02040503050406030204" pitchFamily="18" charset="0"/>
                        <a:ea typeface="Cambria Math" panose="02040503050406030204" pitchFamily="18" charset="0"/>
                      </a:rPr>
                      <m:t>𝐼</m:t>
                    </m:r>
                    <m:r>
                      <a:rPr lang="es-VE" sz="1600" b="0" i="1" smtClean="0">
                        <a:solidFill>
                          <a:srgbClr val="000000"/>
                        </a:solidFill>
                        <a:effectLst/>
                        <a:latin typeface="Cambria Math" panose="02040503050406030204" pitchFamily="18" charset="0"/>
                        <a:ea typeface="Cambria Math" panose="02040503050406030204" pitchFamily="18" charset="0"/>
                      </a:rPr>
                      <m:t>=</m:t>
                    </m:r>
                    <m:nary>
                      <m:naryPr>
                        <m:ctrlPr>
                          <a:rPr lang="es-VE" sz="1600" b="0" i="1" smtClean="0">
                            <a:solidFill>
                              <a:srgbClr val="000000"/>
                            </a:solidFill>
                            <a:effectLst/>
                            <a:latin typeface="Cambria Math" panose="02040503050406030204" pitchFamily="18" charset="0"/>
                            <a:ea typeface="Cambria Math" panose="02040503050406030204" pitchFamily="18" charset="0"/>
                          </a:rPr>
                        </m:ctrlPr>
                      </m:naryPr>
                      <m:sub>
                        <m:r>
                          <m:rPr>
                            <m:brk m:alnAt="23"/>
                          </m:rPr>
                          <a:rPr lang="es-VE" sz="1600" b="0" i="1" smtClean="0">
                            <a:solidFill>
                              <a:srgbClr val="000000"/>
                            </a:solidFill>
                            <a:effectLst/>
                            <a:latin typeface="Cambria Math" panose="02040503050406030204" pitchFamily="18" charset="0"/>
                            <a:ea typeface="Cambria Math" panose="02040503050406030204" pitchFamily="18" charset="0"/>
                          </a:rPr>
                          <m:t>𝑉</m:t>
                        </m:r>
                      </m:sub>
                      <m:sup/>
                      <m:e>
                        <m:sSubSup>
                          <m:sSubSupPr>
                            <m:ctrlPr>
                              <a:rPr lang="es-VE" sz="1600" i="1" smtClean="0">
                                <a:solidFill>
                                  <a:srgbClr val="000000"/>
                                </a:solidFill>
                                <a:effectLst/>
                                <a:latin typeface="Cambria Math" panose="02040503050406030204" pitchFamily="18" charset="0"/>
                                <a:ea typeface="Cambria Math" panose="02040503050406030204" pitchFamily="18" charset="0"/>
                              </a:rPr>
                            </m:ctrlPr>
                          </m:sSubSupPr>
                          <m:e>
                            <m:r>
                              <a:rPr lang="es-VE" sz="1600" b="0" i="1" smtClean="0">
                                <a:solidFill>
                                  <a:srgbClr val="000000"/>
                                </a:solidFill>
                                <a:effectLst/>
                                <a:latin typeface="Cambria Math" panose="02040503050406030204" pitchFamily="18" charset="0"/>
                                <a:ea typeface="Cambria Math" panose="02040503050406030204" pitchFamily="18" charset="0"/>
                              </a:rPr>
                              <m:t>𝑟</m:t>
                            </m:r>
                          </m:e>
                          <m:sub>
                            <m:r>
                              <a:rPr lang="es-VE" sz="1600" b="0" i="1" smtClean="0">
                                <a:solidFill>
                                  <a:srgbClr val="000000"/>
                                </a:solidFill>
                                <a:effectLst/>
                                <a:latin typeface="Cambria Math" panose="02040503050406030204" pitchFamily="18" charset="0"/>
                                <a:ea typeface="Cambria Math" panose="02040503050406030204" pitchFamily="18" charset="0"/>
                              </a:rPr>
                              <m:t>𝑖</m:t>
                            </m:r>
                          </m:sub>
                          <m:sup>
                            <m:r>
                              <a:rPr lang="es-VE" sz="1600" b="0" i="1" smtClean="0">
                                <a:solidFill>
                                  <a:srgbClr val="000000"/>
                                </a:solidFill>
                                <a:effectLst/>
                                <a:latin typeface="Cambria Math" panose="02040503050406030204" pitchFamily="18" charset="0"/>
                                <a:ea typeface="Cambria Math" panose="02040503050406030204" pitchFamily="18" charset="0"/>
                              </a:rPr>
                              <m:t>2</m:t>
                            </m:r>
                          </m:sup>
                        </m:sSubSup>
                        <m:sSub>
                          <m:sSubPr>
                            <m:ctrlPr>
                              <a:rPr lang="es-VE" sz="1600" i="1" smtClean="0">
                                <a:solidFill>
                                  <a:srgbClr val="000000"/>
                                </a:solidFill>
                                <a:effectLst/>
                                <a:latin typeface="Cambria Math" panose="02040503050406030204" pitchFamily="18" charset="0"/>
                                <a:ea typeface="Cambria Math" panose="02040503050406030204" pitchFamily="18" charset="0"/>
                              </a:rPr>
                            </m:ctrlPr>
                          </m:sSubPr>
                          <m:e>
                            <m:r>
                              <a:rPr lang="es-VE" sz="1600" i="1" smtClean="0">
                                <a:solidFill>
                                  <a:srgbClr val="000000"/>
                                </a:solidFill>
                                <a:effectLst/>
                                <a:latin typeface="Cambria Math" panose="02040503050406030204" pitchFamily="18" charset="0"/>
                                <a:ea typeface="Cambria Math" panose="02040503050406030204" pitchFamily="18" charset="0"/>
                              </a:rPr>
                              <m:t>𝜌</m:t>
                            </m:r>
                          </m:e>
                          <m:sub>
                            <m:d>
                              <m:dPr>
                                <m:ctrlPr>
                                  <a:rPr lang="es-VE" sz="1600" b="0" i="1" smtClean="0">
                                    <a:solidFill>
                                      <a:srgbClr val="000000"/>
                                    </a:solidFill>
                                    <a:effectLst/>
                                    <a:latin typeface="Cambria Math" panose="02040503050406030204" pitchFamily="18" charset="0"/>
                                    <a:ea typeface="Cambria Math" panose="02040503050406030204" pitchFamily="18" charset="0"/>
                                  </a:rPr>
                                </m:ctrlPr>
                              </m:dPr>
                              <m:e>
                                <m:acc>
                                  <m:accPr>
                                    <m:chr m:val="⃗"/>
                                    <m:ctrlPr>
                                      <a:rPr lang="es-VE" sz="1600" b="0" i="1" smtClean="0">
                                        <a:solidFill>
                                          <a:srgbClr val="000000"/>
                                        </a:solidFill>
                                        <a:effectLst/>
                                        <a:latin typeface="Cambria Math" panose="02040503050406030204" pitchFamily="18" charset="0"/>
                                        <a:ea typeface="Cambria Math" panose="02040503050406030204" pitchFamily="18" charset="0"/>
                                      </a:rPr>
                                    </m:ctrlPr>
                                  </m:accPr>
                                  <m:e>
                                    <m:r>
                                      <a:rPr lang="es-VE" sz="1600" b="0" i="1" smtClean="0">
                                        <a:solidFill>
                                          <a:srgbClr val="000000"/>
                                        </a:solidFill>
                                        <a:effectLst/>
                                        <a:latin typeface="Cambria Math" panose="02040503050406030204" pitchFamily="18" charset="0"/>
                                        <a:ea typeface="Cambria Math" panose="02040503050406030204" pitchFamily="18" charset="0"/>
                                      </a:rPr>
                                      <m:t>𝑟</m:t>
                                    </m:r>
                                  </m:e>
                                </m:acc>
                              </m:e>
                            </m:d>
                          </m:sub>
                        </m:sSub>
                        <m:r>
                          <a:rPr lang="es-VE" sz="1600" b="0" i="1" smtClean="0">
                            <a:solidFill>
                              <a:srgbClr val="000000"/>
                            </a:solidFill>
                            <a:effectLst/>
                            <a:latin typeface="Cambria Math" panose="02040503050406030204" pitchFamily="18" charset="0"/>
                            <a:ea typeface="Cambria Math" panose="02040503050406030204" pitchFamily="18" charset="0"/>
                          </a:rPr>
                          <m:t>𝑑𝑉</m:t>
                        </m:r>
                      </m:e>
                    </m:nary>
                  </m:oMath>
                </a14:m>
                <a:r>
                  <a:rPr lang="es-VE" sz="1600" i="0" dirty="0" smtClean="0">
                    <a:solidFill>
                      <a:srgbClr val="231F20"/>
                    </a:solidFill>
                    <a:effectLst/>
                    <a:latin typeface="MinionPro-Regular"/>
                  </a:rPr>
                  <a:t>                 (6)</a:t>
                </a:r>
              </a:p>
              <a:p>
                <a:r>
                  <a:rPr lang="es-VE" sz="1600" dirty="0"/>
                  <a:t>sabemos que la masa total de un objeto se puede obtener integrando la densidad </a:t>
                </a:r>
                <a:r>
                  <a:rPr lang="es-VE" sz="1600" dirty="0" smtClean="0"/>
                  <a:t>de masa </a:t>
                </a:r>
                <a:r>
                  <a:rPr lang="es-VE" sz="1600" dirty="0"/>
                  <a:t>sobre el volumen total del objeto:</a:t>
                </a:r>
                <a:endParaRPr lang="es-VE" sz="1600" dirty="0" smtClean="0"/>
              </a:p>
              <a:p>
                <a:r>
                  <a:rPr lang="es-VE" sz="1600" b="0" dirty="0">
                    <a:solidFill>
                      <a:srgbClr val="000000"/>
                    </a:solidFill>
                    <a:effectLst/>
                    <a:ea typeface="Cambria Math" panose="02040503050406030204" pitchFamily="18" charset="0"/>
                  </a:rPr>
                  <a:t> </a:t>
                </a:r>
                <a:r>
                  <a:rPr lang="es-VE" sz="1600" b="0" dirty="0" smtClean="0">
                    <a:solidFill>
                      <a:srgbClr val="000000"/>
                    </a:solidFill>
                    <a:effectLst/>
                    <a:ea typeface="Cambria Math" panose="02040503050406030204" pitchFamily="18" charset="0"/>
                  </a:rPr>
                  <a:t>                                                         </a:t>
                </a:r>
                <a14:m>
                  <m:oMath xmlns:m="http://schemas.openxmlformats.org/officeDocument/2006/math">
                    <m:r>
                      <a:rPr lang="es-VE" sz="1600" b="0" i="1" smtClean="0">
                        <a:solidFill>
                          <a:srgbClr val="000000"/>
                        </a:solidFill>
                        <a:effectLst/>
                        <a:latin typeface="Cambria Math" panose="02040503050406030204" pitchFamily="18" charset="0"/>
                        <a:ea typeface="Cambria Math" panose="02040503050406030204" pitchFamily="18" charset="0"/>
                      </a:rPr>
                      <m:t>𝑀</m:t>
                    </m:r>
                    <m:r>
                      <a:rPr lang="es-VE" sz="1600" b="0" i="1" smtClean="0">
                        <a:solidFill>
                          <a:srgbClr val="000000"/>
                        </a:solidFill>
                        <a:effectLst/>
                        <a:latin typeface="Cambria Math" panose="02040503050406030204" pitchFamily="18" charset="0"/>
                        <a:ea typeface="Cambria Math" panose="02040503050406030204" pitchFamily="18" charset="0"/>
                      </a:rPr>
                      <m:t>=</m:t>
                    </m:r>
                    <m:nary>
                      <m:naryPr>
                        <m:ctrlPr>
                          <a:rPr lang="es-VE" sz="1600" b="0" i="1" smtClean="0">
                            <a:solidFill>
                              <a:srgbClr val="000000"/>
                            </a:solidFill>
                            <a:effectLst/>
                            <a:latin typeface="Cambria Math" panose="02040503050406030204" pitchFamily="18" charset="0"/>
                            <a:ea typeface="Cambria Math" panose="02040503050406030204" pitchFamily="18" charset="0"/>
                          </a:rPr>
                        </m:ctrlPr>
                      </m:naryPr>
                      <m:sub>
                        <m:r>
                          <m:rPr>
                            <m:brk m:alnAt="23"/>
                          </m:rPr>
                          <a:rPr lang="es-VE" sz="1600" b="0" i="1" smtClean="0">
                            <a:solidFill>
                              <a:srgbClr val="000000"/>
                            </a:solidFill>
                            <a:effectLst/>
                            <a:latin typeface="Cambria Math" panose="02040503050406030204" pitchFamily="18" charset="0"/>
                            <a:ea typeface="Cambria Math" panose="02040503050406030204" pitchFamily="18" charset="0"/>
                          </a:rPr>
                          <m:t>𝑉</m:t>
                        </m:r>
                      </m:sub>
                      <m:sup/>
                      <m:e>
                        <m:sSub>
                          <m:sSubPr>
                            <m:ctrlPr>
                              <a:rPr lang="es-VE" sz="1600" i="1" smtClean="0">
                                <a:solidFill>
                                  <a:srgbClr val="000000"/>
                                </a:solidFill>
                                <a:effectLst/>
                                <a:latin typeface="Cambria Math" panose="02040503050406030204" pitchFamily="18" charset="0"/>
                                <a:ea typeface="Cambria Math" panose="02040503050406030204" pitchFamily="18" charset="0"/>
                              </a:rPr>
                            </m:ctrlPr>
                          </m:sSubPr>
                          <m:e>
                            <m:r>
                              <a:rPr lang="es-VE" sz="1600" i="1" smtClean="0">
                                <a:solidFill>
                                  <a:srgbClr val="000000"/>
                                </a:solidFill>
                                <a:effectLst/>
                                <a:latin typeface="Cambria Math" panose="02040503050406030204" pitchFamily="18" charset="0"/>
                                <a:ea typeface="Cambria Math" panose="02040503050406030204" pitchFamily="18" charset="0"/>
                              </a:rPr>
                              <m:t>𝜌</m:t>
                            </m:r>
                          </m:e>
                          <m:sub>
                            <m:d>
                              <m:dPr>
                                <m:ctrlPr>
                                  <a:rPr lang="es-VE" sz="1600" b="0" i="1" smtClean="0">
                                    <a:solidFill>
                                      <a:srgbClr val="000000"/>
                                    </a:solidFill>
                                    <a:effectLst/>
                                    <a:latin typeface="Cambria Math" panose="02040503050406030204" pitchFamily="18" charset="0"/>
                                    <a:ea typeface="Cambria Math" panose="02040503050406030204" pitchFamily="18" charset="0"/>
                                  </a:rPr>
                                </m:ctrlPr>
                              </m:dPr>
                              <m:e>
                                <m:acc>
                                  <m:accPr>
                                    <m:chr m:val="⃗"/>
                                    <m:ctrlPr>
                                      <a:rPr lang="es-VE" sz="1600" b="0" i="1" smtClean="0">
                                        <a:solidFill>
                                          <a:srgbClr val="000000"/>
                                        </a:solidFill>
                                        <a:effectLst/>
                                        <a:latin typeface="Cambria Math" panose="02040503050406030204" pitchFamily="18" charset="0"/>
                                        <a:ea typeface="Cambria Math" panose="02040503050406030204" pitchFamily="18" charset="0"/>
                                      </a:rPr>
                                    </m:ctrlPr>
                                  </m:accPr>
                                  <m:e>
                                    <m:r>
                                      <a:rPr lang="es-VE" sz="1600" b="0" i="1" smtClean="0">
                                        <a:solidFill>
                                          <a:srgbClr val="000000"/>
                                        </a:solidFill>
                                        <a:effectLst/>
                                        <a:latin typeface="Cambria Math" panose="02040503050406030204" pitchFamily="18" charset="0"/>
                                        <a:ea typeface="Cambria Math" panose="02040503050406030204" pitchFamily="18" charset="0"/>
                                      </a:rPr>
                                      <m:t>𝑟</m:t>
                                    </m:r>
                                  </m:e>
                                </m:acc>
                              </m:e>
                            </m:d>
                          </m:sub>
                        </m:sSub>
                        <m:r>
                          <a:rPr lang="es-VE" sz="1600" b="0" i="1" smtClean="0">
                            <a:solidFill>
                              <a:srgbClr val="000000"/>
                            </a:solidFill>
                            <a:effectLst/>
                            <a:latin typeface="Cambria Math" panose="02040503050406030204" pitchFamily="18" charset="0"/>
                            <a:ea typeface="Cambria Math" panose="02040503050406030204" pitchFamily="18" charset="0"/>
                          </a:rPr>
                          <m:t>𝑑𝑉</m:t>
                        </m:r>
                      </m:e>
                    </m:nary>
                  </m:oMath>
                </a14:m>
                <a:r>
                  <a:rPr lang="es-VE" sz="1600" i="0" dirty="0" smtClean="0">
                    <a:solidFill>
                      <a:srgbClr val="231F20"/>
                    </a:solidFill>
                    <a:effectLst/>
                    <a:latin typeface="MinionPro-Regular"/>
                  </a:rPr>
                  <a:t>            (7)</a:t>
                </a:r>
              </a:p>
              <a:p>
                <a:endParaRPr lang="es-VE" sz="1600" i="0" dirty="0" smtClean="0">
                  <a:solidFill>
                    <a:srgbClr val="231F20"/>
                  </a:solidFill>
                  <a:effectLst/>
                  <a:latin typeface="MinionPro-Regular"/>
                </a:endParaRPr>
              </a:p>
              <a:p>
                <a:r>
                  <a:rPr lang="es-VE" sz="1600" dirty="0" smtClean="0">
                    <a:solidFill>
                      <a:srgbClr val="000000"/>
                    </a:solidFill>
                    <a:effectLst/>
                    <a:ea typeface="Cambria Math" panose="02040503050406030204" pitchFamily="18" charset="0"/>
                  </a:rPr>
                  <a:t>                                                            </a:t>
                </a:r>
                <a14:m>
                  <m:oMath xmlns:m="http://schemas.openxmlformats.org/officeDocument/2006/math">
                    <m:r>
                      <a:rPr lang="es-VE" sz="1600" b="0" i="1" smtClean="0">
                        <a:solidFill>
                          <a:srgbClr val="000000"/>
                        </a:solidFill>
                        <a:effectLst/>
                        <a:latin typeface="Cambria Math" panose="02040503050406030204" pitchFamily="18" charset="0"/>
                        <a:ea typeface="Cambria Math" panose="02040503050406030204" pitchFamily="18" charset="0"/>
                      </a:rPr>
                      <m:t>𝐼</m:t>
                    </m:r>
                    <m:r>
                      <a:rPr lang="es-VE" sz="1600" b="0" i="1" smtClean="0">
                        <a:solidFill>
                          <a:srgbClr val="000000"/>
                        </a:solidFill>
                        <a:effectLst/>
                        <a:latin typeface="Cambria Math" panose="02040503050406030204" pitchFamily="18" charset="0"/>
                        <a:ea typeface="Cambria Math" panose="02040503050406030204" pitchFamily="18" charset="0"/>
                      </a:rPr>
                      <m:t>=</m:t>
                    </m:r>
                    <m:f>
                      <m:fPr>
                        <m:ctrlPr>
                          <a:rPr lang="es-VE" sz="1600" b="0" i="1" smtClean="0">
                            <a:solidFill>
                              <a:srgbClr val="000000"/>
                            </a:solidFill>
                            <a:effectLst/>
                            <a:latin typeface="Cambria Math" panose="02040503050406030204" pitchFamily="18" charset="0"/>
                            <a:ea typeface="Cambria Math" panose="02040503050406030204" pitchFamily="18" charset="0"/>
                          </a:rPr>
                        </m:ctrlPr>
                      </m:fPr>
                      <m:num>
                        <m:r>
                          <a:rPr lang="es-VE" sz="1600" b="0" i="1" smtClean="0">
                            <a:solidFill>
                              <a:srgbClr val="000000"/>
                            </a:solidFill>
                            <a:effectLst/>
                            <a:latin typeface="Cambria Math" panose="02040503050406030204" pitchFamily="18" charset="0"/>
                            <a:ea typeface="Cambria Math" panose="02040503050406030204" pitchFamily="18" charset="0"/>
                          </a:rPr>
                          <m:t>𝑀</m:t>
                        </m:r>
                      </m:num>
                      <m:den>
                        <m:r>
                          <a:rPr lang="es-VE" sz="1600" b="0" i="1" smtClean="0">
                            <a:solidFill>
                              <a:srgbClr val="000000"/>
                            </a:solidFill>
                            <a:effectLst/>
                            <a:latin typeface="Cambria Math" panose="02040503050406030204" pitchFamily="18" charset="0"/>
                            <a:ea typeface="Cambria Math" panose="02040503050406030204" pitchFamily="18" charset="0"/>
                          </a:rPr>
                          <m:t>𝑉</m:t>
                        </m:r>
                      </m:den>
                    </m:f>
                    <m:nary>
                      <m:naryPr>
                        <m:ctrlPr>
                          <a:rPr lang="es-VE" sz="1600" b="0" i="1" smtClean="0">
                            <a:solidFill>
                              <a:srgbClr val="000000"/>
                            </a:solidFill>
                            <a:effectLst/>
                            <a:latin typeface="Cambria Math" panose="02040503050406030204" pitchFamily="18" charset="0"/>
                            <a:ea typeface="Cambria Math" panose="02040503050406030204" pitchFamily="18" charset="0"/>
                          </a:rPr>
                        </m:ctrlPr>
                      </m:naryPr>
                      <m:sub>
                        <m:r>
                          <m:rPr>
                            <m:brk m:alnAt="23"/>
                          </m:rPr>
                          <a:rPr lang="es-VE" sz="1600" b="0" i="1" smtClean="0">
                            <a:solidFill>
                              <a:srgbClr val="000000"/>
                            </a:solidFill>
                            <a:effectLst/>
                            <a:latin typeface="Cambria Math" panose="02040503050406030204" pitchFamily="18" charset="0"/>
                            <a:ea typeface="Cambria Math" panose="02040503050406030204" pitchFamily="18" charset="0"/>
                          </a:rPr>
                          <m:t>𝑉</m:t>
                        </m:r>
                      </m:sub>
                      <m:sup/>
                      <m:e>
                        <m:sSubSup>
                          <m:sSubSupPr>
                            <m:ctrlPr>
                              <a:rPr lang="es-VE" sz="1600" i="1" smtClean="0">
                                <a:solidFill>
                                  <a:srgbClr val="000000"/>
                                </a:solidFill>
                                <a:effectLst/>
                                <a:latin typeface="Cambria Math" panose="02040503050406030204" pitchFamily="18" charset="0"/>
                                <a:ea typeface="Cambria Math" panose="02040503050406030204" pitchFamily="18" charset="0"/>
                              </a:rPr>
                            </m:ctrlPr>
                          </m:sSubSupPr>
                          <m:e>
                            <m:r>
                              <a:rPr lang="es-VE" sz="1600" b="0" i="1" smtClean="0">
                                <a:solidFill>
                                  <a:srgbClr val="000000"/>
                                </a:solidFill>
                                <a:effectLst/>
                                <a:latin typeface="Cambria Math" panose="02040503050406030204" pitchFamily="18" charset="0"/>
                                <a:ea typeface="Cambria Math" panose="02040503050406030204" pitchFamily="18" charset="0"/>
                              </a:rPr>
                              <m:t>𝑟</m:t>
                            </m:r>
                          </m:e>
                          <m:sub>
                            <m:r>
                              <a:rPr lang="es-VE" sz="1600" b="0" i="1" smtClean="0">
                                <a:solidFill>
                                  <a:srgbClr val="000000"/>
                                </a:solidFill>
                                <a:effectLst/>
                                <a:latin typeface="Cambria Math" panose="02040503050406030204" pitchFamily="18" charset="0"/>
                                <a:ea typeface="Cambria Math" panose="02040503050406030204" pitchFamily="18" charset="0"/>
                              </a:rPr>
                              <m:t>𝑖</m:t>
                            </m:r>
                          </m:sub>
                          <m:sup>
                            <m:r>
                              <a:rPr lang="es-VE" sz="1600" b="0" i="1" smtClean="0">
                                <a:solidFill>
                                  <a:srgbClr val="000000"/>
                                </a:solidFill>
                                <a:effectLst/>
                                <a:latin typeface="Cambria Math" panose="02040503050406030204" pitchFamily="18" charset="0"/>
                                <a:ea typeface="Cambria Math" panose="02040503050406030204" pitchFamily="18" charset="0"/>
                              </a:rPr>
                              <m:t>2</m:t>
                            </m:r>
                          </m:sup>
                        </m:sSubSup>
                        <m:r>
                          <a:rPr lang="es-VE" sz="1600" b="0" i="1" smtClean="0">
                            <a:solidFill>
                              <a:srgbClr val="000000"/>
                            </a:solidFill>
                            <a:effectLst/>
                            <a:latin typeface="Cambria Math" panose="02040503050406030204" pitchFamily="18" charset="0"/>
                            <a:ea typeface="Cambria Math" panose="02040503050406030204" pitchFamily="18" charset="0"/>
                          </a:rPr>
                          <m:t>𝑑𝑉</m:t>
                        </m:r>
                      </m:e>
                    </m:nary>
                  </m:oMath>
                </a14:m>
                <a:r>
                  <a:rPr lang="es-VE" sz="1600" i="0" dirty="0" smtClean="0">
                    <a:solidFill>
                      <a:srgbClr val="231F20"/>
                    </a:solidFill>
                    <a:effectLst/>
                    <a:latin typeface="MinionPro-Regular"/>
                  </a:rPr>
                  <a:t>           (8)</a:t>
                </a:r>
                <a:endParaRPr lang="es-VE" sz="1600" dirty="0"/>
              </a:p>
            </p:txBody>
          </p:sp>
        </mc:Choice>
        <mc:Fallback xmlns="">
          <p:sp>
            <p:nvSpPr>
              <p:cNvPr id="4" name="Rectángulo 3"/>
              <p:cNvSpPr>
                <a:spLocks noRot="1" noChangeAspect="1" noMove="1" noResize="1" noEditPoints="1" noAdjustHandles="1" noChangeArrowheads="1" noChangeShapeType="1" noTextEdit="1"/>
              </p:cNvSpPr>
              <p:nvPr/>
            </p:nvSpPr>
            <p:spPr>
              <a:xfrm>
                <a:off x="833370" y="2677622"/>
                <a:ext cx="7120944" cy="2694840"/>
              </a:xfrm>
              <a:prstGeom prst="rect">
                <a:avLst/>
              </a:prstGeom>
              <a:blipFill rotWithShape="0">
                <a:blip r:embed="rId3"/>
                <a:stretch>
                  <a:fillRect l="-514" t="-3846" b="-24208"/>
                </a:stretch>
              </a:blipFill>
            </p:spPr>
            <p:txBody>
              <a:bodyPr/>
              <a:lstStyle/>
              <a:p>
                <a:r>
                  <a:rPr lang="es-VE">
                    <a:noFill/>
                  </a:rPr>
                  <a:t> </a:t>
                </a:r>
              </a:p>
            </p:txBody>
          </p:sp>
        </mc:Fallback>
      </mc:AlternateContent>
      <p:sp>
        <p:nvSpPr>
          <p:cNvPr id="9" name="Rectángulo 8"/>
          <p:cNvSpPr/>
          <p:nvPr/>
        </p:nvSpPr>
        <p:spPr>
          <a:xfrm>
            <a:off x="833370" y="5457400"/>
            <a:ext cx="10520430" cy="830997"/>
          </a:xfrm>
          <a:prstGeom prst="rect">
            <a:avLst/>
          </a:prstGeom>
        </p:spPr>
        <p:txBody>
          <a:bodyPr wrap="square">
            <a:spAutoFit/>
          </a:bodyPr>
          <a:lstStyle/>
          <a:p>
            <a:r>
              <a:rPr lang="es-VE" sz="1600" i="0" dirty="0" smtClean="0">
                <a:solidFill>
                  <a:srgbClr val="231F20"/>
                </a:solidFill>
                <a:effectLst/>
              </a:rPr>
              <a:t>Ahora podemos calcular momentos de inercia para algunos objetos con formas particulares. Primero, supondremos que el eje de rotación pasa por el centro de masa del objeto. Luego deduciremos un teorema que conecte este caso especial, en forma simple, con el caso general, para el cual el eje de rotación no pasa por el centro de masa.</a:t>
            </a:r>
            <a:endParaRPr lang="es-VE" sz="1600" dirty="0"/>
          </a:p>
        </p:txBody>
      </p:sp>
      <p:sp>
        <p:nvSpPr>
          <p:cNvPr id="6" name="Rectángulo 5"/>
          <p:cNvSpPr/>
          <p:nvPr/>
        </p:nvSpPr>
        <p:spPr>
          <a:xfrm>
            <a:off x="7396691" y="4851212"/>
            <a:ext cx="3957109" cy="307777"/>
          </a:xfrm>
          <a:prstGeom prst="rect">
            <a:avLst/>
          </a:prstGeom>
        </p:spPr>
        <p:txBody>
          <a:bodyPr wrap="none">
            <a:spAutoFit/>
          </a:bodyPr>
          <a:lstStyle/>
          <a:p>
            <a:r>
              <a:rPr lang="es-VE" sz="1400" dirty="0"/>
              <a:t>Figura </a:t>
            </a:r>
            <a:r>
              <a:rPr lang="es-VE" sz="1400" dirty="0" smtClean="0"/>
              <a:t>2.  Sólido rígido girando en torno a un eje fijo</a:t>
            </a:r>
            <a:endParaRPr lang="es-VE" sz="1400" dirty="0"/>
          </a:p>
        </p:txBody>
      </p:sp>
    </p:spTree>
    <p:extLst>
      <p:ext uri="{BB962C8B-B14F-4D97-AF65-F5344CB8AC3E}">
        <p14:creationId xmlns:p14="http://schemas.microsoft.com/office/powerpoint/2010/main" val="2102535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65403"/>
          </a:xfrm>
          <a:solidFill>
            <a:srgbClr val="002060"/>
          </a:solidFill>
        </p:spPr>
        <p:txBody>
          <a:bodyPr>
            <a:normAutofit fontScale="90000"/>
          </a:bodyPr>
          <a:lstStyle/>
          <a:p>
            <a:r>
              <a:rPr lang="es-VE" b="1" dirty="0" smtClean="0">
                <a:solidFill>
                  <a:schemeClr val="bg1"/>
                </a:solidFill>
              </a:rPr>
              <a:t/>
            </a:r>
            <a:br>
              <a:rPr lang="es-VE" b="1" dirty="0" smtClean="0">
                <a:solidFill>
                  <a:schemeClr val="bg1"/>
                </a:solidFill>
              </a:rPr>
            </a:br>
            <a:r>
              <a:rPr lang="es-VE" b="1" dirty="0" smtClean="0">
                <a:solidFill>
                  <a:schemeClr val="bg1"/>
                </a:solidFill>
              </a:rPr>
              <a:t>Cálculo </a:t>
            </a:r>
            <a:r>
              <a:rPr lang="es-VE" b="1" dirty="0">
                <a:solidFill>
                  <a:schemeClr val="bg1"/>
                </a:solidFill>
              </a:rPr>
              <a:t>del momento de inercia</a:t>
            </a:r>
            <a:r>
              <a:rPr lang="es-VE" dirty="0">
                <a:solidFill>
                  <a:schemeClr val="bg1"/>
                </a:solidFill>
              </a:rPr>
              <a:t/>
            </a:r>
            <a:br>
              <a:rPr lang="es-VE" dirty="0">
                <a:solidFill>
                  <a:schemeClr val="bg1"/>
                </a:solidFill>
              </a:rPr>
            </a:br>
            <a:endParaRPr lang="es-VE" dirty="0">
              <a:solidFill>
                <a:schemeClr val="bg1"/>
              </a:solidFill>
            </a:endParaRPr>
          </a:p>
        </p:txBody>
      </p:sp>
      <p:sp>
        <p:nvSpPr>
          <p:cNvPr id="7" name="Rectángulo 6"/>
          <p:cNvSpPr/>
          <p:nvPr/>
        </p:nvSpPr>
        <p:spPr>
          <a:xfrm>
            <a:off x="838200" y="1611267"/>
            <a:ext cx="5936087" cy="2554545"/>
          </a:xfrm>
          <a:prstGeom prst="rect">
            <a:avLst/>
          </a:prstGeom>
        </p:spPr>
        <p:txBody>
          <a:bodyPr wrap="square">
            <a:spAutoFit/>
          </a:bodyPr>
          <a:lstStyle/>
          <a:p>
            <a:r>
              <a:rPr lang="es-VE" sz="1600" i="0" dirty="0" smtClean="0">
                <a:solidFill>
                  <a:srgbClr val="231F20"/>
                </a:solidFill>
                <a:effectLst/>
              </a:rPr>
              <a:t>Ejercicio 1.  </a:t>
            </a:r>
            <a:r>
              <a:rPr lang="es-VE" sz="1600" dirty="0" smtClean="0"/>
              <a:t>Momentos de inercia para diferentes ejes de rotación</a:t>
            </a:r>
          </a:p>
          <a:p>
            <a:r>
              <a:rPr lang="es-VE" sz="1600" i="0" dirty="0" smtClean="0">
                <a:solidFill>
                  <a:srgbClr val="231F20"/>
                </a:solidFill>
                <a:effectLst/>
              </a:rPr>
              <a:t>La pieza de una máquina está formada por tres discos unidos por puntales ligeros. </a:t>
            </a:r>
          </a:p>
          <a:p>
            <a:pPr marL="342900" indent="-342900">
              <a:buAutoNum type="alphaLcParenR"/>
            </a:pPr>
            <a:r>
              <a:rPr lang="es-VE" sz="1600" i="0" dirty="0" smtClean="0">
                <a:solidFill>
                  <a:srgbClr val="231F20"/>
                </a:solidFill>
                <a:effectLst/>
              </a:rPr>
              <a:t>¿Qué momento de inercia tiene este cuerpo con respecto a un eje que pasa por el centro del disco </a:t>
            </a:r>
            <a:r>
              <a:rPr lang="es-VE" sz="1600" i="1" dirty="0" smtClean="0">
                <a:solidFill>
                  <a:srgbClr val="231F20"/>
                </a:solidFill>
                <a:effectLst/>
              </a:rPr>
              <a:t>A </a:t>
            </a:r>
            <a:r>
              <a:rPr lang="es-VE" sz="1600" i="0" dirty="0" smtClean="0">
                <a:solidFill>
                  <a:srgbClr val="231F20"/>
                </a:solidFill>
                <a:effectLst/>
              </a:rPr>
              <a:t>y es perpendicular al plano del diagrama?</a:t>
            </a:r>
          </a:p>
          <a:p>
            <a:pPr marL="342900" indent="-342900">
              <a:buAutoNum type="alphaLcParenR"/>
            </a:pPr>
            <a:r>
              <a:rPr lang="es-VE" sz="1600" i="0" dirty="0" smtClean="0">
                <a:solidFill>
                  <a:srgbClr val="231F20"/>
                </a:solidFill>
                <a:effectLst/>
              </a:rPr>
              <a:t>¿Qué momento de inercia tiene con respecto a un eje que pasa por el centro de los discos </a:t>
            </a:r>
            <a:r>
              <a:rPr lang="es-VE" sz="1600" i="1" dirty="0" smtClean="0">
                <a:solidFill>
                  <a:srgbClr val="231F20"/>
                </a:solidFill>
                <a:effectLst/>
              </a:rPr>
              <a:t>B </a:t>
            </a:r>
            <a:r>
              <a:rPr lang="es-VE" sz="1600" i="0" dirty="0" smtClean="0">
                <a:solidFill>
                  <a:srgbClr val="231F20"/>
                </a:solidFill>
                <a:effectLst/>
              </a:rPr>
              <a:t>y </a:t>
            </a:r>
            <a:r>
              <a:rPr lang="es-VE" sz="1600" i="1" dirty="0" smtClean="0">
                <a:solidFill>
                  <a:srgbClr val="231F20"/>
                </a:solidFill>
                <a:effectLst/>
              </a:rPr>
              <a:t>C</a:t>
            </a:r>
            <a:r>
              <a:rPr lang="es-VE" sz="1600" i="0" dirty="0" smtClean="0">
                <a:solidFill>
                  <a:srgbClr val="231F20"/>
                </a:solidFill>
                <a:effectLst/>
              </a:rPr>
              <a:t>? </a:t>
            </a:r>
          </a:p>
          <a:p>
            <a:pPr marL="342900" indent="-342900">
              <a:buAutoNum type="alphaLcParenR"/>
            </a:pPr>
            <a:r>
              <a:rPr lang="es-VE" sz="1600" i="0" dirty="0" smtClean="0">
                <a:solidFill>
                  <a:srgbClr val="231F20"/>
                </a:solidFill>
                <a:effectLst/>
              </a:rPr>
              <a:t>Si el cuerpo gira alrededor del eje que pasa por </a:t>
            </a:r>
            <a:r>
              <a:rPr lang="es-VE" sz="1600" i="1" dirty="0" smtClean="0">
                <a:solidFill>
                  <a:srgbClr val="231F20"/>
                </a:solidFill>
                <a:effectLst/>
              </a:rPr>
              <a:t>A </a:t>
            </a:r>
            <a:r>
              <a:rPr lang="es-VE" sz="1600" i="0" dirty="0" smtClean="0">
                <a:solidFill>
                  <a:srgbClr val="231F20"/>
                </a:solidFill>
                <a:effectLst/>
              </a:rPr>
              <a:t>con rapidez angular v = 4.0 rad/s, ¿qué energía cinética tiene?</a:t>
            </a:r>
            <a:endParaRPr lang="es-VE" sz="1600" dirty="0"/>
          </a:p>
        </p:txBody>
      </p:sp>
      <p:pic>
        <p:nvPicPr>
          <p:cNvPr id="8" name="Imagen 7"/>
          <p:cNvPicPr>
            <a:picLocks noChangeAspect="1"/>
          </p:cNvPicPr>
          <p:nvPr/>
        </p:nvPicPr>
        <p:blipFill>
          <a:blip r:embed="rId2"/>
          <a:stretch>
            <a:fillRect/>
          </a:stretch>
        </p:blipFill>
        <p:spPr>
          <a:xfrm>
            <a:off x="6941712" y="2005069"/>
            <a:ext cx="4055234" cy="2160743"/>
          </a:xfrm>
          <a:prstGeom prst="rect">
            <a:avLst/>
          </a:prstGeom>
        </p:spPr>
      </p:pic>
      <p:sp>
        <p:nvSpPr>
          <p:cNvPr id="11" name="Rectángulo 10"/>
          <p:cNvSpPr/>
          <p:nvPr/>
        </p:nvSpPr>
        <p:spPr>
          <a:xfrm>
            <a:off x="838199" y="4346551"/>
            <a:ext cx="5936088" cy="1569660"/>
          </a:xfrm>
          <a:prstGeom prst="rect">
            <a:avLst/>
          </a:prstGeom>
        </p:spPr>
        <p:txBody>
          <a:bodyPr wrap="square">
            <a:spAutoFit/>
          </a:bodyPr>
          <a:lstStyle/>
          <a:p>
            <a:r>
              <a:rPr lang="es-VE" sz="1600" u="sng" dirty="0" smtClean="0"/>
              <a:t>Planteamiento</a:t>
            </a:r>
            <a:r>
              <a:rPr lang="es-VE" sz="1600" dirty="0" smtClean="0"/>
              <a:t>: Consideraremos los discos como partículas masivas ubicadas en los centros de los discos, y a los puntales ligeros carentes </a:t>
            </a:r>
            <a:r>
              <a:rPr lang="es-VE" sz="1600" dirty="0"/>
              <a:t>de masa. En los incisos </a:t>
            </a:r>
            <a:r>
              <a:rPr lang="es-VE" sz="1600" i="1" dirty="0"/>
              <a:t>a</a:t>
            </a:r>
            <a:r>
              <a:rPr lang="es-VE" sz="1600" dirty="0"/>
              <a:t>) y </a:t>
            </a:r>
            <a:r>
              <a:rPr lang="es-VE" sz="1600" i="1" dirty="0"/>
              <a:t>b</a:t>
            </a:r>
            <a:r>
              <a:rPr lang="es-VE" sz="1600" dirty="0"/>
              <a:t>), usaremos la ecuación </a:t>
            </a:r>
            <a:r>
              <a:rPr lang="es-VE" sz="1600" dirty="0" smtClean="0"/>
              <a:t>(3) para </a:t>
            </a:r>
            <a:r>
              <a:rPr lang="es-VE" sz="1600" dirty="0"/>
              <a:t>calcular los momentos de inercia. Conocido el momento de inercia con respecto al eje </a:t>
            </a:r>
            <a:r>
              <a:rPr lang="es-VE" sz="1600" i="1" dirty="0"/>
              <a:t>A</a:t>
            </a:r>
            <a:r>
              <a:rPr lang="es-VE" sz="1600" dirty="0"/>
              <a:t>, usaremos la ecuación (9.17) en el inciso </a:t>
            </a:r>
            <a:r>
              <a:rPr lang="es-VE" sz="1600" i="1" dirty="0" smtClean="0"/>
              <a:t>c</a:t>
            </a:r>
            <a:r>
              <a:rPr lang="es-VE" sz="1600" dirty="0" smtClean="0"/>
              <a:t>) para </a:t>
            </a:r>
            <a:r>
              <a:rPr lang="es-VE" sz="1600" dirty="0"/>
              <a:t>calcular la energía cinética de rotación</a:t>
            </a:r>
            <a:r>
              <a:rPr lang="es-VE" sz="1600" dirty="0" smtClean="0"/>
              <a:t>.</a:t>
            </a:r>
            <a:endParaRPr lang="es-VE" sz="1600" dirty="0"/>
          </a:p>
        </p:txBody>
      </p:sp>
    </p:spTree>
    <p:extLst>
      <p:ext uri="{BB962C8B-B14F-4D97-AF65-F5344CB8AC3E}">
        <p14:creationId xmlns:p14="http://schemas.microsoft.com/office/powerpoint/2010/main" val="230055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65403"/>
          </a:xfrm>
          <a:solidFill>
            <a:srgbClr val="002060"/>
          </a:solidFill>
        </p:spPr>
        <p:txBody>
          <a:bodyPr>
            <a:normAutofit fontScale="90000"/>
          </a:bodyPr>
          <a:lstStyle/>
          <a:p>
            <a:r>
              <a:rPr lang="es-VE" b="1" dirty="0" smtClean="0">
                <a:solidFill>
                  <a:schemeClr val="bg1"/>
                </a:solidFill>
              </a:rPr>
              <a:t/>
            </a:r>
            <a:br>
              <a:rPr lang="es-VE" b="1" dirty="0" smtClean="0">
                <a:solidFill>
                  <a:schemeClr val="bg1"/>
                </a:solidFill>
              </a:rPr>
            </a:br>
            <a:r>
              <a:rPr lang="es-VE" b="1" dirty="0" smtClean="0">
                <a:solidFill>
                  <a:schemeClr val="bg1"/>
                </a:solidFill>
              </a:rPr>
              <a:t>Cálculo </a:t>
            </a:r>
            <a:r>
              <a:rPr lang="es-VE" b="1" dirty="0">
                <a:solidFill>
                  <a:schemeClr val="bg1"/>
                </a:solidFill>
              </a:rPr>
              <a:t>del momento de inercia</a:t>
            </a:r>
            <a:r>
              <a:rPr lang="es-VE" dirty="0">
                <a:solidFill>
                  <a:schemeClr val="bg1"/>
                </a:solidFill>
              </a:rPr>
              <a:t/>
            </a:r>
            <a:br>
              <a:rPr lang="es-VE" dirty="0">
                <a:solidFill>
                  <a:schemeClr val="bg1"/>
                </a:solidFill>
              </a:rPr>
            </a:br>
            <a:endParaRPr lang="es-VE" dirty="0">
              <a:solidFill>
                <a:schemeClr val="bg1"/>
              </a:solidFill>
            </a:endParaRPr>
          </a:p>
        </p:txBody>
      </p:sp>
      <mc:AlternateContent xmlns:mc="http://schemas.openxmlformats.org/markup-compatibility/2006" xmlns:a14="http://schemas.microsoft.com/office/drawing/2010/main">
        <mc:Choice Requires="a14">
          <p:sp>
            <p:nvSpPr>
              <p:cNvPr id="7" name="Rectángulo 6"/>
              <p:cNvSpPr/>
              <p:nvPr/>
            </p:nvSpPr>
            <p:spPr>
              <a:xfrm>
                <a:off x="838200" y="1611267"/>
                <a:ext cx="10515600" cy="1673471"/>
              </a:xfrm>
              <a:prstGeom prst="rect">
                <a:avLst/>
              </a:prstGeom>
            </p:spPr>
            <p:txBody>
              <a:bodyPr wrap="square">
                <a:spAutoFit/>
              </a:bodyPr>
              <a:lstStyle/>
              <a:p>
                <a:r>
                  <a:rPr lang="es-VE" sz="1600" dirty="0" smtClean="0">
                    <a:solidFill>
                      <a:srgbClr val="231F20"/>
                    </a:solidFill>
                  </a:rPr>
                  <a:t>Desarrollo</a:t>
                </a:r>
                <a:r>
                  <a:rPr lang="es-VE" sz="1600" i="0" dirty="0" smtClean="0">
                    <a:solidFill>
                      <a:srgbClr val="231F20"/>
                    </a:solidFill>
                    <a:effectLst/>
                  </a:rPr>
                  <a:t>: </a:t>
                </a:r>
              </a:p>
              <a:p>
                <a:pPr marL="342900" indent="-342900">
                  <a:buAutoNum type="alphaLcParenR"/>
                </a:pPr>
                <a:r>
                  <a:rPr lang="es-VE" sz="1600" i="0" dirty="0" smtClean="0">
                    <a:solidFill>
                      <a:srgbClr val="231F20"/>
                    </a:solidFill>
                    <a:effectLst/>
                  </a:rPr>
                  <a:t>La partícula en el punto A está sobre el eje que pasa por A, de modo que su distancia r al eje es cero, así que no contribuye al momento de inercia. De modo que solo B y C contribuyen, entonces el momento de inercia es,</a:t>
                </a:r>
              </a:p>
              <a:p>
                <a:pPr/>
                <a14:m>
                  <m:oMathPara xmlns:m="http://schemas.openxmlformats.org/officeDocument/2006/math">
                    <m:oMathParaPr>
                      <m:jc m:val="centerGroup"/>
                    </m:oMathParaPr>
                    <m:oMath xmlns:m="http://schemas.openxmlformats.org/officeDocument/2006/math">
                      <m:sSub>
                        <m:sSubPr>
                          <m:ctrlPr>
                            <a:rPr lang="es-VE" sz="1600" b="0" i="1" smtClean="0">
                              <a:solidFill>
                                <a:srgbClr val="000000"/>
                              </a:solidFill>
                              <a:effectLst/>
                              <a:latin typeface="Cambria Math" panose="02040503050406030204" pitchFamily="18" charset="0"/>
                              <a:ea typeface="Cambria Math" panose="02040503050406030204" pitchFamily="18" charset="0"/>
                            </a:rPr>
                          </m:ctrlPr>
                        </m:sSubPr>
                        <m:e>
                          <m:r>
                            <a:rPr lang="es-VE" sz="1600" b="0" i="1" smtClean="0">
                              <a:solidFill>
                                <a:srgbClr val="000000"/>
                              </a:solidFill>
                              <a:effectLst/>
                              <a:latin typeface="Cambria Math" panose="02040503050406030204" pitchFamily="18" charset="0"/>
                              <a:ea typeface="Cambria Math" panose="02040503050406030204" pitchFamily="18" charset="0"/>
                            </a:rPr>
                            <m:t>𝐼</m:t>
                          </m:r>
                        </m:e>
                        <m:sub>
                          <m:r>
                            <a:rPr lang="es-VE" sz="1600" b="0" i="1" smtClean="0">
                              <a:solidFill>
                                <a:srgbClr val="000000"/>
                              </a:solidFill>
                              <a:effectLst/>
                              <a:latin typeface="Cambria Math" panose="02040503050406030204" pitchFamily="18" charset="0"/>
                              <a:ea typeface="Cambria Math" panose="02040503050406030204" pitchFamily="18" charset="0"/>
                            </a:rPr>
                            <m:t>𝐴</m:t>
                          </m:r>
                        </m:sub>
                      </m:sSub>
                      <m:r>
                        <a:rPr lang="es-VE" sz="1600" b="0" i="1" smtClean="0">
                          <a:solidFill>
                            <a:srgbClr val="000000"/>
                          </a:solidFill>
                          <a:effectLst/>
                          <a:latin typeface="Cambria Math" panose="02040503050406030204" pitchFamily="18" charset="0"/>
                          <a:ea typeface="Cambria Math" panose="02040503050406030204" pitchFamily="18" charset="0"/>
                        </a:rPr>
                        <m:t>=</m:t>
                      </m:r>
                      <m:nary>
                        <m:naryPr>
                          <m:chr m:val="∑"/>
                          <m:subHide m:val="on"/>
                          <m:supHide m:val="on"/>
                          <m:ctrlPr>
                            <a:rPr lang="es-VE" sz="1600" b="0" i="1" smtClean="0">
                              <a:solidFill>
                                <a:srgbClr val="000000"/>
                              </a:solidFill>
                              <a:effectLst/>
                              <a:latin typeface="Cambria Math" panose="02040503050406030204" pitchFamily="18" charset="0"/>
                              <a:ea typeface="Cambria Math" panose="02040503050406030204" pitchFamily="18" charset="0"/>
                            </a:rPr>
                          </m:ctrlPr>
                        </m:naryPr>
                        <m:sub/>
                        <m:sup/>
                        <m:e>
                          <m:d>
                            <m:dPr>
                              <m:ctrlPr>
                                <a:rPr lang="es-VE" sz="1600" b="0" i="1" smtClean="0">
                                  <a:solidFill>
                                    <a:srgbClr val="000000"/>
                                  </a:solidFill>
                                  <a:effectLst/>
                                  <a:latin typeface="Cambria Math" panose="02040503050406030204" pitchFamily="18" charset="0"/>
                                  <a:ea typeface="Cambria Math" panose="02040503050406030204" pitchFamily="18" charset="0"/>
                                </a:rPr>
                              </m:ctrlPr>
                            </m:dPr>
                            <m:e>
                              <m:sSub>
                                <m:sSubPr>
                                  <m:ctrlPr>
                                    <a:rPr lang="es-VE" sz="1600" i="1" smtClean="0">
                                      <a:solidFill>
                                        <a:srgbClr val="000000"/>
                                      </a:solidFill>
                                      <a:effectLst/>
                                      <a:latin typeface="Cambria Math" panose="02040503050406030204" pitchFamily="18" charset="0"/>
                                      <a:ea typeface="Cambria Math" panose="02040503050406030204" pitchFamily="18" charset="0"/>
                                    </a:rPr>
                                  </m:ctrlPr>
                                </m:sSubPr>
                                <m:e>
                                  <m:r>
                                    <a:rPr lang="es-VE" sz="1600" b="0" i="1" smtClean="0">
                                      <a:solidFill>
                                        <a:srgbClr val="000000"/>
                                      </a:solidFill>
                                      <a:effectLst/>
                                      <a:latin typeface="Cambria Math" panose="02040503050406030204" pitchFamily="18" charset="0"/>
                                      <a:ea typeface="Cambria Math" panose="02040503050406030204" pitchFamily="18" charset="0"/>
                                    </a:rPr>
                                    <m:t>𝑚</m:t>
                                  </m:r>
                                </m:e>
                                <m:sub>
                                  <m:r>
                                    <a:rPr lang="es-VE" sz="1600" b="0" i="1" smtClean="0">
                                      <a:solidFill>
                                        <a:srgbClr val="000000"/>
                                      </a:solidFill>
                                      <a:effectLst/>
                                      <a:latin typeface="Cambria Math" panose="02040503050406030204" pitchFamily="18" charset="0"/>
                                      <a:ea typeface="Cambria Math" panose="02040503050406030204" pitchFamily="18" charset="0"/>
                                    </a:rPr>
                                    <m:t>𝑖</m:t>
                                  </m:r>
                                </m:sub>
                              </m:sSub>
                              <m:r>
                                <a:rPr lang="es-VE" sz="1600" i="1" smtClean="0">
                                  <a:solidFill>
                                    <a:srgbClr val="000000"/>
                                  </a:solidFill>
                                  <a:effectLst/>
                                  <a:latin typeface="Cambria Math" panose="02040503050406030204" pitchFamily="18" charset="0"/>
                                  <a:ea typeface="Cambria Math" panose="02040503050406030204" pitchFamily="18" charset="0"/>
                                </a:rPr>
                                <m:t>∙</m:t>
                              </m:r>
                              <m:sSubSup>
                                <m:sSubSupPr>
                                  <m:ctrlPr>
                                    <a:rPr lang="es-VE" sz="1600" i="1" smtClean="0">
                                      <a:solidFill>
                                        <a:srgbClr val="000000"/>
                                      </a:solidFill>
                                      <a:effectLst/>
                                      <a:latin typeface="Cambria Math" panose="02040503050406030204" pitchFamily="18" charset="0"/>
                                      <a:ea typeface="Cambria Math" panose="02040503050406030204" pitchFamily="18" charset="0"/>
                                    </a:rPr>
                                  </m:ctrlPr>
                                </m:sSubSupPr>
                                <m:e>
                                  <m:r>
                                    <a:rPr lang="es-VE" sz="1600" b="0" i="1" smtClean="0">
                                      <a:solidFill>
                                        <a:srgbClr val="000000"/>
                                      </a:solidFill>
                                      <a:effectLst/>
                                      <a:latin typeface="Cambria Math" panose="02040503050406030204" pitchFamily="18" charset="0"/>
                                      <a:ea typeface="Cambria Math" panose="02040503050406030204" pitchFamily="18" charset="0"/>
                                    </a:rPr>
                                    <m:t>𝑟</m:t>
                                  </m:r>
                                </m:e>
                                <m:sub>
                                  <m:r>
                                    <a:rPr lang="es-VE" sz="1600" b="0" i="1" smtClean="0">
                                      <a:solidFill>
                                        <a:srgbClr val="000000"/>
                                      </a:solidFill>
                                      <a:effectLst/>
                                      <a:latin typeface="Cambria Math" panose="02040503050406030204" pitchFamily="18" charset="0"/>
                                      <a:ea typeface="Cambria Math" panose="02040503050406030204" pitchFamily="18" charset="0"/>
                                    </a:rPr>
                                    <m:t>𝑖</m:t>
                                  </m:r>
                                </m:sub>
                                <m:sup>
                                  <m:r>
                                    <a:rPr lang="es-VE" sz="1600" b="0" i="1" smtClean="0">
                                      <a:solidFill>
                                        <a:srgbClr val="000000"/>
                                      </a:solidFill>
                                      <a:effectLst/>
                                      <a:latin typeface="Cambria Math" panose="02040503050406030204" pitchFamily="18" charset="0"/>
                                      <a:ea typeface="Cambria Math" panose="02040503050406030204" pitchFamily="18" charset="0"/>
                                    </a:rPr>
                                    <m:t>2</m:t>
                                  </m:r>
                                </m:sup>
                              </m:sSubSup>
                            </m:e>
                          </m:d>
                        </m:e>
                      </m:nary>
                      <m:r>
                        <a:rPr lang="es-VE" sz="1600" b="0" i="1" smtClean="0">
                          <a:solidFill>
                            <a:srgbClr val="000000"/>
                          </a:solidFill>
                          <a:effectLst/>
                          <a:latin typeface="Cambria Math" panose="02040503050406030204" pitchFamily="18" charset="0"/>
                          <a:ea typeface="Cambria Math" panose="02040503050406030204" pitchFamily="18" charset="0"/>
                        </a:rPr>
                        <m:t>=</m:t>
                      </m:r>
                      <m:d>
                        <m:dPr>
                          <m:ctrlPr>
                            <a:rPr lang="es-VE" sz="1600" b="0" i="1" smtClean="0">
                              <a:solidFill>
                                <a:srgbClr val="000000"/>
                              </a:solidFill>
                              <a:effectLst/>
                              <a:latin typeface="Cambria Math" panose="02040503050406030204" pitchFamily="18" charset="0"/>
                              <a:ea typeface="Cambria Math" panose="02040503050406030204" pitchFamily="18" charset="0"/>
                            </a:rPr>
                          </m:ctrlPr>
                        </m:dPr>
                        <m:e>
                          <m:r>
                            <a:rPr lang="es-VE" sz="1600" b="0" i="1" smtClean="0">
                              <a:solidFill>
                                <a:srgbClr val="000000"/>
                              </a:solidFill>
                              <a:effectLst/>
                              <a:latin typeface="Cambria Math" panose="02040503050406030204" pitchFamily="18" charset="0"/>
                              <a:ea typeface="Cambria Math" panose="02040503050406030204" pitchFamily="18" charset="0"/>
                            </a:rPr>
                            <m:t>0,10</m:t>
                          </m:r>
                          <m:r>
                            <a:rPr lang="es-VE" sz="1600" b="0" i="1" smtClean="0">
                              <a:solidFill>
                                <a:srgbClr val="000000"/>
                              </a:solidFill>
                              <a:effectLst/>
                              <a:latin typeface="Cambria Math" panose="02040503050406030204" pitchFamily="18" charset="0"/>
                              <a:ea typeface="Cambria Math" panose="02040503050406030204" pitchFamily="18" charset="0"/>
                            </a:rPr>
                            <m:t>𝑘𝑔</m:t>
                          </m:r>
                        </m:e>
                      </m:d>
                      <m:sSup>
                        <m:sSupPr>
                          <m:ctrlPr>
                            <a:rPr lang="es-VE" sz="1600" b="0" i="1" smtClean="0">
                              <a:solidFill>
                                <a:srgbClr val="000000"/>
                              </a:solidFill>
                              <a:effectLst/>
                              <a:latin typeface="Cambria Math" panose="02040503050406030204" pitchFamily="18" charset="0"/>
                              <a:ea typeface="Cambria Math" panose="02040503050406030204" pitchFamily="18" charset="0"/>
                            </a:rPr>
                          </m:ctrlPr>
                        </m:sSupPr>
                        <m:e>
                          <m:d>
                            <m:dPr>
                              <m:ctrlPr>
                                <a:rPr lang="es-VE" sz="1600" b="0" i="1" smtClean="0">
                                  <a:solidFill>
                                    <a:srgbClr val="000000"/>
                                  </a:solidFill>
                                  <a:effectLst/>
                                  <a:latin typeface="Cambria Math" panose="02040503050406030204" pitchFamily="18" charset="0"/>
                                  <a:ea typeface="Cambria Math" panose="02040503050406030204" pitchFamily="18" charset="0"/>
                                </a:rPr>
                              </m:ctrlPr>
                            </m:dPr>
                            <m:e>
                              <m:r>
                                <a:rPr lang="es-VE" sz="1600" b="0" i="1" smtClean="0">
                                  <a:solidFill>
                                    <a:srgbClr val="000000"/>
                                  </a:solidFill>
                                  <a:effectLst/>
                                  <a:latin typeface="Cambria Math" panose="02040503050406030204" pitchFamily="18" charset="0"/>
                                  <a:ea typeface="Cambria Math" panose="02040503050406030204" pitchFamily="18" charset="0"/>
                                </a:rPr>
                                <m:t>0,50</m:t>
                              </m:r>
                              <m:r>
                                <a:rPr lang="es-VE" sz="1600" b="0" i="1" smtClean="0">
                                  <a:solidFill>
                                    <a:srgbClr val="000000"/>
                                  </a:solidFill>
                                  <a:effectLst/>
                                  <a:latin typeface="Cambria Math" panose="02040503050406030204" pitchFamily="18" charset="0"/>
                                  <a:ea typeface="Cambria Math" panose="02040503050406030204" pitchFamily="18" charset="0"/>
                                </a:rPr>
                                <m:t>𝑚</m:t>
                              </m:r>
                            </m:e>
                          </m:d>
                        </m:e>
                        <m:sup>
                          <m:r>
                            <a:rPr lang="es-VE" sz="1600" b="0" i="1" smtClean="0">
                              <a:solidFill>
                                <a:srgbClr val="000000"/>
                              </a:solidFill>
                              <a:effectLst/>
                              <a:latin typeface="Cambria Math" panose="02040503050406030204" pitchFamily="18" charset="0"/>
                              <a:ea typeface="Cambria Math" panose="02040503050406030204" pitchFamily="18" charset="0"/>
                            </a:rPr>
                            <m:t>2</m:t>
                          </m:r>
                        </m:sup>
                      </m:sSup>
                      <m:r>
                        <a:rPr lang="es-VE" sz="1600" b="0" i="1" smtClean="0">
                          <a:solidFill>
                            <a:srgbClr val="000000"/>
                          </a:solidFill>
                          <a:effectLst/>
                          <a:latin typeface="Cambria Math" panose="02040503050406030204" pitchFamily="18" charset="0"/>
                          <a:ea typeface="Cambria Math" panose="02040503050406030204" pitchFamily="18" charset="0"/>
                        </a:rPr>
                        <m:t>+</m:t>
                      </m:r>
                      <m:d>
                        <m:dPr>
                          <m:ctrlPr>
                            <a:rPr lang="es-VE" sz="1600" b="0" i="1" smtClean="0">
                              <a:solidFill>
                                <a:srgbClr val="000000"/>
                              </a:solidFill>
                              <a:effectLst/>
                              <a:latin typeface="Cambria Math" panose="02040503050406030204" pitchFamily="18" charset="0"/>
                              <a:ea typeface="Cambria Math" panose="02040503050406030204" pitchFamily="18" charset="0"/>
                            </a:rPr>
                          </m:ctrlPr>
                        </m:dPr>
                        <m:e>
                          <m:r>
                            <a:rPr lang="es-VE" sz="1600" b="0" i="1" smtClean="0">
                              <a:solidFill>
                                <a:srgbClr val="000000"/>
                              </a:solidFill>
                              <a:effectLst/>
                              <a:latin typeface="Cambria Math" panose="02040503050406030204" pitchFamily="18" charset="0"/>
                              <a:ea typeface="Cambria Math" panose="02040503050406030204" pitchFamily="18" charset="0"/>
                            </a:rPr>
                            <m:t>0,20</m:t>
                          </m:r>
                          <m:r>
                            <a:rPr lang="es-VE" sz="1600" b="0" i="1" smtClean="0">
                              <a:solidFill>
                                <a:srgbClr val="000000"/>
                              </a:solidFill>
                              <a:effectLst/>
                              <a:latin typeface="Cambria Math" panose="02040503050406030204" pitchFamily="18" charset="0"/>
                              <a:ea typeface="Cambria Math" panose="02040503050406030204" pitchFamily="18" charset="0"/>
                            </a:rPr>
                            <m:t>𝑘𝑔</m:t>
                          </m:r>
                        </m:e>
                      </m:d>
                      <m:sSup>
                        <m:sSupPr>
                          <m:ctrlPr>
                            <a:rPr lang="es-VE" sz="1600" b="0" i="1" smtClean="0">
                              <a:solidFill>
                                <a:srgbClr val="000000"/>
                              </a:solidFill>
                              <a:effectLst/>
                              <a:latin typeface="Cambria Math" panose="02040503050406030204" pitchFamily="18" charset="0"/>
                              <a:ea typeface="Cambria Math" panose="02040503050406030204" pitchFamily="18" charset="0"/>
                            </a:rPr>
                          </m:ctrlPr>
                        </m:sSupPr>
                        <m:e>
                          <m:d>
                            <m:dPr>
                              <m:ctrlPr>
                                <a:rPr lang="es-VE" sz="1600" b="0" i="1" smtClean="0">
                                  <a:solidFill>
                                    <a:srgbClr val="000000"/>
                                  </a:solidFill>
                                  <a:effectLst/>
                                  <a:latin typeface="Cambria Math" panose="02040503050406030204" pitchFamily="18" charset="0"/>
                                  <a:ea typeface="Cambria Math" panose="02040503050406030204" pitchFamily="18" charset="0"/>
                                </a:rPr>
                              </m:ctrlPr>
                            </m:dPr>
                            <m:e>
                              <m:r>
                                <a:rPr lang="es-VE" sz="1600" b="0" i="1" smtClean="0">
                                  <a:solidFill>
                                    <a:srgbClr val="000000"/>
                                  </a:solidFill>
                                  <a:effectLst/>
                                  <a:latin typeface="Cambria Math" panose="02040503050406030204" pitchFamily="18" charset="0"/>
                                  <a:ea typeface="Cambria Math" panose="02040503050406030204" pitchFamily="18" charset="0"/>
                                </a:rPr>
                                <m:t>0,40</m:t>
                              </m:r>
                              <m:r>
                                <a:rPr lang="es-VE" sz="1600" b="0" i="1" smtClean="0">
                                  <a:solidFill>
                                    <a:srgbClr val="000000"/>
                                  </a:solidFill>
                                  <a:effectLst/>
                                  <a:latin typeface="Cambria Math" panose="02040503050406030204" pitchFamily="18" charset="0"/>
                                  <a:ea typeface="Cambria Math" panose="02040503050406030204" pitchFamily="18" charset="0"/>
                                </a:rPr>
                                <m:t>𝑚</m:t>
                              </m:r>
                            </m:e>
                          </m:d>
                        </m:e>
                        <m:sup>
                          <m:r>
                            <a:rPr lang="es-VE" sz="1600" b="0" i="1" smtClean="0">
                              <a:solidFill>
                                <a:srgbClr val="000000"/>
                              </a:solidFill>
                              <a:effectLst/>
                              <a:latin typeface="Cambria Math" panose="02040503050406030204" pitchFamily="18" charset="0"/>
                              <a:ea typeface="Cambria Math" panose="02040503050406030204" pitchFamily="18" charset="0"/>
                            </a:rPr>
                            <m:t>2</m:t>
                          </m:r>
                        </m:sup>
                      </m:sSup>
                      <m:r>
                        <a:rPr lang="es-VE" sz="1600" b="0" i="1" smtClean="0">
                          <a:solidFill>
                            <a:srgbClr val="000000"/>
                          </a:solidFill>
                          <a:effectLst/>
                          <a:latin typeface="Cambria Math" panose="02040503050406030204" pitchFamily="18" charset="0"/>
                          <a:ea typeface="Cambria Math" panose="02040503050406030204" pitchFamily="18" charset="0"/>
                        </a:rPr>
                        <m:t>=0,057</m:t>
                      </m:r>
                      <m:r>
                        <a:rPr lang="es-VE" sz="1600" b="0" i="1" smtClean="0">
                          <a:solidFill>
                            <a:srgbClr val="000000"/>
                          </a:solidFill>
                          <a:effectLst/>
                          <a:latin typeface="Cambria Math" panose="02040503050406030204" pitchFamily="18" charset="0"/>
                          <a:ea typeface="Cambria Math" panose="02040503050406030204" pitchFamily="18" charset="0"/>
                        </a:rPr>
                        <m:t>𝑘𝑔</m:t>
                      </m:r>
                      <m:r>
                        <a:rPr lang="es-VE" sz="1600" b="0" i="1" smtClean="0">
                          <a:solidFill>
                            <a:srgbClr val="000000"/>
                          </a:solidFill>
                          <a:effectLst/>
                          <a:latin typeface="Cambria Math" panose="02040503050406030204" pitchFamily="18" charset="0"/>
                          <a:ea typeface="Cambria Math" panose="02040503050406030204" pitchFamily="18" charset="0"/>
                        </a:rPr>
                        <m:t>∙</m:t>
                      </m:r>
                      <m:sSup>
                        <m:sSupPr>
                          <m:ctrlPr>
                            <a:rPr lang="es-VE" sz="1600" b="0" i="1" smtClean="0">
                              <a:solidFill>
                                <a:srgbClr val="000000"/>
                              </a:solidFill>
                              <a:effectLst/>
                              <a:latin typeface="Cambria Math" panose="02040503050406030204" pitchFamily="18" charset="0"/>
                              <a:ea typeface="Cambria Math" panose="02040503050406030204" pitchFamily="18" charset="0"/>
                            </a:rPr>
                          </m:ctrlPr>
                        </m:sSupPr>
                        <m:e>
                          <m:r>
                            <a:rPr lang="es-VE" sz="1600" b="0" i="1" smtClean="0">
                              <a:solidFill>
                                <a:srgbClr val="000000"/>
                              </a:solidFill>
                              <a:effectLst/>
                              <a:latin typeface="Cambria Math" panose="02040503050406030204" pitchFamily="18" charset="0"/>
                              <a:ea typeface="Cambria Math" panose="02040503050406030204" pitchFamily="18" charset="0"/>
                            </a:rPr>
                            <m:t>𝑚</m:t>
                          </m:r>
                        </m:e>
                        <m:sup>
                          <m:r>
                            <a:rPr lang="es-VE" sz="1600" b="0" i="1" smtClean="0">
                              <a:solidFill>
                                <a:srgbClr val="000000"/>
                              </a:solidFill>
                              <a:effectLst/>
                              <a:latin typeface="Cambria Math" panose="02040503050406030204" pitchFamily="18" charset="0"/>
                              <a:ea typeface="Cambria Math" panose="02040503050406030204" pitchFamily="18" charset="0"/>
                            </a:rPr>
                            <m:t>2</m:t>
                          </m:r>
                        </m:sup>
                      </m:sSup>
                    </m:oMath>
                  </m:oMathPara>
                </a14:m>
                <a:endParaRPr lang="es-VE" sz="1600" i="0" dirty="0" smtClean="0">
                  <a:solidFill>
                    <a:srgbClr val="231F20"/>
                  </a:solidFill>
                  <a:effectLst/>
                </a:endParaRPr>
              </a:p>
              <a:p>
                <a:pPr marL="342900" indent="-342900">
                  <a:buAutoNum type="alphaLcParenR"/>
                </a:pPr>
                <a:endParaRPr lang="es-VE" sz="1600" dirty="0"/>
              </a:p>
            </p:txBody>
          </p:sp>
        </mc:Choice>
        <mc:Fallback xmlns="">
          <p:sp>
            <p:nvSpPr>
              <p:cNvPr id="7" name="Rectángulo 6"/>
              <p:cNvSpPr>
                <a:spLocks noRot="1" noChangeAspect="1" noMove="1" noResize="1" noEditPoints="1" noAdjustHandles="1" noChangeArrowheads="1" noChangeShapeType="1" noTextEdit="1"/>
              </p:cNvSpPr>
              <p:nvPr/>
            </p:nvSpPr>
            <p:spPr>
              <a:xfrm>
                <a:off x="838200" y="1611267"/>
                <a:ext cx="10515600" cy="1673471"/>
              </a:xfrm>
              <a:prstGeom prst="rect">
                <a:avLst/>
              </a:prstGeom>
              <a:blipFill rotWithShape="0">
                <a:blip r:embed="rId2"/>
                <a:stretch>
                  <a:fillRect l="-348" t="-1091"/>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838200" y="3049978"/>
                <a:ext cx="10515600" cy="1181029"/>
              </a:xfrm>
              <a:prstGeom prst="rect">
                <a:avLst/>
              </a:prstGeom>
            </p:spPr>
            <p:txBody>
              <a:bodyPr wrap="square">
                <a:spAutoFit/>
              </a:bodyPr>
              <a:lstStyle/>
              <a:p>
                <a:r>
                  <a:rPr lang="es-VE" sz="1600" i="1" dirty="0" smtClean="0">
                    <a:solidFill>
                      <a:srgbClr val="231F20"/>
                    </a:solidFill>
                    <a:effectLst/>
                  </a:rPr>
                  <a:t>b</a:t>
                </a:r>
                <a:r>
                  <a:rPr lang="es-VE" sz="1600" i="0" dirty="0" smtClean="0">
                    <a:solidFill>
                      <a:srgbClr val="231F20"/>
                    </a:solidFill>
                    <a:effectLst/>
                  </a:rPr>
                  <a:t>) Las partículas en </a:t>
                </a:r>
                <a:r>
                  <a:rPr lang="es-VE" sz="1600" i="1" dirty="0" smtClean="0">
                    <a:solidFill>
                      <a:srgbClr val="231F20"/>
                    </a:solidFill>
                    <a:effectLst/>
                  </a:rPr>
                  <a:t>B </a:t>
                </a:r>
                <a:r>
                  <a:rPr lang="es-VE" sz="1600" i="0" dirty="0" smtClean="0">
                    <a:solidFill>
                      <a:srgbClr val="231F20"/>
                    </a:solidFill>
                    <a:effectLst/>
                  </a:rPr>
                  <a:t>y </a:t>
                </a:r>
                <a:r>
                  <a:rPr lang="es-VE" sz="1600" i="1" dirty="0" smtClean="0">
                    <a:solidFill>
                      <a:srgbClr val="231F20"/>
                    </a:solidFill>
                    <a:effectLst/>
                  </a:rPr>
                  <a:t>C </a:t>
                </a:r>
                <a:r>
                  <a:rPr lang="es-VE" sz="1600" i="0" dirty="0" smtClean="0">
                    <a:solidFill>
                      <a:srgbClr val="231F20"/>
                    </a:solidFill>
                    <a:effectLst/>
                  </a:rPr>
                  <a:t>están sobre el eje </a:t>
                </a:r>
                <a:r>
                  <a:rPr lang="es-VE" sz="1600" i="1" dirty="0" smtClean="0">
                    <a:solidFill>
                      <a:srgbClr val="231F20"/>
                    </a:solidFill>
                    <a:effectLst/>
                  </a:rPr>
                  <a:t>BC</a:t>
                </a:r>
                <a:r>
                  <a:rPr lang="es-VE" sz="1600" i="0" dirty="0" smtClean="0">
                    <a:solidFill>
                      <a:srgbClr val="231F20"/>
                    </a:solidFill>
                    <a:effectLst/>
                  </a:rPr>
                  <a:t>, así que ninguna contribuye al momento de inercia. Solo </a:t>
                </a:r>
                <a:r>
                  <a:rPr lang="es-VE" sz="1600" i="1" dirty="0" smtClean="0">
                    <a:solidFill>
                      <a:srgbClr val="231F20"/>
                    </a:solidFill>
                    <a:effectLst/>
                  </a:rPr>
                  <a:t>A </a:t>
                </a:r>
                <a:r>
                  <a:rPr lang="es-VE" sz="1600" i="0" dirty="0" smtClean="0">
                    <a:solidFill>
                      <a:srgbClr val="231F20"/>
                    </a:solidFill>
                    <a:effectLst/>
                  </a:rPr>
                  <a:t>contribuye,  entonces, </a:t>
                </a:r>
              </a:p>
              <a:p>
                <a:pPr/>
                <a14:m>
                  <m:oMathPara xmlns:m="http://schemas.openxmlformats.org/officeDocument/2006/math">
                    <m:oMathParaPr>
                      <m:jc m:val="centerGroup"/>
                    </m:oMathParaPr>
                    <m:oMath xmlns:m="http://schemas.openxmlformats.org/officeDocument/2006/math">
                      <m:sSub>
                        <m:sSubPr>
                          <m:ctrlPr>
                            <a:rPr lang="es-VE" sz="1600" b="0" i="1" smtClean="0">
                              <a:solidFill>
                                <a:srgbClr val="000000"/>
                              </a:solidFill>
                              <a:effectLst/>
                              <a:latin typeface="Cambria Math" panose="02040503050406030204" pitchFamily="18" charset="0"/>
                              <a:ea typeface="Cambria Math" panose="02040503050406030204" pitchFamily="18" charset="0"/>
                            </a:rPr>
                          </m:ctrlPr>
                        </m:sSubPr>
                        <m:e>
                          <m:r>
                            <a:rPr lang="es-VE" sz="1600" b="0" i="1" smtClean="0">
                              <a:solidFill>
                                <a:srgbClr val="000000"/>
                              </a:solidFill>
                              <a:effectLst/>
                              <a:latin typeface="Cambria Math" panose="02040503050406030204" pitchFamily="18" charset="0"/>
                              <a:ea typeface="Cambria Math" panose="02040503050406030204" pitchFamily="18" charset="0"/>
                            </a:rPr>
                            <m:t>𝐼</m:t>
                          </m:r>
                        </m:e>
                        <m:sub>
                          <m:r>
                            <a:rPr lang="es-VE" sz="1600" b="0" i="1" smtClean="0">
                              <a:solidFill>
                                <a:srgbClr val="000000"/>
                              </a:solidFill>
                              <a:effectLst/>
                              <a:latin typeface="Cambria Math" panose="02040503050406030204" pitchFamily="18" charset="0"/>
                              <a:ea typeface="Cambria Math" panose="02040503050406030204" pitchFamily="18" charset="0"/>
                            </a:rPr>
                            <m:t>𝐵𝐶</m:t>
                          </m:r>
                        </m:sub>
                      </m:sSub>
                      <m:r>
                        <a:rPr lang="es-VE" sz="1600" b="0" i="1" smtClean="0">
                          <a:solidFill>
                            <a:srgbClr val="000000"/>
                          </a:solidFill>
                          <a:effectLst/>
                          <a:latin typeface="Cambria Math" panose="02040503050406030204" pitchFamily="18" charset="0"/>
                          <a:ea typeface="Cambria Math" panose="02040503050406030204" pitchFamily="18" charset="0"/>
                        </a:rPr>
                        <m:t>=</m:t>
                      </m:r>
                      <m:nary>
                        <m:naryPr>
                          <m:chr m:val="∑"/>
                          <m:subHide m:val="on"/>
                          <m:supHide m:val="on"/>
                          <m:ctrlPr>
                            <a:rPr lang="es-VE" sz="1600" b="0" i="1" smtClean="0">
                              <a:solidFill>
                                <a:srgbClr val="000000"/>
                              </a:solidFill>
                              <a:effectLst/>
                              <a:latin typeface="Cambria Math" panose="02040503050406030204" pitchFamily="18" charset="0"/>
                              <a:ea typeface="Cambria Math" panose="02040503050406030204" pitchFamily="18" charset="0"/>
                            </a:rPr>
                          </m:ctrlPr>
                        </m:naryPr>
                        <m:sub/>
                        <m:sup/>
                        <m:e>
                          <m:d>
                            <m:dPr>
                              <m:ctrlPr>
                                <a:rPr lang="es-VE" sz="1600" b="0" i="1" smtClean="0">
                                  <a:solidFill>
                                    <a:srgbClr val="000000"/>
                                  </a:solidFill>
                                  <a:effectLst/>
                                  <a:latin typeface="Cambria Math" panose="02040503050406030204" pitchFamily="18" charset="0"/>
                                  <a:ea typeface="Cambria Math" panose="02040503050406030204" pitchFamily="18" charset="0"/>
                                </a:rPr>
                              </m:ctrlPr>
                            </m:dPr>
                            <m:e>
                              <m:sSub>
                                <m:sSubPr>
                                  <m:ctrlPr>
                                    <a:rPr lang="es-VE" sz="1600" i="1" smtClean="0">
                                      <a:solidFill>
                                        <a:srgbClr val="000000"/>
                                      </a:solidFill>
                                      <a:effectLst/>
                                      <a:latin typeface="Cambria Math" panose="02040503050406030204" pitchFamily="18" charset="0"/>
                                      <a:ea typeface="Cambria Math" panose="02040503050406030204" pitchFamily="18" charset="0"/>
                                    </a:rPr>
                                  </m:ctrlPr>
                                </m:sSubPr>
                                <m:e>
                                  <m:r>
                                    <a:rPr lang="es-VE" sz="1600" b="0" i="1" smtClean="0">
                                      <a:solidFill>
                                        <a:srgbClr val="000000"/>
                                      </a:solidFill>
                                      <a:effectLst/>
                                      <a:latin typeface="Cambria Math" panose="02040503050406030204" pitchFamily="18" charset="0"/>
                                      <a:ea typeface="Cambria Math" panose="02040503050406030204" pitchFamily="18" charset="0"/>
                                    </a:rPr>
                                    <m:t>𝑚</m:t>
                                  </m:r>
                                </m:e>
                                <m:sub>
                                  <m:r>
                                    <a:rPr lang="es-VE" sz="1600" b="0" i="1" smtClean="0">
                                      <a:solidFill>
                                        <a:srgbClr val="000000"/>
                                      </a:solidFill>
                                      <a:effectLst/>
                                      <a:latin typeface="Cambria Math" panose="02040503050406030204" pitchFamily="18" charset="0"/>
                                      <a:ea typeface="Cambria Math" panose="02040503050406030204" pitchFamily="18" charset="0"/>
                                    </a:rPr>
                                    <m:t>𝑖</m:t>
                                  </m:r>
                                </m:sub>
                              </m:sSub>
                              <m:r>
                                <a:rPr lang="es-VE" sz="1600" i="1" smtClean="0">
                                  <a:solidFill>
                                    <a:srgbClr val="000000"/>
                                  </a:solidFill>
                                  <a:effectLst/>
                                  <a:latin typeface="Cambria Math" panose="02040503050406030204" pitchFamily="18" charset="0"/>
                                  <a:ea typeface="Cambria Math" panose="02040503050406030204" pitchFamily="18" charset="0"/>
                                </a:rPr>
                                <m:t>∙</m:t>
                              </m:r>
                              <m:sSubSup>
                                <m:sSubSupPr>
                                  <m:ctrlPr>
                                    <a:rPr lang="es-VE" sz="1600" i="1" smtClean="0">
                                      <a:solidFill>
                                        <a:srgbClr val="000000"/>
                                      </a:solidFill>
                                      <a:effectLst/>
                                      <a:latin typeface="Cambria Math" panose="02040503050406030204" pitchFamily="18" charset="0"/>
                                      <a:ea typeface="Cambria Math" panose="02040503050406030204" pitchFamily="18" charset="0"/>
                                    </a:rPr>
                                  </m:ctrlPr>
                                </m:sSubSupPr>
                                <m:e>
                                  <m:r>
                                    <a:rPr lang="es-VE" sz="1600" b="0" i="1" smtClean="0">
                                      <a:solidFill>
                                        <a:srgbClr val="000000"/>
                                      </a:solidFill>
                                      <a:effectLst/>
                                      <a:latin typeface="Cambria Math" panose="02040503050406030204" pitchFamily="18" charset="0"/>
                                      <a:ea typeface="Cambria Math" panose="02040503050406030204" pitchFamily="18" charset="0"/>
                                    </a:rPr>
                                    <m:t>𝑟</m:t>
                                  </m:r>
                                </m:e>
                                <m:sub>
                                  <m:r>
                                    <a:rPr lang="es-VE" sz="1600" b="0" i="1" smtClean="0">
                                      <a:solidFill>
                                        <a:srgbClr val="000000"/>
                                      </a:solidFill>
                                      <a:effectLst/>
                                      <a:latin typeface="Cambria Math" panose="02040503050406030204" pitchFamily="18" charset="0"/>
                                      <a:ea typeface="Cambria Math" panose="02040503050406030204" pitchFamily="18" charset="0"/>
                                    </a:rPr>
                                    <m:t>𝑖</m:t>
                                  </m:r>
                                </m:sub>
                                <m:sup>
                                  <m:r>
                                    <a:rPr lang="es-VE" sz="1600" b="0" i="1" smtClean="0">
                                      <a:solidFill>
                                        <a:srgbClr val="000000"/>
                                      </a:solidFill>
                                      <a:effectLst/>
                                      <a:latin typeface="Cambria Math" panose="02040503050406030204" pitchFamily="18" charset="0"/>
                                      <a:ea typeface="Cambria Math" panose="02040503050406030204" pitchFamily="18" charset="0"/>
                                    </a:rPr>
                                    <m:t>2</m:t>
                                  </m:r>
                                </m:sup>
                              </m:sSubSup>
                            </m:e>
                          </m:d>
                          <m:r>
                            <a:rPr lang="es-VE" sz="1600" b="0" i="1" smtClean="0">
                              <a:solidFill>
                                <a:srgbClr val="000000"/>
                              </a:solidFill>
                              <a:effectLst/>
                              <a:latin typeface="Cambria Math" panose="02040503050406030204" pitchFamily="18" charset="0"/>
                              <a:ea typeface="Cambria Math" panose="02040503050406030204" pitchFamily="18" charset="0"/>
                            </a:rPr>
                            <m:t>=</m:t>
                          </m:r>
                          <m:d>
                            <m:dPr>
                              <m:ctrlPr>
                                <a:rPr lang="es-VE" sz="1600" b="0" i="1" smtClean="0">
                                  <a:solidFill>
                                    <a:srgbClr val="000000"/>
                                  </a:solidFill>
                                  <a:effectLst/>
                                  <a:latin typeface="Cambria Math" panose="02040503050406030204" pitchFamily="18" charset="0"/>
                                  <a:ea typeface="Cambria Math" panose="02040503050406030204" pitchFamily="18" charset="0"/>
                                </a:rPr>
                              </m:ctrlPr>
                            </m:dPr>
                            <m:e>
                              <m:r>
                                <a:rPr lang="es-VE" sz="1600" b="0" i="1" smtClean="0">
                                  <a:solidFill>
                                    <a:srgbClr val="000000"/>
                                  </a:solidFill>
                                  <a:effectLst/>
                                  <a:latin typeface="Cambria Math" panose="02040503050406030204" pitchFamily="18" charset="0"/>
                                  <a:ea typeface="Cambria Math" panose="02040503050406030204" pitchFamily="18" charset="0"/>
                                </a:rPr>
                                <m:t>0,30</m:t>
                              </m:r>
                              <m:r>
                                <a:rPr lang="es-VE" sz="1600" b="0" i="1" smtClean="0">
                                  <a:solidFill>
                                    <a:srgbClr val="000000"/>
                                  </a:solidFill>
                                  <a:effectLst/>
                                  <a:latin typeface="Cambria Math" panose="02040503050406030204" pitchFamily="18" charset="0"/>
                                  <a:ea typeface="Cambria Math" panose="02040503050406030204" pitchFamily="18" charset="0"/>
                                </a:rPr>
                                <m:t>𝑘𝑔</m:t>
                              </m:r>
                            </m:e>
                          </m:d>
                          <m:sSup>
                            <m:sSupPr>
                              <m:ctrlPr>
                                <a:rPr lang="es-VE" sz="1600" b="0" i="1" smtClean="0">
                                  <a:solidFill>
                                    <a:srgbClr val="000000"/>
                                  </a:solidFill>
                                  <a:effectLst/>
                                  <a:latin typeface="Cambria Math" panose="02040503050406030204" pitchFamily="18" charset="0"/>
                                  <a:ea typeface="Cambria Math" panose="02040503050406030204" pitchFamily="18" charset="0"/>
                                </a:rPr>
                              </m:ctrlPr>
                            </m:sSupPr>
                            <m:e>
                              <m:d>
                                <m:dPr>
                                  <m:ctrlPr>
                                    <a:rPr lang="es-VE" sz="1600" b="0" i="1" smtClean="0">
                                      <a:solidFill>
                                        <a:srgbClr val="000000"/>
                                      </a:solidFill>
                                      <a:effectLst/>
                                      <a:latin typeface="Cambria Math" panose="02040503050406030204" pitchFamily="18" charset="0"/>
                                      <a:ea typeface="Cambria Math" panose="02040503050406030204" pitchFamily="18" charset="0"/>
                                    </a:rPr>
                                  </m:ctrlPr>
                                </m:dPr>
                                <m:e>
                                  <m:r>
                                    <a:rPr lang="es-VE" sz="1600" b="0" i="1" smtClean="0">
                                      <a:solidFill>
                                        <a:srgbClr val="000000"/>
                                      </a:solidFill>
                                      <a:effectLst/>
                                      <a:latin typeface="Cambria Math" panose="02040503050406030204" pitchFamily="18" charset="0"/>
                                      <a:ea typeface="Cambria Math" panose="02040503050406030204" pitchFamily="18" charset="0"/>
                                    </a:rPr>
                                    <m:t>0,40</m:t>
                                  </m:r>
                                  <m:r>
                                    <a:rPr lang="es-VE" sz="1600" b="0" i="1" smtClean="0">
                                      <a:solidFill>
                                        <a:srgbClr val="000000"/>
                                      </a:solidFill>
                                      <a:effectLst/>
                                      <a:latin typeface="Cambria Math" panose="02040503050406030204" pitchFamily="18" charset="0"/>
                                      <a:ea typeface="Cambria Math" panose="02040503050406030204" pitchFamily="18" charset="0"/>
                                    </a:rPr>
                                    <m:t>𝑚</m:t>
                                  </m:r>
                                </m:e>
                              </m:d>
                            </m:e>
                            <m:sup>
                              <m:r>
                                <a:rPr lang="es-VE" sz="1600" b="0" i="1" smtClean="0">
                                  <a:solidFill>
                                    <a:srgbClr val="000000"/>
                                  </a:solidFill>
                                  <a:effectLst/>
                                  <a:latin typeface="Cambria Math" panose="02040503050406030204" pitchFamily="18" charset="0"/>
                                  <a:ea typeface="Cambria Math" panose="02040503050406030204" pitchFamily="18" charset="0"/>
                                </a:rPr>
                                <m:t>2</m:t>
                              </m:r>
                            </m:sup>
                          </m:sSup>
                          <m:r>
                            <a:rPr lang="es-VE" sz="1600" b="0" i="1" smtClean="0">
                              <a:solidFill>
                                <a:srgbClr val="000000"/>
                              </a:solidFill>
                              <a:effectLst/>
                              <a:latin typeface="Cambria Math" panose="02040503050406030204" pitchFamily="18" charset="0"/>
                              <a:ea typeface="Cambria Math" panose="02040503050406030204" pitchFamily="18" charset="0"/>
                            </a:rPr>
                            <m:t>=0,048</m:t>
                          </m:r>
                          <m:r>
                            <a:rPr lang="es-VE" sz="1600" b="0" i="1" smtClean="0">
                              <a:solidFill>
                                <a:srgbClr val="000000"/>
                              </a:solidFill>
                              <a:effectLst/>
                              <a:latin typeface="Cambria Math" panose="02040503050406030204" pitchFamily="18" charset="0"/>
                              <a:ea typeface="Cambria Math" panose="02040503050406030204" pitchFamily="18" charset="0"/>
                            </a:rPr>
                            <m:t>𝑘𝑔</m:t>
                          </m:r>
                          <m:r>
                            <a:rPr lang="es-VE" sz="1600" b="0" i="1" smtClean="0">
                              <a:solidFill>
                                <a:srgbClr val="000000"/>
                              </a:solidFill>
                              <a:effectLst/>
                              <a:latin typeface="Cambria Math" panose="02040503050406030204" pitchFamily="18" charset="0"/>
                              <a:ea typeface="Cambria Math" panose="02040503050406030204" pitchFamily="18" charset="0"/>
                            </a:rPr>
                            <m:t>∙</m:t>
                          </m:r>
                          <m:sSup>
                            <m:sSupPr>
                              <m:ctrlPr>
                                <a:rPr lang="es-VE" sz="1600" b="0" i="1" smtClean="0">
                                  <a:solidFill>
                                    <a:srgbClr val="000000"/>
                                  </a:solidFill>
                                  <a:effectLst/>
                                  <a:latin typeface="Cambria Math" panose="02040503050406030204" pitchFamily="18" charset="0"/>
                                  <a:ea typeface="Cambria Math" panose="02040503050406030204" pitchFamily="18" charset="0"/>
                                </a:rPr>
                              </m:ctrlPr>
                            </m:sSupPr>
                            <m:e>
                              <m:r>
                                <a:rPr lang="es-VE" sz="1600" b="0" i="1" smtClean="0">
                                  <a:solidFill>
                                    <a:srgbClr val="000000"/>
                                  </a:solidFill>
                                  <a:effectLst/>
                                  <a:latin typeface="Cambria Math" panose="02040503050406030204" pitchFamily="18" charset="0"/>
                                  <a:ea typeface="Cambria Math" panose="02040503050406030204" pitchFamily="18" charset="0"/>
                                </a:rPr>
                                <m:t>𝑚</m:t>
                              </m:r>
                            </m:e>
                            <m:sup>
                              <m:r>
                                <a:rPr lang="es-VE" sz="1600" b="0" i="1" smtClean="0">
                                  <a:solidFill>
                                    <a:srgbClr val="000000"/>
                                  </a:solidFill>
                                  <a:effectLst/>
                                  <a:latin typeface="Cambria Math" panose="02040503050406030204" pitchFamily="18" charset="0"/>
                                  <a:ea typeface="Cambria Math" panose="02040503050406030204" pitchFamily="18" charset="0"/>
                                </a:rPr>
                                <m:t>2</m:t>
                              </m:r>
                            </m:sup>
                          </m:sSup>
                        </m:e>
                      </m:nary>
                    </m:oMath>
                  </m:oMathPara>
                </a14:m>
                <a:endParaRPr lang="es-VE" sz="1600" dirty="0"/>
              </a:p>
            </p:txBody>
          </p:sp>
        </mc:Choice>
        <mc:Fallback xmlns="">
          <p:sp>
            <p:nvSpPr>
              <p:cNvPr id="4" name="Rectángulo 3"/>
              <p:cNvSpPr>
                <a:spLocks noRot="1" noChangeAspect="1" noMove="1" noResize="1" noEditPoints="1" noAdjustHandles="1" noChangeArrowheads="1" noChangeShapeType="1" noTextEdit="1"/>
              </p:cNvSpPr>
              <p:nvPr/>
            </p:nvSpPr>
            <p:spPr>
              <a:xfrm>
                <a:off x="838200" y="3049978"/>
                <a:ext cx="10515600" cy="1181029"/>
              </a:xfrm>
              <a:prstGeom prst="rect">
                <a:avLst/>
              </a:prstGeom>
              <a:blipFill rotWithShape="0">
                <a:blip r:embed="rId3"/>
                <a:stretch>
                  <a:fillRect l="-348" t="-1546"/>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838200" y="4231007"/>
                <a:ext cx="10515600" cy="838563"/>
              </a:xfrm>
              <a:prstGeom prst="rect">
                <a:avLst/>
              </a:prstGeom>
            </p:spPr>
            <p:txBody>
              <a:bodyPr wrap="square">
                <a:spAutoFit/>
              </a:bodyPr>
              <a:lstStyle/>
              <a:p>
                <a:r>
                  <a:rPr lang="es-VE" dirty="0" smtClean="0"/>
                  <a:t>c) Para la energía cinética tenemos,</a:t>
                </a:r>
              </a:p>
              <a:p>
                <a:pPr algn="ctr"/>
                <a:r>
                  <a:rPr lang="es-VE" dirty="0" smtClean="0">
                    <a:solidFill>
                      <a:srgbClr val="000000"/>
                    </a:solidFill>
                    <a:effectLst/>
                  </a:rPr>
                  <a:t> </a:t>
                </a:r>
                <a14:m>
                  <m:oMath xmlns:m="http://schemas.openxmlformats.org/officeDocument/2006/math">
                    <m:sSub>
                      <m:sSubPr>
                        <m:ctrlPr>
                          <a:rPr lang="es-VE" i="1" smtClean="0">
                            <a:solidFill>
                              <a:srgbClr val="000000"/>
                            </a:solidFill>
                            <a:effectLst/>
                            <a:latin typeface="Cambria Math" panose="02040503050406030204" pitchFamily="18" charset="0"/>
                          </a:rPr>
                        </m:ctrlPr>
                      </m:sSubPr>
                      <m:e>
                        <m:r>
                          <a:rPr lang="es-VE" b="0" i="1" smtClean="0">
                            <a:solidFill>
                              <a:srgbClr val="000000"/>
                            </a:solidFill>
                            <a:effectLst/>
                            <a:latin typeface="Cambria Math" panose="02040503050406030204" pitchFamily="18" charset="0"/>
                          </a:rPr>
                          <m:t>𝐸</m:t>
                        </m:r>
                      </m:e>
                      <m:sub>
                        <m:r>
                          <a:rPr lang="es-VE" b="0" i="1" smtClean="0">
                            <a:solidFill>
                              <a:srgbClr val="000000"/>
                            </a:solidFill>
                            <a:effectLst/>
                            <a:latin typeface="Cambria Math" panose="02040503050406030204" pitchFamily="18" charset="0"/>
                          </a:rPr>
                          <m:t>𝑐𝐴</m:t>
                        </m:r>
                      </m:sub>
                    </m:sSub>
                    <m:r>
                      <a:rPr lang="es-VE" b="0" i="1" smtClean="0">
                        <a:solidFill>
                          <a:srgbClr val="000000"/>
                        </a:solidFill>
                        <a:effectLst/>
                        <a:latin typeface="Cambria Math" panose="02040503050406030204" pitchFamily="18" charset="0"/>
                        <a:ea typeface="Cambria Math" panose="02040503050406030204" pitchFamily="18" charset="0"/>
                      </a:rPr>
                      <m:t>=</m:t>
                    </m:r>
                    <m:f>
                      <m:fPr>
                        <m:ctrlPr>
                          <a:rPr lang="es-VE" b="0" i="1" smtClean="0">
                            <a:solidFill>
                              <a:srgbClr val="000000"/>
                            </a:solidFill>
                            <a:effectLst/>
                            <a:latin typeface="Cambria Math" panose="02040503050406030204" pitchFamily="18" charset="0"/>
                            <a:ea typeface="Cambria Math" panose="02040503050406030204" pitchFamily="18" charset="0"/>
                          </a:rPr>
                        </m:ctrlPr>
                      </m:fPr>
                      <m:num>
                        <m:r>
                          <a:rPr lang="es-VE" b="0" i="1" smtClean="0">
                            <a:solidFill>
                              <a:srgbClr val="000000"/>
                            </a:solidFill>
                            <a:effectLst/>
                            <a:latin typeface="Cambria Math" panose="02040503050406030204" pitchFamily="18" charset="0"/>
                            <a:ea typeface="Cambria Math" panose="02040503050406030204" pitchFamily="18" charset="0"/>
                          </a:rPr>
                          <m:t>1</m:t>
                        </m:r>
                      </m:num>
                      <m:den>
                        <m:r>
                          <a:rPr lang="es-VE" b="0" i="1" smtClean="0">
                            <a:solidFill>
                              <a:srgbClr val="000000"/>
                            </a:solidFill>
                            <a:effectLst/>
                            <a:latin typeface="Cambria Math" panose="02040503050406030204" pitchFamily="18" charset="0"/>
                            <a:ea typeface="Cambria Math" panose="02040503050406030204" pitchFamily="18" charset="0"/>
                          </a:rPr>
                          <m:t>2</m:t>
                        </m:r>
                      </m:den>
                    </m:f>
                    <m:sSub>
                      <m:sSubPr>
                        <m:ctrlPr>
                          <a:rPr lang="es-VE" b="0" i="1" smtClean="0">
                            <a:solidFill>
                              <a:srgbClr val="000000"/>
                            </a:solidFill>
                            <a:effectLst/>
                            <a:latin typeface="Cambria Math" panose="02040503050406030204" pitchFamily="18" charset="0"/>
                            <a:ea typeface="Cambria Math" panose="02040503050406030204" pitchFamily="18" charset="0"/>
                          </a:rPr>
                        </m:ctrlPr>
                      </m:sSubPr>
                      <m:e>
                        <m:r>
                          <a:rPr lang="es-VE" b="0" i="1" smtClean="0">
                            <a:solidFill>
                              <a:srgbClr val="000000"/>
                            </a:solidFill>
                            <a:effectLst/>
                            <a:latin typeface="Cambria Math" panose="02040503050406030204" pitchFamily="18" charset="0"/>
                            <a:ea typeface="Cambria Math" panose="02040503050406030204" pitchFamily="18" charset="0"/>
                          </a:rPr>
                          <m:t>𝐼</m:t>
                        </m:r>
                      </m:e>
                      <m:sub>
                        <m:r>
                          <a:rPr lang="es-VE" b="0" i="1" smtClean="0">
                            <a:solidFill>
                              <a:srgbClr val="000000"/>
                            </a:solidFill>
                            <a:effectLst/>
                            <a:latin typeface="Cambria Math" panose="02040503050406030204" pitchFamily="18" charset="0"/>
                            <a:ea typeface="Cambria Math" panose="02040503050406030204" pitchFamily="18" charset="0"/>
                          </a:rPr>
                          <m:t>𝐴</m:t>
                        </m:r>
                      </m:sub>
                    </m:sSub>
                    <m:r>
                      <a:rPr lang="es-VE" b="0" i="1" smtClean="0">
                        <a:solidFill>
                          <a:srgbClr val="000000"/>
                        </a:solidFill>
                        <a:effectLst/>
                        <a:latin typeface="Cambria Math" panose="02040503050406030204" pitchFamily="18" charset="0"/>
                        <a:ea typeface="Cambria Math" panose="02040503050406030204" pitchFamily="18" charset="0"/>
                      </a:rPr>
                      <m:t>∙</m:t>
                    </m:r>
                    <m:sSup>
                      <m:sSupPr>
                        <m:ctrlPr>
                          <a:rPr lang="es-VE" b="0" i="1" smtClean="0">
                            <a:solidFill>
                              <a:srgbClr val="000000"/>
                            </a:solidFill>
                            <a:effectLst/>
                            <a:latin typeface="Cambria Math" panose="02040503050406030204" pitchFamily="18" charset="0"/>
                            <a:ea typeface="Cambria Math" panose="02040503050406030204" pitchFamily="18" charset="0"/>
                          </a:rPr>
                        </m:ctrlPr>
                      </m:sSupPr>
                      <m:e>
                        <m:r>
                          <a:rPr lang="es-VE" b="0" i="1" smtClean="0">
                            <a:solidFill>
                              <a:srgbClr val="000000"/>
                            </a:solidFill>
                            <a:effectLst/>
                            <a:latin typeface="Cambria Math" panose="02040503050406030204" pitchFamily="18" charset="0"/>
                            <a:ea typeface="Cambria Math" panose="02040503050406030204" pitchFamily="18" charset="0"/>
                          </a:rPr>
                          <m:t>𝜔</m:t>
                        </m:r>
                      </m:e>
                      <m:sup>
                        <m:r>
                          <a:rPr lang="es-VE" b="0" i="1" smtClean="0">
                            <a:solidFill>
                              <a:srgbClr val="000000"/>
                            </a:solidFill>
                            <a:effectLst/>
                            <a:latin typeface="Cambria Math" panose="02040503050406030204" pitchFamily="18" charset="0"/>
                            <a:ea typeface="Cambria Math" panose="02040503050406030204" pitchFamily="18" charset="0"/>
                          </a:rPr>
                          <m:t>2</m:t>
                        </m:r>
                      </m:sup>
                    </m:sSup>
                    <m:r>
                      <a:rPr lang="es-VE" b="0" i="1" smtClean="0">
                        <a:solidFill>
                          <a:srgbClr val="000000"/>
                        </a:solidFill>
                        <a:effectLst/>
                        <a:latin typeface="Cambria Math" panose="02040503050406030204" pitchFamily="18" charset="0"/>
                        <a:ea typeface="Cambria Math" panose="02040503050406030204" pitchFamily="18" charset="0"/>
                      </a:rPr>
                      <m:t>=</m:t>
                    </m:r>
                    <m:f>
                      <m:fPr>
                        <m:ctrlPr>
                          <a:rPr lang="es-VE" b="0" i="1" smtClean="0">
                            <a:solidFill>
                              <a:srgbClr val="000000"/>
                            </a:solidFill>
                            <a:effectLst/>
                            <a:latin typeface="Cambria Math" panose="02040503050406030204" pitchFamily="18" charset="0"/>
                            <a:ea typeface="Cambria Math" panose="02040503050406030204" pitchFamily="18" charset="0"/>
                          </a:rPr>
                        </m:ctrlPr>
                      </m:fPr>
                      <m:num/>
                      <m:den/>
                    </m:f>
                    <m:d>
                      <m:dPr>
                        <m:ctrlPr>
                          <a:rPr lang="es-VE" b="0" i="1" smtClean="0">
                            <a:solidFill>
                              <a:srgbClr val="000000"/>
                            </a:solidFill>
                            <a:effectLst/>
                            <a:latin typeface="Cambria Math" panose="02040503050406030204" pitchFamily="18" charset="0"/>
                            <a:ea typeface="Cambria Math" panose="02040503050406030204" pitchFamily="18" charset="0"/>
                          </a:rPr>
                        </m:ctrlPr>
                      </m:dPr>
                      <m:e>
                        <m:r>
                          <a:rPr lang="es-VE" b="0" i="1" smtClean="0">
                            <a:solidFill>
                              <a:srgbClr val="000000"/>
                            </a:solidFill>
                            <a:effectLst/>
                            <a:latin typeface="Cambria Math" panose="02040503050406030204" pitchFamily="18" charset="0"/>
                            <a:ea typeface="Cambria Math" panose="02040503050406030204" pitchFamily="18" charset="0"/>
                          </a:rPr>
                          <m:t>0,057</m:t>
                        </m:r>
                        <m:r>
                          <a:rPr lang="es-VE" b="0" i="1" smtClean="0">
                            <a:solidFill>
                              <a:srgbClr val="000000"/>
                            </a:solidFill>
                            <a:effectLst/>
                            <a:latin typeface="Cambria Math" panose="02040503050406030204" pitchFamily="18" charset="0"/>
                            <a:ea typeface="Cambria Math" panose="02040503050406030204" pitchFamily="18" charset="0"/>
                          </a:rPr>
                          <m:t>𝑘𝑔</m:t>
                        </m:r>
                        <m:r>
                          <a:rPr lang="es-VE" b="0" i="1" smtClean="0">
                            <a:solidFill>
                              <a:srgbClr val="000000"/>
                            </a:solidFill>
                            <a:effectLst/>
                            <a:latin typeface="Cambria Math" panose="02040503050406030204" pitchFamily="18" charset="0"/>
                            <a:ea typeface="Cambria Math" panose="02040503050406030204" pitchFamily="18" charset="0"/>
                          </a:rPr>
                          <m:t>∙</m:t>
                        </m:r>
                        <m:sSup>
                          <m:sSupPr>
                            <m:ctrlPr>
                              <a:rPr lang="es-VE" b="0" i="1" smtClean="0">
                                <a:solidFill>
                                  <a:srgbClr val="000000"/>
                                </a:solidFill>
                                <a:effectLst/>
                                <a:latin typeface="Cambria Math" panose="02040503050406030204" pitchFamily="18" charset="0"/>
                                <a:ea typeface="Cambria Math" panose="02040503050406030204" pitchFamily="18" charset="0"/>
                              </a:rPr>
                            </m:ctrlPr>
                          </m:sSupPr>
                          <m:e>
                            <m:r>
                              <a:rPr lang="es-VE" b="0" i="1" smtClean="0">
                                <a:solidFill>
                                  <a:srgbClr val="000000"/>
                                </a:solidFill>
                                <a:effectLst/>
                                <a:latin typeface="Cambria Math" panose="02040503050406030204" pitchFamily="18" charset="0"/>
                                <a:ea typeface="Cambria Math" panose="02040503050406030204" pitchFamily="18" charset="0"/>
                              </a:rPr>
                              <m:t>𝑚</m:t>
                            </m:r>
                          </m:e>
                          <m:sup>
                            <m:r>
                              <a:rPr lang="es-VE" b="0" i="1" smtClean="0">
                                <a:solidFill>
                                  <a:srgbClr val="000000"/>
                                </a:solidFill>
                                <a:effectLst/>
                                <a:latin typeface="Cambria Math" panose="02040503050406030204" pitchFamily="18" charset="0"/>
                                <a:ea typeface="Cambria Math" panose="02040503050406030204" pitchFamily="18" charset="0"/>
                              </a:rPr>
                              <m:t>2</m:t>
                            </m:r>
                          </m:sup>
                        </m:sSup>
                      </m:e>
                    </m:d>
                    <m:sSup>
                      <m:sSupPr>
                        <m:ctrlPr>
                          <a:rPr lang="es-VE" b="0" i="1" smtClean="0">
                            <a:solidFill>
                              <a:srgbClr val="000000"/>
                            </a:solidFill>
                            <a:effectLst/>
                            <a:latin typeface="Cambria Math" panose="02040503050406030204" pitchFamily="18" charset="0"/>
                            <a:ea typeface="Cambria Math" panose="02040503050406030204" pitchFamily="18" charset="0"/>
                          </a:rPr>
                        </m:ctrlPr>
                      </m:sSupPr>
                      <m:e>
                        <m:d>
                          <m:dPr>
                            <m:ctrlPr>
                              <a:rPr lang="es-VE" b="0" i="1" smtClean="0">
                                <a:solidFill>
                                  <a:srgbClr val="000000"/>
                                </a:solidFill>
                                <a:effectLst/>
                                <a:latin typeface="Cambria Math" panose="02040503050406030204" pitchFamily="18" charset="0"/>
                                <a:ea typeface="Cambria Math" panose="02040503050406030204" pitchFamily="18" charset="0"/>
                              </a:rPr>
                            </m:ctrlPr>
                          </m:dPr>
                          <m:e>
                            <m:r>
                              <a:rPr lang="es-VE" b="0" i="1" smtClean="0">
                                <a:solidFill>
                                  <a:srgbClr val="000000"/>
                                </a:solidFill>
                                <a:effectLst/>
                                <a:latin typeface="Cambria Math" panose="02040503050406030204" pitchFamily="18" charset="0"/>
                                <a:ea typeface="Cambria Math" panose="02040503050406030204" pitchFamily="18" charset="0"/>
                              </a:rPr>
                              <m:t>4,0</m:t>
                            </m:r>
                            <m:f>
                              <m:fPr>
                                <m:ctrlPr>
                                  <a:rPr lang="es-VE" b="0" i="1" smtClean="0">
                                    <a:solidFill>
                                      <a:srgbClr val="000000"/>
                                    </a:solidFill>
                                    <a:effectLst/>
                                    <a:latin typeface="Cambria Math" panose="02040503050406030204" pitchFamily="18" charset="0"/>
                                    <a:ea typeface="Cambria Math" panose="02040503050406030204" pitchFamily="18" charset="0"/>
                                  </a:rPr>
                                </m:ctrlPr>
                              </m:fPr>
                              <m:num>
                                <m:r>
                                  <a:rPr lang="es-VE" b="0" i="1" smtClean="0">
                                    <a:solidFill>
                                      <a:srgbClr val="000000"/>
                                    </a:solidFill>
                                    <a:effectLst/>
                                    <a:latin typeface="Cambria Math" panose="02040503050406030204" pitchFamily="18" charset="0"/>
                                    <a:ea typeface="Cambria Math" panose="02040503050406030204" pitchFamily="18" charset="0"/>
                                  </a:rPr>
                                  <m:t>𝑟𝑎𝑑</m:t>
                                </m:r>
                              </m:num>
                              <m:den>
                                <m:sSup>
                                  <m:sSupPr>
                                    <m:ctrlPr>
                                      <a:rPr lang="es-VE" b="0" i="1" smtClean="0">
                                        <a:solidFill>
                                          <a:srgbClr val="000000"/>
                                        </a:solidFill>
                                        <a:effectLst/>
                                        <a:latin typeface="Cambria Math" panose="02040503050406030204" pitchFamily="18" charset="0"/>
                                        <a:ea typeface="Cambria Math" panose="02040503050406030204" pitchFamily="18" charset="0"/>
                                      </a:rPr>
                                    </m:ctrlPr>
                                  </m:sSupPr>
                                  <m:e>
                                    <m:r>
                                      <a:rPr lang="es-VE" b="0" i="1" smtClean="0">
                                        <a:solidFill>
                                          <a:srgbClr val="000000"/>
                                        </a:solidFill>
                                        <a:effectLst/>
                                        <a:latin typeface="Cambria Math" panose="02040503050406030204" pitchFamily="18" charset="0"/>
                                        <a:ea typeface="Cambria Math" panose="02040503050406030204" pitchFamily="18" charset="0"/>
                                      </a:rPr>
                                      <m:t>𝑠</m:t>
                                    </m:r>
                                  </m:e>
                                  <m:sup>
                                    <m:r>
                                      <a:rPr lang="es-VE" b="0" i="1" smtClean="0">
                                        <a:solidFill>
                                          <a:srgbClr val="000000"/>
                                        </a:solidFill>
                                        <a:effectLst/>
                                        <a:latin typeface="Cambria Math" panose="02040503050406030204" pitchFamily="18" charset="0"/>
                                        <a:ea typeface="Cambria Math" panose="02040503050406030204" pitchFamily="18" charset="0"/>
                                      </a:rPr>
                                      <m:t>2</m:t>
                                    </m:r>
                                  </m:sup>
                                </m:sSup>
                              </m:den>
                            </m:f>
                          </m:e>
                        </m:d>
                      </m:e>
                      <m:sup>
                        <m:r>
                          <a:rPr lang="es-VE" b="0" i="1" smtClean="0">
                            <a:solidFill>
                              <a:srgbClr val="000000"/>
                            </a:solidFill>
                            <a:effectLst/>
                            <a:latin typeface="Cambria Math" panose="02040503050406030204" pitchFamily="18" charset="0"/>
                            <a:ea typeface="Cambria Math" panose="02040503050406030204" pitchFamily="18" charset="0"/>
                          </a:rPr>
                          <m:t>2</m:t>
                        </m:r>
                      </m:sup>
                    </m:sSup>
                    <m:r>
                      <a:rPr lang="es-VE" b="0" i="1" smtClean="0">
                        <a:solidFill>
                          <a:srgbClr val="000000"/>
                        </a:solidFill>
                        <a:effectLst/>
                        <a:latin typeface="Cambria Math" panose="02040503050406030204" pitchFamily="18" charset="0"/>
                        <a:ea typeface="Cambria Math" panose="02040503050406030204" pitchFamily="18" charset="0"/>
                      </a:rPr>
                      <m:t>=0,46 </m:t>
                    </m:r>
                    <m:r>
                      <a:rPr lang="es-VE" b="0" i="1" smtClean="0">
                        <a:solidFill>
                          <a:srgbClr val="000000"/>
                        </a:solidFill>
                        <a:effectLst/>
                        <a:latin typeface="Cambria Math" panose="02040503050406030204" pitchFamily="18" charset="0"/>
                        <a:ea typeface="Cambria Math" panose="02040503050406030204" pitchFamily="18" charset="0"/>
                      </a:rPr>
                      <m:t>𝐽</m:t>
                    </m:r>
                  </m:oMath>
                </a14:m>
                <a:endParaRPr lang="es-VE" dirty="0"/>
              </a:p>
            </p:txBody>
          </p:sp>
        </mc:Choice>
        <mc:Fallback xmlns="">
          <p:sp>
            <p:nvSpPr>
              <p:cNvPr id="9" name="Rectángulo 8"/>
              <p:cNvSpPr>
                <a:spLocks noRot="1" noChangeAspect="1" noMove="1" noResize="1" noEditPoints="1" noAdjustHandles="1" noChangeArrowheads="1" noChangeShapeType="1" noTextEdit="1"/>
              </p:cNvSpPr>
              <p:nvPr/>
            </p:nvSpPr>
            <p:spPr>
              <a:xfrm>
                <a:off x="838200" y="4231007"/>
                <a:ext cx="10515600" cy="838563"/>
              </a:xfrm>
              <a:prstGeom prst="rect">
                <a:avLst/>
              </a:prstGeom>
              <a:blipFill rotWithShape="0">
                <a:blip r:embed="rId4"/>
                <a:stretch>
                  <a:fillRect l="-522" t="-3623"/>
                </a:stretch>
              </a:blipFill>
            </p:spPr>
            <p:txBody>
              <a:bodyPr/>
              <a:lstStyle/>
              <a:p>
                <a:r>
                  <a:rPr lang="es-VE">
                    <a:noFill/>
                  </a:rPr>
                  <a:t> </a:t>
                </a:r>
              </a:p>
            </p:txBody>
          </p:sp>
        </mc:Fallback>
      </mc:AlternateContent>
    </p:spTree>
    <p:extLst>
      <p:ext uri="{BB962C8B-B14F-4D97-AF65-F5344CB8AC3E}">
        <p14:creationId xmlns:p14="http://schemas.microsoft.com/office/powerpoint/2010/main" val="577189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65403"/>
          </a:xfrm>
          <a:solidFill>
            <a:srgbClr val="002060"/>
          </a:solidFill>
        </p:spPr>
        <p:txBody>
          <a:bodyPr>
            <a:normAutofit fontScale="90000"/>
          </a:bodyPr>
          <a:lstStyle/>
          <a:p>
            <a:r>
              <a:rPr lang="es-VE" b="1" dirty="0" smtClean="0">
                <a:solidFill>
                  <a:schemeClr val="bg1"/>
                </a:solidFill>
              </a:rPr>
              <a:t/>
            </a:r>
            <a:br>
              <a:rPr lang="es-VE" b="1" dirty="0" smtClean="0">
                <a:solidFill>
                  <a:schemeClr val="bg1"/>
                </a:solidFill>
              </a:rPr>
            </a:br>
            <a:r>
              <a:rPr lang="es-VE" b="1" dirty="0" smtClean="0">
                <a:solidFill>
                  <a:schemeClr val="bg1"/>
                </a:solidFill>
              </a:rPr>
              <a:t>Cálculo </a:t>
            </a:r>
            <a:r>
              <a:rPr lang="es-VE" b="1" dirty="0">
                <a:solidFill>
                  <a:schemeClr val="bg1"/>
                </a:solidFill>
              </a:rPr>
              <a:t>del momento de inercia</a:t>
            </a:r>
            <a:r>
              <a:rPr lang="es-VE" dirty="0">
                <a:solidFill>
                  <a:schemeClr val="bg1"/>
                </a:solidFill>
              </a:rPr>
              <a:t/>
            </a:r>
            <a:br>
              <a:rPr lang="es-VE" dirty="0">
                <a:solidFill>
                  <a:schemeClr val="bg1"/>
                </a:solidFill>
              </a:rPr>
            </a:br>
            <a:endParaRPr lang="es-VE" dirty="0">
              <a:solidFill>
                <a:schemeClr val="bg1"/>
              </a:solidFill>
            </a:endParaRPr>
          </a:p>
        </p:txBody>
      </p:sp>
      <p:sp>
        <p:nvSpPr>
          <p:cNvPr id="7" name="Rectángulo 6"/>
          <p:cNvSpPr/>
          <p:nvPr/>
        </p:nvSpPr>
        <p:spPr>
          <a:xfrm>
            <a:off x="838200" y="1586128"/>
            <a:ext cx="10515600" cy="369332"/>
          </a:xfrm>
          <a:prstGeom prst="rect">
            <a:avLst/>
          </a:prstGeom>
        </p:spPr>
        <p:txBody>
          <a:bodyPr wrap="square">
            <a:spAutoFit/>
          </a:bodyPr>
          <a:lstStyle/>
          <a:p>
            <a:pPr algn="just"/>
            <a:r>
              <a:rPr lang="es-VE" i="0" dirty="0" smtClean="0">
                <a:solidFill>
                  <a:srgbClr val="231F20"/>
                </a:solidFill>
                <a:effectLst/>
                <a:ea typeface="DejaVu Math TeX Gyre" panose="02000503000000000000" pitchFamily="2" charset="0"/>
                <a:cs typeface="DejaVu Math TeX Gyre" panose="02000503000000000000" pitchFamily="2" charset="0"/>
              </a:rPr>
              <a:t>Tabla N°1. Momentos </a:t>
            </a:r>
            <a:r>
              <a:rPr lang="es-VE" i="0" dirty="0" smtClean="0">
                <a:solidFill>
                  <a:srgbClr val="231F20"/>
                </a:solidFill>
                <a:effectLst/>
                <a:ea typeface="DejaVu Math TeX Gyre" panose="02000503000000000000" pitchFamily="2" charset="0"/>
                <a:cs typeface="DejaVu Math TeX Gyre" panose="02000503000000000000" pitchFamily="2" charset="0"/>
              </a:rPr>
              <a:t>de inercia de diversos cuerpos</a:t>
            </a:r>
            <a:endParaRPr lang="es-VE" dirty="0">
              <a:ea typeface="DejaVu Math TeX Gyre" panose="02000503000000000000" pitchFamily="2" charset="0"/>
              <a:cs typeface="DejaVu Math TeX Gyre" panose="02000503000000000000" pitchFamily="2" charset="0"/>
            </a:endParaRPr>
          </a:p>
        </p:txBody>
      </p:sp>
      <p:pic>
        <p:nvPicPr>
          <p:cNvPr id="8" name="Imagen 7"/>
          <p:cNvPicPr>
            <a:picLocks noChangeAspect="1"/>
          </p:cNvPicPr>
          <p:nvPr/>
        </p:nvPicPr>
        <p:blipFill>
          <a:blip r:embed="rId2"/>
          <a:stretch>
            <a:fillRect/>
          </a:stretch>
        </p:blipFill>
        <p:spPr>
          <a:xfrm>
            <a:off x="2459865" y="2111060"/>
            <a:ext cx="6501014" cy="4090882"/>
          </a:xfrm>
          <a:prstGeom prst="rect">
            <a:avLst/>
          </a:prstGeom>
        </p:spPr>
      </p:pic>
    </p:spTree>
    <p:extLst>
      <p:ext uri="{BB962C8B-B14F-4D97-AF65-F5344CB8AC3E}">
        <p14:creationId xmlns:p14="http://schemas.microsoft.com/office/powerpoint/2010/main" val="719370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65403"/>
          </a:xfrm>
          <a:solidFill>
            <a:srgbClr val="002060"/>
          </a:solidFill>
        </p:spPr>
        <p:txBody>
          <a:bodyPr>
            <a:normAutofit fontScale="90000"/>
          </a:bodyPr>
          <a:lstStyle/>
          <a:p>
            <a:r>
              <a:rPr lang="es-VE" b="1" dirty="0" smtClean="0">
                <a:solidFill>
                  <a:schemeClr val="bg1"/>
                </a:solidFill>
              </a:rPr>
              <a:t/>
            </a:r>
            <a:br>
              <a:rPr lang="es-VE" b="1" dirty="0" smtClean="0">
                <a:solidFill>
                  <a:schemeClr val="bg1"/>
                </a:solidFill>
              </a:rPr>
            </a:br>
            <a:r>
              <a:rPr lang="es-VE" b="1" dirty="0" smtClean="0">
                <a:solidFill>
                  <a:schemeClr val="bg1"/>
                </a:solidFill>
              </a:rPr>
              <a:t>Cálculo </a:t>
            </a:r>
            <a:r>
              <a:rPr lang="es-VE" b="1" dirty="0">
                <a:solidFill>
                  <a:schemeClr val="bg1"/>
                </a:solidFill>
              </a:rPr>
              <a:t>del momento de inercia</a:t>
            </a:r>
            <a:r>
              <a:rPr lang="es-VE" dirty="0">
                <a:solidFill>
                  <a:schemeClr val="bg1"/>
                </a:solidFill>
              </a:rPr>
              <a:t/>
            </a:r>
            <a:br>
              <a:rPr lang="es-VE" dirty="0">
                <a:solidFill>
                  <a:schemeClr val="bg1"/>
                </a:solidFill>
              </a:rPr>
            </a:br>
            <a:endParaRPr lang="es-VE" dirty="0">
              <a:solidFill>
                <a:schemeClr val="bg1"/>
              </a:solidFill>
            </a:endParaRPr>
          </a:p>
        </p:txBody>
      </p:sp>
      <p:sp>
        <p:nvSpPr>
          <p:cNvPr id="8" name="Rectángulo 7"/>
          <p:cNvSpPr/>
          <p:nvPr/>
        </p:nvSpPr>
        <p:spPr>
          <a:xfrm>
            <a:off x="838200" y="1522541"/>
            <a:ext cx="10515600" cy="1077218"/>
          </a:xfrm>
          <a:prstGeom prst="rect">
            <a:avLst/>
          </a:prstGeom>
        </p:spPr>
        <p:txBody>
          <a:bodyPr wrap="square">
            <a:spAutoFit/>
          </a:bodyPr>
          <a:lstStyle/>
          <a:p>
            <a:r>
              <a:rPr lang="es-VE" sz="1600" i="0" dirty="0" smtClean="0">
                <a:solidFill>
                  <a:srgbClr val="231F20"/>
                </a:solidFill>
                <a:effectLst/>
              </a:rPr>
              <a:t>Ejercicio 2. </a:t>
            </a:r>
          </a:p>
          <a:p>
            <a:r>
              <a:rPr lang="es-VE" sz="1600" dirty="0" smtClean="0"/>
              <a:t>Suponga que la Tierra es una esfera maciza de densidad constante, con masa de 5.98 x 10</a:t>
            </a:r>
            <a:r>
              <a:rPr lang="es-VE" sz="1600" baseline="30000" dirty="0" smtClean="0"/>
              <a:t>24</a:t>
            </a:r>
            <a:r>
              <a:rPr lang="es-VE" sz="1600" dirty="0" smtClean="0"/>
              <a:t> kg y radio de 6.370 km.</a:t>
            </a:r>
          </a:p>
          <a:p>
            <a:pPr marL="342900" indent="-342900">
              <a:buFont typeface="+mj-lt"/>
              <a:buAutoNum type="arabicPeriod"/>
            </a:pPr>
            <a:r>
              <a:rPr lang="es-VE" sz="1600" dirty="0" smtClean="0"/>
              <a:t>¿Cuál es el momento de inercia de la Tierra con respecto a la rotación alrededor de su propio eje?</a:t>
            </a:r>
          </a:p>
          <a:p>
            <a:pPr marL="342900" indent="-342900">
              <a:buFont typeface="+mj-lt"/>
              <a:buAutoNum type="arabicPeriod"/>
            </a:pPr>
            <a:r>
              <a:rPr lang="es-VE" sz="1600" dirty="0" smtClean="0"/>
              <a:t>¿Cuál es la energía cinética de esta rotación?</a:t>
            </a:r>
          </a:p>
        </p:txBody>
      </p:sp>
      <mc:AlternateContent xmlns:mc="http://schemas.openxmlformats.org/markup-compatibility/2006" xmlns:a14="http://schemas.microsoft.com/office/drawing/2010/main">
        <mc:Choice Requires="a14">
          <p:sp>
            <p:nvSpPr>
              <p:cNvPr id="12" name="Rectángulo 11"/>
              <p:cNvSpPr/>
              <p:nvPr/>
            </p:nvSpPr>
            <p:spPr>
              <a:xfrm>
                <a:off x="838200" y="2626047"/>
                <a:ext cx="10077567" cy="3207288"/>
              </a:xfrm>
              <a:prstGeom prst="rect">
                <a:avLst/>
              </a:prstGeom>
            </p:spPr>
            <p:txBody>
              <a:bodyPr wrap="none">
                <a:spAutoFit/>
              </a:bodyPr>
              <a:lstStyle/>
              <a:p>
                <a:r>
                  <a:rPr lang="es-VE" sz="1600" dirty="0" smtClean="0"/>
                  <a:t>Planteamiento: </a:t>
                </a:r>
              </a:p>
              <a:p>
                <a:pPr marL="342900" indent="-342900">
                  <a:buFont typeface="+mj-lt"/>
                  <a:buAutoNum type="arabicPeriod"/>
                </a:pPr>
                <a:r>
                  <a:rPr lang="es-VE" sz="1600" dirty="0" smtClean="0"/>
                  <a:t>Como la tierra la consideramos una esfera maciza, usamos la fórmula para una esfera sólida del cuadro anterior, así</a:t>
                </a:r>
              </a:p>
              <a:p>
                <a:pPr algn="ctr"/>
                <a14:m>
                  <m:oMathPara xmlns:m="http://schemas.openxmlformats.org/officeDocument/2006/math">
                    <m:oMathParaPr>
                      <m:jc m:val="centerGroup"/>
                    </m:oMathParaPr>
                    <m:oMath xmlns:m="http://schemas.openxmlformats.org/officeDocument/2006/math">
                      <m:r>
                        <a:rPr lang="es-VE" sz="1600" b="0" i="1" smtClean="0">
                          <a:latin typeface="Cambria Math" panose="02040503050406030204" pitchFamily="18" charset="0"/>
                        </a:rPr>
                        <m:t>𝐼</m:t>
                      </m:r>
                      <m:r>
                        <a:rPr lang="es-VE" sz="1600" b="0" i="1" smtClean="0">
                          <a:latin typeface="Cambria Math" panose="02040503050406030204" pitchFamily="18" charset="0"/>
                          <a:ea typeface="Cambria Math" panose="02040503050406030204" pitchFamily="18" charset="0"/>
                        </a:rPr>
                        <m:t>=</m:t>
                      </m:r>
                      <m:f>
                        <m:fPr>
                          <m:ctrlPr>
                            <a:rPr lang="es-VE" sz="1600" b="0" i="1" smtClean="0">
                              <a:latin typeface="Cambria Math" panose="02040503050406030204" pitchFamily="18" charset="0"/>
                              <a:ea typeface="Cambria Math" panose="02040503050406030204" pitchFamily="18" charset="0"/>
                            </a:rPr>
                          </m:ctrlPr>
                        </m:fPr>
                        <m:num>
                          <m:r>
                            <a:rPr lang="es-VE" sz="1600" b="0" i="1" smtClean="0">
                              <a:latin typeface="Cambria Math" panose="02040503050406030204" pitchFamily="18" charset="0"/>
                              <a:ea typeface="Cambria Math" panose="02040503050406030204" pitchFamily="18" charset="0"/>
                            </a:rPr>
                            <m:t>2</m:t>
                          </m:r>
                        </m:num>
                        <m:den>
                          <m:r>
                            <a:rPr lang="es-VE" sz="1600" b="0" i="1" smtClean="0">
                              <a:latin typeface="Cambria Math" panose="02040503050406030204" pitchFamily="18" charset="0"/>
                              <a:ea typeface="Cambria Math" panose="02040503050406030204" pitchFamily="18" charset="0"/>
                            </a:rPr>
                            <m:t>5</m:t>
                          </m:r>
                        </m:den>
                      </m:f>
                      <m:r>
                        <a:rPr lang="es-VE" sz="1600" b="0" i="1" smtClean="0">
                          <a:latin typeface="Cambria Math" panose="02040503050406030204" pitchFamily="18" charset="0"/>
                          <a:ea typeface="Cambria Math" panose="02040503050406030204" pitchFamily="18" charset="0"/>
                        </a:rPr>
                        <m:t>𝑀</m:t>
                      </m:r>
                      <m:sSup>
                        <m:sSupPr>
                          <m:ctrlPr>
                            <a:rPr lang="es-VE" sz="1600" b="0" i="1" smtClean="0">
                              <a:latin typeface="Cambria Math" panose="02040503050406030204" pitchFamily="18" charset="0"/>
                              <a:ea typeface="Cambria Math" panose="02040503050406030204" pitchFamily="18" charset="0"/>
                            </a:rPr>
                          </m:ctrlPr>
                        </m:sSupPr>
                        <m:e>
                          <m:r>
                            <a:rPr lang="es-VE" sz="1600" b="0" i="1" smtClean="0">
                              <a:latin typeface="Cambria Math" panose="02040503050406030204" pitchFamily="18" charset="0"/>
                              <a:ea typeface="Cambria Math" panose="02040503050406030204" pitchFamily="18" charset="0"/>
                            </a:rPr>
                            <m:t>𝑅</m:t>
                          </m:r>
                        </m:e>
                        <m:sup>
                          <m:r>
                            <a:rPr lang="es-VE" sz="1600" b="0" i="1" smtClean="0">
                              <a:latin typeface="Cambria Math" panose="02040503050406030204" pitchFamily="18" charset="0"/>
                              <a:ea typeface="Cambria Math" panose="02040503050406030204" pitchFamily="18" charset="0"/>
                            </a:rPr>
                            <m:t>2</m:t>
                          </m:r>
                        </m:sup>
                      </m:sSup>
                      <m:r>
                        <a:rPr lang="es-VE" sz="1600" b="0" i="1" smtClean="0">
                          <a:latin typeface="Cambria Math" panose="02040503050406030204" pitchFamily="18" charset="0"/>
                          <a:ea typeface="Cambria Math" panose="02040503050406030204" pitchFamily="18" charset="0"/>
                        </a:rPr>
                        <m:t>=9,71</m:t>
                      </m:r>
                      <m:r>
                        <a:rPr lang="es-VE" sz="1600" b="0" i="1" smtClean="0">
                          <a:latin typeface="Cambria Math" panose="02040503050406030204" pitchFamily="18" charset="0"/>
                          <a:ea typeface="Cambria Math" panose="02040503050406030204" pitchFamily="18" charset="0"/>
                        </a:rPr>
                        <m:t>𝑘𝑔</m:t>
                      </m:r>
                      <m:r>
                        <a:rPr lang="es-VE" sz="1600" b="0" i="1" smtClean="0">
                          <a:latin typeface="Cambria Math" panose="02040503050406030204" pitchFamily="18" charset="0"/>
                          <a:ea typeface="Cambria Math" panose="02040503050406030204" pitchFamily="18" charset="0"/>
                        </a:rPr>
                        <m:t>∙</m:t>
                      </m:r>
                      <m:sSup>
                        <m:sSupPr>
                          <m:ctrlPr>
                            <a:rPr lang="es-VE" sz="1600" b="0" i="1" smtClean="0">
                              <a:latin typeface="Cambria Math" panose="02040503050406030204" pitchFamily="18" charset="0"/>
                              <a:ea typeface="Cambria Math" panose="02040503050406030204" pitchFamily="18" charset="0"/>
                            </a:rPr>
                          </m:ctrlPr>
                        </m:sSupPr>
                        <m:e>
                          <m:r>
                            <a:rPr lang="es-VE" sz="1600" b="0" i="1" smtClean="0">
                              <a:latin typeface="Cambria Math" panose="02040503050406030204" pitchFamily="18" charset="0"/>
                              <a:ea typeface="Cambria Math" panose="02040503050406030204" pitchFamily="18" charset="0"/>
                            </a:rPr>
                            <m:t>𝑚</m:t>
                          </m:r>
                        </m:e>
                        <m:sup>
                          <m:r>
                            <a:rPr lang="es-VE" sz="1600" b="0" i="1" smtClean="0">
                              <a:latin typeface="Cambria Math" panose="02040503050406030204" pitchFamily="18" charset="0"/>
                              <a:ea typeface="Cambria Math" panose="02040503050406030204" pitchFamily="18" charset="0"/>
                            </a:rPr>
                            <m:t>2</m:t>
                          </m:r>
                        </m:sup>
                      </m:sSup>
                    </m:oMath>
                  </m:oMathPara>
                </a14:m>
                <a:endParaRPr lang="es-VE" sz="1600" dirty="0" smtClean="0"/>
              </a:p>
              <a:p>
                <a:r>
                  <a:rPr lang="es-VE" sz="1600" dirty="0" smtClean="0"/>
                  <a:t>Ahora como </a:t>
                </a:r>
              </a:p>
              <a:p>
                <a:pPr/>
                <a14:m>
                  <m:oMathPara xmlns:m="http://schemas.openxmlformats.org/officeDocument/2006/math">
                    <m:oMathParaPr>
                      <m:jc m:val="centerGroup"/>
                    </m:oMathParaPr>
                    <m:oMath xmlns:m="http://schemas.openxmlformats.org/officeDocument/2006/math">
                      <m:sSub>
                        <m:sSubPr>
                          <m:ctrlPr>
                            <a:rPr lang="es-VE" sz="1600" i="1" smtClean="0">
                              <a:solidFill>
                                <a:srgbClr val="000000"/>
                              </a:solidFill>
                              <a:effectLst/>
                              <a:latin typeface="Cambria Math" panose="02040503050406030204" pitchFamily="18" charset="0"/>
                            </a:rPr>
                          </m:ctrlPr>
                        </m:sSubPr>
                        <m:e>
                          <m:r>
                            <a:rPr lang="es-VE" sz="1600" b="0" i="1" smtClean="0">
                              <a:solidFill>
                                <a:srgbClr val="000000"/>
                              </a:solidFill>
                              <a:effectLst/>
                              <a:latin typeface="Cambria Math" panose="02040503050406030204" pitchFamily="18" charset="0"/>
                            </a:rPr>
                            <m:t>𝐸</m:t>
                          </m:r>
                        </m:e>
                        <m:sub>
                          <m:r>
                            <a:rPr lang="es-VE" sz="1600" b="0" i="1" smtClean="0">
                              <a:solidFill>
                                <a:srgbClr val="000000"/>
                              </a:solidFill>
                              <a:effectLst/>
                              <a:latin typeface="Cambria Math" panose="02040503050406030204" pitchFamily="18" charset="0"/>
                            </a:rPr>
                            <m:t>𝑐</m:t>
                          </m:r>
                        </m:sub>
                      </m:sSub>
                      <m:r>
                        <a:rPr lang="es-VE" sz="1600" b="0" i="1" smtClean="0">
                          <a:solidFill>
                            <a:srgbClr val="000000"/>
                          </a:solidFill>
                          <a:effectLst/>
                          <a:latin typeface="Cambria Math" panose="02040503050406030204" pitchFamily="18" charset="0"/>
                          <a:ea typeface="Cambria Math" panose="02040503050406030204" pitchFamily="18" charset="0"/>
                        </a:rPr>
                        <m:t>=</m:t>
                      </m:r>
                      <m:f>
                        <m:fPr>
                          <m:ctrlPr>
                            <a:rPr lang="es-VE" sz="1600" b="0" i="1" smtClean="0">
                              <a:solidFill>
                                <a:srgbClr val="000000"/>
                              </a:solidFill>
                              <a:effectLst/>
                              <a:latin typeface="Cambria Math" panose="02040503050406030204" pitchFamily="18" charset="0"/>
                              <a:ea typeface="Cambria Math" panose="02040503050406030204" pitchFamily="18" charset="0"/>
                            </a:rPr>
                          </m:ctrlPr>
                        </m:fPr>
                        <m:num>
                          <m:r>
                            <a:rPr lang="es-VE" sz="1600" b="0" i="1" smtClean="0">
                              <a:solidFill>
                                <a:srgbClr val="000000"/>
                              </a:solidFill>
                              <a:effectLst/>
                              <a:latin typeface="Cambria Math" panose="02040503050406030204" pitchFamily="18" charset="0"/>
                              <a:ea typeface="Cambria Math" panose="02040503050406030204" pitchFamily="18" charset="0"/>
                            </a:rPr>
                            <m:t>1</m:t>
                          </m:r>
                        </m:num>
                        <m:den>
                          <m:r>
                            <a:rPr lang="es-VE" sz="1600" b="0" i="1" smtClean="0">
                              <a:solidFill>
                                <a:srgbClr val="000000"/>
                              </a:solidFill>
                              <a:effectLst/>
                              <a:latin typeface="Cambria Math" panose="02040503050406030204" pitchFamily="18" charset="0"/>
                              <a:ea typeface="Cambria Math" panose="02040503050406030204" pitchFamily="18" charset="0"/>
                            </a:rPr>
                            <m:t>2</m:t>
                          </m:r>
                        </m:den>
                      </m:f>
                      <m:sSub>
                        <m:sSubPr>
                          <m:ctrlPr>
                            <a:rPr lang="es-VE" sz="1600" b="0" i="1" smtClean="0">
                              <a:solidFill>
                                <a:srgbClr val="000000"/>
                              </a:solidFill>
                              <a:effectLst/>
                              <a:latin typeface="Cambria Math" panose="02040503050406030204" pitchFamily="18" charset="0"/>
                              <a:ea typeface="Cambria Math" panose="02040503050406030204" pitchFamily="18" charset="0"/>
                            </a:rPr>
                          </m:ctrlPr>
                        </m:sSubPr>
                        <m:e>
                          <m:r>
                            <a:rPr lang="es-VE" sz="1600" b="0" i="1" smtClean="0">
                              <a:solidFill>
                                <a:srgbClr val="000000"/>
                              </a:solidFill>
                              <a:effectLst/>
                              <a:latin typeface="Cambria Math" panose="02040503050406030204" pitchFamily="18" charset="0"/>
                              <a:ea typeface="Cambria Math" panose="02040503050406030204" pitchFamily="18" charset="0"/>
                            </a:rPr>
                            <m:t>𝐼</m:t>
                          </m:r>
                        </m:e>
                        <m:sub/>
                      </m:sSub>
                      <m:r>
                        <a:rPr lang="es-VE" sz="1600" b="0" i="1" smtClean="0">
                          <a:solidFill>
                            <a:srgbClr val="000000"/>
                          </a:solidFill>
                          <a:effectLst/>
                          <a:latin typeface="Cambria Math" panose="02040503050406030204" pitchFamily="18" charset="0"/>
                          <a:ea typeface="Cambria Math" panose="02040503050406030204" pitchFamily="18" charset="0"/>
                        </a:rPr>
                        <m:t>∙</m:t>
                      </m:r>
                      <m:sSup>
                        <m:sSupPr>
                          <m:ctrlPr>
                            <a:rPr lang="es-VE" sz="1600" b="0" i="1" smtClean="0">
                              <a:solidFill>
                                <a:srgbClr val="000000"/>
                              </a:solidFill>
                              <a:effectLst/>
                              <a:latin typeface="Cambria Math" panose="02040503050406030204" pitchFamily="18" charset="0"/>
                              <a:ea typeface="Cambria Math" panose="02040503050406030204" pitchFamily="18" charset="0"/>
                            </a:rPr>
                          </m:ctrlPr>
                        </m:sSupPr>
                        <m:e>
                          <m:r>
                            <a:rPr lang="es-VE" sz="1600" b="0" i="1" smtClean="0">
                              <a:solidFill>
                                <a:srgbClr val="000000"/>
                              </a:solidFill>
                              <a:effectLst/>
                              <a:latin typeface="Cambria Math" panose="02040503050406030204" pitchFamily="18" charset="0"/>
                              <a:ea typeface="Cambria Math" panose="02040503050406030204" pitchFamily="18" charset="0"/>
                            </a:rPr>
                            <m:t>𝜔</m:t>
                          </m:r>
                        </m:e>
                        <m:sup>
                          <m:r>
                            <a:rPr lang="es-VE" sz="1600" b="0" i="1" smtClean="0">
                              <a:solidFill>
                                <a:srgbClr val="000000"/>
                              </a:solidFill>
                              <a:effectLst/>
                              <a:latin typeface="Cambria Math" panose="02040503050406030204" pitchFamily="18" charset="0"/>
                              <a:ea typeface="Cambria Math" panose="02040503050406030204" pitchFamily="18" charset="0"/>
                            </a:rPr>
                            <m:t>2</m:t>
                          </m:r>
                        </m:sup>
                      </m:sSup>
                    </m:oMath>
                  </m:oMathPara>
                </a14:m>
                <a:endParaRPr lang="es-VE" sz="1600" b="0" dirty="0" smtClean="0">
                  <a:solidFill>
                    <a:srgbClr val="000000"/>
                  </a:solidFill>
                  <a:effectLst/>
                  <a:ea typeface="Cambria Math" panose="02040503050406030204" pitchFamily="18" charset="0"/>
                </a:endParaRPr>
              </a:p>
              <a:p>
                <a:r>
                  <a:rPr lang="es-VE" sz="1600" dirty="0" smtClean="0"/>
                  <a:t>Necesitamos el valor de </a:t>
                </a:r>
                <a:r>
                  <a:rPr lang="es-VE" sz="1600" dirty="0" smtClean="0">
                    <a:sym typeface="Symbol" panose="05050102010706020507" pitchFamily="18" charset="2"/>
                  </a:rPr>
                  <a:t> para la tierra entonces</a:t>
                </a:r>
                <a:endParaRPr lang="es-VE" sz="1600" dirty="0" smtClean="0"/>
              </a:p>
              <a:p>
                <a:pPr algn="ctr"/>
                <a:r>
                  <a:rPr lang="es-VE" sz="1600" dirty="0" smtClean="0"/>
                  <a:t>     </a:t>
                </a:r>
                <a14:m>
                  <m:oMath xmlns:m="http://schemas.openxmlformats.org/officeDocument/2006/math">
                    <m:sSup>
                      <m:sSupPr>
                        <m:ctrlPr>
                          <a:rPr lang="es-VE" sz="1600" b="0" i="1" smtClean="0">
                            <a:solidFill>
                              <a:srgbClr val="000000"/>
                            </a:solidFill>
                            <a:effectLst/>
                            <a:latin typeface="Cambria Math" panose="02040503050406030204" pitchFamily="18" charset="0"/>
                            <a:ea typeface="Cambria Math" panose="02040503050406030204" pitchFamily="18" charset="0"/>
                          </a:rPr>
                        </m:ctrlPr>
                      </m:sSupPr>
                      <m:e>
                        <m:r>
                          <a:rPr lang="es-VE" sz="1600" b="0" i="1" smtClean="0">
                            <a:solidFill>
                              <a:srgbClr val="000000"/>
                            </a:solidFill>
                            <a:effectLst/>
                            <a:latin typeface="Cambria Math" panose="02040503050406030204" pitchFamily="18" charset="0"/>
                            <a:ea typeface="Cambria Math" panose="02040503050406030204" pitchFamily="18" charset="0"/>
                          </a:rPr>
                          <m:t>𝜔</m:t>
                        </m:r>
                      </m:e>
                      <m:sup>
                        <m:r>
                          <a:rPr lang="es-VE" sz="1600" b="0" i="1" smtClean="0">
                            <a:solidFill>
                              <a:srgbClr val="000000"/>
                            </a:solidFill>
                            <a:effectLst/>
                            <a:latin typeface="Cambria Math" panose="02040503050406030204" pitchFamily="18" charset="0"/>
                            <a:ea typeface="Cambria Math" panose="02040503050406030204" pitchFamily="18" charset="0"/>
                          </a:rPr>
                          <m:t>2</m:t>
                        </m:r>
                      </m:sup>
                    </m:sSup>
                    <m:r>
                      <a:rPr lang="es-VE" sz="1600" b="0" i="1" smtClean="0">
                        <a:solidFill>
                          <a:srgbClr val="000000"/>
                        </a:solidFill>
                        <a:effectLst/>
                        <a:latin typeface="Cambria Math" panose="02040503050406030204" pitchFamily="18" charset="0"/>
                        <a:ea typeface="Cambria Math" panose="02040503050406030204" pitchFamily="18" charset="0"/>
                      </a:rPr>
                      <m:t>=</m:t>
                    </m:r>
                    <m:f>
                      <m:fPr>
                        <m:ctrlPr>
                          <a:rPr lang="es-VE" sz="1600" b="0" i="1" smtClean="0">
                            <a:solidFill>
                              <a:srgbClr val="000000"/>
                            </a:solidFill>
                            <a:effectLst/>
                            <a:latin typeface="Cambria Math" panose="02040503050406030204" pitchFamily="18" charset="0"/>
                            <a:ea typeface="Cambria Math" panose="02040503050406030204" pitchFamily="18" charset="0"/>
                          </a:rPr>
                        </m:ctrlPr>
                      </m:fPr>
                      <m:num>
                        <m:r>
                          <a:rPr lang="es-VE" sz="1600" b="0" i="1" smtClean="0">
                            <a:solidFill>
                              <a:srgbClr val="000000"/>
                            </a:solidFill>
                            <a:effectLst/>
                            <a:latin typeface="Cambria Math" panose="02040503050406030204" pitchFamily="18" charset="0"/>
                            <a:ea typeface="Cambria Math" panose="02040503050406030204" pitchFamily="18" charset="0"/>
                          </a:rPr>
                          <m:t>2</m:t>
                        </m:r>
                        <m:r>
                          <a:rPr lang="es-VE" sz="1600" b="0" i="1" smtClean="0">
                            <a:solidFill>
                              <a:srgbClr val="000000"/>
                            </a:solidFill>
                            <a:effectLst/>
                            <a:latin typeface="Cambria Math" panose="02040503050406030204" pitchFamily="18" charset="0"/>
                            <a:ea typeface="Cambria Math" panose="02040503050406030204" pitchFamily="18" charset="0"/>
                          </a:rPr>
                          <m:t>𝜋</m:t>
                        </m:r>
                      </m:num>
                      <m:den>
                        <m:r>
                          <a:rPr lang="es-VE" sz="1600" b="0" i="1" smtClean="0">
                            <a:solidFill>
                              <a:srgbClr val="000000"/>
                            </a:solidFill>
                            <a:effectLst/>
                            <a:latin typeface="Cambria Math" panose="02040503050406030204" pitchFamily="18" charset="0"/>
                            <a:ea typeface="Cambria Math" panose="02040503050406030204" pitchFamily="18" charset="0"/>
                          </a:rPr>
                          <m:t>1</m:t>
                        </m:r>
                        <m:r>
                          <a:rPr lang="es-VE" sz="1600" b="0" i="1" smtClean="0">
                            <a:solidFill>
                              <a:srgbClr val="000000"/>
                            </a:solidFill>
                            <a:effectLst/>
                            <a:latin typeface="Cambria Math" panose="02040503050406030204" pitchFamily="18" charset="0"/>
                            <a:ea typeface="Cambria Math" panose="02040503050406030204" pitchFamily="18" charset="0"/>
                          </a:rPr>
                          <m:t>𝑑</m:t>
                        </m:r>
                        <m:r>
                          <a:rPr lang="es-VE" sz="1600" b="0" i="1" smtClean="0">
                            <a:solidFill>
                              <a:srgbClr val="000000"/>
                            </a:solidFill>
                            <a:effectLst/>
                            <a:latin typeface="Cambria Math" panose="02040503050406030204" pitchFamily="18" charset="0"/>
                            <a:ea typeface="Cambria Math" panose="02040503050406030204" pitchFamily="18" charset="0"/>
                          </a:rPr>
                          <m:t>í</m:t>
                        </m:r>
                        <m:r>
                          <a:rPr lang="es-VE" sz="1600" b="0" i="1" smtClean="0">
                            <a:solidFill>
                              <a:srgbClr val="000000"/>
                            </a:solidFill>
                            <a:effectLst/>
                            <a:latin typeface="Cambria Math" panose="02040503050406030204" pitchFamily="18" charset="0"/>
                            <a:ea typeface="Cambria Math" panose="02040503050406030204" pitchFamily="18" charset="0"/>
                          </a:rPr>
                          <m:t>𝑎</m:t>
                        </m:r>
                      </m:den>
                    </m:f>
                    <m:r>
                      <a:rPr lang="es-VE" sz="1600" b="0" i="1" smtClean="0">
                        <a:solidFill>
                          <a:srgbClr val="000000"/>
                        </a:solidFill>
                        <a:effectLst/>
                        <a:latin typeface="Cambria Math" panose="02040503050406030204" pitchFamily="18" charset="0"/>
                        <a:ea typeface="Cambria Math" panose="02040503050406030204" pitchFamily="18" charset="0"/>
                      </a:rPr>
                      <m:t>=</m:t>
                    </m:r>
                    <m:f>
                      <m:fPr>
                        <m:ctrlPr>
                          <a:rPr lang="es-VE" sz="1600" b="0" i="1" smtClean="0">
                            <a:solidFill>
                              <a:srgbClr val="000000"/>
                            </a:solidFill>
                            <a:effectLst/>
                            <a:latin typeface="Cambria Math" panose="02040503050406030204" pitchFamily="18" charset="0"/>
                            <a:ea typeface="Cambria Math" panose="02040503050406030204" pitchFamily="18" charset="0"/>
                          </a:rPr>
                        </m:ctrlPr>
                      </m:fPr>
                      <m:num>
                        <m:r>
                          <a:rPr lang="es-VE" sz="1600" b="0" i="1" smtClean="0">
                            <a:solidFill>
                              <a:srgbClr val="000000"/>
                            </a:solidFill>
                            <a:effectLst/>
                            <a:latin typeface="Cambria Math" panose="02040503050406030204" pitchFamily="18" charset="0"/>
                            <a:ea typeface="Cambria Math" panose="02040503050406030204" pitchFamily="18" charset="0"/>
                          </a:rPr>
                          <m:t>2</m:t>
                        </m:r>
                        <m:r>
                          <a:rPr lang="es-VE" sz="1600" b="0" i="1" smtClean="0">
                            <a:solidFill>
                              <a:srgbClr val="000000"/>
                            </a:solidFill>
                            <a:effectLst/>
                            <a:latin typeface="Cambria Math" panose="02040503050406030204" pitchFamily="18" charset="0"/>
                            <a:ea typeface="Cambria Math" panose="02040503050406030204" pitchFamily="18" charset="0"/>
                          </a:rPr>
                          <m:t>𝜋</m:t>
                        </m:r>
                      </m:num>
                      <m:den>
                        <m:r>
                          <a:rPr lang="es-VE" sz="1600" b="0" i="1" smtClean="0">
                            <a:solidFill>
                              <a:srgbClr val="000000"/>
                            </a:solidFill>
                            <a:effectLst/>
                            <a:latin typeface="Cambria Math" panose="02040503050406030204" pitchFamily="18" charset="0"/>
                            <a:ea typeface="Cambria Math" panose="02040503050406030204" pitchFamily="18" charset="0"/>
                          </a:rPr>
                          <m:t>86.164</m:t>
                        </m:r>
                        <m:r>
                          <a:rPr lang="es-VE" sz="1600" b="0" i="1" smtClean="0">
                            <a:solidFill>
                              <a:srgbClr val="000000"/>
                            </a:solidFill>
                            <a:effectLst/>
                            <a:latin typeface="Cambria Math" panose="02040503050406030204" pitchFamily="18" charset="0"/>
                            <a:ea typeface="Cambria Math" panose="02040503050406030204" pitchFamily="18" charset="0"/>
                          </a:rPr>
                          <m:t>𝑠</m:t>
                        </m:r>
                      </m:den>
                    </m:f>
                    <m:r>
                      <a:rPr lang="es-VE" sz="1600" b="0" i="1" smtClean="0">
                        <a:solidFill>
                          <a:srgbClr val="000000"/>
                        </a:solidFill>
                        <a:effectLst/>
                        <a:latin typeface="Cambria Math" panose="02040503050406030204" pitchFamily="18" charset="0"/>
                        <a:ea typeface="Cambria Math" panose="02040503050406030204" pitchFamily="18" charset="0"/>
                      </a:rPr>
                      <m:t>=7,29</m:t>
                    </m:r>
                    <m:r>
                      <a:rPr lang="es-VE" sz="1600" b="0" i="1" smtClean="0">
                        <a:solidFill>
                          <a:srgbClr val="000000"/>
                        </a:solidFill>
                        <a:effectLst/>
                        <a:latin typeface="Cambria Math" panose="02040503050406030204" pitchFamily="18" charset="0"/>
                        <a:ea typeface="Cambria Math" panose="02040503050406030204" pitchFamily="18" charset="0"/>
                      </a:rPr>
                      <m:t>𝑥</m:t>
                    </m:r>
                    <m:sSup>
                      <m:sSupPr>
                        <m:ctrlPr>
                          <a:rPr lang="es-VE" sz="1600" b="0" i="1" smtClean="0">
                            <a:solidFill>
                              <a:srgbClr val="000000"/>
                            </a:solidFill>
                            <a:effectLst/>
                            <a:latin typeface="Cambria Math" panose="02040503050406030204" pitchFamily="18" charset="0"/>
                            <a:ea typeface="Cambria Math" panose="02040503050406030204" pitchFamily="18" charset="0"/>
                          </a:rPr>
                        </m:ctrlPr>
                      </m:sSupPr>
                      <m:e>
                        <m:r>
                          <a:rPr lang="es-VE" sz="1600" b="0" i="1" smtClean="0">
                            <a:solidFill>
                              <a:srgbClr val="000000"/>
                            </a:solidFill>
                            <a:effectLst/>
                            <a:latin typeface="Cambria Math" panose="02040503050406030204" pitchFamily="18" charset="0"/>
                            <a:ea typeface="Cambria Math" panose="02040503050406030204" pitchFamily="18" charset="0"/>
                          </a:rPr>
                          <m:t>10</m:t>
                        </m:r>
                      </m:e>
                      <m:sup>
                        <m:r>
                          <a:rPr lang="es-VE" sz="1600" b="0" i="1" smtClean="0">
                            <a:solidFill>
                              <a:srgbClr val="000000"/>
                            </a:solidFill>
                            <a:effectLst/>
                            <a:latin typeface="Cambria Math" panose="02040503050406030204" pitchFamily="18" charset="0"/>
                            <a:ea typeface="Cambria Math" panose="02040503050406030204" pitchFamily="18" charset="0"/>
                          </a:rPr>
                          <m:t>−5</m:t>
                        </m:r>
                      </m:sup>
                    </m:sSup>
                    <m:r>
                      <a:rPr lang="es-VE" sz="1600" b="0" i="1" smtClean="0">
                        <a:solidFill>
                          <a:srgbClr val="000000"/>
                        </a:solidFill>
                        <a:effectLst/>
                        <a:latin typeface="Cambria Math" panose="02040503050406030204" pitchFamily="18" charset="0"/>
                        <a:ea typeface="Cambria Math" panose="02040503050406030204" pitchFamily="18" charset="0"/>
                      </a:rPr>
                      <m:t>𝑟𝑎𝑑</m:t>
                    </m:r>
                    <m:r>
                      <a:rPr lang="es-VE" sz="1600" b="0" i="1" smtClean="0">
                        <a:solidFill>
                          <a:srgbClr val="000000"/>
                        </a:solidFill>
                        <a:effectLst/>
                        <a:latin typeface="Cambria Math" panose="02040503050406030204" pitchFamily="18" charset="0"/>
                        <a:ea typeface="Cambria Math" panose="02040503050406030204" pitchFamily="18" charset="0"/>
                      </a:rPr>
                      <m:t>/</m:t>
                    </m:r>
                    <m:r>
                      <a:rPr lang="es-VE" sz="1600" b="0" i="1" smtClean="0">
                        <a:solidFill>
                          <a:srgbClr val="000000"/>
                        </a:solidFill>
                        <a:effectLst/>
                        <a:latin typeface="Cambria Math" panose="02040503050406030204" pitchFamily="18" charset="0"/>
                        <a:ea typeface="Cambria Math" panose="02040503050406030204" pitchFamily="18" charset="0"/>
                      </a:rPr>
                      <m:t>𝑠</m:t>
                    </m:r>
                  </m:oMath>
                </a14:m>
                <a:endParaRPr lang="es-VE" sz="1600" dirty="0" smtClean="0"/>
              </a:p>
              <a:p>
                <a:pPr algn="just"/>
                <a:r>
                  <a:rPr lang="es-VE" sz="1600" dirty="0" smtClean="0"/>
                  <a:t>Entonces</a:t>
                </a:r>
              </a:p>
              <a:p>
                <a:pPr algn="just"/>
                <a14:m>
                  <m:oMathPara xmlns:m="http://schemas.openxmlformats.org/officeDocument/2006/math">
                    <m:oMathParaPr>
                      <m:jc m:val="centerGroup"/>
                    </m:oMathParaPr>
                    <m:oMath xmlns:m="http://schemas.openxmlformats.org/officeDocument/2006/math">
                      <m:sSub>
                        <m:sSubPr>
                          <m:ctrlPr>
                            <a:rPr lang="es-VE" sz="1600" i="1" smtClean="0">
                              <a:solidFill>
                                <a:srgbClr val="000000"/>
                              </a:solidFill>
                              <a:effectLst/>
                              <a:latin typeface="Cambria Math" panose="02040503050406030204" pitchFamily="18" charset="0"/>
                            </a:rPr>
                          </m:ctrlPr>
                        </m:sSubPr>
                        <m:e>
                          <m:r>
                            <a:rPr lang="es-VE" sz="1600" b="0" i="1" smtClean="0">
                              <a:solidFill>
                                <a:srgbClr val="000000"/>
                              </a:solidFill>
                              <a:effectLst/>
                              <a:latin typeface="Cambria Math" panose="02040503050406030204" pitchFamily="18" charset="0"/>
                            </a:rPr>
                            <m:t>𝐸</m:t>
                          </m:r>
                        </m:e>
                        <m:sub>
                          <m:r>
                            <a:rPr lang="es-VE" sz="1600" b="0" i="1" smtClean="0">
                              <a:solidFill>
                                <a:srgbClr val="000000"/>
                              </a:solidFill>
                              <a:effectLst/>
                              <a:latin typeface="Cambria Math" panose="02040503050406030204" pitchFamily="18" charset="0"/>
                            </a:rPr>
                            <m:t>𝑐</m:t>
                          </m:r>
                        </m:sub>
                      </m:sSub>
                      <m:r>
                        <a:rPr lang="es-VE" sz="1600" b="0" i="1" smtClean="0">
                          <a:solidFill>
                            <a:srgbClr val="000000"/>
                          </a:solidFill>
                          <a:effectLst/>
                          <a:latin typeface="Cambria Math" panose="02040503050406030204" pitchFamily="18" charset="0"/>
                          <a:ea typeface="Cambria Math" panose="02040503050406030204" pitchFamily="18" charset="0"/>
                        </a:rPr>
                        <m:t>=</m:t>
                      </m:r>
                      <m:f>
                        <m:fPr>
                          <m:ctrlPr>
                            <a:rPr lang="es-VE" sz="1600" b="0" i="1" smtClean="0">
                              <a:solidFill>
                                <a:srgbClr val="000000"/>
                              </a:solidFill>
                              <a:effectLst/>
                              <a:latin typeface="Cambria Math" panose="02040503050406030204" pitchFamily="18" charset="0"/>
                              <a:ea typeface="Cambria Math" panose="02040503050406030204" pitchFamily="18" charset="0"/>
                            </a:rPr>
                          </m:ctrlPr>
                        </m:fPr>
                        <m:num>
                          <m:r>
                            <a:rPr lang="es-VE" sz="1600" b="0" i="1" smtClean="0">
                              <a:solidFill>
                                <a:srgbClr val="000000"/>
                              </a:solidFill>
                              <a:effectLst/>
                              <a:latin typeface="Cambria Math" panose="02040503050406030204" pitchFamily="18" charset="0"/>
                              <a:ea typeface="Cambria Math" panose="02040503050406030204" pitchFamily="18" charset="0"/>
                            </a:rPr>
                            <m:t>1</m:t>
                          </m:r>
                        </m:num>
                        <m:den>
                          <m:r>
                            <a:rPr lang="es-VE" sz="1600" b="0" i="1" smtClean="0">
                              <a:solidFill>
                                <a:srgbClr val="000000"/>
                              </a:solidFill>
                              <a:effectLst/>
                              <a:latin typeface="Cambria Math" panose="02040503050406030204" pitchFamily="18" charset="0"/>
                              <a:ea typeface="Cambria Math" panose="02040503050406030204" pitchFamily="18" charset="0"/>
                            </a:rPr>
                            <m:t>2</m:t>
                          </m:r>
                        </m:den>
                      </m:f>
                      <m:sSub>
                        <m:sSubPr>
                          <m:ctrlPr>
                            <a:rPr lang="es-VE" sz="1600" b="0" i="1" smtClean="0">
                              <a:solidFill>
                                <a:srgbClr val="000000"/>
                              </a:solidFill>
                              <a:effectLst/>
                              <a:latin typeface="Cambria Math" panose="02040503050406030204" pitchFamily="18" charset="0"/>
                              <a:ea typeface="Cambria Math" panose="02040503050406030204" pitchFamily="18" charset="0"/>
                            </a:rPr>
                          </m:ctrlPr>
                        </m:sSubPr>
                        <m:e>
                          <m:r>
                            <a:rPr lang="es-VE" sz="1600" b="0" i="1" smtClean="0">
                              <a:solidFill>
                                <a:srgbClr val="000000"/>
                              </a:solidFill>
                              <a:effectLst/>
                              <a:latin typeface="Cambria Math" panose="02040503050406030204" pitchFamily="18" charset="0"/>
                              <a:ea typeface="Cambria Math" panose="02040503050406030204" pitchFamily="18" charset="0"/>
                            </a:rPr>
                            <m:t>𝐼</m:t>
                          </m:r>
                        </m:e>
                        <m:sub/>
                      </m:sSub>
                      <m:r>
                        <a:rPr lang="es-VE" sz="1600" b="0" i="1" smtClean="0">
                          <a:solidFill>
                            <a:srgbClr val="000000"/>
                          </a:solidFill>
                          <a:effectLst/>
                          <a:latin typeface="Cambria Math" panose="02040503050406030204" pitchFamily="18" charset="0"/>
                          <a:ea typeface="Cambria Math" panose="02040503050406030204" pitchFamily="18" charset="0"/>
                        </a:rPr>
                        <m:t>∙</m:t>
                      </m:r>
                      <m:sSup>
                        <m:sSupPr>
                          <m:ctrlPr>
                            <a:rPr lang="es-VE" sz="1600" b="0" i="1" smtClean="0">
                              <a:solidFill>
                                <a:srgbClr val="000000"/>
                              </a:solidFill>
                              <a:effectLst/>
                              <a:latin typeface="Cambria Math" panose="02040503050406030204" pitchFamily="18" charset="0"/>
                              <a:ea typeface="Cambria Math" panose="02040503050406030204" pitchFamily="18" charset="0"/>
                            </a:rPr>
                          </m:ctrlPr>
                        </m:sSupPr>
                        <m:e>
                          <m:r>
                            <a:rPr lang="es-VE" sz="1600" b="0" i="1" smtClean="0">
                              <a:solidFill>
                                <a:srgbClr val="000000"/>
                              </a:solidFill>
                              <a:effectLst/>
                              <a:latin typeface="Cambria Math" panose="02040503050406030204" pitchFamily="18" charset="0"/>
                              <a:ea typeface="Cambria Math" panose="02040503050406030204" pitchFamily="18" charset="0"/>
                            </a:rPr>
                            <m:t>𝜔</m:t>
                          </m:r>
                        </m:e>
                        <m:sup>
                          <m:r>
                            <a:rPr lang="es-VE" sz="1600" b="0" i="1" smtClean="0">
                              <a:solidFill>
                                <a:srgbClr val="000000"/>
                              </a:solidFill>
                              <a:effectLst/>
                              <a:latin typeface="Cambria Math" panose="02040503050406030204" pitchFamily="18" charset="0"/>
                              <a:ea typeface="Cambria Math" panose="02040503050406030204" pitchFamily="18" charset="0"/>
                            </a:rPr>
                            <m:t>2</m:t>
                          </m:r>
                        </m:sup>
                      </m:sSup>
                      <m:r>
                        <a:rPr lang="es-VE" sz="1600" b="0" i="1" smtClean="0">
                          <a:solidFill>
                            <a:srgbClr val="000000"/>
                          </a:solidFill>
                          <a:effectLst/>
                          <a:latin typeface="Cambria Math" panose="02040503050406030204" pitchFamily="18" charset="0"/>
                          <a:ea typeface="Cambria Math" panose="02040503050406030204" pitchFamily="18" charset="0"/>
                        </a:rPr>
                        <m:t>=0,5</m:t>
                      </m:r>
                      <m:d>
                        <m:dPr>
                          <m:ctrlPr>
                            <a:rPr lang="es-VE" sz="1600" b="0" i="1" smtClean="0">
                              <a:solidFill>
                                <a:srgbClr val="000000"/>
                              </a:solidFill>
                              <a:effectLst/>
                              <a:latin typeface="Cambria Math" panose="02040503050406030204" pitchFamily="18" charset="0"/>
                              <a:ea typeface="Cambria Math" panose="02040503050406030204" pitchFamily="18" charset="0"/>
                            </a:rPr>
                          </m:ctrlPr>
                        </m:dPr>
                        <m:e>
                          <m:r>
                            <a:rPr lang="es-VE" sz="1600" b="0" i="1" smtClean="0">
                              <a:solidFill>
                                <a:srgbClr val="000000"/>
                              </a:solidFill>
                              <a:effectLst/>
                              <a:latin typeface="Cambria Math" panose="02040503050406030204" pitchFamily="18" charset="0"/>
                              <a:ea typeface="Cambria Math" panose="02040503050406030204" pitchFamily="18" charset="0"/>
                            </a:rPr>
                            <m:t>9,71</m:t>
                          </m:r>
                          <m:r>
                            <a:rPr lang="es-VE" sz="1600" b="0" i="1" smtClean="0">
                              <a:solidFill>
                                <a:srgbClr val="000000"/>
                              </a:solidFill>
                              <a:effectLst/>
                              <a:latin typeface="Cambria Math" panose="02040503050406030204" pitchFamily="18" charset="0"/>
                              <a:ea typeface="Cambria Math" panose="02040503050406030204" pitchFamily="18" charset="0"/>
                            </a:rPr>
                            <m:t>𝑥</m:t>
                          </m:r>
                          <m:sSup>
                            <m:sSupPr>
                              <m:ctrlPr>
                                <a:rPr lang="es-VE" sz="1600" b="0" i="1" smtClean="0">
                                  <a:solidFill>
                                    <a:srgbClr val="000000"/>
                                  </a:solidFill>
                                  <a:effectLst/>
                                  <a:latin typeface="Cambria Math" panose="02040503050406030204" pitchFamily="18" charset="0"/>
                                  <a:ea typeface="Cambria Math" panose="02040503050406030204" pitchFamily="18" charset="0"/>
                                </a:rPr>
                              </m:ctrlPr>
                            </m:sSupPr>
                            <m:e>
                              <m:r>
                                <a:rPr lang="es-VE" sz="1600" b="0" i="1" smtClean="0">
                                  <a:solidFill>
                                    <a:srgbClr val="000000"/>
                                  </a:solidFill>
                                  <a:effectLst/>
                                  <a:latin typeface="Cambria Math" panose="02040503050406030204" pitchFamily="18" charset="0"/>
                                  <a:ea typeface="Cambria Math" panose="02040503050406030204" pitchFamily="18" charset="0"/>
                                </a:rPr>
                                <m:t>10</m:t>
                              </m:r>
                            </m:e>
                            <m:sup>
                              <m:r>
                                <a:rPr lang="es-VE" sz="1600" b="0" i="1" smtClean="0">
                                  <a:solidFill>
                                    <a:srgbClr val="000000"/>
                                  </a:solidFill>
                                  <a:effectLst/>
                                  <a:latin typeface="Cambria Math" panose="02040503050406030204" pitchFamily="18" charset="0"/>
                                  <a:ea typeface="Cambria Math" panose="02040503050406030204" pitchFamily="18" charset="0"/>
                                </a:rPr>
                                <m:t>37</m:t>
                              </m:r>
                            </m:sup>
                          </m:sSup>
                          <m:r>
                            <a:rPr lang="es-VE" sz="1600" b="0" i="1" smtClean="0">
                              <a:solidFill>
                                <a:srgbClr val="000000"/>
                              </a:solidFill>
                              <a:effectLst/>
                              <a:latin typeface="Cambria Math" panose="02040503050406030204" pitchFamily="18" charset="0"/>
                              <a:ea typeface="Cambria Math" panose="02040503050406030204" pitchFamily="18" charset="0"/>
                            </a:rPr>
                            <m:t>𝑘𝑔</m:t>
                          </m:r>
                          <m:r>
                            <a:rPr lang="es-VE" sz="1600" b="0" i="1" smtClean="0">
                              <a:solidFill>
                                <a:srgbClr val="000000"/>
                              </a:solidFill>
                              <a:effectLst/>
                              <a:latin typeface="Cambria Math" panose="02040503050406030204" pitchFamily="18" charset="0"/>
                              <a:ea typeface="Cambria Math" panose="02040503050406030204" pitchFamily="18" charset="0"/>
                            </a:rPr>
                            <m:t>∙</m:t>
                          </m:r>
                          <m:sSup>
                            <m:sSupPr>
                              <m:ctrlPr>
                                <a:rPr lang="es-VE" sz="1600" b="0" i="1" smtClean="0">
                                  <a:solidFill>
                                    <a:srgbClr val="000000"/>
                                  </a:solidFill>
                                  <a:effectLst/>
                                  <a:latin typeface="Cambria Math" panose="02040503050406030204" pitchFamily="18" charset="0"/>
                                  <a:ea typeface="Cambria Math" panose="02040503050406030204" pitchFamily="18" charset="0"/>
                                </a:rPr>
                              </m:ctrlPr>
                            </m:sSupPr>
                            <m:e>
                              <m:r>
                                <a:rPr lang="es-VE" sz="1600" b="0" i="1" smtClean="0">
                                  <a:solidFill>
                                    <a:srgbClr val="000000"/>
                                  </a:solidFill>
                                  <a:effectLst/>
                                  <a:latin typeface="Cambria Math" panose="02040503050406030204" pitchFamily="18" charset="0"/>
                                  <a:ea typeface="Cambria Math" panose="02040503050406030204" pitchFamily="18" charset="0"/>
                                </a:rPr>
                                <m:t>𝑚</m:t>
                              </m:r>
                            </m:e>
                            <m:sup>
                              <m:r>
                                <a:rPr lang="es-VE" sz="1600" b="0" i="1" smtClean="0">
                                  <a:solidFill>
                                    <a:srgbClr val="000000"/>
                                  </a:solidFill>
                                  <a:effectLst/>
                                  <a:latin typeface="Cambria Math" panose="02040503050406030204" pitchFamily="18" charset="0"/>
                                  <a:ea typeface="Cambria Math" panose="02040503050406030204" pitchFamily="18" charset="0"/>
                                </a:rPr>
                                <m:t>2</m:t>
                              </m:r>
                            </m:sup>
                          </m:sSup>
                          <m:r>
                            <m:rPr>
                              <m:nor/>
                            </m:rPr>
                            <a:rPr lang="es-VE" sz="1600" dirty="0" smtClean="0"/>
                            <m:t> </m:t>
                          </m:r>
                        </m:e>
                      </m:d>
                      <m:sSup>
                        <m:sSupPr>
                          <m:ctrlPr>
                            <a:rPr lang="es-VE" sz="1600" b="0" i="1" smtClean="0">
                              <a:solidFill>
                                <a:srgbClr val="000000"/>
                              </a:solidFill>
                              <a:effectLst/>
                              <a:latin typeface="Cambria Math" panose="02040503050406030204" pitchFamily="18" charset="0"/>
                              <a:ea typeface="Cambria Math" panose="02040503050406030204" pitchFamily="18" charset="0"/>
                            </a:rPr>
                          </m:ctrlPr>
                        </m:sSupPr>
                        <m:e>
                          <m:d>
                            <m:dPr>
                              <m:ctrlPr>
                                <a:rPr lang="es-VE" sz="1600" b="0" i="1" smtClean="0">
                                  <a:solidFill>
                                    <a:srgbClr val="000000"/>
                                  </a:solidFill>
                                  <a:effectLst/>
                                  <a:latin typeface="Cambria Math" panose="02040503050406030204" pitchFamily="18" charset="0"/>
                                  <a:ea typeface="Cambria Math" panose="02040503050406030204" pitchFamily="18" charset="0"/>
                                </a:rPr>
                              </m:ctrlPr>
                            </m:dPr>
                            <m:e>
                              <m:f>
                                <m:fPr>
                                  <m:ctrlPr>
                                    <a:rPr lang="es-VE" sz="1600" b="0" i="1" smtClean="0">
                                      <a:solidFill>
                                        <a:srgbClr val="000000"/>
                                      </a:solidFill>
                                      <a:effectLst/>
                                      <a:latin typeface="Cambria Math" panose="02040503050406030204" pitchFamily="18" charset="0"/>
                                      <a:ea typeface="Cambria Math" panose="02040503050406030204" pitchFamily="18" charset="0"/>
                                    </a:rPr>
                                  </m:ctrlPr>
                                </m:fPr>
                                <m:num>
                                  <m:r>
                                    <a:rPr lang="es-VE" sz="1600" b="0" i="1" smtClean="0">
                                      <a:solidFill>
                                        <a:srgbClr val="000000"/>
                                      </a:solidFill>
                                      <a:effectLst/>
                                      <a:latin typeface="Cambria Math" panose="02040503050406030204" pitchFamily="18" charset="0"/>
                                      <a:ea typeface="Cambria Math" panose="02040503050406030204" pitchFamily="18" charset="0"/>
                                    </a:rPr>
                                    <m:t>7,29</m:t>
                                  </m:r>
                                  <m:r>
                                    <a:rPr lang="es-VE" sz="1600" b="0" i="1" smtClean="0">
                                      <a:solidFill>
                                        <a:srgbClr val="000000"/>
                                      </a:solidFill>
                                      <a:effectLst/>
                                      <a:latin typeface="Cambria Math" panose="02040503050406030204" pitchFamily="18" charset="0"/>
                                      <a:ea typeface="Cambria Math" panose="02040503050406030204" pitchFamily="18" charset="0"/>
                                    </a:rPr>
                                    <m:t>𝑥</m:t>
                                  </m:r>
                                  <m:sSup>
                                    <m:sSupPr>
                                      <m:ctrlPr>
                                        <a:rPr lang="es-VE" sz="1600" b="0" i="1" smtClean="0">
                                          <a:solidFill>
                                            <a:srgbClr val="000000"/>
                                          </a:solidFill>
                                          <a:effectLst/>
                                          <a:latin typeface="Cambria Math" panose="02040503050406030204" pitchFamily="18" charset="0"/>
                                          <a:ea typeface="Cambria Math" panose="02040503050406030204" pitchFamily="18" charset="0"/>
                                        </a:rPr>
                                      </m:ctrlPr>
                                    </m:sSupPr>
                                    <m:e>
                                      <m:r>
                                        <a:rPr lang="es-VE" sz="1600" b="0" i="1" smtClean="0">
                                          <a:solidFill>
                                            <a:srgbClr val="000000"/>
                                          </a:solidFill>
                                          <a:effectLst/>
                                          <a:latin typeface="Cambria Math" panose="02040503050406030204" pitchFamily="18" charset="0"/>
                                          <a:ea typeface="Cambria Math" panose="02040503050406030204" pitchFamily="18" charset="0"/>
                                        </a:rPr>
                                        <m:t>10</m:t>
                                      </m:r>
                                    </m:e>
                                    <m:sup>
                                      <m:r>
                                        <a:rPr lang="es-VE" sz="1600" b="0" i="1" smtClean="0">
                                          <a:solidFill>
                                            <a:srgbClr val="000000"/>
                                          </a:solidFill>
                                          <a:effectLst/>
                                          <a:latin typeface="Cambria Math" panose="02040503050406030204" pitchFamily="18" charset="0"/>
                                          <a:ea typeface="Cambria Math" panose="02040503050406030204" pitchFamily="18" charset="0"/>
                                        </a:rPr>
                                        <m:t>−5</m:t>
                                      </m:r>
                                    </m:sup>
                                  </m:sSup>
                                  <m:r>
                                    <a:rPr lang="es-VE" sz="1600" b="0" i="1" smtClean="0">
                                      <a:solidFill>
                                        <a:srgbClr val="000000"/>
                                      </a:solidFill>
                                      <a:effectLst/>
                                      <a:latin typeface="Cambria Math" panose="02040503050406030204" pitchFamily="18" charset="0"/>
                                      <a:ea typeface="Cambria Math" panose="02040503050406030204" pitchFamily="18" charset="0"/>
                                    </a:rPr>
                                    <m:t>𝑟𝑎𝑑</m:t>
                                  </m:r>
                                </m:num>
                                <m:den>
                                  <m:r>
                                    <a:rPr lang="es-VE" sz="1600" b="0" i="1" smtClean="0">
                                      <a:solidFill>
                                        <a:srgbClr val="000000"/>
                                      </a:solidFill>
                                      <a:effectLst/>
                                      <a:latin typeface="Cambria Math" panose="02040503050406030204" pitchFamily="18" charset="0"/>
                                      <a:ea typeface="Cambria Math" panose="02040503050406030204" pitchFamily="18" charset="0"/>
                                    </a:rPr>
                                    <m:t>𝑠</m:t>
                                  </m:r>
                                </m:den>
                              </m:f>
                            </m:e>
                          </m:d>
                        </m:e>
                        <m:sup>
                          <m:r>
                            <a:rPr lang="es-VE" sz="1600" b="0" i="1" smtClean="0">
                              <a:solidFill>
                                <a:srgbClr val="000000"/>
                              </a:solidFill>
                              <a:effectLst/>
                              <a:latin typeface="Cambria Math" panose="02040503050406030204" pitchFamily="18" charset="0"/>
                              <a:ea typeface="Cambria Math" panose="02040503050406030204" pitchFamily="18" charset="0"/>
                            </a:rPr>
                            <m:t>2</m:t>
                          </m:r>
                        </m:sup>
                      </m:sSup>
                      <m:r>
                        <a:rPr lang="es-VE" sz="1600" b="0" i="1" smtClean="0">
                          <a:solidFill>
                            <a:srgbClr val="000000"/>
                          </a:solidFill>
                          <a:effectLst/>
                          <a:latin typeface="Cambria Math" panose="02040503050406030204" pitchFamily="18" charset="0"/>
                          <a:ea typeface="Cambria Math" panose="02040503050406030204" pitchFamily="18" charset="0"/>
                        </a:rPr>
                        <m:t>=26</m:t>
                      </m:r>
                      <m:r>
                        <a:rPr lang="es-VE" sz="1600" b="0" i="1" smtClean="0">
                          <a:solidFill>
                            <a:srgbClr val="000000"/>
                          </a:solidFill>
                          <a:effectLst/>
                          <a:latin typeface="Cambria Math" panose="02040503050406030204" pitchFamily="18" charset="0"/>
                          <a:ea typeface="Cambria Math" panose="02040503050406030204" pitchFamily="18" charset="0"/>
                        </a:rPr>
                        <m:t>𝑥</m:t>
                      </m:r>
                      <m:sSup>
                        <m:sSupPr>
                          <m:ctrlPr>
                            <a:rPr lang="es-VE" sz="1600" b="0" i="1" smtClean="0">
                              <a:solidFill>
                                <a:srgbClr val="000000"/>
                              </a:solidFill>
                              <a:effectLst/>
                              <a:latin typeface="Cambria Math" panose="02040503050406030204" pitchFamily="18" charset="0"/>
                              <a:ea typeface="Cambria Math" panose="02040503050406030204" pitchFamily="18" charset="0"/>
                            </a:rPr>
                          </m:ctrlPr>
                        </m:sSupPr>
                        <m:e>
                          <m:r>
                            <a:rPr lang="es-VE" sz="1600" b="0" i="1" smtClean="0">
                              <a:solidFill>
                                <a:srgbClr val="000000"/>
                              </a:solidFill>
                              <a:effectLst/>
                              <a:latin typeface="Cambria Math" panose="02040503050406030204" pitchFamily="18" charset="0"/>
                              <a:ea typeface="Cambria Math" panose="02040503050406030204" pitchFamily="18" charset="0"/>
                            </a:rPr>
                            <m:t>10</m:t>
                          </m:r>
                        </m:e>
                        <m:sup>
                          <m:r>
                            <a:rPr lang="es-VE" sz="1600" b="0" i="1" smtClean="0">
                              <a:solidFill>
                                <a:srgbClr val="000000"/>
                              </a:solidFill>
                              <a:effectLst/>
                              <a:latin typeface="Cambria Math" panose="02040503050406030204" pitchFamily="18" charset="0"/>
                              <a:ea typeface="Cambria Math" panose="02040503050406030204" pitchFamily="18" charset="0"/>
                            </a:rPr>
                            <m:t>29</m:t>
                          </m:r>
                        </m:sup>
                      </m:sSup>
                      <m:r>
                        <a:rPr lang="es-VE" sz="1600" b="0" i="1" smtClean="0">
                          <a:solidFill>
                            <a:srgbClr val="000000"/>
                          </a:solidFill>
                          <a:effectLst/>
                          <a:latin typeface="Cambria Math" panose="02040503050406030204" pitchFamily="18" charset="0"/>
                          <a:ea typeface="Cambria Math" panose="02040503050406030204" pitchFamily="18" charset="0"/>
                        </a:rPr>
                        <m:t>   </m:t>
                      </m:r>
                      <m:r>
                        <a:rPr lang="es-VE" sz="1600" b="0" i="1" smtClean="0">
                          <a:solidFill>
                            <a:srgbClr val="000000"/>
                          </a:solidFill>
                          <a:effectLst/>
                          <a:latin typeface="Cambria Math" panose="02040503050406030204" pitchFamily="18" charset="0"/>
                          <a:ea typeface="Cambria Math" panose="02040503050406030204" pitchFamily="18" charset="0"/>
                        </a:rPr>
                        <m:t>𝐽</m:t>
                      </m:r>
                    </m:oMath>
                  </m:oMathPara>
                </a14:m>
                <a:endParaRPr lang="es-VE" sz="1600" dirty="0" smtClean="0"/>
              </a:p>
            </p:txBody>
          </p:sp>
        </mc:Choice>
        <mc:Fallback xmlns="">
          <p:sp>
            <p:nvSpPr>
              <p:cNvPr id="12" name="Rectángulo 11"/>
              <p:cNvSpPr>
                <a:spLocks noRot="1" noChangeAspect="1" noMove="1" noResize="1" noEditPoints="1" noAdjustHandles="1" noChangeArrowheads="1" noChangeShapeType="1" noTextEdit="1"/>
              </p:cNvSpPr>
              <p:nvPr/>
            </p:nvSpPr>
            <p:spPr>
              <a:xfrm>
                <a:off x="838200" y="2626047"/>
                <a:ext cx="10077567" cy="3207288"/>
              </a:xfrm>
              <a:prstGeom prst="rect">
                <a:avLst/>
              </a:prstGeom>
              <a:blipFill rotWithShape="0">
                <a:blip r:embed="rId2"/>
                <a:stretch>
                  <a:fillRect l="-363" t="-570"/>
                </a:stretch>
              </a:blipFill>
            </p:spPr>
            <p:txBody>
              <a:bodyPr/>
              <a:lstStyle/>
              <a:p>
                <a:r>
                  <a:rPr lang="es-VE">
                    <a:noFill/>
                  </a:rPr>
                  <a:t> </a:t>
                </a:r>
              </a:p>
            </p:txBody>
          </p:sp>
        </mc:Fallback>
      </mc:AlternateContent>
    </p:spTree>
    <p:extLst>
      <p:ext uri="{BB962C8B-B14F-4D97-AF65-F5344CB8AC3E}">
        <p14:creationId xmlns:p14="http://schemas.microsoft.com/office/powerpoint/2010/main" val="397063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65403"/>
          </a:xfrm>
          <a:solidFill>
            <a:srgbClr val="002060"/>
          </a:solidFill>
        </p:spPr>
        <p:txBody>
          <a:bodyPr>
            <a:normAutofit/>
          </a:bodyPr>
          <a:lstStyle/>
          <a:p>
            <a:r>
              <a:rPr lang="es-VE" b="1" dirty="0" smtClean="0">
                <a:solidFill>
                  <a:schemeClr val="bg1"/>
                </a:solidFill>
              </a:rPr>
              <a:t>Teorema de los ejes paralelos</a:t>
            </a:r>
          </a:p>
        </p:txBody>
      </p:sp>
      <mc:AlternateContent xmlns:mc="http://schemas.openxmlformats.org/markup-compatibility/2006" xmlns:a14="http://schemas.microsoft.com/office/drawing/2010/main">
        <mc:Choice Requires="a14">
          <p:sp>
            <p:nvSpPr>
              <p:cNvPr id="9" name="Rectángulo 8"/>
              <p:cNvSpPr/>
              <p:nvPr/>
            </p:nvSpPr>
            <p:spPr>
              <a:xfrm>
                <a:off x="838200" y="1578472"/>
                <a:ext cx="10515600" cy="1200329"/>
              </a:xfrm>
              <a:prstGeom prst="rect">
                <a:avLst/>
              </a:prstGeom>
            </p:spPr>
            <p:txBody>
              <a:bodyPr wrap="square">
                <a:spAutoFit/>
              </a:bodyPr>
              <a:lstStyle/>
              <a:p>
                <a:pPr algn="just"/>
                <a:r>
                  <a:rPr lang="es-VE" dirty="0" smtClean="0"/>
                  <a:t>Un cuerpo tiene un número infinito de momentos de inercia porque el número de ejes sobre los que podría girar es infinito. No obstante, hay una relación sencilla entre el momento de inercia</a:t>
                </a:r>
                <a14:m>
                  <m:oMath xmlns:m="http://schemas.openxmlformats.org/officeDocument/2006/math">
                    <m:sSub>
                      <m:sSubPr>
                        <m:ctrlPr>
                          <a:rPr lang="es-VE" b="0" i="1" smtClean="0">
                            <a:solidFill>
                              <a:srgbClr val="000000"/>
                            </a:solidFill>
                            <a:effectLst/>
                            <a:latin typeface="Cambria Math" panose="02040503050406030204" pitchFamily="18" charset="0"/>
                            <a:ea typeface="Cambria Math" panose="02040503050406030204" pitchFamily="18" charset="0"/>
                          </a:rPr>
                        </m:ctrlPr>
                      </m:sSubPr>
                      <m:e>
                        <m:r>
                          <a:rPr lang="es-VE" b="0" i="1" smtClean="0">
                            <a:solidFill>
                              <a:srgbClr val="000000"/>
                            </a:solidFill>
                            <a:effectLst/>
                            <a:latin typeface="Cambria Math" panose="02040503050406030204" pitchFamily="18" charset="0"/>
                            <a:ea typeface="Cambria Math" panose="02040503050406030204" pitchFamily="18" charset="0"/>
                          </a:rPr>
                          <m:t> </m:t>
                        </m:r>
                        <m:r>
                          <a:rPr lang="es-VE" b="0" i="1" smtClean="0">
                            <a:solidFill>
                              <a:srgbClr val="000000"/>
                            </a:solidFill>
                            <a:effectLst/>
                            <a:latin typeface="Cambria Math" panose="02040503050406030204" pitchFamily="18" charset="0"/>
                            <a:ea typeface="Cambria Math" panose="02040503050406030204" pitchFamily="18" charset="0"/>
                          </a:rPr>
                          <m:t>𝐼</m:t>
                        </m:r>
                      </m:e>
                      <m:sub>
                        <m:r>
                          <a:rPr lang="es-VE" b="0" i="1" smtClean="0">
                            <a:solidFill>
                              <a:srgbClr val="000000"/>
                            </a:solidFill>
                            <a:effectLst/>
                            <a:latin typeface="Cambria Math" panose="02040503050406030204" pitchFamily="18" charset="0"/>
                            <a:ea typeface="Cambria Math" panose="02040503050406030204" pitchFamily="18" charset="0"/>
                          </a:rPr>
                          <m:t>𝐶𝑀</m:t>
                        </m:r>
                      </m:sub>
                    </m:sSub>
                  </m:oMath>
                </a14:m>
                <a:r>
                  <a:rPr lang="es-VE" dirty="0" smtClean="0"/>
                  <a:t> de un cuerpo de masa M alrededor de un eje que pasa por su centro de masa y el momento de inercia </a:t>
                </a:r>
                <a14:m>
                  <m:oMath xmlns:m="http://schemas.openxmlformats.org/officeDocument/2006/math">
                    <m:sSub>
                      <m:sSubPr>
                        <m:ctrlPr>
                          <a:rPr lang="es-VE" b="0" i="1" smtClean="0">
                            <a:solidFill>
                              <a:srgbClr val="000000"/>
                            </a:solidFill>
                            <a:effectLst/>
                            <a:latin typeface="Cambria Math" panose="02040503050406030204" pitchFamily="18" charset="0"/>
                            <a:ea typeface="Cambria Math" panose="02040503050406030204" pitchFamily="18" charset="0"/>
                          </a:rPr>
                        </m:ctrlPr>
                      </m:sSubPr>
                      <m:e>
                        <m:r>
                          <a:rPr lang="es-VE" b="0" i="1" smtClean="0">
                            <a:solidFill>
                              <a:srgbClr val="000000"/>
                            </a:solidFill>
                            <a:effectLst/>
                            <a:latin typeface="Cambria Math" panose="02040503050406030204" pitchFamily="18" charset="0"/>
                            <a:ea typeface="Cambria Math" panose="02040503050406030204" pitchFamily="18" charset="0"/>
                          </a:rPr>
                          <m:t>𝐼</m:t>
                        </m:r>
                      </m:e>
                      <m:sub>
                        <m:r>
                          <a:rPr lang="es-VE" b="0" i="1" smtClean="0">
                            <a:solidFill>
                              <a:srgbClr val="000000"/>
                            </a:solidFill>
                            <a:effectLst/>
                            <a:latin typeface="Cambria Math" panose="02040503050406030204" pitchFamily="18" charset="0"/>
                            <a:ea typeface="Cambria Math" panose="02040503050406030204" pitchFamily="18" charset="0"/>
                          </a:rPr>
                          <m:t>𝑃</m:t>
                        </m:r>
                      </m:sub>
                    </m:sSub>
                  </m:oMath>
                </a14:m>
                <a:r>
                  <a:rPr lang="es-VE" dirty="0" smtClean="0"/>
                  <a:t> alrededor de cualquier otro eje paralelo al del centro de masa, pero desplazado una distancia d. </a:t>
                </a:r>
                <a:endParaRPr lang="es-VE" dirty="0"/>
              </a:p>
            </p:txBody>
          </p:sp>
        </mc:Choice>
        <mc:Fallback xmlns="">
          <p:sp>
            <p:nvSpPr>
              <p:cNvPr id="9" name="Rectángulo 8"/>
              <p:cNvSpPr>
                <a:spLocks noRot="1" noChangeAspect="1" noMove="1" noResize="1" noEditPoints="1" noAdjustHandles="1" noChangeArrowheads="1" noChangeShapeType="1" noTextEdit="1"/>
              </p:cNvSpPr>
              <p:nvPr/>
            </p:nvSpPr>
            <p:spPr>
              <a:xfrm>
                <a:off x="838200" y="1578472"/>
                <a:ext cx="10515600" cy="1200329"/>
              </a:xfrm>
              <a:prstGeom prst="rect">
                <a:avLst/>
              </a:prstGeom>
              <a:blipFill rotWithShape="0">
                <a:blip r:embed="rId2"/>
                <a:stretch>
                  <a:fillRect l="-522" t="-3046" r="-464" b="-7107"/>
                </a:stretch>
              </a:blipFill>
            </p:spPr>
            <p:txBody>
              <a:bodyPr/>
              <a:lstStyle/>
              <a:p>
                <a:r>
                  <a:rPr lang="es-VE">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2876676" y="3573076"/>
                <a:ext cx="3060485" cy="369332"/>
              </a:xfrm>
              <a:prstGeom prst="rect">
                <a:avLst/>
              </a:prstGeom>
            </p:spPr>
            <p:txBody>
              <a:bodyPr wrap="square">
                <a:spAutoFit/>
              </a:bodyPr>
              <a:lstStyle/>
              <a:p>
                <a:pPr/>
                <a14:m>
                  <m:oMath xmlns:m="http://schemas.openxmlformats.org/officeDocument/2006/math">
                    <m:sSub>
                      <m:sSubPr>
                        <m:ctrlPr>
                          <a:rPr lang="es-VE" b="0" i="1" smtClean="0">
                            <a:solidFill>
                              <a:srgbClr val="000000"/>
                            </a:solidFill>
                            <a:effectLst/>
                            <a:latin typeface="Cambria Math" panose="02040503050406030204" pitchFamily="18" charset="0"/>
                            <a:ea typeface="Cambria Math" panose="02040503050406030204" pitchFamily="18" charset="0"/>
                          </a:rPr>
                        </m:ctrlPr>
                      </m:sSubPr>
                      <m:e>
                        <m:r>
                          <a:rPr lang="es-VE" b="0" i="1" smtClean="0">
                            <a:solidFill>
                              <a:srgbClr val="000000"/>
                            </a:solidFill>
                            <a:effectLst/>
                            <a:latin typeface="Cambria Math" panose="02040503050406030204" pitchFamily="18" charset="0"/>
                            <a:ea typeface="Cambria Math" panose="02040503050406030204" pitchFamily="18" charset="0"/>
                          </a:rPr>
                          <m:t>𝐼</m:t>
                        </m:r>
                      </m:e>
                      <m:sub>
                        <m:r>
                          <a:rPr lang="es-VE" b="0" i="1" smtClean="0">
                            <a:solidFill>
                              <a:srgbClr val="000000"/>
                            </a:solidFill>
                            <a:effectLst/>
                            <a:latin typeface="Cambria Math" panose="02040503050406030204" pitchFamily="18" charset="0"/>
                            <a:ea typeface="Cambria Math" panose="02040503050406030204" pitchFamily="18" charset="0"/>
                          </a:rPr>
                          <m:t>𝑃</m:t>
                        </m:r>
                      </m:sub>
                    </m:sSub>
                    <m:r>
                      <a:rPr lang="es-VE" b="0" i="1" smtClean="0">
                        <a:solidFill>
                          <a:srgbClr val="000000"/>
                        </a:solidFill>
                        <a:effectLst/>
                        <a:latin typeface="Cambria Math" panose="02040503050406030204" pitchFamily="18" charset="0"/>
                        <a:ea typeface="Cambria Math" panose="02040503050406030204" pitchFamily="18" charset="0"/>
                      </a:rPr>
                      <m:t>=</m:t>
                    </m:r>
                    <m:sSub>
                      <m:sSubPr>
                        <m:ctrlPr>
                          <a:rPr lang="es-VE" b="0" i="1" smtClean="0">
                            <a:solidFill>
                              <a:srgbClr val="000000"/>
                            </a:solidFill>
                            <a:effectLst/>
                            <a:latin typeface="Cambria Math" panose="02040503050406030204" pitchFamily="18" charset="0"/>
                            <a:ea typeface="Cambria Math" panose="02040503050406030204" pitchFamily="18" charset="0"/>
                          </a:rPr>
                        </m:ctrlPr>
                      </m:sSubPr>
                      <m:e>
                        <m:r>
                          <a:rPr lang="es-VE" b="0" i="1" smtClean="0">
                            <a:solidFill>
                              <a:srgbClr val="000000"/>
                            </a:solidFill>
                            <a:effectLst/>
                            <a:latin typeface="Cambria Math" panose="02040503050406030204" pitchFamily="18" charset="0"/>
                            <a:ea typeface="Cambria Math" panose="02040503050406030204" pitchFamily="18" charset="0"/>
                          </a:rPr>
                          <m:t>𝐼</m:t>
                        </m:r>
                      </m:e>
                      <m:sub>
                        <m:r>
                          <a:rPr lang="es-VE" b="0" i="1" smtClean="0">
                            <a:solidFill>
                              <a:srgbClr val="000000"/>
                            </a:solidFill>
                            <a:effectLst/>
                            <a:latin typeface="Cambria Math" panose="02040503050406030204" pitchFamily="18" charset="0"/>
                            <a:ea typeface="Cambria Math" panose="02040503050406030204" pitchFamily="18" charset="0"/>
                          </a:rPr>
                          <m:t>𝐶𝑀</m:t>
                        </m:r>
                      </m:sub>
                    </m:sSub>
                    <m:r>
                      <a:rPr lang="es-VE" b="0" i="1" smtClean="0">
                        <a:solidFill>
                          <a:srgbClr val="000000"/>
                        </a:solidFill>
                        <a:effectLst/>
                        <a:latin typeface="Cambria Math" panose="02040503050406030204" pitchFamily="18" charset="0"/>
                        <a:ea typeface="Cambria Math" panose="02040503050406030204" pitchFamily="18" charset="0"/>
                      </a:rPr>
                      <m:t>+</m:t>
                    </m:r>
                    <m:r>
                      <a:rPr lang="es-VE" b="0" i="1" smtClean="0">
                        <a:solidFill>
                          <a:srgbClr val="000000"/>
                        </a:solidFill>
                        <a:effectLst/>
                        <a:latin typeface="Cambria Math" panose="02040503050406030204" pitchFamily="18" charset="0"/>
                        <a:ea typeface="Cambria Math" panose="02040503050406030204" pitchFamily="18" charset="0"/>
                      </a:rPr>
                      <m:t>𝑀</m:t>
                    </m:r>
                    <m:sSup>
                      <m:sSupPr>
                        <m:ctrlPr>
                          <a:rPr lang="es-VE" b="0" i="1" smtClean="0">
                            <a:solidFill>
                              <a:srgbClr val="000000"/>
                            </a:solidFill>
                            <a:effectLst/>
                            <a:latin typeface="Cambria Math" panose="02040503050406030204" pitchFamily="18" charset="0"/>
                            <a:ea typeface="Cambria Math" panose="02040503050406030204" pitchFamily="18" charset="0"/>
                          </a:rPr>
                        </m:ctrlPr>
                      </m:sSupPr>
                      <m:e>
                        <m:r>
                          <a:rPr lang="es-VE" b="0" i="1" smtClean="0">
                            <a:solidFill>
                              <a:srgbClr val="000000"/>
                            </a:solidFill>
                            <a:effectLst/>
                            <a:latin typeface="Cambria Math" panose="02040503050406030204" pitchFamily="18" charset="0"/>
                            <a:ea typeface="Cambria Math" panose="02040503050406030204" pitchFamily="18" charset="0"/>
                          </a:rPr>
                          <m:t>𝑑</m:t>
                        </m:r>
                      </m:e>
                      <m:sup>
                        <m:r>
                          <a:rPr lang="es-VE" b="0" i="1" smtClean="0">
                            <a:solidFill>
                              <a:srgbClr val="000000"/>
                            </a:solidFill>
                            <a:effectLst/>
                            <a:latin typeface="Cambria Math" panose="02040503050406030204" pitchFamily="18" charset="0"/>
                            <a:ea typeface="Cambria Math" panose="02040503050406030204" pitchFamily="18" charset="0"/>
                          </a:rPr>
                          <m:t>2</m:t>
                        </m:r>
                      </m:sup>
                    </m:sSup>
                  </m:oMath>
                </a14:m>
                <a:r>
                  <a:rPr lang="es-VE" dirty="0" smtClean="0"/>
                  <a:t>                  (9)</a:t>
                </a:r>
                <a:endParaRPr lang="es-VE" dirty="0"/>
              </a:p>
            </p:txBody>
          </p:sp>
        </mc:Choice>
        <mc:Fallback>
          <p:sp>
            <p:nvSpPr>
              <p:cNvPr id="10" name="Rectángulo 9"/>
              <p:cNvSpPr>
                <a:spLocks noRot="1" noChangeAspect="1" noMove="1" noResize="1" noEditPoints="1" noAdjustHandles="1" noChangeArrowheads="1" noChangeShapeType="1" noTextEdit="1"/>
              </p:cNvSpPr>
              <p:nvPr/>
            </p:nvSpPr>
            <p:spPr>
              <a:xfrm>
                <a:off x="2876676" y="3573076"/>
                <a:ext cx="3060485" cy="369332"/>
              </a:xfrm>
              <a:prstGeom prst="rect">
                <a:avLst/>
              </a:prstGeom>
              <a:blipFill rotWithShape="0">
                <a:blip r:embed="rId3"/>
                <a:stretch>
                  <a:fillRect t="-8197" b="-24590"/>
                </a:stretch>
              </a:blipFill>
            </p:spPr>
            <p:txBody>
              <a:bodyPr/>
              <a:lstStyle/>
              <a:p>
                <a:r>
                  <a:rPr lang="es-VE">
                    <a:noFill/>
                  </a:rPr>
                  <a:t> </a:t>
                </a:r>
              </a:p>
            </p:txBody>
          </p:sp>
        </mc:Fallback>
      </mc:AlternateContent>
      <p:pic>
        <p:nvPicPr>
          <p:cNvPr id="15" name="Imagen 14"/>
          <p:cNvPicPr>
            <a:picLocks noChangeAspect="1"/>
          </p:cNvPicPr>
          <p:nvPr/>
        </p:nvPicPr>
        <p:blipFill>
          <a:blip r:embed="rId4"/>
          <a:stretch>
            <a:fillRect/>
          </a:stretch>
        </p:blipFill>
        <p:spPr>
          <a:xfrm>
            <a:off x="7692302" y="2477222"/>
            <a:ext cx="2987898" cy="3800860"/>
          </a:xfrm>
          <a:prstGeom prst="rect">
            <a:avLst/>
          </a:prstGeom>
        </p:spPr>
      </p:pic>
      <p:sp>
        <p:nvSpPr>
          <p:cNvPr id="20" name="Rectángulo 19"/>
          <p:cNvSpPr/>
          <p:nvPr/>
        </p:nvSpPr>
        <p:spPr>
          <a:xfrm>
            <a:off x="838200" y="2926745"/>
            <a:ext cx="6096000" cy="646331"/>
          </a:xfrm>
          <a:prstGeom prst="rect">
            <a:avLst/>
          </a:prstGeom>
        </p:spPr>
        <p:txBody>
          <a:bodyPr>
            <a:spAutoFit/>
          </a:bodyPr>
          <a:lstStyle/>
          <a:p>
            <a:r>
              <a:rPr lang="es-VE" dirty="0" smtClean="0"/>
              <a:t>Esta relación, llamada teorema de los ejes paralelos, establece que</a:t>
            </a:r>
            <a:endParaRPr lang="es-VE" dirty="0"/>
          </a:p>
        </p:txBody>
      </p:sp>
      <p:sp>
        <p:nvSpPr>
          <p:cNvPr id="22" name="Rectángulo 21"/>
          <p:cNvSpPr/>
          <p:nvPr/>
        </p:nvSpPr>
        <p:spPr>
          <a:xfrm>
            <a:off x="838200" y="3956760"/>
            <a:ext cx="6309575" cy="1477328"/>
          </a:xfrm>
          <a:prstGeom prst="rect">
            <a:avLst/>
          </a:prstGeom>
        </p:spPr>
        <p:txBody>
          <a:bodyPr wrap="square">
            <a:spAutoFit/>
          </a:bodyPr>
          <a:lstStyle/>
          <a:p>
            <a:r>
              <a:rPr lang="es-VE" dirty="0" smtClean="0"/>
              <a:t>Establece el teorema que un cuerpo rígido tiene menor momento de inercia con respecto a un eje que pasa por su centro de masa que con respecto a cualquier otro eje paralelo. </a:t>
            </a:r>
          </a:p>
          <a:p>
            <a:r>
              <a:rPr lang="es-VE" dirty="0" smtClean="0"/>
              <a:t>Por ello, es más fácil poner a girar un cuerpo si el eje de rotación pasa por el centro de masa.</a:t>
            </a:r>
            <a:endParaRPr lang="es-VE" dirty="0"/>
          </a:p>
        </p:txBody>
      </p:sp>
      <p:sp>
        <p:nvSpPr>
          <p:cNvPr id="3" name="Rectángulo 2"/>
          <p:cNvSpPr/>
          <p:nvPr/>
        </p:nvSpPr>
        <p:spPr>
          <a:xfrm>
            <a:off x="7776698" y="6278082"/>
            <a:ext cx="2819105" cy="307777"/>
          </a:xfrm>
          <a:prstGeom prst="rect">
            <a:avLst/>
          </a:prstGeom>
        </p:spPr>
        <p:txBody>
          <a:bodyPr wrap="none">
            <a:spAutoFit/>
          </a:bodyPr>
          <a:lstStyle/>
          <a:p>
            <a:r>
              <a:rPr lang="es-VE" sz="1400" dirty="0"/>
              <a:t>Figura </a:t>
            </a:r>
            <a:r>
              <a:rPr lang="es-VE" sz="1400" dirty="0" smtClean="0"/>
              <a:t>3. Esquema de ejes paralelos </a:t>
            </a:r>
            <a:endParaRPr lang="es-VE" sz="1400" dirty="0"/>
          </a:p>
        </p:txBody>
      </p:sp>
    </p:spTree>
    <p:extLst>
      <p:ext uri="{BB962C8B-B14F-4D97-AF65-F5344CB8AC3E}">
        <p14:creationId xmlns:p14="http://schemas.microsoft.com/office/powerpoint/2010/main" val="3083617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002060"/>
          </a:solidFill>
        </p:spPr>
        <p:txBody>
          <a:bodyPr/>
          <a:lstStyle/>
          <a:p>
            <a:r>
              <a:rPr lang="es-VE" dirty="0" smtClean="0">
                <a:solidFill>
                  <a:schemeClr val="bg1"/>
                </a:solidFill>
              </a:rPr>
              <a:t>Energía y Trabajo en movimiento Rotacional</a:t>
            </a:r>
            <a:endParaRPr lang="es-VE" dirty="0">
              <a:solidFill>
                <a:schemeClr val="bg1"/>
              </a:solidFill>
            </a:endParaRPr>
          </a:p>
        </p:txBody>
      </p:sp>
      <mc:AlternateContent xmlns:mc="http://schemas.openxmlformats.org/markup-compatibility/2006">
        <mc:Choice xmlns:a14="http://schemas.microsoft.com/office/drawing/2010/main" Requires="a14">
          <p:sp>
            <p:nvSpPr>
              <p:cNvPr id="3" name="Rectángulo 2"/>
              <p:cNvSpPr/>
              <p:nvPr/>
            </p:nvSpPr>
            <p:spPr>
              <a:xfrm>
                <a:off x="1173050" y="3720853"/>
                <a:ext cx="6489879" cy="830099"/>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VE" b="0" i="1" smtClean="0">
                          <a:latin typeface="Cambria Math" panose="02040503050406030204" pitchFamily="18" charset="0"/>
                          <a:ea typeface="Cambria Math" panose="02040503050406030204" pitchFamily="18" charset="0"/>
                        </a:rPr>
                        <m:t>𝑊</m:t>
                      </m:r>
                      <m:r>
                        <a:rPr lang="es-VE" b="0" i="1" smtClean="0">
                          <a:latin typeface="Cambria Math" panose="02040503050406030204" pitchFamily="18" charset="0"/>
                          <a:ea typeface="Cambria Math" panose="02040503050406030204" pitchFamily="18" charset="0"/>
                        </a:rPr>
                        <m:t>=</m:t>
                      </m:r>
                      <m:nary>
                        <m:naryPr>
                          <m:ctrlPr>
                            <a:rPr lang="es-VE" b="0" i="1" smtClean="0">
                              <a:latin typeface="Cambria Math" panose="02040503050406030204" pitchFamily="18" charset="0"/>
                              <a:ea typeface="Cambria Math" panose="02040503050406030204" pitchFamily="18" charset="0"/>
                            </a:rPr>
                          </m:ctrlPr>
                        </m:naryPr>
                        <m:sub>
                          <m:sSub>
                            <m:sSubPr>
                              <m:ctrlPr>
                                <a:rPr lang="es-VE" b="0" i="1" smtClean="0">
                                  <a:latin typeface="Cambria Math" panose="02040503050406030204" pitchFamily="18" charset="0"/>
                                  <a:ea typeface="Cambria Math" panose="02040503050406030204" pitchFamily="18" charset="0"/>
                                </a:rPr>
                              </m:ctrlPr>
                            </m:sSubPr>
                            <m:e>
                              <m:r>
                                <a:rPr lang="es-VE" b="0" i="1" smtClean="0">
                                  <a:latin typeface="Cambria Math" panose="02040503050406030204" pitchFamily="18" charset="0"/>
                                  <a:ea typeface="Cambria Math" panose="02040503050406030204" pitchFamily="18" charset="0"/>
                                </a:rPr>
                                <m:t>𝜃</m:t>
                              </m:r>
                            </m:e>
                            <m:sub>
                              <m:r>
                                <a:rPr lang="es-VE" b="0" i="1" smtClean="0">
                                  <a:latin typeface="Cambria Math" panose="02040503050406030204" pitchFamily="18" charset="0"/>
                                  <a:ea typeface="Cambria Math" panose="02040503050406030204" pitchFamily="18" charset="0"/>
                                </a:rPr>
                                <m:t>1</m:t>
                              </m:r>
                            </m:sub>
                          </m:sSub>
                        </m:sub>
                        <m:sup>
                          <m:sSub>
                            <m:sSubPr>
                              <m:ctrlPr>
                                <a:rPr lang="es-VE" b="0" i="1" smtClean="0">
                                  <a:latin typeface="Cambria Math" panose="02040503050406030204" pitchFamily="18" charset="0"/>
                                  <a:ea typeface="Cambria Math" panose="02040503050406030204" pitchFamily="18" charset="0"/>
                                </a:rPr>
                              </m:ctrlPr>
                            </m:sSubPr>
                            <m:e>
                              <m:r>
                                <a:rPr lang="es-VE" b="0" i="1" smtClean="0">
                                  <a:latin typeface="Cambria Math" panose="02040503050406030204" pitchFamily="18" charset="0"/>
                                  <a:ea typeface="Cambria Math" panose="02040503050406030204" pitchFamily="18" charset="0"/>
                                </a:rPr>
                                <m:t>𝜃</m:t>
                              </m:r>
                            </m:e>
                            <m:sub>
                              <m:r>
                                <a:rPr lang="es-VE" b="0" i="1" smtClean="0">
                                  <a:latin typeface="Cambria Math" panose="02040503050406030204" pitchFamily="18" charset="0"/>
                                  <a:ea typeface="Cambria Math" panose="02040503050406030204" pitchFamily="18" charset="0"/>
                                </a:rPr>
                                <m:t>2</m:t>
                              </m:r>
                            </m:sub>
                          </m:sSub>
                        </m:sup>
                        <m:e>
                          <m:r>
                            <a:rPr lang="es-VE" i="1">
                              <a:latin typeface="Cambria Math" panose="02040503050406030204" pitchFamily="18" charset="0"/>
                              <a:ea typeface="Cambria Math" panose="02040503050406030204" pitchFamily="18" charset="0"/>
                            </a:rPr>
                            <m:t>𝜏</m:t>
                          </m:r>
                          <m:r>
                            <a:rPr lang="es-VE" i="1">
                              <a:latin typeface="Cambria Math" panose="02040503050406030204" pitchFamily="18" charset="0"/>
                              <a:ea typeface="Cambria Math" panose="02040503050406030204" pitchFamily="18" charset="0"/>
                            </a:rPr>
                            <m:t>𝑑</m:t>
                          </m:r>
                          <m:r>
                            <a:rPr lang="es-VE" i="1">
                              <a:latin typeface="Cambria Math" panose="02040503050406030204" pitchFamily="18" charset="0"/>
                              <a:ea typeface="Cambria Math" panose="02040503050406030204" pitchFamily="18" charset="0"/>
                            </a:rPr>
                            <m:t>𝜃</m:t>
                          </m:r>
                        </m:e>
                      </m:nary>
                      <m:nary>
                        <m:naryPr>
                          <m:limLoc m:val="undOvr"/>
                          <m:subHide m:val="on"/>
                          <m:supHide m:val="on"/>
                          <m:ctrlPr>
                            <a:rPr lang="es-VE" b="0" i="1" smtClean="0">
                              <a:latin typeface="Cambria Math" panose="02040503050406030204" pitchFamily="18" charset="0"/>
                              <a:ea typeface="Cambria Math" panose="02040503050406030204" pitchFamily="18" charset="0"/>
                            </a:rPr>
                          </m:ctrlPr>
                        </m:naryPr>
                        <m:sub/>
                        <m:sup/>
                        <m:e>
                          <m:r>
                            <a:rPr lang="es-VE" b="0" i="1" smtClean="0">
                              <a:latin typeface="Cambria Math" panose="02040503050406030204" pitchFamily="18" charset="0"/>
                              <a:ea typeface="Cambria Math" panose="02040503050406030204" pitchFamily="18" charset="0"/>
                            </a:rPr>
                            <m:t>=∆</m:t>
                          </m:r>
                          <m:sSub>
                            <m:sSubPr>
                              <m:ctrlPr>
                                <a:rPr lang="es-VE" b="0" i="1" smtClean="0">
                                  <a:latin typeface="Cambria Math" panose="02040503050406030204" pitchFamily="18" charset="0"/>
                                  <a:ea typeface="Cambria Math" panose="02040503050406030204" pitchFamily="18" charset="0"/>
                                </a:rPr>
                              </m:ctrlPr>
                            </m:sSubPr>
                            <m:e>
                              <m:r>
                                <a:rPr lang="es-VE" b="0" i="1" smtClean="0">
                                  <a:latin typeface="Cambria Math" panose="02040503050406030204" pitchFamily="18" charset="0"/>
                                  <a:ea typeface="Cambria Math" panose="02040503050406030204" pitchFamily="18" charset="0"/>
                                </a:rPr>
                                <m:t>𝐸</m:t>
                              </m:r>
                            </m:e>
                            <m:sub>
                              <m:r>
                                <a:rPr lang="es-VE" b="0" i="1" smtClean="0">
                                  <a:latin typeface="Cambria Math" panose="02040503050406030204" pitchFamily="18" charset="0"/>
                                  <a:ea typeface="Cambria Math" panose="02040503050406030204" pitchFamily="18" charset="0"/>
                                </a:rPr>
                                <m:t>𝑐</m:t>
                              </m:r>
                            </m:sub>
                          </m:sSub>
                          <m:r>
                            <a:rPr lang="es-VE" b="0" i="1" smtClean="0">
                              <a:latin typeface="Cambria Math" panose="02040503050406030204" pitchFamily="18" charset="0"/>
                              <a:ea typeface="Cambria Math" panose="02040503050406030204" pitchFamily="18" charset="0"/>
                            </a:rPr>
                            <m:t>=</m:t>
                          </m:r>
                        </m:e>
                      </m:nary>
                      <m:f>
                        <m:fPr>
                          <m:ctrlPr>
                            <a:rPr lang="es-VE" b="0" i="1" smtClean="0">
                              <a:latin typeface="Cambria Math" panose="02040503050406030204" pitchFamily="18" charset="0"/>
                              <a:ea typeface="Cambria Math" panose="02040503050406030204" pitchFamily="18" charset="0"/>
                            </a:rPr>
                          </m:ctrlPr>
                        </m:fPr>
                        <m:num>
                          <m:r>
                            <a:rPr lang="es-VE" b="0" i="1" smtClean="0">
                              <a:latin typeface="Cambria Math" panose="02040503050406030204" pitchFamily="18" charset="0"/>
                              <a:ea typeface="Cambria Math" panose="02040503050406030204" pitchFamily="18" charset="0"/>
                            </a:rPr>
                            <m:t>1</m:t>
                          </m:r>
                        </m:num>
                        <m:den>
                          <m:r>
                            <a:rPr lang="es-VE" b="0" i="1" smtClean="0">
                              <a:latin typeface="Cambria Math" panose="02040503050406030204" pitchFamily="18" charset="0"/>
                              <a:ea typeface="Cambria Math" panose="02040503050406030204" pitchFamily="18" charset="0"/>
                            </a:rPr>
                            <m:t>2</m:t>
                          </m:r>
                        </m:den>
                      </m:f>
                      <m:r>
                        <a:rPr lang="es-VE" b="0" i="1" smtClean="0">
                          <a:latin typeface="Cambria Math" panose="02040503050406030204" pitchFamily="18" charset="0"/>
                          <a:ea typeface="Cambria Math" panose="02040503050406030204" pitchFamily="18" charset="0"/>
                        </a:rPr>
                        <m:t>𝐼</m:t>
                      </m:r>
                      <m:sSubSup>
                        <m:sSubSupPr>
                          <m:ctrlPr>
                            <a:rPr lang="es-VE" b="0" i="1" smtClean="0">
                              <a:latin typeface="Cambria Math" panose="02040503050406030204" pitchFamily="18" charset="0"/>
                              <a:ea typeface="Cambria Math" panose="02040503050406030204" pitchFamily="18" charset="0"/>
                            </a:rPr>
                          </m:ctrlPr>
                        </m:sSubSupPr>
                        <m:e>
                          <m:r>
                            <a:rPr lang="es-VE" b="0" i="1" smtClean="0">
                              <a:latin typeface="Cambria Math" panose="02040503050406030204" pitchFamily="18" charset="0"/>
                              <a:ea typeface="Cambria Math" panose="02040503050406030204" pitchFamily="18" charset="0"/>
                            </a:rPr>
                            <m:t>𝜔</m:t>
                          </m:r>
                        </m:e>
                        <m:sub>
                          <m:r>
                            <a:rPr lang="es-VE" b="0" i="1" smtClean="0">
                              <a:latin typeface="Cambria Math" panose="02040503050406030204" pitchFamily="18" charset="0"/>
                              <a:ea typeface="Cambria Math" panose="02040503050406030204" pitchFamily="18" charset="0"/>
                            </a:rPr>
                            <m:t>𝑓</m:t>
                          </m:r>
                        </m:sub>
                        <m:sup>
                          <m:r>
                            <a:rPr lang="es-VE" b="0" i="1" smtClean="0">
                              <a:latin typeface="Cambria Math" panose="02040503050406030204" pitchFamily="18" charset="0"/>
                              <a:ea typeface="Cambria Math" panose="02040503050406030204" pitchFamily="18" charset="0"/>
                            </a:rPr>
                            <m:t>2</m:t>
                          </m:r>
                        </m:sup>
                      </m:sSubSup>
                      <m:r>
                        <a:rPr lang="es-VE" b="0" i="1" smtClean="0">
                          <a:latin typeface="Cambria Math" panose="02040503050406030204" pitchFamily="18" charset="0"/>
                          <a:ea typeface="Cambria Math" panose="02040503050406030204" pitchFamily="18" charset="0"/>
                        </a:rPr>
                        <m:t>−</m:t>
                      </m:r>
                      <m:f>
                        <m:fPr>
                          <m:ctrlPr>
                            <a:rPr lang="es-VE" b="0" i="1" smtClean="0">
                              <a:latin typeface="Cambria Math" panose="02040503050406030204" pitchFamily="18" charset="0"/>
                              <a:ea typeface="Cambria Math" panose="02040503050406030204" pitchFamily="18" charset="0"/>
                            </a:rPr>
                          </m:ctrlPr>
                        </m:fPr>
                        <m:num>
                          <m:r>
                            <a:rPr lang="es-VE" b="0" i="1" smtClean="0">
                              <a:latin typeface="Cambria Math" panose="02040503050406030204" pitchFamily="18" charset="0"/>
                              <a:ea typeface="Cambria Math" panose="02040503050406030204" pitchFamily="18" charset="0"/>
                            </a:rPr>
                            <m:t>1</m:t>
                          </m:r>
                        </m:num>
                        <m:den>
                          <m:r>
                            <a:rPr lang="es-VE" b="0" i="1" smtClean="0">
                              <a:latin typeface="Cambria Math" panose="02040503050406030204" pitchFamily="18" charset="0"/>
                              <a:ea typeface="Cambria Math" panose="02040503050406030204" pitchFamily="18" charset="0"/>
                            </a:rPr>
                            <m:t>2</m:t>
                          </m:r>
                        </m:den>
                      </m:f>
                      <m:r>
                        <a:rPr lang="es-VE" b="0" i="1" smtClean="0">
                          <a:latin typeface="Cambria Math" panose="02040503050406030204" pitchFamily="18" charset="0"/>
                          <a:ea typeface="Cambria Math" panose="02040503050406030204" pitchFamily="18" charset="0"/>
                        </a:rPr>
                        <m:t>𝐼</m:t>
                      </m:r>
                      <m:sSubSup>
                        <m:sSubSupPr>
                          <m:ctrlPr>
                            <a:rPr lang="es-VE" b="0" i="1" smtClean="0">
                              <a:latin typeface="Cambria Math" panose="02040503050406030204" pitchFamily="18" charset="0"/>
                              <a:ea typeface="Cambria Math" panose="02040503050406030204" pitchFamily="18" charset="0"/>
                            </a:rPr>
                          </m:ctrlPr>
                        </m:sSubSupPr>
                        <m:e>
                          <m:r>
                            <a:rPr lang="es-VE" b="0" i="1" smtClean="0">
                              <a:latin typeface="Cambria Math" panose="02040503050406030204" pitchFamily="18" charset="0"/>
                              <a:ea typeface="Cambria Math" panose="02040503050406030204" pitchFamily="18" charset="0"/>
                            </a:rPr>
                            <m:t>𝜔</m:t>
                          </m:r>
                        </m:e>
                        <m:sub>
                          <m:r>
                            <a:rPr lang="es-VE" b="0" i="1" smtClean="0">
                              <a:latin typeface="Cambria Math" panose="02040503050406030204" pitchFamily="18" charset="0"/>
                              <a:ea typeface="Cambria Math" panose="02040503050406030204" pitchFamily="18" charset="0"/>
                            </a:rPr>
                            <m:t>𝑖</m:t>
                          </m:r>
                        </m:sub>
                        <m:sup>
                          <m:r>
                            <a:rPr lang="es-VE" b="0" i="1" smtClean="0">
                              <a:latin typeface="Cambria Math" panose="02040503050406030204" pitchFamily="18" charset="0"/>
                              <a:ea typeface="Cambria Math" panose="02040503050406030204" pitchFamily="18" charset="0"/>
                            </a:rPr>
                            <m:t>2</m:t>
                          </m:r>
                        </m:sup>
                      </m:sSubSup>
                    </m:oMath>
                  </m:oMathPara>
                </a14:m>
                <a:endParaRPr lang="es-VE" dirty="0" smtClean="0"/>
              </a:p>
            </p:txBody>
          </p:sp>
        </mc:Choice>
        <mc:Fallback>
          <p:sp>
            <p:nvSpPr>
              <p:cNvPr id="3" name="Rectángulo 2"/>
              <p:cNvSpPr>
                <a:spLocks noRot="1" noChangeAspect="1" noMove="1" noResize="1" noEditPoints="1" noAdjustHandles="1" noChangeArrowheads="1" noChangeShapeType="1" noTextEdit="1"/>
              </p:cNvSpPr>
              <p:nvPr/>
            </p:nvSpPr>
            <p:spPr>
              <a:xfrm>
                <a:off x="1173050" y="3720853"/>
                <a:ext cx="6489879" cy="830099"/>
              </a:xfrm>
              <a:prstGeom prst="rect">
                <a:avLst/>
              </a:prstGeom>
              <a:blipFill rotWithShape="0">
                <a:blip r:embed="rId2"/>
                <a:stretch>
                  <a:fillRect/>
                </a:stretch>
              </a:blipFill>
            </p:spPr>
            <p:txBody>
              <a:bodyPr/>
              <a:lstStyle/>
              <a:p>
                <a:r>
                  <a:rPr lang="es-VE">
                    <a:noFill/>
                  </a:rPr>
                  <a:t> </a:t>
                </a:r>
              </a:p>
            </p:txBody>
          </p:sp>
        </mc:Fallback>
      </mc:AlternateContent>
      <p:sp>
        <p:nvSpPr>
          <p:cNvPr id="6" name="Rectángulo 5"/>
          <p:cNvSpPr/>
          <p:nvPr/>
        </p:nvSpPr>
        <p:spPr>
          <a:xfrm>
            <a:off x="838200" y="1923327"/>
            <a:ext cx="10515600" cy="1477328"/>
          </a:xfrm>
          <a:prstGeom prst="rect">
            <a:avLst/>
          </a:prstGeom>
        </p:spPr>
        <p:txBody>
          <a:bodyPr wrap="square">
            <a:spAutoFit/>
          </a:bodyPr>
          <a:lstStyle/>
          <a:p>
            <a:r>
              <a:rPr lang="es-VE" dirty="0">
                <a:solidFill>
                  <a:srgbClr val="000000"/>
                </a:solidFill>
              </a:rPr>
              <a:t>Supongamos que un cuerpo rígido arbitrario </a:t>
            </a:r>
            <a:r>
              <a:rPr lang="es-VE" dirty="0" smtClean="0">
                <a:solidFill>
                  <a:srgbClr val="000000"/>
                </a:solidFill>
              </a:rPr>
              <a:t>pivotea alrededor </a:t>
            </a:r>
            <a:r>
              <a:rPr lang="es-VE" dirty="0">
                <a:solidFill>
                  <a:srgbClr val="000000"/>
                </a:solidFill>
              </a:rPr>
              <a:t>del eje z. Se aplica al cuerpo una fuerza externa</a:t>
            </a:r>
            <a:br>
              <a:rPr lang="es-VE" dirty="0">
                <a:solidFill>
                  <a:srgbClr val="000000"/>
                </a:solidFill>
              </a:rPr>
            </a:br>
            <a:r>
              <a:rPr lang="es-VE" dirty="0">
                <a:solidFill>
                  <a:srgbClr val="000000"/>
                </a:solidFill>
              </a:rPr>
              <a:t>F que actúe en una dirección arbitraria en algún punto </a:t>
            </a:r>
            <a:r>
              <a:rPr lang="es-VE" dirty="0" smtClean="0">
                <a:solidFill>
                  <a:srgbClr val="000000"/>
                </a:solidFill>
              </a:rPr>
              <a:t>P  del </a:t>
            </a:r>
            <a:r>
              <a:rPr lang="es-VE" dirty="0">
                <a:solidFill>
                  <a:srgbClr val="000000"/>
                </a:solidFill>
              </a:rPr>
              <a:t>plano </a:t>
            </a:r>
            <a:r>
              <a:rPr lang="es-VE" dirty="0" err="1">
                <a:solidFill>
                  <a:srgbClr val="000000"/>
                </a:solidFill>
              </a:rPr>
              <a:t>xy</a:t>
            </a:r>
            <a:r>
              <a:rPr lang="es-VE" dirty="0">
                <a:solidFill>
                  <a:srgbClr val="000000"/>
                </a:solidFill>
              </a:rPr>
              <a:t>. Consideraremos el trabajo </a:t>
            </a:r>
            <a:r>
              <a:rPr lang="es-VE" dirty="0" err="1" smtClean="0">
                <a:solidFill>
                  <a:srgbClr val="000000"/>
                </a:solidFill>
              </a:rPr>
              <a:t>dW</a:t>
            </a:r>
            <a:r>
              <a:rPr lang="es-VE" dirty="0" smtClean="0">
                <a:solidFill>
                  <a:srgbClr val="000000"/>
                </a:solidFill>
              </a:rPr>
              <a:t> efectuado </a:t>
            </a:r>
            <a:r>
              <a:rPr lang="es-VE" dirty="0">
                <a:solidFill>
                  <a:srgbClr val="000000"/>
                </a:solidFill>
              </a:rPr>
              <a:t>por esta </a:t>
            </a:r>
            <a:r>
              <a:rPr lang="es-VE" dirty="0" smtClean="0">
                <a:solidFill>
                  <a:srgbClr val="000000"/>
                </a:solidFill>
              </a:rPr>
              <a:t>fuerza  cuando </a:t>
            </a:r>
            <a:r>
              <a:rPr lang="es-VE" dirty="0">
                <a:solidFill>
                  <a:srgbClr val="000000"/>
                </a:solidFill>
              </a:rPr>
              <a:t>el cuerpo gira en un ángulo </a:t>
            </a:r>
            <a:r>
              <a:rPr lang="es-VE" dirty="0" smtClean="0">
                <a:solidFill>
                  <a:srgbClr val="000000"/>
                </a:solidFill>
              </a:rPr>
              <a:t>d </a:t>
            </a:r>
            <a:r>
              <a:rPr lang="es-VE" dirty="0" smtClean="0">
                <a:solidFill>
                  <a:srgbClr val="000000"/>
                </a:solidFill>
                <a:sym typeface="Symbol" panose="05050102010706020507" pitchFamily="18" charset="2"/>
              </a:rPr>
              <a:t>. </a:t>
            </a:r>
            <a:r>
              <a:rPr lang="es-VE" dirty="0"/>
              <a:t>El punto </a:t>
            </a:r>
            <a:r>
              <a:rPr lang="es-VE" i="1" dirty="0"/>
              <a:t>P, </a:t>
            </a:r>
            <a:r>
              <a:rPr lang="es-VE" dirty="0"/>
              <a:t>que está a una distancia r del eje de </a:t>
            </a:r>
            <a:r>
              <a:rPr lang="es-VE" dirty="0" smtClean="0"/>
              <a:t>rotación, se </a:t>
            </a:r>
            <a:r>
              <a:rPr lang="es-VE" dirty="0"/>
              <a:t>mueve a lo largo de la distancia </a:t>
            </a:r>
            <a:r>
              <a:rPr lang="es-VE" i="1" dirty="0" err="1"/>
              <a:t>ds</a:t>
            </a:r>
            <a:r>
              <a:rPr lang="es-VE" i="1" dirty="0"/>
              <a:t> </a:t>
            </a:r>
            <a:r>
              <a:rPr lang="es-VE" dirty="0"/>
              <a:t>*&gt;</a:t>
            </a:r>
            <a:r>
              <a:rPr lang="es-VE" i="1" dirty="0"/>
              <a:t>r d(¡) </a:t>
            </a:r>
            <a:r>
              <a:rPr lang="es-VE" dirty="0"/>
              <a:t>cuando el</a:t>
            </a:r>
            <a:br>
              <a:rPr lang="es-VE" dirty="0"/>
            </a:br>
            <a:r>
              <a:rPr lang="es-VE" dirty="0"/>
              <a:t>cuerpo gira en el ángulo </a:t>
            </a:r>
            <a:r>
              <a:rPr lang="es-VE" i="1" dirty="0" err="1"/>
              <a:t>dtp</a:t>
            </a:r>
            <a:r>
              <a:rPr lang="es-VE" i="1" dirty="0"/>
              <a:t>. </a:t>
            </a:r>
            <a:r>
              <a:rPr lang="es-VE" dirty="0"/>
              <a:t>El trabajo </a:t>
            </a:r>
            <a:r>
              <a:rPr lang="es-VE" i="1" dirty="0" err="1"/>
              <a:t>dW</a:t>
            </a:r>
            <a:r>
              <a:rPr lang="es-VE" i="1" dirty="0"/>
              <a:t> </a:t>
            </a:r>
            <a:r>
              <a:rPr lang="es-VE" dirty="0"/>
              <a:t>puede, entonces, expresarse así</a:t>
            </a:r>
            <a:r>
              <a:rPr lang="es-VE" dirty="0" smtClean="0"/>
              <a:t>:</a:t>
            </a:r>
            <a:endParaRPr lang="es-VE" dirty="0"/>
          </a:p>
        </p:txBody>
      </p:sp>
      <p:pic>
        <p:nvPicPr>
          <p:cNvPr id="8" name="Imagen 7"/>
          <p:cNvPicPr>
            <a:picLocks noChangeAspect="1"/>
          </p:cNvPicPr>
          <p:nvPr/>
        </p:nvPicPr>
        <p:blipFill>
          <a:blip r:embed="rId3"/>
          <a:stretch>
            <a:fillRect/>
          </a:stretch>
        </p:blipFill>
        <p:spPr>
          <a:xfrm>
            <a:off x="8613417" y="2823600"/>
            <a:ext cx="2629839" cy="3708748"/>
          </a:xfrm>
          <a:prstGeom prst="rect">
            <a:avLst/>
          </a:prstGeom>
        </p:spPr>
      </p:pic>
    </p:spTree>
    <p:extLst>
      <p:ext uri="{BB962C8B-B14F-4D97-AF65-F5344CB8AC3E}">
        <p14:creationId xmlns:p14="http://schemas.microsoft.com/office/powerpoint/2010/main" val="1926359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65403"/>
          </a:xfrm>
          <a:solidFill>
            <a:srgbClr val="002060"/>
          </a:solidFill>
        </p:spPr>
        <p:txBody>
          <a:bodyPr>
            <a:normAutofit fontScale="90000"/>
          </a:bodyPr>
          <a:lstStyle/>
          <a:p>
            <a:r>
              <a:rPr lang="es-VE" b="1" dirty="0" smtClean="0">
                <a:solidFill>
                  <a:schemeClr val="bg1"/>
                </a:solidFill>
              </a:rPr>
              <a:t/>
            </a:r>
            <a:br>
              <a:rPr lang="es-VE" b="1" dirty="0" smtClean="0">
                <a:solidFill>
                  <a:schemeClr val="bg1"/>
                </a:solidFill>
              </a:rPr>
            </a:br>
            <a:r>
              <a:rPr lang="es-VE" b="1" dirty="0" smtClean="0">
                <a:solidFill>
                  <a:schemeClr val="bg1"/>
                </a:solidFill>
              </a:rPr>
              <a:t/>
            </a:r>
            <a:br>
              <a:rPr lang="es-VE" b="1" dirty="0" smtClean="0">
                <a:solidFill>
                  <a:schemeClr val="bg1"/>
                </a:solidFill>
              </a:rPr>
            </a:br>
            <a:r>
              <a:rPr lang="es-VE" b="1" dirty="0" smtClean="0">
                <a:solidFill>
                  <a:schemeClr val="bg1"/>
                </a:solidFill>
              </a:rPr>
              <a:t>Traslación </a:t>
            </a:r>
            <a:r>
              <a:rPr lang="es-VE" b="1" dirty="0">
                <a:solidFill>
                  <a:schemeClr val="bg1"/>
                </a:solidFill>
              </a:rPr>
              <a:t>y rotación combinadas:</a:t>
            </a:r>
            <a:br>
              <a:rPr lang="es-VE" b="1" dirty="0">
                <a:solidFill>
                  <a:schemeClr val="bg1"/>
                </a:solidFill>
              </a:rPr>
            </a:br>
            <a:r>
              <a:rPr lang="es-VE" dirty="0">
                <a:solidFill>
                  <a:schemeClr val="bg1"/>
                </a:solidFill>
              </a:rPr>
              <a:t/>
            </a:r>
            <a:br>
              <a:rPr lang="es-VE" dirty="0">
                <a:solidFill>
                  <a:schemeClr val="bg1"/>
                </a:solidFill>
              </a:rPr>
            </a:br>
            <a:endParaRPr lang="es-VE" dirty="0">
              <a:solidFill>
                <a:schemeClr val="bg1"/>
              </a:solidFill>
            </a:endParaRPr>
          </a:p>
        </p:txBody>
      </p:sp>
      <mc:AlternateContent xmlns:mc="http://schemas.openxmlformats.org/markup-compatibility/2006">
        <mc:Choice xmlns:a14="http://schemas.microsoft.com/office/drawing/2010/main" Requires="a14">
          <p:sp>
            <p:nvSpPr>
              <p:cNvPr id="5" name="Rectángulo 4"/>
              <p:cNvSpPr/>
              <p:nvPr/>
            </p:nvSpPr>
            <p:spPr>
              <a:xfrm>
                <a:off x="838200" y="1572217"/>
                <a:ext cx="10515600" cy="3970318"/>
              </a:xfrm>
              <a:prstGeom prst="rect">
                <a:avLst/>
              </a:prstGeom>
            </p:spPr>
            <p:txBody>
              <a:bodyPr wrap="square">
                <a:spAutoFit/>
              </a:bodyPr>
              <a:lstStyle/>
              <a:p>
                <a:r>
                  <a:rPr lang="es-VE" dirty="0" smtClean="0"/>
                  <a:t>El movimiento de rodadura es un caso especial de movimiento rotacional que realizan objetos redondos </a:t>
                </a:r>
                <a:r>
                  <a:rPr lang="es-VE" dirty="0"/>
                  <a:t>de radio R que se mueven por una superficie sin deslizarse. Para el movimiento de rodadura podemos conectar las cantidades lineales y angulares observando que la distancia lineal </a:t>
                </a:r>
                <a:r>
                  <a:rPr lang="es-VE" dirty="0" smtClean="0"/>
                  <a:t>que recorre </a:t>
                </a:r>
                <a:r>
                  <a:rPr lang="es-VE" dirty="0"/>
                  <a:t>el centro de masa es la misma que la longitud del arco correspondiente a la </a:t>
                </a:r>
                <a:r>
                  <a:rPr lang="es-VE" dirty="0" smtClean="0"/>
                  <a:t>circunferencia del </a:t>
                </a:r>
                <a:r>
                  <a:rPr lang="es-VE" dirty="0"/>
                  <a:t>objeto. Así, la relación entre la distancia lineal, r, que recorre el centro de masa, y el ángulo </a:t>
                </a:r>
                <a:r>
                  <a:rPr lang="es-VE" dirty="0" smtClean="0"/>
                  <a:t>de rotación </a:t>
                </a:r>
                <a:r>
                  <a:rPr lang="es-VE" dirty="0"/>
                  <a:t>es</a:t>
                </a:r>
              </a:p>
              <a:p>
                <a14:m>
                  <m:oMathPara xmlns:m="http://schemas.openxmlformats.org/officeDocument/2006/math">
                    <m:oMathParaPr>
                      <m:jc m:val="centerGroup"/>
                    </m:oMathParaPr>
                    <m:oMath xmlns:m="http://schemas.openxmlformats.org/officeDocument/2006/math">
                      <m:r>
                        <a:rPr lang="es-VE" b="0" i="1" smtClean="0">
                          <a:latin typeface="Cambria Math" panose="02040503050406030204" pitchFamily="18" charset="0"/>
                          <a:ea typeface="Cambria Math" panose="02040503050406030204" pitchFamily="18" charset="0"/>
                        </a:rPr>
                        <m:t>𝑟</m:t>
                      </m:r>
                      <m:r>
                        <a:rPr lang="es-VE" i="1">
                          <a:latin typeface="Cambria Math" panose="02040503050406030204" pitchFamily="18" charset="0"/>
                          <a:ea typeface="Cambria Math" panose="02040503050406030204" pitchFamily="18" charset="0"/>
                        </a:rPr>
                        <m:t>=</m:t>
                      </m:r>
                      <m:r>
                        <a:rPr lang="es-VE" i="1">
                          <a:latin typeface="Cambria Math" panose="02040503050406030204" pitchFamily="18" charset="0"/>
                          <a:ea typeface="Cambria Math" panose="02040503050406030204" pitchFamily="18" charset="0"/>
                        </a:rPr>
                        <m:t>𝑅</m:t>
                      </m:r>
                      <m:r>
                        <a:rPr lang="es-VE" i="1">
                          <a:latin typeface="Cambria Math" panose="02040503050406030204" pitchFamily="18" charset="0"/>
                          <a:ea typeface="Cambria Math" panose="02040503050406030204" pitchFamily="18" charset="0"/>
                        </a:rPr>
                        <m:t>∙</m:t>
                      </m:r>
                      <m:r>
                        <a:rPr lang="es-VE" i="1" smtClean="0">
                          <a:latin typeface="Cambria Math" panose="02040503050406030204" pitchFamily="18" charset="0"/>
                          <a:ea typeface="Cambria Math" panose="02040503050406030204" pitchFamily="18" charset="0"/>
                        </a:rPr>
                        <m:t>𝜃</m:t>
                      </m:r>
                    </m:oMath>
                  </m:oMathPara>
                </a14:m>
                <a:endParaRPr lang="es-VE" dirty="0"/>
              </a:p>
              <a:p>
                <a:r>
                  <a:rPr lang="es-VE" dirty="0"/>
                  <a:t>Tomando la derivada con respecto al tiempo, y teniendo presente que el radio, R, permanece constante, obtenemos las relaciones entre las rapideces y aceleraciones lineales y angulares:</a:t>
                </a:r>
              </a:p>
              <a:p>
                <a14:m>
                  <m:oMathPara xmlns:m="http://schemas.openxmlformats.org/officeDocument/2006/math">
                    <m:oMathParaPr>
                      <m:jc m:val="centerGroup"/>
                    </m:oMathParaPr>
                    <m:oMath xmlns:m="http://schemas.openxmlformats.org/officeDocument/2006/math">
                      <m:r>
                        <a:rPr lang="es-VE" b="0" i="1" smtClean="0">
                          <a:latin typeface="Cambria Math" panose="02040503050406030204" pitchFamily="18" charset="0"/>
                          <a:ea typeface="Cambria Math" panose="02040503050406030204" pitchFamily="18" charset="0"/>
                        </a:rPr>
                        <m:t>𝑣</m:t>
                      </m:r>
                      <m:r>
                        <a:rPr lang="es-VE" i="1">
                          <a:latin typeface="Cambria Math" panose="02040503050406030204" pitchFamily="18" charset="0"/>
                          <a:ea typeface="Cambria Math" panose="02040503050406030204" pitchFamily="18" charset="0"/>
                        </a:rPr>
                        <m:t>=</m:t>
                      </m:r>
                      <m:r>
                        <a:rPr lang="es-VE" i="1">
                          <a:latin typeface="Cambria Math" panose="02040503050406030204" pitchFamily="18" charset="0"/>
                          <a:ea typeface="Cambria Math" panose="02040503050406030204" pitchFamily="18" charset="0"/>
                        </a:rPr>
                        <m:t>𝑅</m:t>
                      </m:r>
                      <m:r>
                        <a:rPr lang="es-VE" i="1">
                          <a:latin typeface="Cambria Math" panose="02040503050406030204" pitchFamily="18" charset="0"/>
                          <a:ea typeface="Cambria Math" panose="02040503050406030204" pitchFamily="18" charset="0"/>
                        </a:rPr>
                        <m:t>∙</m:t>
                      </m:r>
                      <m:r>
                        <a:rPr lang="es-VE" i="1" smtClean="0">
                          <a:latin typeface="Cambria Math" panose="02040503050406030204" pitchFamily="18" charset="0"/>
                          <a:ea typeface="Cambria Math" panose="02040503050406030204" pitchFamily="18" charset="0"/>
                        </a:rPr>
                        <m:t>𝜔</m:t>
                      </m:r>
                    </m:oMath>
                  </m:oMathPara>
                </a14:m>
                <a:endParaRPr lang="es-VE" dirty="0"/>
              </a:p>
              <a:p>
                <a:r>
                  <a:rPr lang="es-VE" dirty="0" smtClean="0"/>
                  <a:t>y</a:t>
                </a:r>
                <a:endParaRPr lang="es-VE" dirty="0"/>
              </a:p>
              <a:p>
                <a14:m>
                  <m:oMathPara xmlns:m="http://schemas.openxmlformats.org/officeDocument/2006/math">
                    <m:oMathParaPr>
                      <m:jc m:val="centerGroup"/>
                    </m:oMathParaPr>
                    <m:oMath xmlns:m="http://schemas.openxmlformats.org/officeDocument/2006/math">
                      <m:r>
                        <a:rPr lang="es-VE" b="0" i="1" smtClean="0">
                          <a:latin typeface="Cambria Math" panose="02040503050406030204" pitchFamily="18" charset="0"/>
                          <a:ea typeface="Cambria Math" panose="02040503050406030204" pitchFamily="18" charset="0"/>
                        </a:rPr>
                        <m:t>𝑎</m:t>
                      </m:r>
                      <m:r>
                        <a:rPr lang="es-VE" i="1">
                          <a:latin typeface="Cambria Math" panose="02040503050406030204" pitchFamily="18" charset="0"/>
                          <a:ea typeface="Cambria Math" panose="02040503050406030204" pitchFamily="18" charset="0"/>
                        </a:rPr>
                        <m:t>=</m:t>
                      </m:r>
                      <m:r>
                        <a:rPr lang="es-VE" i="1">
                          <a:latin typeface="Cambria Math" panose="02040503050406030204" pitchFamily="18" charset="0"/>
                          <a:ea typeface="Cambria Math" panose="02040503050406030204" pitchFamily="18" charset="0"/>
                        </a:rPr>
                        <m:t>𝑅</m:t>
                      </m:r>
                      <m:r>
                        <a:rPr lang="es-VE" i="1">
                          <a:latin typeface="Cambria Math" panose="02040503050406030204" pitchFamily="18" charset="0"/>
                          <a:ea typeface="Cambria Math" panose="02040503050406030204" pitchFamily="18" charset="0"/>
                        </a:rPr>
                        <m:t>∙</m:t>
                      </m:r>
                      <m:r>
                        <a:rPr lang="es-VE" i="1" smtClean="0">
                          <a:latin typeface="Cambria Math" panose="02040503050406030204" pitchFamily="18" charset="0"/>
                          <a:ea typeface="Cambria Math" panose="02040503050406030204" pitchFamily="18" charset="0"/>
                        </a:rPr>
                        <m:t>𝛼</m:t>
                      </m:r>
                    </m:oMath>
                  </m:oMathPara>
                </a14:m>
                <a:endParaRPr lang="es-VE" dirty="0"/>
              </a:p>
              <a:p>
                <a:r>
                  <a:rPr lang="es-VE" dirty="0" smtClean="0"/>
                  <a:t>Sabiendo que: </a:t>
                </a:r>
                <a:r>
                  <a:rPr lang="es-VE" dirty="0"/>
                  <a:t>si R es la mayor distancia perpendicular de cualquier parte del objeto que gira al eje de rotación, entonces el momento de inercia siempre se relaciona con la masa de un objeto mediante</a:t>
                </a:r>
              </a:p>
              <a:p>
                <a:r>
                  <a:rPr lang="es-VE" dirty="0"/>
                  <a:t>I </a:t>
                </a:r>
                <a:r>
                  <a:rPr lang="es-VE" dirty="0" err="1"/>
                  <a:t>cMR</a:t>
                </a:r>
                <a:r>
                  <a:rPr lang="es-VE" dirty="0"/>
                  <a:t> c = , con 2 0 1 &lt; ≤ </a:t>
                </a:r>
              </a:p>
            </p:txBody>
          </p:sp>
        </mc:Choice>
        <mc:Fallback>
          <p:sp>
            <p:nvSpPr>
              <p:cNvPr id="5" name="Rectángulo 4"/>
              <p:cNvSpPr>
                <a:spLocks noRot="1" noChangeAspect="1" noMove="1" noResize="1" noEditPoints="1" noAdjustHandles="1" noChangeArrowheads="1" noChangeShapeType="1" noTextEdit="1"/>
              </p:cNvSpPr>
              <p:nvPr/>
            </p:nvSpPr>
            <p:spPr>
              <a:xfrm>
                <a:off x="838200" y="1572217"/>
                <a:ext cx="10515600" cy="3970318"/>
              </a:xfrm>
              <a:prstGeom prst="rect">
                <a:avLst/>
              </a:prstGeom>
              <a:blipFill rotWithShape="0">
                <a:blip r:embed="rId2"/>
                <a:stretch>
                  <a:fillRect l="-522" t="-922" r="-812" b="-1536"/>
                </a:stretch>
              </a:blipFill>
            </p:spPr>
            <p:txBody>
              <a:bodyPr/>
              <a:lstStyle/>
              <a:p>
                <a:r>
                  <a:rPr lang="es-VE">
                    <a:noFill/>
                  </a:rPr>
                  <a:t> </a:t>
                </a:r>
              </a:p>
            </p:txBody>
          </p:sp>
        </mc:Fallback>
      </mc:AlternateContent>
    </p:spTree>
    <p:extLst>
      <p:ext uri="{BB962C8B-B14F-4D97-AF65-F5344CB8AC3E}">
        <p14:creationId xmlns:p14="http://schemas.microsoft.com/office/powerpoint/2010/main" val="794957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65403"/>
          </a:xfrm>
          <a:solidFill>
            <a:srgbClr val="002060"/>
          </a:solidFill>
        </p:spPr>
        <p:txBody>
          <a:bodyPr>
            <a:normAutofit fontScale="90000"/>
          </a:bodyPr>
          <a:lstStyle/>
          <a:p>
            <a:r>
              <a:rPr lang="es-VE" b="1" dirty="0" smtClean="0">
                <a:solidFill>
                  <a:schemeClr val="bg1"/>
                </a:solidFill>
              </a:rPr>
              <a:t/>
            </a:r>
            <a:br>
              <a:rPr lang="es-VE" b="1" dirty="0" smtClean="0">
                <a:solidFill>
                  <a:schemeClr val="bg1"/>
                </a:solidFill>
              </a:rPr>
            </a:br>
            <a:r>
              <a:rPr lang="es-VE" b="1" dirty="0" smtClean="0">
                <a:solidFill>
                  <a:schemeClr val="bg1"/>
                </a:solidFill>
              </a:rPr>
              <a:t/>
            </a:r>
            <a:br>
              <a:rPr lang="es-VE" b="1" dirty="0" smtClean="0">
                <a:solidFill>
                  <a:schemeClr val="bg1"/>
                </a:solidFill>
              </a:rPr>
            </a:br>
            <a:r>
              <a:rPr lang="es-VE" b="1" dirty="0" smtClean="0">
                <a:solidFill>
                  <a:schemeClr val="bg1"/>
                </a:solidFill>
              </a:rPr>
              <a:t>Traslación </a:t>
            </a:r>
            <a:r>
              <a:rPr lang="es-VE" b="1" dirty="0">
                <a:solidFill>
                  <a:schemeClr val="bg1"/>
                </a:solidFill>
              </a:rPr>
              <a:t>y rotación combinadas:</a:t>
            </a:r>
            <a:br>
              <a:rPr lang="es-VE" b="1" dirty="0">
                <a:solidFill>
                  <a:schemeClr val="bg1"/>
                </a:solidFill>
              </a:rPr>
            </a:br>
            <a:r>
              <a:rPr lang="es-VE" dirty="0">
                <a:solidFill>
                  <a:schemeClr val="bg1"/>
                </a:solidFill>
              </a:rPr>
              <a:t/>
            </a:r>
            <a:br>
              <a:rPr lang="es-VE" dirty="0">
                <a:solidFill>
                  <a:schemeClr val="bg1"/>
                </a:solidFill>
              </a:rPr>
            </a:br>
            <a:endParaRPr lang="es-VE" dirty="0">
              <a:solidFill>
                <a:schemeClr val="bg1"/>
              </a:solidFill>
            </a:endParaRPr>
          </a:p>
        </p:txBody>
      </p:sp>
      <mc:AlternateContent xmlns:mc="http://schemas.openxmlformats.org/markup-compatibility/2006">
        <mc:Choice xmlns:a14="http://schemas.microsoft.com/office/drawing/2010/main" Requires="a14">
          <p:sp>
            <p:nvSpPr>
              <p:cNvPr id="3" name="Rectángulo 2"/>
              <p:cNvSpPr/>
              <p:nvPr/>
            </p:nvSpPr>
            <p:spPr>
              <a:xfrm>
                <a:off x="838200" y="1572925"/>
                <a:ext cx="10515600" cy="1718932"/>
              </a:xfrm>
              <a:prstGeom prst="rect">
                <a:avLst/>
              </a:prstGeom>
            </p:spPr>
            <p:txBody>
              <a:bodyPr wrap="square">
                <a:spAutoFit/>
              </a:bodyPr>
              <a:lstStyle/>
              <a:p>
                <a:r>
                  <a:rPr lang="es-VE" dirty="0" smtClean="0"/>
                  <a:t>El </a:t>
                </a:r>
                <a:r>
                  <a:rPr lang="es-VE" dirty="0"/>
                  <a:t>movimiento de un cuerpo rígido siempre puede dividirse, en movimientos independientes de traslación del centro de masa y rotación alrededor del centro de masa. </a:t>
                </a:r>
                <a:r>
                  <a:rPr lang="es-VE" dirty="0" smtClean="0"/>
                  <a:t>La </a:t>
                </a:r>
                <a:r>
                  <a:rPr lang="es-VE" dirty="0"/>
                  <a:t>energía cinética del cuerpo es la suma de una </a:t>
                </a:r>
                <a:r>
                  <a:rPr lang="es-VE" dirty="0" smtClean="0"/>
                  <a:t>parte asociada </a:t>
                </a:r>
                <a:r>
                  <a:rPr lang="es-VE" dirty="0"/>
                  <a:t>al </a:t>
                </a:r>
                <a:r>
                  <a:rPr lang="es-VE" dirty="0" smtClean="0"/>
                  <a:t>movimiento de traslación del </a:t>
                </a:r>
                <a:r>
                  <a:rPr lang="es-VE" dirty="0"/>
                  <a:t>centro de masa y una </a:t>
                </a:r>
                <a:r>
                  <a:rPr lang="es-VE" dirty="0" smtClean="0"/>
                  <a:t>parte </a:t>
                </a:r>
                <a:r>
                  <a:rPr lang="es-VE" dirty="0"/>
                  <a:t>a </a:t>
                </a:r>
                <a:r>
                  <a:rPr lang="es-VE" dirty="0" smtClean="0"/>
                  <a:t>la rotación </a:t>
                </a:r>
                <a:r>
                  <a:rPr lang="es-VE" dirty="0"/>
                  <a:t>alrededor </a:t>
                </a:r>
                <a:r>
                  <a:rPr lang="es-VE" dirty="0" smtClean="0"/>
                  <a:t>de </a:t>
                </a:r>
                <a:r>
                  <a:rPr lang="es-VE" dirty="0"/>
                  <a:t>un eje que pasa por el centro de </a:t>
                </a:r>
                <a:r>
                  <a:rPr lang="es-VE" dirty="0" smtClean="0"/>
                  <a:t>masa.</a:t>
                </a:r>
              </a:p>
              <a:p>
                <a14:m>
                  <m:oMathPara xmlns:m="http://schemas.openxmlformats.org/officeDocument/2006/math">
                    <m:oMathParaPr>
                      <m:jc m:val="centerGroup"/>
                    </m:oMathParaPr>
                    <m:oMath xmlns:m="http://schemas.openxmlformats.org/officeDocument/2006/math">
                      <m:sSub>
                        <m:sSubPr>
                          <m:ctrlPr>
                            <a:rPr lang="es-VE" i="1" smtClean="0">
                              <a:latin typeface="Cambria Math" panose="02040503050406030204" pitchFamily="18" charset="0"/>
                            </a:rPr>
                          </m:ctrlPr>
                        </m:sSubPr>
                        <m:e>
                          <m:r>
                            <a:rPr lang="es-VE" b="0" i="1" smtClean="0">
                              <a:latin typeface="Cambria Math" panose="02040503050406030204" pitchFamily="18" charset="0"/>
                            </a:rPr>
                            <m:t>𝐸</m:t>
                          </m:r>
                        </m:e>
                        <m:sub>
                          <m:r>
                            <a:rPr lang="es-VE" b="0" i="1" smtClean="0">
                              <a:latin typeface="Cambria Math" panose="02040503050406030204" pitchFamily="18" charset="0"/>
                            </a:rPr>
                            <m:t>𝑐</m:t>
                          </m:r>
                        </m:sub>
                      </m:sSub>
                      <m:r>
                        <a:rPr lang="es-VE" i="1" smtClean="0">
                          <a:latin typeface="Cambria Math" panose="02040503050406030204" pitchFamily="18" charset="0"/>
                          <a:ea typeface="Cambria Math" panose="02040503050406030204" pitchFamily="18" charset="0"/>
                        </a:rPr>
                        <m:t>=</m:t>
                      </m:r>
                      <m:f>
                        <m:fPr>
                          <m:ctrlPr>
                            <a:rPr lang="es-VE" i="1" smtClean="0">
                              <a:latin typeface="Cambria Math" panose="02040503050406030204" pitchFamily="18" charset="0"/>
                              <a:ea typeface="Cambria Math" panose="02040503050406030204" pitchFamily="18" charset="0"/>
                            </a:rPr>
                          </m:ctrlPr>
                        </m:fPr>
                        <m:num>
                          <m:r>
                            <a:rPr lang="es-VE" b="0" i="1" smtClean="0">
                              <a:latin typeface="Cambria Math" panose="02040503050406030204" pitchFamily="18" charset="0"/>
                              <a:ea typeface="Cambria Math" panose="02040503050406030204" pitchFamily="18" charset="0"/>
                            </a:rPr>
                            <m:t>1</m:t>
                          </m:r>
                        </m:num>
                        <m:den>
                          <m:r>
                            <a:rPr lang="es-VE" b="0" i="1" smtClean="0">
                              <a:latin typeface="Cambria Math" panose="02040503050406030204" pitchFamily="18" charset="0"/>
                              <a:ea typeface="Cambria Math" panose="02040503050406030204" pitchFamily="18" charset="0"/>
                            </a:rPr>
                            <m:t>2</m:t>
                          </m:r>
                        </m:den>
                      </m:f>
                      <m:r>
                        <a:rPr lang="es-VE" b="0" i="1" smtClean="0">
                          <a:latin typeface="Cambria Math" panose="02040503050406030204" pitchFamily="18" charset="0"/>
                          <a:ea typeface="Cambria Math" panose="02040503050406030204" pitchFamily="18" charset="0"/>
                        </a:rPr>
                        <m:t>𝑀</m:t>
                      </m:r>
                      <m:sSubSup>
                        <m:sSubSupPr>
                          <m:ctrlPr>
                            <a:rPr lang="es-VE" b="0" i="1" smtClean="0">
                              <a:latin typeface="Cambria Math" panose="02040503050406030204" pitchFamily="18" charset="0"/>
                              <a:ea typeface="Cambria Math" panose="02040503050406030204" pitchFamily="18" charset="0"/>
                            </a:rPr>
                          </m:ctrlPr>
                        </m:sSubSupPr>
                        <m:e>
                          <m:r>
                            <a:rPr lang="es-VE" b="0" i="1" smtClean="0">
                              <a:latin typeface="Cambria Math" panose="02040503050406030204" pitchFamily="18" charset="0"/>
                              <a:ea typeface="Cambria Math" panose="02040503050406030204" pitchFamily="18" charset="0"/>
                            </a:rPr>
                            <m:t>𝑣</m:t>
                          </m:r>
                        </m:e>
                        <m:sub>
                          <m:r>
                            <a:rPr lang="es-VE" b="0" i="1" smtClean="0">
                              <a:latin typeface="Cambria Math" panose="02040503050406030204" pitchFamily="18" charset="0"/>
                              <a:ea typeface="Cambria Math" panose="02040503050406030204" pitchFamily="18" charset="0"/>
                            </a:rPr>
                            <m:t>𝐶𝑀</m:t>
                          </m:r>
                        </m:sub>
                        <m:sup>
                          <m:r>
                            <a:rPr lang="es-VE" b="0" i="1" smtClean="0">
                              <a:latin typeface="Cambria Math" panose="02040503050406030204" pitchFamily="18" charset="0"/>
                              <a:ea typeface="Cambria Math" panose="02040503050406030204" pitchFamily="18" charset="0"/>
                            </a:rPr>
                            <m:t>2</m:t>
                          </m:r>
                        </m:sup>
                      </m:sSubSup>
                      <m:r>
                        <a:rPr lang="es-VE" b="0" i="1" smtClean="0">
                          <a:latin typeface="Cambria Math" panose="02040503050406030204" pitchFamily="18" charset="0"/>
                          <a:ea typeface="Cambria Math" panose="02040503050406030204" pitchFamily="18" charset="0"/>
                        </a:rPr>
                        <m:t>+</m:t>
                      </m:r>
                      <m:f>
                        <m:fPr>
                          <m:ctrlPr>
                            <a:rPr lang="es-VE" b="0" i="1" smtClean="0">
                              <a:latin typeface="Cambria Math" panose="02040503050406030204" pitchFamily="18" charset="0"/>
                              <a:ea typeface="Cambria Math" panose="02040503050406030204" pitchFamily="18" charset="0"/>
                            </a:rPr>
                          </m:ctrlPr>
                        </m:fPr>
                        <m:num>
                          <m:r>
                            <a:rPr lang="es-VE" b="0" i="1" smtClean="0">
                              <a:latin typeface="Cambria Math" panose="02040503050406030204" pitchFamily="18" charset="0"/>
                              <a:ea typeface="Cambria Math" panose="02040503050406030204" pitchFamily="18" charset="0"/>
                            </a:rPr>
                            <m:t>1</m:t>
                          </m:r>
                        </m:num>
                        <m:den>
                          <m:r>
                            <a:rPr lang="es-VE" b="0" i="1" smtClean="0">
                              <a:latin typeface="Cambria Math" panose="02040503050406030204" pitchFamily="18" charset="0"/>
                              <a:ea typeface="Cambria Math" panose="02040503050406030204" pitchFamily="18" charset="0"/>
                            </a:rPr>
                            <m:t>2</m:t>
                          </m:r>
                        </m:den>
                      </m:f>
                      <m:sSub>
                        <m:sSubPr>
                          <m:ctrlPr>
                            <a:rPr lang="es-VE" b="0" i="1" smtClean="0">
                              <a:latin typeface="Cambria Math" panose="02040503050406030204" pitchFamily="18" charset="0"/>
                              <a:ea typeface="Cambria Math" panose="02040503050406030204" pitchFamily="18" charset="0"/>
                            </a:rPr>
                          </m:ctrlPr>
                        </m:sSubPr>
                        <m:e>
                          <m:r>
                            <a:rPr lang="es-VE" b="0" i="1" smtClean="0">
                              <a:latin typeface="Cambria Math" panose="02040503050406030204" pitchFamily="18" charset="0"/>
                              <a:ea typeface="Cambria Math" panose="02040503050406030204" pitchFamily="18" charset="0"/>
                            </a:rPr>
                            <m:t>𝐼</m:t>
                          </m:r>
                        </m:e>
                        <m:sub>
                          <m:r>
                            <a:rPr lang="es-VE" b="0" i="1" smtClean="0">
                              <a:latin typeface="Cambria Math" panose="02040503050406030204" pitchFamily="18" charset="0"/>
                              <a:ea typeface="Cambria Math" panose="02040503050406030204" pitchFamily="18" charset="0"/>
                            </a:rPr>
                            <m:t>𝐶𝑀</m:t>
                          </m:r>
                        </m:sub>
                      </m:sSub>
                      <m:sSup>
                        <m:sSupPr>
                          <m:ctrlPr>
                            <a:rPr lang="es-VE" b="0" i="1" smtClean="0">
                              <a:latin typeface="Cambria Math" panose="02040503050406030204" pitchFamily="18" charset="0"/>
                              <a:ea typeface="Cambria Math" panose="02040503050406030204" pitchFamily="18" charset="0"/>
                            </a:rPr>
                          </m:ctrlPr>
                        </m:sSupPr>
                        <m:e>
                          <m:r>
                            <a:rPr lang="es-VE" b="0" i="1" smtClean="0">
                              <a:latin typeface="Cambria Math" panose="02040503050406030204" pitchFamily="18" charset="0"/>
                              <a:ea typeface="Cambria Math" panose="02040503050406030204" pitchFamily="18" charset="0"/>
                            </a:rPr>
                            <m:t>𝜔</m:t>
                          </m:r>
                        </m:e>
                        <m:sup>
                          <m:r>
                            <a:rPr lang="es-VE" b="0" i="1" smtClean="0">
                              <a:latin typeface="Cambria Math" panose="02040503050406030204" pitchFamily="18" charset="0"/>
                              <a:ea typeface="Cambria Math" panose="02040503050406030204" pitchFamily="18" charset="0"/>
                            </a:rPr>
                            <m:t>2</m:t>
                          </m:r>
                        </m:sup>
                      </m:sSup>
                    </m:oMath>
                  </m:oMathPara>
                </a14:m>
                <a:endParaRPr lang="es-VE" dirty="0"/>
              </a:p>
            </p:txBody>
          </p:sp>
        </mc:Choice>
        <mc:Fallback>
          <p:sp>
            <p:nvSpPr>
              <p:cNvPr id="3" name="Rectángulo 2"/>
              <p:cNvSpPr>
                <a:spLocks noRot="1" noChangeAspect="1" noMove="1" noResize="1" noEditPoints="1" noAdjustHandles="1" noChangeArrowheads="1" noChangeShapeType="1" noTextEdit="1"/>
              </p:cNvSpPr>
              <p:nvPr/>
            </p:nvSpPr>
            <p:spPr>
              <a:xfrm>
                <a:off x="838200" y="1572925"/>
                <a:ext cx="10515600" cy="1718932"/>
              </a:xfrm>
              <a:prstGeom prst="rect">
                <a:avLst/>
              </a:prstGeom>
              <a:blipFill rotWithShape="0">
                <a:blip r:embed="rId2"/>
                <a:stretch>
                  <a:fillRect l="-522" t="-1773"/>
                </a:stretch>
              </a:blipFill>
            </p:spPr>
            <p:txBody>
              <a:bodyPr/>
              <a:lstStyle/>
              <a:p>
                <a:r>
                  <a:rPr lang="es-VE">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838200" y="3434254"/>
                <a:ext cx="10515600" cy="2516523"/>
              </a:xfrm>
              <a:prstGeom prst="rect">
                <a:avLst/>
              </a:prstGeom>
            </p:spPr>
            <p:txBody>
              <a:bodyPr wrap="square">
                <a:spAutoFit/>
              </a:bodyPr>
              <a:lstStyle/>
              <a:p>
                <a:r>
                  <a:rPr lang="es-VE" dirty="0" smtClean="0"/>
                  <a:t>Imagine una rueda que gira </a:t>
                </a:r>
                <a:r>
                  <a:rPr lang="es-VE" dirty="0"/>
                  <a:t>media revolución y, por tanto, se mueve horizontalmente la mitad de su </a:t>
                </a:r>
                <a:r>
                  <a:rPr lang="es-VE" dirty="0" smtClean="0"/>
                  <a:t>circunferencia. </a:t>
                </a:r>
                <a:r>
                  <a:rPr lang="es-VE" dirty="0"/>
                  <a:t>Entonces, la velocidad angular </a:t>
                </a:r>
                <a:r>
                  <a:rPr lang="es-VE" dirty="0" smtClean="0"/>
                  <a:t>de </a:t>
                </a:r>
                <a:r>
                  <a:rPr lang="es-VE" dirty="0"/>
                  <a:t>la rueda es el desplazamiento angular </a:t>
                </a:r>
                <a:r>
                  <a:rPr lang="es-VE" dirty="0" smtClean="0">
                    <a:sym typeface="Symbol" panose="05050102010706020507" pitchFamily="18" charset="2"/>
                  </a:rPr>
                  <a:t> </a:t>
                </a:r>
                <a:r>
                  <a:rPr lang="es-VE" dirty="0" smtClean="0"/>
                  <a:t>aquí </a:t>
                </a:r>
                <a:r>
                  <a:rPr lang="es-VE" dirty="0"/>
                  <a:t>de media revolución, </a:t>
                </a:r>
                <a:r>
                  <a:rPr lang="es-VE" dirty="0" smtClean="0"/>
                  <a:t>o </a:t>
                </a:r>
                <a:r>
                  <a:rPr lang="es-VE" dirty="0" smtClean="0">
                    <a:sym typeface="Symbol" panose="05050102010706020507" pitchFamily="18" charset="2"/>
                  </a:rPr>
                  <a:t></a:t>
                </a:r>
                <a:r>
                  <a:rPr lang="es-VE" dirty="0" smtClean="0"/>
                  <a:t> </a:t>
                </a:r>
                <a:r>
                  <a:rPr lang="es-VE" dirty="0"/>
                  <a:t>radianes, dividido por </a:t>
                </a:r>
                <a:r>
                  <a:rPr lang="es-VE" dirty="0" smtClean="0">
                    <a:sym typeface="Symbol" panose="05050102010706020507" pitchFamily="18" charset="2"/>
                  </a:rPr>
                  <a:t>t</a:t>
                </a:r>
                <a:r>
                  <a:rPr lang="es-VE" dirty="0" smtClean="0"/>
                  <a:t>. </a:t>
                </a:r>
                <a14:m>
                  <m:oMath xmlns:m="http://schemas.openxmlformats.org/officeDocument/2006/math">
                    <m:r>
                      <a:rPr lang="es-VE" i="1" smtClean="0">
                        <a:latin typeface="Cambria Math" panose="02040503050406030204" pitchFamily="18" charset="0"/>
                        <a:ea typeface="Cambria Math" panose="02040503050406030204" pitchFamily="18" charset="0"/>
                      </a:rPr>
                      <m:t>𝜔</m:t>
                    </m:r>
                    <m:r>
                      <a:rPr lang="es-VE" i="1" smtClean="0">
                        <a:latin typeface="Cambria Math" panose="02040503050406030204" pitchFamily="18" charset="0"/>
                        <a:ea typeface="Cambria Math" panose="02040503050406030204" pitchFamily="18" charset="0"/>
                      </a:rPr>
                      <m:t>=</m:t>
                    </m:r>
                    <m:f>
                      <m:fPr>
                        <m:ctrlPr>
                          <a:rPr lang="es-VE" i="1" smtClean="0">
                            <a:latin typeface="Cambria Math" panose="02040503050406030204" pitchFamily="18" charset="0"/>
                            <a:ea typeface="Cambria Math" panose="02040503050406030204" pitchFamily="18" charset="0"/>
                          </a:rPr>
                        </m:ctrlPr>
                      </m:fPr>
                      <m:num>
                        <m:r>
                          <a:rPr lang="es-VE" i="1" smtClean="0">
                            <a:latin typeface="Cambria Math" panose="02040503050406030204" pitchFamily="18" charset="0"/>
                            <a:ea typeface="Cambria Math" panose="02040503050406030204" pitchFamily="18" charset="0"/>
                          </a:rPr>
                          <m:t>𝜋</m:t>
                        </m:r>
                      </m:num>
                      <m:den>
                        <m:r>
                          <a:rPr lang="es-VE"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𝑡</m:t>
                        </m:r>
                      </m:den>
                    </m:f>
                  </m:oMath>
                </a14:m>
                <a:r>
                  <a:rPr lang="es-VE" dirty="0" smtClean="0"/>
                  <a:t>. Su </a:t>
                </a:r>
                <a:r>
                  <a:rPr lang="es-VE" dirty="0"/>
                  <a:t>velocidad de traslación es la distancia </a:t>
                </a:r>
                <a:r>
                  <a:rPr lang="es-VE" dirty="0" smtClean="0"/>
                  <a:t>que </a:t>
                </a:r>
                <a:r>
                  <a:rPr lang="es-VE" dirty="0"/>
                  <a:t>recorre la </a:t>
                </a:r>
                <a:r>
                  <a:rPr lang="es-VE" dirty="0" smtClean="0"/>
                  <a:t>rueda, en este caso media circunferencia, </a:t>
                </a:r>
                <a:r>
                  <a:rPr lang="es-VE" dirty="0" smtClean="0">
                    <a:sym typeface="Symbol" panose="05050102010706020507" pitchFamily="18" charset="2"/>
                  </a:rPr>
                  <a:t>R y la velocidad de traslación será </a:t>
                </a:r>
                <a14:m>
                  <m:oMath xmlns:m="http://schemas.openxmlformats.org/officeDocument/2006/math">
                    <m:r>
                      <a:rPr lang="es-VE" b="0" i="1" smtClean="0">
                        <a:latin typeface="Cambria Math" panose="02040503050406030204" pitchFamily="18" charset="0"/>
                        <a:sym typeface="Symbol" panose="05050102010706020507" pitchFamily="18" charset="2"/>
                      </a:rPr>
                      <m:t>𝑣</m:t>
                    </m:r>
                    <m:r>
                      <a:rPr lang="es-VE" b="0" i="1" smtClean="0">
                        <a:latin typeface="Cambria Math" panose="02040503050406030204" pitchFamily="18" charset="0"/>
                        <a:ea typeface="Cambria Math" panose="02040503050406030204" pitchFamily="18" charset="0"/>
                        <a:sym typeface="Symbol" panose="05050102010706020507" pitchFamily="18" charset="2"/>
                      </a:rPr>
                      <m:t>=</m:t>
                    </m:r>
                    <m:f>
                      <m:fPr>
                        <m:ctrlPr>
                          <a:rPr lang="es-VE" b="0" i="1" smtClean="0">
                            <a:latin typeface="Cambria Math" panose="02040503050406030204" pitchFamily="18" charset="0"/>
                            <a:ea typeface="Cambria Math" panose="02040503050406030204" pitchFamily="18" charset="0"/>
                            <a:sym typeface="Symbol" panose="05050102010706020507" pitchFamily="18" charset="2"/>
                          </a:rPr>
                        </m:ctrlPr>
                      </m:fPr>
                      <m:num>
                        <m:r>
                          <a:rPr lang="es-VE" i="1">
                            <a:latin typeface="Cambria Math" panose="02040503050406030204" pitchFamily="18" charset="0"/>
                            <a:ea typeface="Cambria Math" panose="02040503050406030204" pitchFamily="18" charset="0"/>
                            <a:sym typeface="Symbol" panose="05050102010706020507" pitchFamily="18" charset="2"/>
                          </a:rPr>
                          <m:t>𝜋</m:t>
                        </m:r>
                        <m:r>
                          <a:rPr lang="es-VE" i="1">
                            <a:latin typeface="Cambria Math" panose="02040503050406030204" pitchFamily="18" charset="0"/>
                            <a:ea typeface="Cambria Math" panose="02040503050406030204" pitchFamily="18" charset="0"/>
                            <a:sym typeface="Symbol" panose="05050102010706020507" pitchFamily="18" charset="2"/>
                          </a:rPr>
                          <m:t>∙</m:t>
                        </m:r>
                        <m:r>
                          <a:rPr lang="es-VE" i="1">
                            <a:latin typeface="Cambria Math" panose="02040503050406030204" pitchFamily="18" charset="0"/>
                            <a:ea typeface="Cambria Math" panose="02040503050406030204" pitchFamily="18" charset="0"/>
                            <a:sym typeface="Symbol" panose="05050102010706020507" pitchFamily="18" charset="2"/>
                          </a:rPr>
                          <m:t>𝑅</m:t>
                        </m:r>
                      </m:num>
                      <m:den>
                        <m:r>
                          <a:rPr lang="es-VE" b="0" i="1" smtClean="0">
                            <a:latin typeface="Cambria Math" panose="02040503050406030204" pitchFamily="18" charset="0"/>
                            <a:ea typeface="Cambria Math" panose="02040503050406030204" pitchFamily="18" charset="0"/>
                            <a:sym typeface="Symbol" panose="05050102010706020507" pitchFamily="18" charset="2"/>
                          </a:rPr>
                          <m:t>∆</m:t>
                        </m:r>
                        <m:r>
                          <a:rPr lang="es-VE" b="0" i="1" smtClean="0">
                            <a:latin typeface="Cambria Math" panose="02040503050406030204" pitchFamily="18" charset="0"/>
                            <a:ea typeface="Cambria Math" panose="02040503050406030204" pitchFamily="18" charset="0"/>
                            <a:sym typeface="Symbol" panose="05050102010706020507" pitchFamily="18" charset="2"/>
                          </a:rPr>
                          <m:t>𝑡</m:t>
                        </m:r>
                      </m:den>
                    </m:f>
                  </m:oMath>
                </a14:m>
                <a:r>
                  <a:rPr lang="es-VE" dirty="0" smtClean="0"/>
                  <a:t>. Tenemos entonces que la </a:t>
                </a:r>
                <a:r>
                  <a:rPr lang="es-VE" dirty="0"/>
                  <a:t>condición para rodar sin resbalar es</a:t>
                </a:r>
              </a:p>
              <a:p>
                <a:pPr algn="ctr"/>
                <a14:m>
                  <m:oMath xmlns:m="http://schemas.openxmlformats.org/officeDocument/2006/math">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𝑣</m:t>
                        </m:r>
                      </m:e>
                      <m:sub>
                        <m:r>
                          <a:rPr lang="es-VE" i="1">
                            <a:latin typeface="Cambria Math" panose="02040503050406030204" pitchFamily="18" charset="0"/>
                            <a:ea typeface="Cambria Math" panose="02040503050406030204" pitchFamily="18" charset="0"/>
                          </a:rPr>
                          <m:t>𝐶𝑀</m:t>
                        </m:r>
                      </m:sub>
                    </m:sSub>
                    <m:r>
                      <a:rPr lang="es-VE" i="1">
                        <a:latin typeface="Cambria Math" panose="02040503050406030204" pitchFamily="18" charset="0"/>
                        <a:ea typeface="Cambria Math" panose="02040503050406030204" pitchFamily="18" charset="0"/>
                      </a:rPr>
                      <m:t>=</m:t>
                    </m:r>
                    <m:r>
                      <a:rPr lang="es-VE" i="1">
                        <a:latin typeface="Cambria Math" panose="02040503050406030204" pitchFamily="18" charset="0"/>
                        <a:ea typeface="Cambria Math" panose="02040503050406030204" pitchFamily="18" charset="0"/>
                      </a:rPr>
                      <m:t>𝑅</m:t>
                    </m:r>
                    <m:r>
                      <a:rPr lang="es-VE" i="1">
                        <a:latin typeface="Cambria Math" panose="02040503050406030204" pitchFamily="18" charset="0"/>
                        <a:ea typeface="Cambria Math" panose="02040503050406030204" pitchFamily="18" charset="0"/>
                      </a:rPr>
                      <m:t>∙</m:t>
                    </m:r>
                    <m:r>
                      <a:rPr lang="es-VE" i="1">
                        <a:latin typeface="Cambria Math" panose="02040503050406030204" pitchFamily="18" charset="0"/>
                        <a:ea typeface="Cambria Math" panose="02040503050406030204" pitchFamily="18" charset="0"/>
                      </a:rPr>
                      <m:t>𝜔</m:t>
                    </m:r>
                  </m:oMath>
                </a14:m>
                <a:r>
                  <a:rPr lang="es-VE" dirty="0"/>
                  <a:t> </a:t>
                </a:r>
                <a:endParaRPr lang="es-VE" dirty="0" smtClean="0"/>
              </a:p>
              <a:p>
                <a:pPr algn="ctr"/>
                <a:endParaRPr lang="es-VE" dirty="0"/>
              </a:p>
              <a:p>
                <a:r>
                  <a:rPr lang="es-VE" dirty="0"/>
                  <a:t>v es la velocidad de traslación de todo el objeto y R es su radio.</a:t>
                </a:r>
              </a:p>
            </p:txBody>
          </p:sp>
        </mc:Choice>
        <mc:Fallback>
          <p:sp>
            <p:nvSpPr>
              <p:cNvPr id="10" name="Rectángulo 9"/>
              <p:cNvSpPr>
                <a:spLocks noRot="1" noChangeAspect="1" noMove="1" noResize="1" noEditPoints="1" noAdjustHandles="1" noChangeArrowheads="1" noChangeShapeType="1" noTextEdit="1"/>
              </p:cNvSpPr>
              <p:nvPr/>
            </p:nvSpPr>
            <p:spPr>
              <a:xfrm>
                <a:off x="838200" y="3434254"/>
                <a:ext cx="10515600" cy="2516523"/>
              </a:xfrm>
              <a:prstGeom prst="rect">
                <a:avLst/>
              </a:prstGeom>
              <a:blipFill rotWithShape="0">
                <a:blip r:embed="rId3"/>
                <a:stretch>
                  <a:fillRect l="-522" t="-1211" b="-2906"/>
                </a:stretch>
              </a:blipFill>
            </p:spPr>
            <p:txBody>
              <a:bodyPr/>
              <a:lstStyle/>
              <a:p>
                <a:r>
                  <a:rPr lang="es-VE">
                    <a:noFill/>
                  </a:rPr>
                  <a:t> </a:t>
                </a:r>
              </a:p>
            </p:txBody>
          </p:sp>
        </mc:Fallback>
      </mc:AlternateContent>
    </p:spTree>
    <p:extLst>
      <p:ext uri="{BB962C8B-B14F-4D97-AF65-F5344CB8AC3E}">
        <p14:creationId xmlns:p14="http://schemas.microsoft.com/office/powerpoint/2010/main" val="1017271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65403"/>
          </a:xfrm>
          <a:solidFill>
            <a:srgbClr val="002060"/>
          </a:solidFill>
        </p:spPr>
        <p:txBody>
          <a:bodyPr>
            <a:normAutofit fontScale="90000"/>
          </a:bodyPr>
          <a:lstStyle/>
          <a:p>
            <a:r>
              <a:rPr lang="es-VE" b="1" dirty="0" smtClean="0">
                <a:solidFill>
                  <a:schemeClr val="bg1"/>
                </a:solidFill>
              </a:rPr>
              <a:t/>
            </a:r>
            <a:br>
              <a:rPr lang="es-VE" b="1" dirty="0" smtClean="0">
                <a:solidFill>
                  <a:schemeClr val="bg1"/>
                </a:solidFill>
              </a:rPr>
            </a:br>
            <a:r>
              <a:rPr lang="es-VE" b="1" dirty="0" smtClean="0">
                <a:solidFill>
                  <a:schemeClr val="bg1"/>
                </a:solidFill>
              </a:rPr>
              <a:t/>
            </a:r>
            <a:br>
              <a:rPr lang="es-VE" b="1" dirty="0" smtClean="0">
                <a:solidFill>
                  <a:schemeClr val="bg1"/>
                </a:solidFill>
              </a:rPr>
            </a:br>
            <a:r>
              <a:rPr lang="es-VE" b="1" dirty="0" smtClean="0">
                <a:solidFill>
                  <a:schemeClr val="bg1"/>
                </a:solidFill>
              </a:rPr>
              <a:t>Traslación </a:t>
            </a:r>
            <a:r>
              <a:rPr lang="es-VE" b="1" dirty="0">
                <a:solidFill>
                  <a:schemeClr val="bg1"/>
                </a:solidFill>
              </a:rPr>
              <a:t>y rotación combinadas:</a:t>
            </a:r>
            <a:br>
              <a:rPr lang="es-VE" b="1" dirty="0">
                <a:solidFill>
                  <a:schemeClr val="bg1"/>
                </a:solidFill>
              </a:rPr>
            </a:br>
            <a:r>
              <a:rPr lang="es-VE" dirty="0">
                <a:solidFill>
                  <a:schemeClr val="bg1"/>
                </a:solidFill>
              </a:rPr>
              <a:t/>
            </a:r>
            <a:br>
              <a:rPr lang="es-VE" dirty="0">
                <a:solidFill>
                  <a:schemeClr val="bg1"/>
                </a:solidFill>
              </a:rPr>
            </a:br>
            <a:endParaRPr lang="es-VE" dirty="0">
              <a:solidFill>
                <a:schemeClr val="bg1"/>
              </a:solidFill>
            </a:endParaRPr>
          </a:p>
        </p:txBody>
      </p:sp>
      <p:sp>
        <p:nvSpPr>
          <p:cNvPr id="3" name="Rectángulo 2"/>
          <p:cNvSpPr/>
          <p:nvPr/>
        </p:nvSpPr>
        <p:spPr>
          <a:xfrm>
            <a:off x="838200" y="1572925"/>
            <a:ext cx="10515600" cy="646331"/>
          </a:xfrm>
          <a:prstGeom prst="rect">
            <a:avLst/>
          </a:prstGeom>
        </p:spPr>
        <p:txBody>
          <a:bodyPr wrap="square">
            <a:spAutoFit/>
          </a:bodyPr>
          <a:lstStyle/>
          <a:p>
            <a:r>
              <a:rPr lang="es-VE" dirty="0"/>
              <a:t>Ejercicio. Una bola sólida de masa M y radio R parte del reposo y rueda cuesta abajo. Su centro de masa cae una distancia total h. Calcula la velocidad de la pelota al pie de la colina. </a:t>
            </a:r>
          </a:p>
        </p:txBody>
      </p:sp>
      <mc:AlternateContent xmlns:mc="http://schemas.openxmlformats.org/markup-compatibility/2006">
        <mc:Choice xmlns:a14="http://schemas.microsoft.com/office/drawing/2010/main" Requires="a14">
          <p:sp>
            <p:nvSpPr>
              <p:cNvPr id="4" name="Rectángulo 3"/>
              <p:cNvSpPr/>
              <p:nvPr/>
            </p:nvSpPr>
            <p:spPr>
              <a:xfrm>
                <a:off x="838200" y="3395611"/>
                <a:ext cx="10515600" cy="3002489"/>
              </a:xfrm>
              <a:prstGeom prst="rect">
                <a:avLst/>
              </a:prstGeom>
            </p:spPr>
            <p:txBody>
              <a:bodyPr wrap="square">
                <a:spAutoFit/>
              </a:bodyPr>
              <a:lstStyle/>
              <a:p>
                <a:r>
                  <a:rPr lang="es-VE" sz="1600" dirty="0" smtClean="0"/>
                  <a:t>El problema es </a:t>
                </a:r>
                <a:r>
                  <a:rPr lang="es-VE" sz="1600" dirty="0"/>
                  <a:t>similar a los </a:t>
                </a:r>
                <a:r>
                  <a:rPr lang="es-VE" sz="1600" dirty="0" smtClean="0"/>
                  <a:t>de </a:t>
                </a:r>
                <a:r>
                  <a:rPr lang="es-VE" sz="1600" dirty="0"/>
                  <a:t>conservación de </a:t>
                </a:r>
                <a:r>
                  <a:rPr lang="es-VE" sz="1600" dirty="0" smtClean="0"/>
                  <a:t>energía, </a:t>
                </a:r>
                <a:r>
                  <a:rPr lang="es-VE" sz="1600" dirty="0"/>
                  <a:t>pero ahora identificamos dos tipos de energía cinética: traslacional y rotacional. La bola comienza en la pendiente con algo de energía potencial gravitacional, que termina como energía cinética en la parte inferior</a:t>
                </a:r>
                <a:r>
                  <a:rPr lang="es-VE" sz="1600" dirty="0" smtClean="0"/>
                  <a:t>. La </a:t>
                </a:r>
                <a:r>
                  <a:rPr lang="es-VE" sz="1600" dirty="0"/>
                  <a:t>fuerza de fricción que evita que la pelota se deslice no funciona, por lo que podemos aplicar la conservación de energía</a:t>
                </a:r>
                <a:r>
                  <a:rPr lang="es-VE" sz="1600" dirty="0" smtClean="0"/>
                  <a:t>. </a:t>
                </a:r>
              </a:p>
              <a:p>
                <a14:m>
                  <m:oMathPara xmlns:m="http://schemas.openxmlformats.org/officeDocument/2006/math">
                    <m:oMathParaPr>
                      <m:jc m:val="centerGroup"/>
                    </m:oMathParaPr>
                    <m:oMath xmlns:m="http://schemas.openxmlformats.org/officeDocument/2006/math">
                      <m:sSub>
                        <m:sSubPr>
                          <m:ctrlPr>
                            <a:rPr lang="es-VE" sz="1600" i="1" smtClean="0">
                              <a:latin typeface="Cambria Math" panose="02040503050406030204" pitchFamily="18" charset="0"/>
                            </a:rPr>
                          </m:ctrlPr>
                        </m:sSubPr>
                        <m:e>
                          <m:r>
                            <a:rPr lang="es-VE" sz="1600" b="0" i="1" smtClean="0">
                              <a:latin typeface="Cambria Math" panose="02040503050406030204" pitchFamily="18" charset="0"/>
                            </a:rPr>
                            <m:t>𝐸</m:t>
                          </m:r>
                        </m:e>
                        <m:sub>
                          <m:r>
                            <a:rPr lang="es-VE" sz="1600" b="0" i="1" smtClean="0">
                              <a:latin typeface="Cambria Math" panose="02040503050406030204" pitchFamily="18" charset="0"/>
                            </a:rPr>
                            <m:t>𝑐</m:t>
                          </m:r>
                          <m:r>
                            <a:rPr lang="es-VE" sz="1600" b="0" i="1" smtClean="0">
                              <a:latin typeface="Cambria Math" panose="02040503050406030204" pitchFamily="18" charset="0"/>
                            </a:rPr>
                            <m:t>0</m:t>
                          </m:r>
                        </m:sub>
                      </m:sSub>
                      <m:r>
                        <a:rPr lang="es-VE" sz="1600" b="0" i="1" smtClean="0">
                          <a:latin typeface="Cambria Math" panose="02040503050406030204" pitchFamily="18" charset="0"/>
                        </a:rPr>
                        <m:t>+</m:t>
                      </m:r>
                      <m:sSub>
                        <m:sSubPr>
                          <m:ctrlPr>
                            <a:rPr lang="es-VE" sz="1600" b="0" i="1" smtClean="0">
                              <a:latin typeface="Cambria Math" panose="02040503050406030204" pitchFamily="18" charset="0"/>
                            </a:rPr>
                          </m:ctrlPr>
                        </m:sSubPr>
                        <m:e>
                          <m:r>
                            <a:rPr lang="es-VE" sz="1600" b="0" i="1" smtClean="0">
                              <a:latin typeface="Cambria Math" panose="02040503050406030204" pitchFamily="18" charset="0"/>
                            </a:rPr>
                            <m:t>𝐸</m:t>
                          </m:r>
                        </m:e>
                        <m:sub>
                          <m:r>
                            <a:rPr lang="es-VE" sz="1600" b="0" i="1" smtClean="0">
                              <a:latin typeface="Cambria Math" panose="02040503050406030204" pitchFamily="18" charset="0"/>
                            </a:rPr>
                            <m:t>𝑝</m:t>
                          </m:r>
                          <m:r>
                            <a:rPr lang="es-VE" sz="1600" b="0" i="1" smtClean="0">
                              <a:latin typeface="Cambria Math" panose="02040503050406030204" pitchFamily="18" charset="0"/>
                            </a:rPr>
                            <m:t>0</m:t>
                          </m:r>
                        </m:sub>
                      </m:sSub>
                      <m:r>
                        <a:rPr lang="es-VE" sz="1600" b="0" i="1" smtClean="0">
                          <a:latin typeface="Cambria Math" panose="02040503050406030204" pitchFamily="18" charset="0"/>
                          <a:ea typeface="Cambria Math" panose="02040503050406030204" pitchFamily="18" charset="0"/>
                        </a:rPr>
                        <m:t>=</m:t>
                      </m:r>
                      <m:sSub>
                        <m:sSubPr>
                          <m:ctrlPr>
                            <a:rPr lang="es-VE" sz="1600" b="0" i="1" smtClean="0">
                              <a:latin typeface="Cambria Math" panose="02040503050406030204" pitchFamily="18" charset="0"/>
                              <a:ea typeface="Cambria Math" panose="02040503050406030204" pitchFamily="18" charset="0"/>
                            </a:rPr>
                          </m:ctrlPr>
                        </m:sSubPr>
                        <m:e>
                          <m:r>
                            <a:rPr lang="es-VE" sz="1600" b="0" i="1" smtClean="0">
                              <a:latin typeface="Cambria Math" panose="02040503050406030204" pitchFamily="18" charset="0"/>
                              <a:ea typeface="Cambria Math" panose="02040503050406030204" pitchFamily="18" charset="0"/>
                            </a:rPr>
                            <m:t>𝐸</m:t>
                          </m:r>
                        </m:e>
                        <m:sub>
                          <m:r>
                            <a:rPr lang="es-VE" sz="1600" b="0" i="1" smtClean="0">
                              <a:latin typeface="Cambria Math" panose="02040503050406030204" pitchFamily="18" charset="0"/>
                              <a:ea typeface="Cambria Math" panose="02040503050406030204" pitchFamily="18" charset="0"/>
                            </a:rPr>
                            <m:t>𝑐𝑓</m:t>
                          </m:r>
                        </m:sub>
                      </m:sSub>
                      <m:r>
                        <a:rPr lang="es-VE" sz="1600" b="0" i="1" smtClean="0">
                          <a:latin typeface="Cambria Math" panose="02040503050406030204" pitchFamily="18" charset="0"/>
                          <a:ea typeface="Cambria Math" panose="02040503050406030204" pitchFamily="18" charset="0"/>
                        </a:rPr>
                        <m:t>+</m:t>
                      </m:r>
                      <m:sSub>
                        <m:sSubPr>
                          <m:ctrlPr>
                            <a:rPr lang="es-VE" sz="1600" b="0" i="1" smtClean="0">
                              <a:latin typeface="Cambria Math" panose="02040503050406030204" pitchFamily="18" charset="0"/>
                              <a:ea typeface="Cambria Math" panose="02040503050406030204" pitchFamily="18" charset="0"/>
                            </a:rPr>
                          </m:ctrlPr>
                        </m:sSubPr>
                        <m:e>
                          <m:r>
                            <a:rPr lang="es-VE" sz="1600" b="0" i="1" smtClean="0">
                              <a:latin typeface="Cambria Math" panose="02040503050406030204" pitchFamily="18" charset="0"/>
                              <a:ea typeface="Cambria Math" panose="02040503050406030204" pitchFamily="18" charset="0"/>
                            </a:rPr>
                            <m:t>𝐸</m:t>
                          </m:r>
                        </m:e>
                        <m:sub>
                          <m:r>
                            <a:rPr lang="es-VE" sz="1600" b="0" i="1" smtClean="0">
                              <a:latin typeface="Cambria Math" panose="02040503050406030204" pitchFamily="18" charset="0"/>
                              <a:ea typeface="Cambria Math" panose="02040503050406030204" pitchFamily="18" charset="0"/>
                            </a:rPr>
                            <m:t>𝑝𝑓</m:t>
                          </m:r>
                        </m:sub>
                      </m:sSub>
                    </m:oMath>
                  </m:oMathPara>
                </a14:m>
                <a:endParaRPr lang="es-VE" sz="1600" dirty="0" smtClean="0"/>
              </a:p>
              <a:p>
                <a14:m>
                  <m:oMathPara xmlns:m="http://schemas.openxmlformats.org/officeDocument/2006/math">
                    <m:oMathParaPr>
                      <m:jc m:val="centerGroup"/>
                    </m:oMathParaPr>
                    <m:oMath xmlns:m="http://schemas.openxmlformats.org/officeDocument/2006/math">
                      <m:r>
                        <a:rPr lang="es-VE" sz="1600" b="0" i="1" smtClean="0">
                          <a:latin typeface="Cambria Math" panose="02040503050406030204" pitchFamily="18" charset="0"/>
                        </a:rPr>
                        <m:t>𝑚𝑔h</m:t>
                      </m:r>
                      <m:r>
                        <a:rPr lang="es-VE" sz="1600" i="1">
                          <a:latin typeface="Cambria Math" panose="02040503050406030204" pitchFamily="18" charset="0"/>
                          <a:ea typeface="Cambria Math" panose="02040503050406030204" pitchFamily="18" charset="0"/>
                        </a:rPr>
                        <m:t>=</m:t>
                      </m:r>
                      <m:sSub>
                        <m:sSubPr>
                          <m:ctrlPr>
                            <a:rPr lang="es-VE" sz="1600" i="1">
                              <a:latin typeface="Cambria Math" panose="02040503050406030204" pitchFamily="18" charset="0"/>
                              <a:ea typeface="Cambria Math" panose="02040503050406030204" pitchFamily="18" charset="0"/>
                            </a:rPr>
                          </m:ctrlPr>
                        </m:sSubPr>
                        <m:e>
                          <m:r>
                            <a:rPr lang="es-VE" sz="1600" i="1">
                              <a:latin typeface="Cambria Math" panose="02040503050406030204" pitchFamily="18" charset="0"/>
                              <a:ea typeface="Cambria Math" panose="02040503050406030204" pitchFamily="18" charset="0"/>
                            </a:rPr>
                            <m:t>𝐸</m:t>
                          </m:r>
                        </m:e>
                        <m:sub>
                          <m:r>
                            <a:rPr lang="es-VE" sz="1600" i="1">
                              <a:latin typeface="Cambria Math" panose="02040503050406030204" pitchFamily="18" charset="0"/>
                              <a:ea typeface="Cambria Math" panose="02040503050406030204" pitchFamily="18" charset="0"/>
                            </a:rPr>
                            <m:t>𝑐𝑓</m:t>
                          </m:r>
                        </m:sub>
                      </m:sSub>
                    </m:oMath>
                  </m:oMathPara>
                </a14:m>
                <a:endParaRPr lang="es-VE" sz="1600" dirty="0" smtClean="0">
                  <a:ea typeface="Cambria Math" panose="02040503050406030204" pitchFamily="18" charset="0"/>
                </a:endParaRPr>
              </a:p>
              <a:p>
                <a:r>
                  <a:rPr lang="es-VE" sz="1600" dirty="0" smtClean="0">
                    <a:ea typeface="Cambria Math" panose="02040503050406030204" pitchFamily="18" charset="0"/>
                  </a:rPr>
                  <a:t>Como</a:t>
                </a:r>
              </a:p>
              <a:p>
                <a:pPr algn="ctr"/>
                <a:r>
                  <a:rPr lang="es-VE" sz="1600" dirty="0" smtClean="0">
                    <a:ea typeface="Cambria Math" panose="02040503050406030204" pitchFamily="18" charset="0"/>
                  </a:rPr>
                  <a:t> </a:t>
                </a:r>
                <a14:m>
                  <m:oMath xmlns:m="http://schemas.openxmlformats.org/officeDocument/2006/math">
                    <m:sSub>
                      <m:sSubPr>
                        <m:ctrlPr>
                          <a:rPr lang="es-VE" sz="1600" i="1" smtClean="0">
                            <a:latin typeface="Cambria Math" panose="02040503050406030204" pitchFamily="18" charset="0"/>
                            <a:ea typeface="Cambria Math" panose="02040503050406030204" pitchFamily="18" charset="0"/>
                          </a:rPr>
                        </m:ctrlPr>
                      </m:sSubPr>
                      <m:e>
                        <m:r>
                          <a:rPr lang="es-VE" sz="1600" b="0" i="1" smtClean="0">
                            <a:latin typeface="Cambria Math" panose="02040503050406030204" pitchFamily="18" charset="0"/>
                            <a:ea typeface="Cambria Math" panose="02040503050406030204" pitchFamily="18" charset="0"/>
                          </a:rPr>
                          <m:t>𝐸</m:t>
                        </m:r>
                      </m:e>
                      <m:sub>
                        <m:r>
                          <a:rPr lang="es-VE" sz="1600" b="0" i="1" smtClean="0">
                            <a:latin typeface="Cambria Math" panose="02040503050406030204" pitchFamily="18" charset="0"/>
                            <a:ea typeface="Cambria Math" panose="02040503050406030204" pitchFamily="18" charset="0"/>
                          </a:rPr>
                          <m:t>𝑐</m:t>
                        </m:r>
                      </m:sub>
                    </m:sSub>
                    <m:r>
                      <a:rPr lang="es-VE" sz="1600" i="1" smtClean="0">
                        <a:latin typeface="Cambria Math" panose="02040503050406030204" pitchFamily="18" charset="0"/>
                        <a:ea typeface="Cambria Math" panose="02040503050406030204" pitchFamily="18" charset="0"/>
                      </a:rPr>
                      <m:t>=</m:t>
                    </m:r>
                    <m:f>
                      <m:fPr>
                        <m:ctrlPr>
                          <a:rPr lang="es-VE" sz="1600" i="1">
                            <a:latin typeface="Cambria Math" panose="02040503050406030204" pitchFamily="18" charset="0"/>
                            <a:ea typeface="Cambria Math" panose="02040503050406030204" pitchFamily="18" charset="0"/>
                          </a:rPr>
                        </m:ctrlPr>
                      </m:fPr>
                      <m:num>
                        <m:r>
                          <a:rPr lang="es-VE" sz="1600" i="1">
                            <a:latin typeface="Cambria Math" panose="02040503050406030204" pitchFamily="18" charset="0"/>
                            <a:ea typeface="Cambria Math" panose="02040503050406030204" pitchFamily="18" charset="0"/>
                          </a:rPr>
                          <m:t>1</m:t>
                        </m:r>
                      </m:num>
                      <m:den>
                        <m:r>
                          <a:rPr lang="es-VE" sz="1600" i="1">
                            <a:latin typeface="Cambria Math" panose="02040503050406030204" pitchFamily="18" charset="0"/>
                            <a:ea typeface="Cambria Math" panose="02040503050406030204" pitchFamily="18" charset="0"/>
                          </a:rPr>
                          <m:t>2</m:t>
                        </m:r>
                      </m:den>
                    </m:f>
                    <m:r>
                      <a:rPr lang="es-VE" sz="1600" i="1">
                        <a:latin typeface="Cambria Math" panose="02040503050406030204" pitchFamily="18" charset="0"/>
                        <a:ea typeface="Cambria Math" panose="02040503050406030204" pitchFamily="18" charset="0"/>
                      </a:rPr>
                      <m:t>𝑀</m:t>
                    </m:r>
                    <m:sSubSup>
                      <m:sSubSupPr>
                        <m:ctrlPr>
                          <a:rPr lang="es-VE" sz="1600" i="1">
                            <a:latin typeface="Cambria Math" panose="02040503050406030204" pitchFamily="18" charset="0"/>
                            <a:ea typeface="Cambria Math" panose="02040503050406030204" pitchFamily="18" charset="0"/>
                          </a:rPr>
                        </m:ctrlPr>
                      </m:sSubSupPr>
                      <m:e>
                        <m:r>
                          <a:rPr lang="es-VE" sz="1600" i="1">
                            <a:latin typeface="Cambria Math" panose="02040503050406030204" pitchFamily="18" charset="0"/>
                            <a:ea typeface="Cambria Math" panose="02040503050406030204" pitchFamily="18" charset="0"/>
                          </a:rPr>
                          <m:t>𝑣</m:t>
                        </m:r>
                      </m:e>
                      <m:sub>
                        <m:r>
                          <a:rPr lang="es-VE" sz="1600" i="1">
                            <a:latin typeface="Cambria Math" panose="02040503050406030204" pitchFamily="18" charset="0"/>
                            <a:ea typeface="Cambria Math" panose="02040503050406030204" pitchFamily="18" charset="0"/>
                          </a:rPr>
                          <m:t>𝐶𝑀</m:t>
                        </m:r>
                      </m:sub>
                      <m:sup>
                        <m:r>
                          <a:rPr lang="es-VE" sz="1600" i="1">
                            <a:latin typeface="Cambria Math" panose="02040503050406030204" pitchFamily="18" charset="0"/>
                            <a:ea typeface="Cambria Math" panose="02040503050406030204" pitchFamily="18" charset="0"/>
                          </a:rPr>
                          <m:t>2</m:t>
                        </m:r>
                      </m:sup>
                    </m:sSubSup>
                    <m:r>
                      <a:rPr lang="es-VE" sz="1600" i="1">
                        <a:latin typeface="Cambria Math" panose="02040503050406030204" pitchFamily="18" charset="0"/>
                        <a:ea typeface="Cambria Math" panose="02040503050406030204" pitchFamily="18" charset="0"/>
                      </a:rPr>
                      <m:t>+</m:t>
                    </m:r>
                    <m:f>
                      <m:fPr>
                        <m:ctrlPr>
                          <a:rPr lang="es-VE" sz="1600" i="1">
                            <a:latin typeface="Cambria Math" panose="02040503050406030204" pitchFamily="18" charset="0"/>
                            <a:ea typeface="Cambria Math" panose="02040503050406030204" pitchFamily="18" charset="0"/>
                          </a:rPr>
                        </m:ctrlPr>
                      </m:fPr>
                      <m:num>
                        <m:r>
                          <a:rPr lang="es-VE" sz="1600" i="1">
                            <a:latin typeface="Cambria Math" panose="02040503050406030204" pitchFamily="18" charset="0"/>
                            <a:ea typeface="Cambria Math" panose="02040503050406030204" pitchFamily="18" charset="0"/>
                          </a:rPr>
                          <m:t>1</m:t>
                        </m:r>
                      </m:num>
                      <m:den>
                        <m:r>
                          <a:rPr lang="es-VE" sz="1600" i="1">
                            <a:latin typeface="Cambria Math" panose="02040503050406030204" pitchFamily="18" charset="0"/>
                            <a:ea typeface="Cambria Math" panose="02040503050406030204" pitchFamily="18" charset="0"/>
                          </a:rPr>
                          <m:t>2</m:t>
                        </m:r>
                      </m:den>
                    </m:f>
                    <m:sSub>
                      <m:sSubPr>
                        <m:ctrlPr>
                          <a:rPr lang="es-VE" sz="1600" i="1">
                            <a:latin typeface="Cambria Math" panose="02040503050406030204" pitchFamily="18" charset="0"/>
                            <a:ea typeface="Cambria Math" panose="02040503050406030204" pitchFamily="18" charset="0"/>
                          </a:rPr>
                        </m:ctrlPr>
                      </m:sSubPr>
                      <m:e>
                        <m:r>
                          <a:rPr lang="es-VE" sz="1600" i="1">
                            <a:latin typeface="Cambria Math" panose="02040503050406030204" pitchFamily="18" charset="0"/>
                            <a:ea typeface="Cambria Math" panose="02040503050406030204" pitchFamily="18" charset="0"/>
                          </a:rPr>
                          <m:t>𝐼</m:t>
                        </m:r>
                      </m:e>
                      <m:sub>
                        <m:r>
                          <a:rPr lang="es-VE" sz="1600" i="1">
                            <a:latin typeface="Cambria Math" panose="02040503050406030204" pitchFamily="18" charset="0"/>
                            <a:ea typeface="Cambria Math" panose="02040503050406030204" pitchFamily="18" charset="0"/>
                          </a:rPr>
                          <m:t>𝐶𝑀</m:t>
                        </m:r>
                      </m:sub>
                    </m:sSub>
                    <m:sSup>
                      <m:sSupPr>
                        <m:ctrlPr>
                          <a:rPr lang="es-VE" sz="1600" i="1">
                            <a:latin typeface="Cambria Math" panose="02040503050406030204" pitchFamily="18" charset="0"/>
                            <a:ea typeface="Cambria Math" panose="02040503050406030204" pitchFamily="18" charset="0"/>
                          </a:rPr>
                        </m:ctrlPr>
                      </m:sSupPr>
                      <m:e>
                        <m:r>
                          <a:rPr lang="es-VE" sz="1600" i="1">
                            <a:latin typeface="Cambria Math" panose="02040503050406030204" pitchFamily="18" charset="0"/>
                            <a:ea typeface="Cambria Math" panose="02040503050406030204" pitchFamily="18" charset="0"/>
                          </a:rPr>
                          <m:t>𝜔</m:t>
                        </m:r>
                      </m:e>
                      <m:sup>
                        <m:r>
                          <a:rPr lang="es-VE" sz="1600" i="1">
                            <a:latin typeface="Cambria Math" panose="02040503050406030204" pitchFamily="18" charset="0"/>
                            <a:ea typeface="Cambria Math" panose="02040503050406030204" pitchFamily="18" charset="0"/>
                          </a:rPr>
                          <m:t>2</m:t>
                        </m:r>
                      </m:sup>
                    </m:sSup>
                  </m:oMath>
                </a14:m>
                <a:r>
                  <a:rPr lang="es-VE" sz="1600" dirty="0" smtClean="0">
                    <a:ea typeface="Cambria Math" panose="02040503050406030204" pitchFamily="18" charset="0"/>
                  </a:rPr>
                  <a:t>    </a:t>
                </a:r>
              </a:p>
              <a:p>
                <a:r>
                  <a:rPr lang="es-VE" sz="1600" dirty="0" smtClean="0">
                    <a:ea typeface="Cambria Math" panose="02040503050406030204" pitchFamily="18" charset="0"/>
                  </a:rPr>
                  <a:t>Entonces </a:t>
                </a:r>
              </a:p>
              <a:p>
                <a14:m>
                  <m:oMathPara xmlns:m="http://schemas.openxmlformats.org/officeDocument/2006/math">
                    <m:oMathParaPr>
                      <m:jc m:val="centerGroup"/>
                    </m:oMathParaPr>
                    <m:oMath xmlns:m="http://schemas.openxmlformats.org/officeDocument/2006/math">
                      <m:r>
                        <a:rPr lang="es-VE" sz="1600" i="1">
                          <a:latin typeface="Cambria Math" panose="02040503050406030204" pitchFamily="18" charset="0"/>
                        </a:rPr>
                        <m:t>𝑚𝑔h</m:t>
                      </m:r>
                      <m:r>
                        <a:rPr lang="es-VE" sz="1600" i="1">
                          <a:latin typeface="Cambria Math" panose="02040503050406030204" pitchFamily="18" charset="0"/>
                          <a:ea typeface="Cambria Math" panose="02040503050406030204" pitchFamily="18" charset="0"/>
                        </a:rPr>
                        <m:t>=</m:t>
                      </m:r>
                      <m:f>
                        <m:fPr>
                          <m:ctrlPr>
                            <a:rPr lang="es-VE" sz="1600" i="1">
                              <a:latin typeface="Cambria Math" panose="02040503050406030204" pitchFamily="18" charset="0"/>
                              <a:ea typeface="Cambria Math" panose="02040503050406030204" pitchFamily="18" charset="0"/>
                            </a:rPr>
                          </m:ctrlPr>
                        </m:fPr>
                        <m:num>
                          <m:r>
                            <a:rPr lang="es-VE" sz="1600" i="1">
                              <a:latin typeface="Cambria Math" panose="02040503050406030204" pitchFamily="18" charset="0"/>
                              <a:ea typeface="Cambria Math" panose="02040503050406030204" pitchFamily="18" charset="0"/>
                            </a:rPr>
                            <m:t>1</m:t>
                          </m:r>
                        </m:num>
                        <m:den>
                          <m:r>
                            <a:rPr lang="es-VE" sz="1600" i="1">
                              <a:latin typeface="Cambria Math" panose="02040503050406030204" pitchFamily="18" charset="0"/>
                              <a:ea typeface="Cambria Math" panose="02040503050406030204" pitchFamily="18" charset="0"/>
                            </a:rPr>
                            <m:t>2</m:t>
                          </m:r>
                        </m:den>
                      </m:f>
                      <m:r>
                        <a:rPr lang="es-VE" sz="1600" i="1">
                          <a:latin typeface="Cambria Math" panose="02040503050406030204" pitchFamily="18" charset="0"/>
                          <a:ea typeface="Cambria Math" panose="02040503050406030204" pitchFamily="18" charset="0"/>
                        </a:rPr>
                        <m:t>𝑀</m:t>
                      </m:r>
                      <m:sSubSup>
                        <m:sSubSupPr>
                          <m:ctrlPr>
                            <a:rPr lang="es-VE" sz="1600" i="1">
                              <a:latin typeface="Cambria Math" panose="02040503050406030204" pitchFamily="18" charset="0"/>
                              <a:ea typeface="Cambria Math" panose="02040503050406030204" pitchFamily="18" charset="0"/>
                            </a:rPr>
                          </m:ctrlPr>
                        </m:sSubSupPr>
                        <m:e>
                          <m:r>
                            <a:rPr lang="es-VE" sz="1600" i="1">
                              <a:latin typeface="Cambria Math" panose="02040503050406030204" pitchFamily="18" charset="0"/>
                              <a:ea typeface="Cambria Math" panose="02040503050406030204" pitchFamily="18" charset="0"/>
                            </a:rPr>
                            <m:t>𝑣</m:t>
                          </m:r>
                        </m:e>
                        <m:sub>
                          <m:r>
                            <a:rPr lang="es-VE" sz="1600" i="1">
                              <a:latin typeface="Cambria Math" panose="02040503050406030204" pitchFamily="18" charset="0"/>
                              <a:ea typeface="Cambria Math" panose="02040503050406030204" pitchFamily="18" charset="0"/>
                            </a:rPr>
                            <m:t>𝐶𝑀</m:t>
                          </m:r>
                        </m:sub>
                        <m:sup>
                          <m:r>
                            <a:rPr lang="es-VE" sz="1600" i="1">
                              <a:latin typeface="Cambria Math" panose="02040503050406030204" pitchFamily="18" charset="0"/>
                              <a:ea typeface="Cambria Math" panose="02040503050406030204" pitchFamily="18" charset="0"/>
                            </a:rPr>
                            <m:t>2</m:t>
                          </m:r>
                        </m:sup>
                      </m:sSubSup>
                      <m:r>
                        <a:rPr lang="es-VE" sz="1600" i="1">
                          <a:latin typeface="Cambria Math" panose="02040503050406030204" pitchFamily="18" charset="0"/>
                          <a:ea typeface="Cambria Math" panose="02040503050406030204" pitchFamily="18" charset="0"/>
                        </a:rPr>
                        <m:t>+</m:t>
                      </m:r>
                      <m:f>
                        <m:fPr>
                          <m:ctrlPr>
                            <a:rPr lang="es-VE" sz="1600" i="1">
                              <a:latin typeface="Cambria Math" panose="02040503050406030204" pitchFamily="18" charset="0"/>
                              <a:ea typeface="Cambria Math" panose="02040503050406030204" pitchFamily="18" charset="0"/>
                            </a:rPr>
                          </m:ctrlPr>
                        </m:fPr>
                        <m:num>
                          <m:r>
                            <a:rPr lang="es-VE" sz="1600" i="1">
                              <a:latin typeface="Cambria Math" panose="02040503050406030204" pitchFamily="18" charset="0"/>
                              <a:ea typeface="Cambria Math" panose="02040503050406030204" pitchFamily="18" charset="0"/>
                            </a:rPr>
                            <m:t>1</m:t>
                          </m:r>
                        </m:num>
                        <m:den>
                          <m:r>
                            <a:rPr lang="es-VE" sz="1600" i="1">
                              <a:latin typeface="Cambria Math" panose="02040503050406030204" pitchFamily="18" charset="0"/>
                              <a:ea typeface="Cambria Math" panose="02040503050406030204" pitchFamily="18" charset="0"/>
                            </a:rPr>
                            <m:t>2</m:t>
                          </m:r>
                        </m:den>
                      </m:f>
                      <m:sSub>
                        <m:sSubPr>
                          <m:ctrlPr>
                            <a:rPr lang="es-VE" sz="1600" i="1">
                              <a:latin typeface="Cambria Math" panose="02040503050406030204" pitchFamily="18" charset="0"/>
                              <a:ea typeface="Cambria Math" panose="02040503050406030204" pitchFamily="18" charset="0"/>
                            </a:rPr>
                          </m:ctrlPr>
                        </m:sSubPr>
                        <m:e>
                          <m:r>
                            <a:rPr lang="es-VE" sz="1600" i="1">
                              <a:latin typeface="Cambria Math" panose="02040503050406030204" pitchFamily="18" charset="0"/>
                              <a:ea typeface="Cambria Math" panose="02040503050406030204" pitchFamily="18" charset="0"/>
                            </a:rPr>
                            <m:t>𝐼</m:t>
                          </m:r>
                        </m:e>
                        <m:sub>
                          <m:r>
                            <a:rPr lang="es-VE" sz="1600" i="1">
                              <a:latin typeface="Cambria Math" panose="02040503050406030204" pitchFamily="18" charset="0"/>
                              <a:ea typeface="Cambria Math" panose="02040503050406030204" pitchFamily="18" charset="0"/>
                            </a:rPr>
                            <m:t>𝐶𝑀</m:t>
                          </m:r>
                        </m:sub>
                      </m:sSub>
                      <m:sSup>
                        <m:sSupPr>
                          <m:ctrlPr>
                            <a:rPr lang="es-VE" sz="1600" i="1">
                              <a:latin typeface="Cambria Math" panose="02040503050406030204" pitchFamily="18" charset="0"/>
                              <a:ea typeface="Cambria Math" panose="02040503050406030204" pitchFamily="18" charset="0"/>
                            </a:rPr>
                          </m:ctrlPr>
                        </m:sSupPr>
                        <m:e>
                          <m:r>
                            <a:rPr lang="es-VE" sz="1600" i="1">
                              <a:latin typeface="Cambria Math" panose="02040503050406030204" pitchFamily="18" charset="0"/>
                              <a:ea typeface="Cambria Math" panose="02040503050406030204" pitchFamily="18" charset="0"/>
                            </a:rPr>
                            <m:t>𝜔</m:t>
                          </m:r>
                        </m:e>
                        <m:sup>
                          <m:r>
                            <a:rPr lang="es-VE" sz="1600" i="1">
                              <a:latin typeface="Cambria Math" panose="02040503050406030204" pitchFamily="18" charset="0"/>
                              <a:ea typeface="Cambria Math" panose="02040503050406030204" pitchFamily="18" charset="0"/>
                            </a:rPr>
                            <m:t>2</m:t>
                          </m:r>
                        </m:sup>
                      </m:sSup>
                      <m:r>
                        <a:rPr lang="es-VE" sz="1600" i="1" smtClean="0">
                          <a:latin typeface="Cambria Math" panose="02040503050406030204" pitchFamily="18" charset="0"/>
                          <a:ea typeface="Cambria Math" panose="02040503050406030204" pitchFamily="18" charset="0"/>
                        </a:rPr>
                        <m:t>=</m:t>
                      </m:r>
                      <m:f>
                        <m:fPr>
                          <m:ctrlPr>
                            <a:rPr lang="es-VE" sz="1600" i="1">
                              <a:latin typeface="Cambria Math" panose="02040503050406030204" pitchFamily="18" charset="0"/>
                              <a:ea typeface="Cambria Math" panose="02040503050406030204" pitchFamily="18" charset="0"/>
                            </a:rPr>
                          </m:ctrlPr>
                        </m:fPr>
                        <m:num>
                          <m:r>
                            <a:rPr lang="es-VE" sz="1600" i="1">
                              <a:latin typeface="Cambria Math" panose="02040503050406030204" pitchFamily="18" charset="0"/>
                              <a:ea typeface="Cambria Math" panose="02040503050406030204" pitchFamily="18" charset="0"/>
                            </a:rPr>
                            <m:t>1</m:t>
                          </m:r>
                        </m:num>
                        <m:den>
                          <m:r>
                            <a:rPr lang="es-VE" sz="1600" i="1">
                              <a:latin typeface="Cambria Math" panose="02040503050406030204" pitchFamily="18" charset="0"/>
                              <a:ea typeface="Cambria Math" panose="02040503050406030204" pitchFamily="18" charset="0"/>
                            </a:rPr>
                            <m:t>2</m:t>
                          </m:r>
                        </m:den>
                      </m:f>
                      <m:r>
                        <a:rPr lang="es-VE" sz="1600" i="1">
                          <a:latin typeface="Cambria Math" panose="02040503050406030204" pitchFamily="18" charset="0"/>
                          <a:ea typeface="Cambria Math" panose="02040503050406030204" pitchFamily="18" charset="0"/>
                        </a:rPr>
                        <m:t>𝑀</m:t>
                      </m:r>
                      <m:sSubSup>
                        <m:sSubSupPr>
                          <m:ctrlPr>
                            <a:rPr lang="es-VE" sz="1600" i="1">
                              <a:latin typeface="Cambria Math" panose="02040503050406030204" pitchFamily="18" charset="0"/>
                              <a:ea typeface="Cambria Math" panose="02040503050406030204" pitchFamily="18" charset="0"/>
                            </a:rPr>
                          </m:ctrlPr>
                        </m:sSubSupPr>
                        <m:e>
                          <m:r>
                            <a:rPr lang="es-VE" sz="1600" i="1">
                              <a:latin typeface="Cambria Math" panose="02040503050406030204" pitchFamily="18" charset="0"/>
                              <a:ea typeface="Cambria Math" panose="02040503050406030204" pitchFamily="18" charset="0"/>
                            </a:rPr>
                            <m:t>𝑣</m:t>
                          </m:r>
                        </m:e>
                        <m:sub>
                          <m:r>
                            <a:rPr lang="es-VE" sz="1600" i="1">
                              <a:latin typeface="Cambria Math" panose="02040503050406030204" pitchFamily="18" charset="0"/>
                              <a:ea typeface="Cambria Math" panose="02040503050406030204" pitchFamily="18" charset="0"/>
                            </a:rPr>
                            <m:t>𝐶𝑀</m:t>
                          </m:r>
                        </m:sub>
                        <m:sup>
                          <m:r>
                            <a:rPr lang="es-VE" sz="1600" i="1">
                              <a:latin typeface="Cambria Math" panose="02040503050406030204" pitchFamily="18" charset="0"/>
                              <a:ea typeface="Cambria Math" panose="02040503050406030204" pitchFamily="18" charset="0"/>
                            </a:rPr>
                            <m:t>2</m:t>
                          </m:r>
                        </m:sup>
                      </m:sSubSup>
                      <m:r>
                        <a:rPr lang="es-VE" sz="1600" i="1" smtClean="0">
                          <a:latin typeface="Cambria Math" panose="02040503050406030204" pitchFamily="18" charset="0"/>
                          <a:ea typeface="Cambria Math" panose="02040503050406030204" pitchFamily="18" charset="0"/>
                        </a:rPr>
                        <m:t>+</m:t>
                      </m:r>
                      <m:f>
                        <m:fPr>
                          <m:ctrlPr>
                            <a:rPr lang="es-VE" sz="1600" i="1" smtClean="0">
                              <a:latin typeface="Cambria Math" panose="02040503050406030204" pitchFamily="18" charset="0"/>
                              <a:ea typeface="Cambria Math" panose="02040503050406030204" pitchFamily="18" charset="0"/>
                            </a:rPr>
                          </m:ctrlPr>
                        </m:fPr>
                        <m:num>
                          <m:r>
                            <a:rPr lang="es-VE" sz="1600" b="0" i="1" smtClean="0">
                              <a:latin typeface="Cambria Math" panose="02040503050406030204" pitchFamily="18" charset="0"/>
                              <a:ea typeface="Cambria Math" panose="02040503050406030204" pitchFamily="18" charset="0"/>
                            </a:rPr>
                            <m:t>1</m:t>
                          </m:r>
                        </m:num>
                        <m:den>
                          <m:r>
                            <a:rPr lang="es-VE" sz="1600" b="0" i="1" smtClean="0">
                              <a:latin typeface="Cambria Math" panose="02040503050406030204" pitchFamily="18" charset="0"/>
                              <a:ea typeface="Cambria Math" panose="02040503050406030204" pitchFamily="18" charset="0"/>
                            </a:rPr>
                            <m:t>2</m:t>
                          </m:r>
                        </m:den>
                      </m:f>
                      <m:d>
                        <m:dPr>
                          <m:ctrlPr>
                            <a:rPr lang="es-VE" sz="1600" i="1" smtClean="0">
                              <a:latin typeface="Cambria Math" panose="02040503050406030204" pitchFamily="18" charset="0"/>
                              <a:ea typeface="Cambria Math" panose="02040503050406030204" pitchFamily="18" charset="0"/>
                            </a:rPr>
                          </m:ctrlPr>
                        </m:dPr>
                        <m:e>
                          <m:f>
                            <m:fPr>
                              <m:ctrlPr>
                                <a:rPr lang="es-VE" sz="1600" i="1" smtClean="0">
                                  <a:latin typeface="Cambria Math" panose="02040503050406030204" pitchFamily="18" charset="0"/>
                                  <a:ea typeface="Cambria Math" panose="02040503050406030204" pitchFamily="18" charset="0"/>
                                </a:rPr>
                              </m:ctrlPr>
                            </m:fPr>
                            <m:num>
                              <m:r>
                                <a:rPr lang="es-VE" sz="1600" b="0" i="1" smtClean="0">
                                  <a:latin typeface="Cambria Math" panose="02040503050406030204" pitchFamily="18" charset="0"/>
                                  <a:ea typeface="Cambria Math" panose="02040503050406030204" pitchFamily="18" charset="0"/>
                                </a:rPr>
                                <m:t>2</m:t>
                              </m:r>
                            </m:num>
                            <m:den>
                              <m:r>
                                <a:rPr lang="es-VE" sz="1600" b="0" i="1" smtClean="0">
                                  <a:latin typeface="Cambria Math" panose="02040503050406030204" pitchFamily="18" charset="0"/>
                                  <a:ea typeface="Cambria Math" panose="02040503050406030204" pitchFamily="18" charset="0"/>
                                </a:rPr>
                                <m:t>5</m:t>
                              </m:r>
                            </m:den>
                          </m:f>
                          <m:r>
                            <a:rPr lang="es-VE" sz="1600" b="0" i="1" smtClean="0">
                              <a:latin typeface="Cambria Math" panose="02040503050406030204" pitchFamily="18" charset="0"/>
                              <a:ea typeface="Cambria Math" panose="02040503050406030204" pitchFamily="18" charset="0"/>
                            </a:rPr>
                            <m:t>𝑀</m:t>
                          </m:r>
                          <m:sSup>
                            <m:sSupPr>
                              <m:ctrlPr>
                                <a:rPr lang="es-VE" sz="1600" b="0" i="1" smtClean="0">
                                  <a:latin typeface="Cambria Math" panose="02040503050406030204" pitchFamily="18" charset="0"/>
                                  <a:ea typeface="Cambria Math" panose="02040503050406030204" pitchFamily="18" charset="0"/>
                                </a:rPr>
                              </m:ctrlPr>
                            </m:sSupPr>
                            <m:e>
                              <m:r>
                                <a:rPr lang="es-VE" sz="1600" b="0" i="1" smtClean="0">
                                  <a:latin typeface="Cambria Math" panose="02040503050406030204" pitchFamily="18" charset="0"/>
                                  <a:ea typeface="Cambria Math" panose="02040503050406030204" pitchFamily="18" charset="0"/>
                                </a:rPr>
                                <m:t>𝑅</m:t>
                              </m:r>
                            </m:e>
                            <m:sup>
                              <m:r>
                                <a:rPr lang="es-VE" sz="1600" b="0" i="1" smtClean="0">
                                  <a:latin typeface="Cambria Math" panose="02040503050406030204" pitchFamily="18" charset="0"/>
                                  <a:ea typeface="Cambria Math" panose="02040503050406030204" pitchFamily="18" charset="0"/>
                                </a:rPr>
                                <m:t>2</m:t>
                              </m:r>
                            </m:sup>
                          </m:sSup>
                        </m:e>
                      </m:d>
                      <m:sSup>
                        <m:sSupPr>
                          <m:ctrlPr>
                            <a:rPr lang="es-VE" sz="1600" i="1" smtClean="0">
                              <a:latin typeface="Cambria Math" panose="02040503050406030204" pitchFamily="18" charset="0"/>
                              <a:ea typeface="Cambria Math" panose="02040503050406030204" pitchFamily="18" charset="0"/>
                            </a:rPr>
                          </m:ctrlPr>
                        </m:sSupPr>
                        <m:e>
                          <m:d>
                            <m:dPr>
                              <m:ctrlPr>
                                <a:rPr lang="es-VE" sz="1600" i="1">
                                  <a:latin typeface="Cambria Math" panose="02040503050406030204" pitchFamily="18" charset="0"/>
                                  <a:ea typeface="Cambria Math" panose="02040503050406030204" pitchFamily="18" charset="0"/>
                                </a:rPr>
                              </m:ctrlPr>
                            </m:dPr>
                            <m:e>
                              <m:f>
                                <m:fPr>
                                  <m:ctrlPr>
                                    <a:rPr lang="es-VE" sz="1600" i="1">
                                      <a:latin typeface="Cambria Math" panose="02040503050406030204" pitchFamily="18" charset="0"/>
                                      <a:ea typeface="Cambria Math" panose="02040503050406030204" pitchFamily="18" charset="0"/>
                                    </a:rPr>
                                  </m:ctrlPr>
                                </m:fPr>
                                <m:num>
                                  <m:r>
                                    <a:rPr lang="es-VE" sz="1600" b="0" i="1" smtClean="0">
                                      <a:latin typeface="Cambria Math" panose="02040503050406030204" pitchFamily="18" charset="0"/>
                                      <a:ea typeface="Cambria Math" panose="02040503050406030204" pitchFamily="18" charset="0"/>
                                    </a:rPr>
                                    <m:t>𝑣</m:t>
                                  </m:r>
                                </m:num>
                                <m:den>
                                  <m:r>
                                    <a:rPr lang="es-VE" sz="1600" b="0" i="1" smtClean="0">
                                      <a:latin typeface="Cambria Math" panose="02040503050406030204" pitchFamily="18" charset="0"/>
                                      <a:ea typeface="Cambria Math" panose="02040503050406030204" pitchFamily="18" charset="0"/>
                                    </a:rPr>
                                    <m:t>𝑅</m:t>
                                  </m:r>
                                </m:den>
                              </m:f>
                            </m:e>
                          </m:d>
                        </m:e>
                        <m:sup>
                          <m:r>
                            <a:rPr lang="es-VE" sz="1600" b="0" i="1" smtClean="0">
                              <a:latin typeface="Cambria Math" panose="02040503050406030204" pitchFamily="18" charset="0"/>
                              <a:ea typeface="Cambria Math" panose="02040503050406030204" pitchFamily="18" charset="0"/>
                            </a:rPr>
                            <m:t>2</m:t>
                          </m:r>
                        </m:sup>
                      </m:sSup>
                      <m:r>
                        <a:rPr lang="es-VE" sz="1600" i="1" smtClean="0">
                          <a:latin typeface="Cambria Math" panose="02040503050406030204" pitchFamily="18" charset="0"/>
                          <a:ea typeface="Cambria Math" panose="02040503050406030204" pitchFamily="18" charset="0"/>
                        </a:rPr>
                        <m:t>=</m:t>
                      </m:r>
                      <m:f>
                        <m:fPr>
                          <m:ctrlPr>
                            <a:rPr lang="es-VE" sz="1600" i="1" smtClean="0">
                              <a:latin typeface="Cambria Math" panose="02040503050406030204" pitchFamily="18" charset="0"/>
                              <a:ea typeface="Cambria Math" panose="02040503050406030204" pitchFamily="18" charset="0"/>
                            </a:rPr>
                          </m:ctrlPr>
                        </m:fPr>
                        <m:num>
                          <m:r>
                            <a:rPr lang="es-VE" sz="1600" b="0" i="1" smtClean="0">
                              <a:latin typeface="Cambria Math" panose="02040503050406030204" pitchFamily="18" charset="0"/>
                              <a:ea typeface="Cambria Math" panose="02040503050406030204" pitchFamily="18" charset="0"/>
                            </a:rPr>
                            <m:t>7</m:t>
                          </m:r>
                        </m:num>
                        <m:den>
                          <m:r>
                            <a:rPr lang="es-VE" sz="1600" b="0" i="1" smtClean="0">
                              <a:latin typeface="Cambria Math" panose="02040503050406030204" pitchFamily="18" charset="0"/>
                              <a:ea typeface="Cambria Math" panose="02040503050406030204" pitchFamily="18" charset="0"/>
                            </a:rPr>
                            <m:t>10</m:t>
                          </m:r>
                        </m:den>
                      </m:f>
                      <m:r>
                        <a:rPr lang="es-VE" sz="1600" b="0" i="1" smtClean="0">
                          <a:latin typeface="Cambria Math" panose="02040503050406030204" pitchFamily="18" charset="0"/>
                          <a:ea typeface="Cambria Math" panose="02040503050406030204" pitchFamily="18" charset="0"/>
                        </a:rPr>
                        <m:t>𝑀</m:t>
                      </m:r>
                      <m:sSup>
                        <m:sSupPr>
                          <m:ctrlPr>
                            <a:rPr lang="es-VE" sz="1600" b="0" i="1" smtClean="0">
                              <a:latin typeface="Cambria Math" panose="02040503050406030204" pitchFamily="18" charset="0"/>
                              <a:ea typeface="Cambria Math" panose="02040503050406030204" pitchFamily="18" charset="0"/>
                            </a:rPr>
                          </m:ctrlPr>
                        </m:sSupPr>
                        <m:e>
                          <m:r>
                            <a:rPr lang="es-VE" sz="1600" b="0" i="1" smtClean="0">
                              <a:latin typeface="Cambria Math" panose="02040503050406030204" pitchFamily="18" charset="0"/>
                              <a:ea typeface="Cambria Math" panose="02040503050406030204" pitchFamily="18" charset="0"/>
                            </a:rPr>
                            <m:t>𝑣</m:t>
                          </m:r>
                        </m:e>
                        <m:sup>
                          <m:r>
                            <a:rPr lang="es-VE" sz="1600" b="0" i="1" smtClean="0">
                              <a:latin typeface="Cambria Math" panose="02040503050406030204" pitchFamily="18" charset="0"/>
                              <a:ea typeface="Cambria Math" panose="02040503050406030204" pitchFamily="18" charset="0"/>
                            </a:rPr>
                            <m:t>2</m:t>
                          </m:r>
                        </m:sup>
                      </m:sSup>
                    </m:oMath>
                  </m:oMathPara>
                </a14:m>
                <a:endParaRPr lang="es-VE" sz="1600" dirty="0"/>
              </a:p>
            </p:txBody>
          </p:sp>
        </mc:Choice>
        <mc:Fallback>
          <p:sp>
            <p:nvSpPr>
              <p:cNvPr id="4" name="Rectángulo 3"/>
              <p:cNvSpPr>
                <a:spLocks noRot="1" noChangeAspect="1" noMove="1" noResize="1" noEditPoints="1" noAdjustHandles="1" noChangeArrowheads="1" noChangeShapeType="1" noTextEdit="1"/>
              </p:cNvSpPr>
              <p:nvPr/>
            </p:nvSpPr>
            <p:spPr>
              <a:xfrm>
                <a:off x="838200" y="3395611"/>
                <a:ext cx="10515600" cy="3002489"/>
              </a:xfrm>
              <a:prstGeom prst="rect">
                <a:avLst/>
              </a:prstGeom>
              <a:blipFill rotWithShape="0">
                <a:blip r:embed="rId2"/>
                <a:stretch>
                  <a:fillRect l="-348" t="-609" r="-58"/>
                </a:stretch>
              </a:blipFill>
            </p:spPr>
            <p:txBody>
              <a:bodyPr/>
              <a:lstStyle/>
              <a:p>
                <a:r>
                  <a:rPr lang="es-VE">
                    <a:noFill/>
                  </a:rPr>
                  <a:t> </a:t>
                </a:r>
              </a:p>
            </p:txBody>
          </p:sp>
        </mc:Fallback>
      </mc:AlternateContent>
      <p:pic>
        <p:nvPicPr>
          <p:cNvPr id="5" name="Imagen 4"/>
          <p:cNvPicPr>
            <a:picLocks noChangeAspect="1"/>
          </p:cNvPicPr>
          <p:nvPr/>
        </p:nvPicPr>
        <p:blipFill>
          <a:blip r:embed="rId3"/>
          <a:stretch>
            <a:fillRect/>
          </a:stretch>
        </p:blipFill>
        <p:spPr>
          <a:xfrm>
            <a:off x="7791717" y="1944710"/>
            <a:ext cx="3199214" cy="1428656"/>
          </a:xfrm>
          <a:prstGeom prst="rect">
            <a:avLst/>
          </a:prstGeom>
        </p:spPr>
      </p:pic>
    </p:spTree>
    <p:extLst>
      <p:ext uri="{BB962C8B-B14F-4D97-AF65-F5344CB8AC3E}">
        <p14:creationId xmlns:p14="http://schemas.microsoft.com/office/powerpoint/2010/main" val="2727179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65403"/>
          </a:xfrm>
          <a:solidFill>
            <a:srgbClr val="002060"/>
          </a:solidFill>
        </p:spPr>
        <p:txBody>
          <a:bodyPr>
            <a:normAutofit fontScale="90000"/>
          </a:bodyPr>
          <a:lstStyle/>
          <a:p>
            <a:r>
              <a:rPr lang="es-VE" b="1" dirty="0" smtClean="0">
                <a:solidFill>
                  <a:schemeClr val="bg1"/>
                </a:solidFill>
              </a:rPr>
              <a:t/>
            </a:r>
            <a:br>
              <a:rPr lang="es-VE" b="1" dirty="0" smtClean="0">
                <a:solidFill>
                  <a:schemeClr val="bg1"/>
                </a:solidFill>
              </a:rPr>
            </a:br>
            <a:r>
              <a:rPr lang="es-VE" b="1" dirty="0" smtClean="0">
                <a:solidFill>
                  <a:schemeClr val="bg1"/>
                </a:solidFill>
              </a:rPr>
              <a:t>Momento de fuerza (Torque)</a:t>
            </a:r>
            <a:r>
              <a:rPr lang="es-VE" dirty="0">
                <a:solidFill>
                  <a:schemeClr val="bg1"/>
                </a:solidFill>
              </a:rPr>
              <a:t/>
            </a:r>
            <a:br>
              <a:rPr lang="es-VE" dirty="0">
                <a:solidFill>
                  <a:schemeClr val="bg1"/>
                </a:solidFill>
              </a:rPr>
            </a:br>
            <a:endParaRPr lang="es-VE" dirty="0">
              <a:solidFill>
                <a:schemeClr val="bg1"/>
              </a:solidFill>
            </a:endParaRPr>
          </a:p>
        </p:txBody>
      </p:sp>
      <p:pic>
        <p:nvPicPr>
          <p:cNvPr id="4" name="Imagen 3"/>
          <p:cNvPicPr>
            <a:picLocks noChangeAspect="1"/>
          </p:cNvPicPr>
          <p:nvPr/>
        </p:nvPicPr>
        <p:blipFill>
          <a:blip r:embed="rId2"/>
          <a:stretch>
            <a:fillRect/>
          </a:stretch>
        </p:blipFill>
        <p:spPr>
          <a:xfrm>
            <a:off x="1890549" y="2632272"/>
            <a:ext cx="7844727" cy="2155634"/>
          </a:xfrm>
          <a:prstGeom prst="rect">
            <a:avLst/>
          </a:prstGeom>
        </p:spPr>
      </p:pic>
      <mc:AlternateContent xmlns:mc="http://schemas.openxmlformats.org/markup-compatibility/2006">
        <mc:Choice xmlns:a14="http://schemas.microsoft.com/office/drawing/2010/main" Requires="a14">
          <p:sp>
            <p:nvSpPr>
              <p:cNvPr id="5" name="Rectángulo 4"/>
              <p:cNvSpPr/>
              <p:nvPr/>
            </p:nvSpPr>
            <p:spPr>
              <a:xfrm>
                <a:off x="838200" y="1686219"/>
                <a:ext cx="10515600" cy="923330"/>
              </a:xfrm>
              <a:prstGeom prst="rect">
                <a:avLst/>
              </a:prstGeom>
            </p:spPr>
            <p:txBody>
              <a:bodyPr wrap="square">
                <a:spAutoFit/>
              </a:bodyPr>
              <a:lstStyle/>
              <a:p>
                <a:r>
                  <a:rPr lang="es-VE" dirty="0" smtClean="0">
                    <a:latin typeface="Times New Roman" panose="02020603050405020304" pitchFamily="18" charset="0"/>
                    <a:ea typeface="Times New Roman" panose="02020603050405020304" pitchFamily="18" charset="0"/>
                  </a:rPr>
                  <a:t>Cuando </a:t>
                </a:r>
                <a:r>
                  <a:rPr lang="es-VE" dirty="0">
                    <a:latin typeface="Times New Roman" panose="02020603050405020304" pitchFamily="18" charset="0"/>
                    <a:ea typeface="Times New Roman" panose="02020603050405020304" pitchFamily="18" charset="0"/>
                  </a:rPr>
                  <a:t>un objeto gira alrededor de un eje, la velocidad de esta rotación depende de la magnitud y la dirección de la fuerza ejercida y de qué tan lejos se aplica esta fuerza desde el eje de rotación. Esta dependencia se mide mediante una cantidad vectorial denominada Torque (o </a:t>
                </a:r>
                <a:r>
                  <a:rPr lang="es-VE" dirty="0" smtClean="0">
                    <a:latin typeface="Times New Roman" panose="02020603050405020304" pitchFamily="18" charset="0"/>
                    <a:ea typeface="Times New Roman" panose="02020603050405020304" pitchFamily="18" charset="0"/>
                  </a:rPr>
                  <a:t>momento de fuerza) </a:t>
                </a:r>
                <a14:m>
                  <m:oMath xmlns:m="http://schemas.openxmlformats.org/officeDocument/2006/math">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𝜏</m:t>
                        </m:r>
                      </m:e>
                    </m:acc>
                  </m:oMath>
                </a14:m>
                <a:r>
                  <a:rPr lang="es-VE" dirty="0" smtClean="0">
                    <a:effectLst/>
                    <a:latin typeface="Times New Roman" panose="02020603050405020304" pitchFamily="18" charset="0"/>
                    <a:ea typeface="Times New Roman" panose="02020603050405020304" pitchFamily="18" charset="0"/>
                  </a:rPr>
                  <a:t>.</a:t>
                </a:r>
                <a:endParaRPr lang="es-VE" dirty="0"/>
              </a:p>
            </p:txBody>
          </p:sp>
        </mc:Choice>
        <mc:Fallback>
          <p:sp>
            <p:nvSpPr>
              <p:cNvPr id="5" name="Rectángulo 4"/>
              <p:cNvSpPr>
                <a:spLocks noRot="1" noChangeAspect="1" noMove="1" noResize="1" noEditPoints="1" noAdjustHandles="1" noChangeArrowheads="1" noChangeShapeType="1" noTextEdit="1"/>
              </p:cNvSpPr>
              <p:nvPr/>
            </p:nvSpPr>
            <p:spPr>
              <a:xfrm>
                <a:off x="838200" y="1686219"/>
                <a:ext cx="10515600" cy="923330"/>
              </a:xfrm>
              <a:prstGeom prst="rect">
                <a:avLst/>
              </a:prstGeom>
              <a:blipFill rotWithShape="0">
                <a:blip r:embed="rId3"/>
                <a:stretch>
                  <a:fillRect l="-522" t="-3974" b="-9272"/>
                </a:stretch>
              </a:blipFill>
            </p:spPr>
            <p:txBody>
              <a:bodyPr/>
              <a:lstStyle/>
              <a:p>
                <a:r>
                  <a:rPr lang="es-VE">
                    <a:noFill/>
                  </a:rPr>
                  <a:t> </a:t>
                </a:r>
              </a:p>
            </p:txBody>
          </p:sp>
        </mc:Fallback>
      </mc:AlternateContent>
      <p:sp>
        <p:nvSpPr>
          <p:cNvPr id="6" name="Rectángulo 5"/>
          <p:cNvSpPr/>
          <p:nvPr/>
        </p:nvSpPr>
        <p:spPr>
          <a:xfrm>
            <a:off x="838198" y="4889110"/>
            <a:ext cx="10515601" cy="830997"/>
          </a:xfrm>
          <a:prstGeom prst="rect">
            <a:avLst/>
          </a:prstGeom>
        </p:spPr>
        <p:txBody>
          <a:bodyPr wrap="square">
            <a:spAutoFit/>
          </a:bodyPr>
          <a:lstStyle/>
          <a:p>
            <a:r>
              <a:rPr lang="es-VE" sz="1600" dirty="0"/>
              <a:t>Figura </a:t>
            </a:r>
            <a:r>
              <a:rPr lang="es-VE" sz="1600" dirty="0" smtClean="0"/>
              <a:t>4.  </a:t>
            </a:r>
            <a:r>
              <a:rPr lang="es-VE" sz="1600" dirty="0"/>
              <a:t>El torque sobre la puerta de la bóveda de un banco depende de la dirección de la fuerza aplicada. (a) Empujar perpendicularmente da el torque máximo. (b) Empujando radialmente hacia adentro con la misma magnitud la fuerza da un torque nulo. (c) El torque es proporcional a la componente perpendicular de la fuerza (F⊥)</a:t>
            </a:r>
          </a:p>
        </p:txBody>
      </p:sp>
    </p:spTree>
    <p:extLst>
      <p:ext uri="{BB962C8B-B14F-4D97-AF65-F5344CB8AC3E}">
        <p14:creationId xmlns:p14="http://schemas.microsoft.com/office/powerpoint/2010/main" val="413344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3451538" y="3422327"/>
            <a:ext cx="4507605" cy="1457175"/>
          </a:xfrm>
          <a:prstGeom prst="rect">
            <a:avLst/>
          </a:prstGeom>
          <a:noFill/>
          <a:ln>
            <a:noFill/>
          </a:ln>
        </p:spPr>
      </p:pic>
      <p:sp>
        <p:nvSpPr>
          <p:cNvPr id="2" name="Título 1"/>
          <p:cNvSpPr>
            <a:spLocks noGrp="1"/>
          </p:cNvSpPr>
          <p:nvPr>
            <p:ph type="title"/>
          </p:nvPr>
        </p:nvSpPr>
        <p:spPr>
          <a:xfrm>
            <a:off x="838200" y="365125"/>
            <a:ext cx="10515600" cy="1065403"/>
          </a:xfrm>
          <a:solidFill>
            <a:srgbClr val="002060"/>
          </a:solidFill>
        </p:spPr>
        <p:txBody>
          <a:bodyPr>
            <a:normAutofit fontScale="90000"/>
          </a:bodyPr>
          <a:lstStyle/>
          <a:p>
            <a:r>
              <a:rPr lang="es-VE" b="1" dirty="0" smtClean="0">
                <a:solidFill>
                  <a:schemeClr val="bg1"/>
                </a:solidFill>
              </a:rPr>
              <a:t/>
            </a:r>
            <a:br>
              <a:rPr lang="es-VE" b="1" dirty="0" smtClean="0">
                <a:solidFill>
                  <a:schemeClr val="bg1"/>
                </a:solidFill>
              </a:rPr>
            </a:br>
            <a:r>
              <a:rPr lang="es-VE" b="1" dirty="0" smtClean="0">
                <a:solidFill>
                  <a:schemeClr val="bg1"/>
                </a:solidFill>
              </a:rPr>
              <a:t>Momento de fuerza (Torque)</a:t>
            </a:r>
            <a:r>
              <a:rPr lang="es-VE" dirty="0">
                <a:solidFill>
                  <a:schemeClr val="bg1"/>
                </a:solidFill>
              </a:rPr>
              <a:t/>
            </a:r>
            <a:br>
              <a:rPr lang="es-VE" dirty="0">
                <a:solidFill>
                  <a:schemeClr val="bg1"/>
                </a:solidFill>
              </a:rPr>
            </a:br>
            <a:endParaRPr lang="es-VE" dirty="0">
              <a:solidFill>
                <a:schemeClr val="bg1"/>
              </a:solidFill>
            </a:endParaRPr>
          </a:p>
        </p:txBody>
      </p:sp>
      <mc:AlternateContent xmlns:mc="http://schemas.openxmlformats.org/markup-compatibility/2006">
        <mc:Choice xmlns:a14="http://schemas.microsoft.com/office/drawing/2010/main" Requires="a14">
          <p:sp>
            <p:nvSpPr>
              <p:cNvPr id="3" name="Rectángulo 2"/>
              <p:cNvSpPr/>
              <p:nvPr/>
            </p:nvSpPr>
            <p:spPr>
              <a:xfrm>
                <a:off x="838200" y="1734304"/>
                <a:ext cx="10515600" cy="1600375"/>
              </a:xfrm>
              <a:prstGeom prst="rect">
                <a:avLst/>
              </a:prstGeom>
            </p:spPr>
            <p:txBody>
              <a:bodyPr wrap="square">
                <a:spAutoFit/>
              </a:bodyPr>
              <a:lstStyle/>
              <a:p>
                <a:r>
                  <a:rPr lang="es-VE" dirty="0" smtClean="0"/>
                  <a:t>Se define el torque </a:t>
                </a:r>
                <a:r>
                  <a:rPr lang="es-VE" dirty="0"/>
                  <a:t>en términos del producto </a:t>
                </a:r>
                <a:r>
                  <a:rPr lang="es-VE" dirty="0" smtClean="0"/>
                  <a:t>vectorial de </a:t>
                </a:r>
                <a14:m>
                  <m:oMath xmlns:m="http://schemas.openxmlformats.org/officeDocument/2006/math">
                    <m:acc>
                      <m:accPr>
                        <m:chr m:val="⃗"/>
                        <m:ctrlPr>
                          <a:rPr lang="es-VE" i="1">
                            <a:latin typeface="Cambria Math" panose="02040503050406030204" pitchFamily="18" charset="0"/>
                          </a:rPr>
                        </m:ctrlPr>
                      </m:accPr>
                      <m:e>
                        <m:r>
                          <a:rPr lang="es-VE" i="1">
                            <a:latin typeface="Cambria Math" panose="02040503050406030204" pitchFamily="18" charset="0"/>
                          </a:rPr>
                          <m:t>𝑟</m:t>
                        </m:r>
                      </m:e>
                    </m:acc>
                    <m:r>
                      <a:rPr lang="es-VE" b="0" i="1" smtClean="0">
                        <a:latin typeface="Cambria Math" panose="02040503050406030204" pitchFamily="18" charset="0"/>
                      </a:rPr>
                      <m:t> </m:t>
                    </m:r>
                    <m:r>
                      <a:rPr lang="es-VE" b="0" i="1" smtClean="0">
                        <a:latin typeface="Cambria Math" panose="02040503050406030204" pitchFamily="18" charset="0"/>
                      </a:rPr>
                      <m:t>𝑦</m:t>
                    </m:r>
                    <m:acc>
                      <m:accPr>
                        <m:chr m:val="⃗"/>
                        <m:ctrlPr>
                          <a:rPr lang="es-VE" i="1">
                            <a:latin typeface="Cambria Math" panose="02040503050406030204" pitchFamily="18" charset="0"/>
                          </a:rPr>
                        </m:ctrlPr>
                      </m:accPr>
                      <m:e>
                        <m:r>
                          <a:rPr lang="es-VE" i="1">
                            <a:latin typeface="Cambria Math" panose="02040503050406030204" pitchFamily="18" charset="0"/>
                          </a:rPr>
                          <m:t>𝐹</m:t>
                        </m:r>
                      </m:e>
                    </m:acc>
                  </m:oMath>
                </a14:m>
                <a:r>
                  <a:rPr lang="es-VE" dirty="0" smtClean="0"/>
                  <a:t>,  como</a:t>
                </a:r>
              </a:p>
              <a:p>
                <a:r>
                  <a:rPr lang="es-VE" b="0" dirty="0" smtClean="0"/>
                  <a:t>                                                                             </a:t>
                </a:r>
                <a14:m>
                  <m:oMath xmlns:m="http://schemas.openxmlformats.org/officeDocument/2006/math">
                    <m:acc>
                      <m:accPr>
                        <m:chr m:val="⃗"/>
                        <m:ctrlPr>
                          <a:rPr lang="es-VE" i="1"/>
                        </m:ctrlPr>
                      </m:accPr>
                      <m:e>
                        <m:r>
                          <a:rPr lang="es-VE" i="1"/>
                          <m:t>𝜏</m:t>
                        </m:r>
                      </m:e>
                    </m:acc>
                    <m:r>
                      <a:rPr lang="es-VE" i="1"/>
                      <m:t>=</m:t>
                    </m:r>
                    <m:acc>
                      <m:accPr>
                        <m:chr m:val="⃗"/>
                        <m:ctrlPr>
                          <a:rPr lang="es-VE" i="1"/>
                        </m:ctrlPr>
                      </m:accPr>
                      <m:e>
                        <m:r>
                          <a:rPr lang="es-VE" i="1"/>
                          <m:t>𝑟</m:t>
                        </m:r>
                      </m:e>
                    </m:acc>
                    <m:r>
                      <a:rPr lang="es-VE" i="1"/>
                      <m:t>𝑥</m:t>
                    </m:r>
                    <m:acc>
                      <m:accPr>
                        <m:chr m:val="⃗"/>
                        <m:ctrlPr>
                          <a:rPr lang="es-VE" i="1"/>
                        </m:ctrlPr>
                      </m:accPr>
                      <m:e>
                        <m:r>
                          <a:rPr lang="es-VE" i="1"/>
                          <m:t>𝐹</m:t>
                        </m:r>
                      </m:e>
                    </m:acc>
                  </m:oMath>
                </a14:m>
                <a:r>
                  <a:rPr lang="es-VE" dirty="0" smtClean="0"/>
                  <a:t>                                    (10)                        </a:t>
                </a:r>
                <a:endParaRPr lang="es-VE" dirty="0"/>
              </a:p>
              <a:p>
                <a:r>
                  <a:rPr lang="es-VE" dirty="0" smtClean="0"/>
                  <a:t>El torque es </a:t>
                </a:r>
                <a:r>
                  <a:rPr lang="es-VE" dirty="0"/>
                  <a:t>una cantidad vectorial. Su magnitud </a:t>
                </a:r>
                <a:r>
                  <a:rPr lang="es-VE" dirty="0" smtClean="0"/>
                  <a:t>está dada por</a:t>
                </a:r>
              </a:p>
              <a:p>
                <a:r>
                  <a:rPr lang="es-VE" dirty="0"/>
                  <a:t> </a:t>
                </a:r>
                <a:r>
                  <a:rPr lang="es-VE" dirty="0" smtClean="0"/>
                  <a:t>                                                                            </a:t>
                </a:r>
                <a14:m>
                  <m:oMath xmlns:m="http://schemas.openxmlformats.org/officeDocument/2006/math">
                    <m:acc>
                      <m:accPr>
                        <m:chr m:val="⃗"/>
                        <m:ctrlPr>
                          <a:rPr lang="es-VE" i="1"/>
                        </m:ctrlPr>
                      </m:accPr>
                      <m:e>
                        <m:r>
                          <a:rPr lang="es-VE" i="1"/>
                          <m:t>𝜏</m:t>
                        </m:r>
                      </m:e>
                    </m:acc>
                    <m:r>
                      <a:rPr lang="es-VE" i="1"/>
                      <m:t>=</m:t>
                    </m:r>
                    <m:acc>
                      <m:accPr>
                        <m:chr m:val="⃗"/>
                        <m:ctrlPr>
                          <a:rPr lang="es-VE" i="1"/>
                        </m:ctrlPr>
                      </m:accPr>
                      <m:e>
                        <m:r>
                          <a:rPr lang="es-VE" i="1"/>
                          <m:t>𝑟</m:t>
                        </m:r>
                      </m:e>
                    </m:acc>
                    <m:r>
                      <a:rPr lang="es-VE" i="1"/>
                      <m:t> </m:t>
                    </m:r>
                    <m:d>
                      <m:dPr>
                        <m:begChr m:val="|"/>
                        <m:endChr m:val="|"/>
                        <m:ctrlPr>
                          <a:rPr lang="es-VE" i="1"/>
                        </m:ctrlPr>
                      </m:dPr>
                      <m:e>
                        <m:acc>
                          <m:accPr>
                            <m:chr m:val="⃗"/>
                            <m:ctrlPr>
                              <a:rPr lang="es-VE" i="1"/>
                            </m:ctrlPr>
                          </m:accPr>
                          <m:e>
                            <m:r>
                              <a:rPr lang="es-VE" i="1"/>
                              <m:t>𝐹</m:t>
                            </m:r>
                          </m:e>
                        </m:acc>
                      </m:e>
                    </m:d>
                    <m:func>
                      <m:funcPr>
                        <m:ctrlPr>
                          <a:rPr lang="es-VE" i="1"/>
                        </m:ctrlPr>
                      </m:funcPr>
                      <m:fName>
                        <m:r>
                          <m:rPr>
                            <m:sty m:val="p"/>
                          </m:rPr>
                          <a:rPr lang="es-VE"/>
                          <m:t>sin</m:t>
                        </m:r>
                      </m:fName>
                      <m:e>
                        <m:r>
                          <a:rPr lang="es-VE" i="1"/>
                          <m:t>𝜃</m:t>
                        </m:r>
                      </m:e>
                    </m:func>
                  </m:oMath>
                </a14:m>
                <a:r>
                  <a:rPr lang="es-VE" dirty="0"/>
                  <a:t> </a:t>
                </a:r>
                <a:r>
                  <a:rPr lang="es-VE" dirty="0" smtClean="0"/>
                  <a:t>                        (11)</a:t>
                </a:r>
              </a:p>
              <a:p>
                <a:r>
                  <a:rPr lang="es-VE" dirty="0" smtClean="0"/>
                  <a:t> </a:t>
                </a:r>
                <a:r>
                  <a:rPr lang="es-VE" dirty="0"/>
                  <a:t>La unidad SI de torque es el </a:t>
                </a:r>
                <a:r>
                  <a:rPr lang="es-VE" dirty="0" smtClean="0"/>
                  <a:t>N ⋅m</a:t>
                </a:r>
              </a:p>
            </p:txBody>
          </p:sp>
        </mc:Choice>
        <mc:Fallback>
          <p:sp>
            <p:nvSpPr>
              <p:cNvPr id="3" name="Rectángulo 2"/>
              <p:cNvSpPr>
                <a:spLocks noRot="1" noChangeAspect="1" noMove="1" noResize="1" noEditPoints="1" noAdjustHandles="1" noChangeArrowheads="1" noChangeShapeType="1" noTextEdit="1"/>
              </p:cNvSpPr>
              <p:nvPr/>
            </p:nvSpPr>
            <p:spPr>
              <a:xfrm>
                <a:off x="838200" y="1734304"/>
                <a:ext cx="10515600" cy="1600375"/>
              </a:xfrm>
              <a:prstGeom prst="rect">
                <a:avLst/>
              </a:prstGeom>
              <a:blipFill rotWithShape="0">
                <a:blip r:embed="rId3"/>
                <a:stretch>
                  <a:fillRect l="-522" t="-5703" b="-4943"/>
                </a:stretch>
              </a:blipFill>
            </p:spPr>
            <p:txBody>
              <a:bodyPr/>
              <a:lstStyle/>
              <a:p>
                <a:r>
                  <a:rPr lang="es-VE">
                    <a:noFill/>
                  </a:rPr>
                  <a:t> </a:t>
                </a:r>
              </a:p>
            </p:txBody>
          </p:sp>
        </mc:Fallback>
      </mc:AlternateContent>
      <mc:AlternateContent xmlns:mc="http://schemas.openxmlformats.org/markup-compatibility/2006">
        <mc:Choice xmlns:a14="http://schemas.microsoft.com/office/drawing/2010/main" Requires="a14">
          <p:sp>
            <p:nvSpPr>
              <p:cNvPr id="9" name="Rectángulo 8"/>
              <p:cNvSpPr/>
              <p:nvPr/>
            </p:nvSpPr>
            <p:spPr>
              <a:xfrm>
                <a:off x="3580327" y="4944989"/>
                <a:ext cx="4636394" cy="333938"/>
              </a:xfrm>
              <a:prstGeom prst="rect">
                <a:avLst/>
              </a:prstGeom>
            </p:spPr>
            <p:txBody>
              <a:bodyPr wrap="square">
                <a:spAutoFit/>
              </a:bodyPr>
              <a:lstStyle/>
              <a:p>
                <a:r>
                  <a:rPr lang="es-VE" sz="1400" dirty="0" smtClean="0">
                    <a:ea typeface="Calibri" panose="020F0502020204030204" pitchFamily="34" charset="0"/>
                  </a:rPr>
                  <a:t>Figura 5. El </a:t>
                </a:r>
                <a:r>
                  <a:rPr lang="es-VE" sz="1400" dirty="0">
                    <a:ea typeface="Calibri" panose="020F0502020204030204" pitchFamily="34" charset="0"/>
                  </a:rPr>
                  <a:t>torque </a:t>
                </a:r>
                <a14:m>
                  <m:oMath xmlns:m="http://schemas.openxmlformats.org/officeDocument/2006/math">
                    <m:acc>
                      <m:accPr>
                        <m:chr m:val="⃗"/>
                        <m:ctrlPr>
                          <a:rPr lang="es-VE" sz="1400" i="1">
                            <a:effectLst/>
                            <a:cs typeface="Times New Roman" panose="02020603050405020304" pitchFamily="18" charset="0"/>
                          </a:rPr>
                        </m:ctrlPr>
                      </m:accPr>
                      <m:e>
                        <m:r>
                          <a:rPr lang="es-VE" sz="1400" i="1">
                            <a:effectLst/>
                            <a:ea typeface="Calibri" panose="020F0502020204030204" pitchFamily="34" charset="0"/>
                            <a:cs typeface="Times New Roman" panose="02020603050405020304" pitchFamily="18" charset="0"/>
                          </a:rPr>
                          <m:t>𝜏</m:t>
                        </m:r>
                      </m:e>
                    </m:acc>
                  </m:oMath>
                </a14:m>
                <a:r>
                  <a:rPr lang="es-VE" sz="1400" dirty="0">
                    <a:effectLst/>
                    <a:ea typeface="Calibri" panose="020F0502020204030204" pitchFamily="34" charset="0"/>
                  </a:rPr>
                  <a:t> producido por una fuerza </a:t>
                </a:r>
                <a14:m>
                  <m:oMath xmlns:m="http://schemas.openxmlformats.org/officeDocument/2006/math">
                    <m:acc>
                      <m:accPr>
                        <m:chr m:val="⃗"/>
                        <m:ctrlPr>
                          <a:rPr lang="es-VE" sz="1400" i="1">
                            <a:effectLst/>
                            <a:cs typeface="Times New Roman" panose="02020603050405020304" pitchFamily="18" charset="0"/>
                          </a:rPr>
                        </m:ctrlPr>
                      </m:accPr>
                      <m:e>
                        <m:r>
                          <a:rPr lang="es-VE" sz="1400" i="1">
                            <a:effectLst/>
                            <a:ea typeface="Calibri" panose="020F0502020204030204" pitchFamily="34" charset="0"/>
                            <a:cs typeface="Times New Roman" panose="02020603050405020304" pitchFamily="18" charset="0"/>
                          </a:rPr>
                          <m:t>𝐹</m:t>
                        </m:r>
                      </m:e>
                    </m:acc>
                  </m:oMath>
                </a14:m>
                <a:endParaRPr lang="es-VE" sz="1400" dirty="0"/>
              </a:p>
            </p:txBody>
          </p:sp>
        </mc:Choice>
        <mc:Fallback>
          <p:sp>
            <p:nvSpPr>
              <p:cNvPr id="9" name="Rectángulo 8"/>
              <p:cNvSpPr>
                <a:spLocks noRot="1" noChangeAspect="1" noMove="1" noResize="1" noEditPoints="1" noAdjustHandles="1" noChangeArrowheads="1" noChangeShapeType="1" noTextEdit="1"/>
              </p:cNvSpPr>
              <p:nvPr/>
            </p:nvSpPr>
            <p:spPr>
              <a:xfrm>
                <a:off x="3580327" y="4944989"/>
                <a:ext cx="4636394" cy="333938"/>
              </a:xfrm>
              <a:prstGeom prst="rect">
                <a:avLst/>
              </a:prstGeom>
              <a:blipFill rotWithShape="0">
                <a:blip r:embed="rId4"/>
                <a:stretch>
                  <a:fillRect l="-394" t="-1818" b="-20000"/>
                </a:stretch>
              </a:blipFill>
            </p:spPr>
            <p:txBody>
              <a:bodyPr/>
              <a:lstStyle/>
              <a:p>
                <a:r>
                  <a:rPr lang="es-VE">
                    <a:noFill/>
                  </a:rPr>
                  <a:t> </a:t>
                </a:r>
              </a:p>
            </p:txBody>
          </p:sp>
        </mc:Fallback>
      </mc:AlternateContent>
      <mc:AlternateContent xmlns:mc="http://schemas.openxmlformats.org/markup-compatibility/2006">
        <mc:Choice xmlns:a14="http://schemas.microsoft.com/office/drawing/2010/main" Requires="a14">
          <p:sp>
            <p:nvSpPr>
              <p:cNvPr id="11" name="Rectángulo 10"/>
              <p:cNvSpPr/>
              <p:nvPr/>
            </p:nvSpPr>
            <p:spPr>
              <a:xfrm>
                <a:off x="838200" y="5301088"/>
                <a:ext cx="10515600" cy="1039002"/>
              </a:xfrm>
              <a:prstGeom prst="rect">
                <a:avLst/>
              </a:prstGeom>
            </p:spPr>
            <p:txBody>
              <a:bodyPr wrap="square">
                <a:spAutoFit/>
              </a:bodyPr>
              <a:lstStyle/>
              <a:p>
                <a:pPr algn="just">
                  <a:lnSpc>
                    <a:spcPct val="107000"/>
                  </a:lnSpc>
                  <a:spcAft>
                    <a:spcPts val="600"/>
                  </a:spcAft>
                </a:pPr>
                <a:r>
                  <a:rPr lang="es-VE" dirty="0">
                    <a:latin typeface="Times New Roman" panose="02020603050405020304" pitchFamily="18" charset="0"/>
                    <a:ea typeface="Times New Roman" panose="02020603050405020304" pitchFamily="18" charset="0"/>
                    <a:cs typeface="Times New Roman" panose="02020603050405020304" pitchFamily="18" charset="0"/>
                  </a:rPr>
                  <a:t>Si dos o más fuerzas actúan sobre un cuerpo rígido, donde cada fuerza tiende a producir rotación alrededor de un eje que pasa por algún punto, el torque neto en el cuerpo se obtiene sumando todos los torques:</a:t>
                </a: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r>
                  <a:rPr lang="es-VE" dirty="0">
                    <a:effectLst/>
                    <a:latin typeface="Times New Roman" panose="02020603050405020304" pitchFamily="18" charset="0"/>
                    <a:ea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rPr>
                  <a:t>                                              </a:t>
                </a:r>
                <a14:m>
                  <m:oMath xmlns:m="http://schemas.openxmlformats.org/officeDocument/2006/math">
                    <m:nary>
                      <m:naryPr>
                        <m:chr m:val="∑"/>
                        <m:limLoc m:val="undOvr"/>
                        <m:subHide m:val="on"/>
                        <m:supHide m:val="on"/>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𝜏</m:t>
                            </m:r>
                          </m:e>
                        </m:acc>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𝜏</m:t>
                                </m:r>
                              </m:e>
                            </m:acc>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3 </m:t>
                            </m:r>
                          </m:sub>
                        </m:sSub>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e>
                    </m:nary>
                  </m:oMath>
                </a14:m>
                <a:r>
                  <a:rPr lang="es-VE" dirty="0" smtClean="0"/>
                  <a:t>                         (12)</a:t>
                </a:r>
                <a:endParaRPr lang="es-VE" dirty="0"/>
              </a:p>
            </p:txBody>
          </p:sp>
        </mc:Choice>
        <mc:Fallback>
          <p:sp>
            <p:nvSpPr>
              <p:cNvPr id="11" name="Rectángulo 10"/>
              <p:cNvSpPr>
                <a:spLocks noRot="1" noChangeAspect="1" noMove="1" noResize="1" noEditPoints="1" noAdjustHandles="1" noChangeArrowheads="1" noChangeShapeType="1" noTextEdit="1"/>
              </p:cNvSpPr>
              <p:nvPr/>
            </p:nvSpPr>
            <p:spPr>
              <a:xfrm>
                <a:off x="838200" y="5301088"/>
                <a:ext cx="10515600" cy="1039002"/>
              </a:xfrm>
              <a:prstGeom prst="rect">
                <a:avLst/>
              </a:prstGeom>
              <a:blipFill rotWithShape="0">
                <a:blip r:embed="rId5"/>
                <a:stretch>
                  <a:fillRect l="-522" t="-3529" r="-464" b="-65882"/>
                </a:stretch>
              </a:blipFill>
            </p:spPr>
            <p:txBody>
              <a:bodyPr/>
              <a:lstStyle/>
              <a:p>
                <a:r>
                  <a:rPr lang="es-VE">
                    <a:noFill/>
                  </a:rPr>
                  <a:t> </a:t>
                </a:r>
              </a:p>
            </p:txBody>
          </p:sp>
        </mc:Fallback>
      </mc:AlternateContent>
    </p:spTree>
    <p:extLst>
      <p:ext uri="{BB962C8B-B14F-4D97-AF65-F5344CB8AC3E}">
        <p14:creationId xmlns:p14="http://schemas.microsoft.com/office/powerpoint/2010/main" val="507922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65403"/>
          </a:xfrm>
          <a:solidFill>
            <a:srgbClr val="002060"/>
          </a:solidFill>
        </p:spPr>
        <p:txBody>
          <a:bodyPr>
            <a:normAutofit fontScale="90000"/>
          </a:bodyPr>
          <a:lstStyle/>
          <a:p>
            <a:r>
              <a:rPr lang="es-VE" b="1" dirty="0" smtClean="0">
                <a:solidFill>
                  <a:schemeClr val="bg1"/>
                </a:solidFill>
              </a:rPr>
              <a:t/>
            </a:r>
            <a:br>
              <a:rPr lang="es-VE" b="1" dirty="0" smtClean="0">
                <a:solidFill>
                  <a:schemeClr val="bg1"/>
                </a:solidFill>
              </a:rPr>
            </a:br>
            <a:r>
              <a:rPr lang="es-VE" b="1" dirty="0" smtClean="0">
                <a:solidFill>
                  <a:schemeClr val="bg1"/>
                </a:solidFill>
              </a:rPr>
              <a:t>Momento de fuerza (Torque)</a:t>
            </a:r>
            <a:r>
              <a:rPr lang="es-VE" dirty="0">
                <a:solidFill>
                  <a:schemeClr val="bg1"/>
                </a:solidFill>
              </a:rPr>
              <a:t/>
            </a:r>
            <a:br>
              <a:rPr lang="es-VE" dirty="0">
                <a:solidFill>
                  <a:schemeClr val="bg1"/>
                </a:solidFill>
              </a:rPr>
            </a:br>
            <a:endParaRPr lang="es-VE" dirty="0">
              <a:solidFill>
                <a:schemeClr val="bg1"/>
              </a:solidFill>
            </a:endParaRPr>
          </a:p>
        </p:txBody>
      </p:sp>
      <p:sp>
        <p:nvSpPr>
          <p:cNvPr id="5" name="Rectángulo 4"/>
          <p:cNvSpPr/>
          <p:nvPr/>
        </p:nvSpPr>
        <p:spPr>
          <a:xfrm>
            <a:off x="838200" y="1776142"/>
            <a:ext cx="10515600" cy="830997"/>
          </a:xfrm>
          <a:prstGeom prst="rect">
            <a:avLst/>
          </a:prstGeom>
        </p:spPr>
        <p:txBody>
          <a:bodyPr wrap="square">
            <a:spAutoFit/>
          </a:bodyPr>
          <a:lstStyle/>
          <a:p>
            <a:r>
              <a:rPr lang="es-VE" sz="1600" dirty="0"/>
              <a:t>Ejercicio </a:t>
            </a:r>
            <a:r>
              <a:rPr lang="es-VE" sz="1600" dirty="0" smtClean="0"/>
              <a:t>3</a:t>
            </a:r>
            <a:r>
              <a:rPr lang="es-VE" sz="1600" dirty="0"/>
              <a:t>. Estás apretando las tuercas de las ruedas de </a:t>
            </a:r>
            <a:r>
              <a:rPr lang="es-VE" sz="1600" dirty="0" smtClean="0"/>
              <a:t>un </a:t>
            </a:r>
            <a:r>
              <a:rPr lang="es-VE" sz="1600" dirty="0"/>
              <a:t>auto después de cambiar una llanta pinchada. </a:t>
            </a:r>
            <a:r>
              <a:rPr lang="es-VE" sz="1600" dirty="0" smtClean="0"/>
              <a:t>Las instrucciones </a:t>
            </a:r>
            <a:r>
              <a:rPr lang="es-VE" sz="1600" dirty="0"/>
              <a:t>especifican un </a:t>
            </a:r>
            <a:r>
              <a:rPr lang="es-VE" sz="1600" dirty="0" smtClean="0"/>
              <a:t>torque  </a:t>
            </a:r>
            <a:r>
              <a:rPr lang="es-VE" sz="1600" dirty="0"/>
              <a:t>de </a:t>
            </a:r>
            <a:r>
              <a:rPr lang="es-VE" sz="1600" dirty="0" smtClean="0"/>
              <a:t>apriete de 95 N m para </a:t>
            </a:r>
            <a:r>
              <a:rPr lang="es-VE" sz="1600" dirty="0"/>
              <a:t>que las tuercas </a:t>
            </a:r>
            <a:r>
              <a:rPr lang="es-VE" sz="1600" dirty="0" smtClean="0"/>
              <a:t>no se suelten. </a:t>
            </a:r>
            <a:r>
              <a:rPr lang="es-VE" sz="1600" dirty="0"/>
              <a:t>Si su llave de 45 cm de largo forma un </a:t>
            </a:r>
            <a:r>
              <a:rPr lang="es-VE" sz="1600" dirty="0" smtClean="0"/>
              <a:t>ángulo de 67° con la horizontal. ¿ Con qué </a:t>
            </a:r>
            <a:r>
              <a:rPr lang="es-VE" sz="1600" dirty="0"/>
              <a:t>fuerza debe tirar horizontalmente para producir </a:t>
            </a:r>
            <a:r>
              <a:rPr lang="es-VE" sz="1600" dirty="0" smtClean="0"/>
              <a:t>el torque </a:t>
            </a:r>
            <a:r>
              <a:rPr lang="es-VE" sz="1600" dirty="0"/>
              <a:t>requerido?   </a:t>
            </a:r>
          </a:p>
        </p:txBody>
      </p:sp>
      <p:sp>
        <p:nvSpPr>
          <p:cNvPr id="6" name="Rectángulo 5"/>
          <p:cNvSpPr/>
          <p:nvPr/>
        </p:nvSpPr>
        <p:spPr>
          <a:xfrm>
            <a:off x="4559121" y="2708195"/>
            <a:ext cx="6794678" cy="830997"/>
          </a:xfrm>
          <a:prstGeom prst="rect">
            <a:avLst/>
          </a:prstGeom>
        </p:spPr>
        <p:txBody>
          <a:bodyPr wrap="square">
            <a:spAutoFit/>
          </a:bodyPr>
          <a:lstStyle/>
          <a:p>
            <a:r>
              <a:rPr lang="es-VE" sz="1600" dirty="0" smtClean="0"/>
              <a:t>Planteamiento:  Necesitamos </a:t>
            </a:r>
            <a:r>
              <a:rPr lang="es-VE" sz="1600" dirty="0"/>
              <a:t>encontrar la fuerza requerida para producir un par específico, dada la distancia desde el eje de rotación y el ángulo que forma la fuerza con la llave.</a:t>
            </a:r>
          </a:p>
        </p:txBody>
      </p:sp>
      <p:pic>
        <p:nvPicPr>
          <p:cNvPr id="11" name="Imagen 10"/>
          <p:cNvPicPr>
            <a:picLocks noChangeAspect="1"/>
          </p:cNvPicPr>
          <p:nvPr/>
        </p:nvPicPr>
        <p:blipFill>
          <a:blip r:embed="rId2"/>
          <a:stretch>
            <a:fillRect/>
          </a:stretch>
        </p:blipFill>
        <p:spPr>
          <a:xfrm>
            <a:off x="1108656" y="2708195"/>
            <a:ext cx="2703490" cy="3491844"/>
          </a:xfrm>
          <a:prstGeom prst="rect">
            <a:avLst/>
          </a:prstGeom>
        </p:spPr>
      </p:pic>
      <mc:AlternateContent xmlns:mc="http://schemas.openxmlformats.org/markup-compatibility/2006">
        <mc:Choice xmlns:a14="http://schemas.microsoft.com/office/drawing/2010/main" Requires="a14">
          <p:sp>
            <p:nvSpPr>
              <p:cNvPr id="12" name="Rectángulo 11"/>
              <p:cNvSpPr/>
              <p:nvPr/>
            </p:nvSpPr>
            <p:spPr>
              <a:xfrm>
                <a:off x="4559120" y="3571832"/>
                <a:ext cx="6574664" cy="614720"/>
              </a:xfrm>
              <a:prstGeom prst="rect">
                <a:avLst/>
              </a:prstGeom>
            </p:spPr>
            <p:txBody>
              <a:bodyPr wrap="square">
                <a:spAutoFit/>
              </a:bodyPr>
              <a:lstStyle/>
              <a:p>
                <a:r>
                  <a:rPr lang="es-VE" sz="1600" dirty="0"/>
                  <a:t>D</a:t>
                </a:r>
                <a:r>
                  <a:rPr lang="es-VE" sz="1600" dirty="0" smtClean="0"/>
                  <a:t>esarrollo: De la gráfica vemos que el ángulo entre </a:t>
                </a:r>
                <a14:m>
                  <m:oMath xmlns:m="http://schemas.openxmlformats.org/officeDocument/2006/math">
                    <m:acc>
                      <m:accPr>
                        <m:chr m:val="⃗"/>
                        <m:ctrlPr>
                          <a:rPr lang="es-VE" sz="1600" i="1">
                            <a:latin typeface="Cambria Math" panose="02040503050406030204" pitchFamily="18" charset="0"/>
                          </a:rPr>
                        </m:ctrlPr>
                      </m:accPr>
                      <m:e>
                        <m:r>
                          <a:rPr lang="es-VE" sz="1600" i="1">
                            <a:latin typeface="Cambria Math" panose="02040503050406030204" pitchFamily="18" charset="0"/>
                          </a:rPr>
                          <m:t>𝑟</m:t>
                        </m:r>
                      </m:e>
                    </m:acc>
                    <m:r>
                      <a:rPr lang="es-VE" sz="1600" i="1">
                        <a:latin typeface="Cambria Math" panose="02040503050406030204" pitchFamily="18" charset="0"/>
                      </a:rPr>
                      <m:t> </m:t>
                    </m:r>
                    <m:r>
                      <a:rPr lang="es-VE" sz="1600" i="1">
                        <a:latin typeface="Cambria Math" panose="02040503050406030204" pitchFamily="18" charset="0"/>
                      </a:rPr>
                      <m:t>𝑦</m:t>
                    </m:r>
                    <m:r>
                      <a:rPr lang="es-VE" sz="1600" b="0" i="1" smtClean="0">
                        <a:latin typeface="Cambria Math" panose="02040503050406030204" pitchFamily="18" charset="0"/>
                      </a:rPr>
                      <m:t> </m:t>
                    </m:r>
                    <m:acc>
                      <m:accPr>
                        <m:chr m:val="⃗"/>
                        <m:ctrlPr>
                          <a:rPr lang="es-VE" sz="1600" i="1">
                            <a:latin typeface="Cambria Math" panose="02040503050406030204" pitchFamily="18" charset="0"/>
                          </a:rPr>
                        </m:ctrlPr>
                      </m:accPr>
                      <m:e>
                        <m:r>
                          <a:rPr lang="es-VE" sz="1600" i="1">
                            <a:latin typeface="Cambria Math" panose="02040503050406030204" pitchFamily="18" charset="0"/>
                          </a:rPr>
                          <m:t>𝐹</m:t>
                        </m:r>
                      </m:e>
                    </m:acc>
                  </m:oMath>
                </a14:m>
                <a:r>
                  <a:rPr lang="es-VE" sz="1600" dirty="0" smtClean="0"/>
                  <a:t> es  </a:t>
                </a:r>
                <a14:m>
                  <m:oMath xmlns:m="http://schemas.openxmlformats.org/officeDocument/2006/math">
                    <m:r>
                      <a:rPr lang="es-VE" sz="1600" i="1">
                        <a:latin typeface="Cambria Math" panose="02040503050406030204" pitchFamily="18" charset="0"/>
                      </a:rPr>
                      <m:t>𝜃</m:t>
                    </m:r>
                    <m:r>
                      <a:rPr lang="es-VE" sz="1600" i="1" smtClean="0">
                        <a:latin typeface="Cambria Math" panose="02040503050406030204" pitchFamily="18" charset="0"/>
                        <a:ea typeface="Cambria Math" panose="02040503050406030204" pitchFamily="18" charset="0"/>
                      </a:rPr>
                      <m:t>=</m:t>
                    </m:r>
                    <m:r>
                      <a:rPr lang="es-VE" sz="1600" b="0" i="1" smtClean="0">
                        <a:latin typeface="Cambria Math" panose="02040503050406030204" pitchFamily="18" charset="0"/>
                        <a:ea typeface="Cambria Math" panose="02040503050406030204" pitchFamily="18" charset="0"/>
                      </a:rPr>
                      <m:t>180°−67°=113°</m:t>
                    </m:r>
                  </m:oMath>
                </a14:m>
                <a:r>
                  <a:rPr lang="es-VE" sz="1600" dirty="0" smtClean="0"/>
                  <a:t>  </a:t>
                </a:r>
                <a:endParaRPr lang="es-VE" sz="1600" dirty="0"/>
              </a:p>
            </p:txBody>
          </p:sp>
        </mc:Choice>
        <mc:Fallback>
          <p:sp>
            <p:nvSpPr>
              <p:cNvPr id="12" name="Rectángulo 11"/>
              <p:cNvSpPr>
                <a:spLocks noRot="1" noChangeAspect="1" noMove="1" noResize="1" noEditPoints="1" noAdjustHandles="1" noChangeArrowheads="1" noChangeShapeType="1" noTextEdit="1"/>
              </p:cNvSpPr>
              <p:nvPr/>
            </p:nvSpPr>
            <p:spPr>
              <a:xfrm>
                <a:off x="4559120" y="3571832"/>
                <a:ext cx="6574664" cy="614720"/>
              </a:xfrm>
              <a:prstGeom prst="rect">
                <a:avLst/>
              </a:prstGeom>
              <a:blipFill rotWithShape="0">
                <a:blip r:embed="rId3"/>
                <a:stretch>
                  <a:fillRect l="-557" t="-8911"/>
                </a:stretch>
              </a:blipFill>
            </p:spPr>
            <p:txBody>
              <a:bodyPr/>
              <a:lstStyle/>
              <a:p>
                <a:r>
                  <a:rPr lang="es-VE">
                    <a:noFill/>
                  </a:rPr>
                  <a:t> </a:t>
                </a:r>
              </a:p>
            </p:txBody>
          </p:sp>
        </mc:Fallback>
      </mc:AlternateContent>
      <mc:AlternateContent xmlns:mc="http://schemas.openxmlformats.org/markup-compatibility/2006">
        <mc:Choice xmlns:a14="http://schemas.microsoft.com/office/drawing/2010/main" Requires="a14">
          <p:sp>
            <p:nvSpPr>
              <p:cNvPr id="13" name="Rectángulo 12"/>
              <p:cNvSpPr/>
              <p:nvPr/>
            </p:nvSpPr>
            <p:spPr>
              <a:xfrm>
                <a:off x="4559121" y="4225023"/>
                <a:ext cx="6574663" cy="1136914"/>
              </a:xfrm>
              <a:prstGeom prst="rect">
                <a:avLst/>
              </a:prstGeom>
            </p:spPr>
            <p:txBody>
              <a:bodyPr wrap="square">
                <a:spAutoFit/>
              </a:bodyPr>
              <a:lstStyle/>
              <a:p>
                <a:r>
                  <a:rPr lang="es-VE" sz="1600" dirty="0" smtClean="0"/>
                  <a:t>Evaluación: calculemos entonces despejando la fuerza de la ecuación:</a:t>
                </a:r>
              </a:p>
              <a:p>
                <a:pPr algn="ctr"/>
                <a:r>
                  <a:rPr lang="es-VE" sz="1600" dirty="0" smtClean="0"/>
                  <a:t> </a:t>
                </a:r>
                <a14:m>
                  <m:oMath xmlns:m="http://schemas.openxmlformats.org/officeDocument/2006/math">
                    <m:acc>
                      <m:accPr>
                        <m:chr m:val="⃗"/>
                        <m:ctrlPr>
                          <a:rPr lang="es-VE" sz="1600" i="1">
                            <a:latin typeface="Cambria Math" panose="02040503050406030204" pitchFamily="18" charset="0"/>
                          </a:rPr>
                        </m:ctrlPr>
                      </m:accPr>
                      <m:e>
                        <m:r>
                          <a:rPr lang="es-VE" sz="1600" i="1">
                            <a:latin typeface="Cambria Math" panose="02040503050406030204" pitchFamily="18" charset="0"/>
                          </a:rPr>
                          <m:t>𝜏</m:t>
                        </m:r>
                      </m:e>
                    </m:acc>
                    <m:r>
                      <a:rPr lang="es-VE" sz="1600" i="1">
                        <a:latin typeface="Cambria Math" panose="02040503050406030204" pitchFamily="18" charset="0"/>
                      </a:rPr>
                      <m:t>=</m:t>
                    </m:r>
                    <m:acc>
                      <m:accPr>
                        <m:chr m:val="⃗"/>
                        <m:ctrlPr>
                          <a:rPr lang="es-VE" sz="1600" i="1">
                            <a:latin typeface="Cambria Math" panose="02040503050406030204" pitchFamily="18" charset="0"/>
                          </a:rPr>
                        </m:ctrlPr>
                      </m:accPr>
                      <m:e>
                        <m:r>
                          <a:rPr lang="es-VE" sz="1600" i="1">
                            <a:latin typeface="Cambria Math" panose="02040503050406030204" pitchFamily="18" charset="0"/>
                          </a:rPr>
                          <m:t>𝑟</m:t>
                        </m:r>
                      </m:e>
                    </m:acc>
                    <m:r>
                      <a:rPr lang="es-VE" sz="1600" i="1">
                        <a:latin typeface="Cambria Math" panose="02040503050406030204" pitchFamily="18" charset="0"/>
                      </a:rPr>
                      <m:t> </m:t>
                    </m:r>
                    <m:d>
                      <m:dPr>
                        <m:begChr m:val="|"/>
                        <m:endChr m:val="|"/>
                        <m:ctrlPr>
                          <a:rPr lang="es-VE" sz="1600" i="1">
                            <a:latin typeface="Cambria Math" panose="02040503050406030204" pitchFamily="18" charset="0"/>
                          </a:rPr>
                        </m:ctrlPr>
                      </m:dPr>
                      <m:e>
                        <m:acc>
                          <m:accPr>
                            <m:chr m:val="⃗"/>
                            <m:ctrlPr>
                              <a:rPr lang="es-VE" sz="1600" i="1">
                                <a:latin typeface="Cambria Math" panose="02040503050406030204" pitchFamily="18" charset="0"/>
                              </a:rPr>
                            </m:ctrlPr>
                          </m:accPr>
                          <m:e>
                            <m:r>
                              <a:rPr lang="es-VE" sz="1600" i="1">
                                <a:latin typeface="Cambria Math" panose="02040503050406030204" pitchFamily="18" charset="0"/>
                              </a:rPr>
                              <m:t>𝐹</m:t>
                            </m:r>
                          </m:e>
                        </m:acc>
                      </m:e>
                    </m:d>
                    <m:func>
                      <m:funcPr>
                        <m:ctrlPr>
                          <a:rPr lang="es-VE" sz="1600" i="1">
                            <a:latin typeface="Cambria Math" panose="02040503050406030204" pitchFamily="18" charset="0"/>
                          </a:rPr>
                        </m:ctrlPr>
                      </m:funcPr>
                      <m:fName>
                        <m:r>
                          <m:rPr>
                            <m:sty m:val="p"/>
                          </m:rPr>
                          <a:rPr lang="es-VE" sz="1600">
                            <a:latin typeface="Cambria Math" panose="02040503050406030204" pitchFamily="18" charset="0"/>
                          </a:rPr>
                          <m:t>sin</m:t>
                        </m:r>
                      </m:fName>
                      <m:e>
                        <m:r>
                          <a:rPr lang="es-VE" sz="1600" i="1">
                            <a:latin typeface="Cambria Math" panose="02040503050406030204" pitchFamily="18" charset="0"/>
                          </a:rPr>
                          <m:t>𝜃</m:t>
                        </m:r>
                      </m:e>
                    </m:func>
                  </m:oMath>
                </a14:m>
                <a:endParaRPr lang="es-VE" sz="1600" dirty="0" smtClean="0"/>
              </a:p>
              <a:p>
                <a14:m>
                  <m:oMathPara xmlns:m="http://schemas.openxmlformats.org/officeDocument/2006/math">
                    <m:oMathParaPr>
                      <m:jc m:val="centerGroup"/>
                    </m:oMathParaPr>
                    <m:oMath xmlns:m="http://schemas.openxmlformats.org/officeDocument/2006/math">
                      <m:r>
                        <a:rPr lang="es-VE" sz="1600" b="0" i="1" smtClean="0">
                          <a:latin typeface="Cambria Math" panose="02040503050406030204" pitchFamily="18" charset="0"/>
                        </a:rPr>
                        <m:t>𝐹</m:t>
                      </m:r>
                      <m:r>
                        <a:rPr lang="es-VE" sz="1600" b="0" i="1" smtClean="0">
                          <a:latin typeface="Cambria Math" panose="02040503050406030204" pitchFamily="18" charset="0"/>
                          <a:ea typeface="Cambria Math" panose="02040503050406030204" pitchFamily="18" charset="0"/>
                        </a:rPr>
                        <m:t>=</m:t>
                      </m:r>
                      <m:f>
                        <m:fPr>
                          <m:ctrlPr>
                            <a:rPr lang="es-VE" sz="1600" b="0" i="1" smtClean="0">
                              <a:latin typeface="Cambria Math" panose="02040503050406030204" pitchFamily="18" charset="0"/>
                              <a:ea typeface="Cambria Math" panose="02040503050406030204" pitchFamily="18" charset="0"/>
                            </a:rPr>
                          </m:ctrlPr>
                        </m:fPr>
                        <m:num>
                          <m:r>
                            <a:rPr lang="es-VE" sz="1600" b="0" i="1" smtClean="0">
                              <a:latin typeface="Cambria Math" panose="02040503050406030204" pitchFamily="18" charset="0"/>
                              <a:ea typeface="Cambria Math" panose="02040503050406030204" pitchFamily="18" charset="0"/>
                            </a:rPr>
                            <m:t>𝜏</m:t>
                          </m:r>
                        </m:num>
                        <m:den>
                          <m:r>
                            <a:rPr lang="es-VE" sz="1600" b="0" i="1" smtClean="0">
                              <a:latin typeface="Cambria Math" panose="02040503050406030204" pitchFamily="18" charset="0"/>
                              <a:ea typeface="Cambria Math" panose="02040503050406030204" pitchFamily="18" charset="0"/>
                            </a:rPr>
                            <m:t>𝑟</m:t>
                          </m:r>
                          <m:func>
                            <m:funcPr>
                              <m:ctrlPr>
                                <a:rPr lang="es-VE" sz="1600" b="0" i="1" smtClean="0">
                                  <a:latin typeface="Cambria Math" panose="02040503050406030204" pitchFamily="18" charset="0"/>
                                  <a:ea typeface="Cambria Math" panose="02040503050406030204" pitchFamily="18" charset="0"/>
                                </a:rPr>
                              </m:ctrlPr>
                            </m:funcPr>
                            <m:fName>
                              <m:r>
                                <m:rPr>
                                  <m:sty m:val="p"/>
                                </m:rPr>
                                <a:rPr lang="es-VE" sz="1600" b="0" i="0" smtClean="0">
                                  <a:latin typeface="Cambria Math" panose="02040503050406030204" pitchFamily="18" charset="0"/>
                                  <a:ea typeface="Cambria Math" panose="02040503050406030204" pitchFamily="18" charset="0"/>
                                </a:rPr>
                                <m:t>sin</m:t>
                              </m:r>
                            </m:fName>
                            <m:e>
                              <m:r>
                                <a:rPr lang="es-VE" sz="1600" b="0" i="1" smtClean="0">
                                  <a:latin typeface="Cambria Math" panose="02040503050406030204" pitchFamily="18" charset="0"/>
                                  <a:ea typeface="Cambria Math" panose="02040503050406030204" pitchFamily="18" charset="0"/>
                                </a:rPr>
                                <m:t>𝜃</m:t>
                              </m:r>
                            </m:e>
                          </m:func>
                        </m:den>
                      </m:f>
                      <m:r>
                        <a:rPr lang="es-VE" sz="1600" b="0" i="1" smtClean="0">
                          <a:latin typeface="Cambria Math" panose="02040503050406030204" pitchFamily="18" charset="0"/>
                          <a:ea typeface="Cambria Math" panose="02040503050406030204" pitchFamily="18" charset="0"/>
                        </a:rPr>
                        <m:t>=</m:t>
                      </m:r>
                      <m:f>
                        <m:fPr>
                          <m:ctrlPr>
                            <a:rPr lang="es-VE" sz="1600" b="0" i="1" smtClean="0">
                              <a:latin typeface="Cambria Math" panose="02040503050406030204" pitchFamily="18" charset="0"/>
                              <a:ea typeface="Cambria Math" panose="02040503050406030204" pitchFamily="18" charset="0"/>
                            </a:rPr>
                          </m:ctrlPr>
                        </m:fPr>
                        <m:num>
                          <m:r>
                            <a:rPr lang="es-VE" sz="1600" b="0" i="1" smtClean="0">
                              <a:latin typeface="Cambria Math" panose="02040503050406030204" pitchFamily="18" charset="0"/>
                              <a:ea typeface="Cambria Math" panose="02040503050406030204" pitchFamily="18" charset="0"/>
                            </a:rPr>
                            <m:t>95 </m:t>
                          </m:r>
                          <m:r>
                            <a:rPr lang="es-VE" sz="1600" b="0" i="1" smtClean="0">
                              <a:latin typeface="Cambria Math" panose="02040503050406030204" pitchFamily="18" charset="0"/>
                              <a:ea typeface="Cambria Math" panose="02040503050406030204" pitchFamily="18" charset="0"/>
                            </a:rPr>
                            <m:t>𝑁</m:t>
                          </m:r>
                          <m:r>
                            <a:rPr lang="es-VE" sz="1600" b="0" i="1" smtClean="0">
                              <a:latin typeface="Cambria Math" panose="02040503050406030204" pitchFamily="18" charset="0"/>
                              <a:ea typeface="Cambria Math" panose="02040503050406030204" pitchFamily="18" charset="0"/>
                            </a:rPr>
                            <m:t>∙</m:t>
                          </m:r>
                          <m:r>
                            <a:rPr lang="es-VE" sz="1600" b="0" i="1" smtClean="0">
                              <a:latin typeface="Cambria Math" panose="02040503050406030204" pitchFamily="18" charset="0"/>
                              <a:ea typeface="Cambria Math" panose="02040503050406030204" pitchFamily="18" charset="0"/>
                            </a:rPr>
                            <m:t>𝑚</m:t>
                          </m:r>
                        </m:num>
                        <m:den>
                          <m:d>
                            <m:dPr>
                              <m:ctrlPr>
                                <a:rPr lang="es-VE" sz="1600" b="0" i="1" smtClean="0">
                                  <a:latin typeface="Cambria Math" panose="02040503050406030204" pitchFamily="18" charset="0"/>
                                  <a:ea typeface="Cambria Math" panose="02040503050406030204" pitchFamily="18" charset="0"/>
                                </a:rPr>
                              </m:ctrlPr>
                            </m:dPr>
                            <m:e>
                              <m:r>
                                <a:rPr lang="es-VE" sz="1600" b="0" i="1" smtClean="0">
                                  <a:latin typeface="Cambria Math" panose="02040503050406030204" pitchFamily="18" charset="0"/>
                                  <a:ea typeface="Cambria Math" panose="02040503050406030204" pitchFamily="18" charset="0"/>
                                </a:rPr>
                                <m:t>0,45</m:t>
                              </m:r>
                            </m:e>
                          </m:d>
                          <m:d>
                            <m:dPr>
                              <m:ctrlPr>
                                <a:rPr lang="es-VE" sz="1600" b="0" i="1" smtClean="0">
                                  <a:latin typeface="Cambria Math" panose="02040503050406030204" pitchFamily="18" charset="0"/>
                                  <a:ea typeface="Cambria Math" panose="02040503050406030204" pitchFamily="18" charset="0"/>
                                </a:rPr>
                              </m:ctrlPr>
                            </m:dPr>
                            <m:e>
                              <m:func>
                                <m:funcPr>
                                  <m:ctrlPr>
                                    <a:rPr lang="es-VE" sz="1600" b="0" i="1" smtClean="0">
                                      <a:latin typeface="Cambria Math" panose="02040503050406030204" pitchFamily="18" charset="0"/>
                                      <a:ea typeface="Cambria Math" panose="02040503050406030204" pitchFamily="18" charset="0"/>
                                    </a:rPr>
                                  </m:ctrlPr>
                                </m:funcPr>
                                <m:fName>
                                  <m:r>
                                    <m:rPr>
                                      <m:sty m:val="p"/>
                                    </m:rPr>
                                    <a:rPr lang="es-VE" sz="1600" b="0" i="0" smtClean="0">
                                      <a:latin typeface="Cambria Math" panose="02040503050406030204" pitchFamily="18" charset="0"/>
                                      <a:ea typeface="Cambria Math" panose="02040503050406030204" pitchFamily="18" charset="0"/>
                                    </a:rPr>
                                    <m:t>sin</m:t>
                                  </m:r>
                                </m:fName>
                                <m:e>
                                  <m:r>
                                    <a:rPr lang="es-VE" sz="1600" b="0" i="1" smtClean="0">
                                      <a:latin typeface="Cambria Math" panose="02040503050406030204" pitchFamily="18" charset="0"/>
                                      <a:ea typeface="Cambria Math" panose="02040503050406030204" pitchFamily="18" charset="0"/>
                                    </a:rPr>
                                    <m:t>113°</m:t>
                                  </m:r>
                                </m:e>
                              </m:func>
                            </m:e>
                          </m:d>
                        </m:den>
                      </m:f>
                      <m:r>
                        <a:rPr lang="es-VE" sz="1600" b="0" i="1" smtClean="0">
                          <a:latin typeface="Cambria Math" panose="02040503050406030204" pitchFamily="18" charset="0"/>
                          <a:ea typeface="Cambria Math" panose="02040503050406030204" pitchFamily="18" charset="0"/>
                        </a:rPr>
                        <m:t>=230 </m:t>
                      </m:r>
                      <m:r>
                        <a:rPr lang="es-VE" sz="1600" b="0" i="1" smtClean="0">
                          <a:latin typeface="Cambria Math" panose="02040503050406030204" pitchFamily="18" charset="0"/>
                          <a:ea typeface="Cambria Math" panose="02040503050406030204" pitchFamily="18" charset="0"/>
                        </a:rPr>
                        <m:t>𝑁</m:t>
                      </m:r>
                    </m:oMath>
                  </m:oMathPara>
                </a14:m>
                <a:endParaRPr lang="es-VE" sz="1600" dirty="0"/>
              </a:p>
            </p:txBody>
          </p:sp>
        </mc:Choice>
        <mc:Fallback>
          <p:sp>
            <p:nvSpPr>
              <p:cNvPr id="13" name="Rectángulo 12"/>
              <p:cNvSpPr>
                <a:spLocks noRot="1" noChangeAspect="1" noMove="1" noResize="1" noEditPoints="1" noAdjustHandles="1" noChangeArrowheads="1" noChangeShapeType="1" noTextEdit="1"/>
              </p:cNvSpPr>
              <p:nvPr/>
            </p:nvSpPr>
            <p:spPr>
              <a:xfrm>
                <a:off x="4559121" y="4225023"/>
                <a:ext cx="6574663" cy="1136914"/>
              </a:xfrm>
              <a:prstGeom prst="rect">
                <a:avLst/>
              </a:prstGeom>
              <a:blipFill rotWithShape="0">
                <a:blip r:embed="rId4"/>
                <a:stretch>
                  <a:fillRect l="-557" t="-1604"/>
                </a:stretch>
              </a:blipFill>
            </p:spPr>
            <p:txBody>
              <a:bodyPr/>
              <a:lstStyle/>
              <a:p>
                <a:r>
                  <a:rPr lang="es-VE">
                    <a:noFill/>
                  </a:rPr>
                  <a:t> </a:t>
                </a:r>
              </a:p>
            </p:txBody>
          </p:sp>
        </mc:Fallback>
      </mc:AlternateContent>
    </p:spTree>
    <p:extLst>
      <p:ext uri="{BB962C8B-B14F-4D97-AF65-F5344CB8AC3E}">
        <p14:creationId xmlns:p14="http://schemas.microsoft.com/office/powerpoint/2010/main" val="3544158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65403"/>
          </a:xfrm>
          <a:solidFill>
            <a:srgbClr val="002060"/>
          </a:solidFill>
        </p:spPr>
        <p:txBody>
          <a:bodyPr>
            <a:normAutofit fontScale="90000"/>
          </a:bodyPr>
          <a:lstStyle/>
          <a:p>
            <a:r>
              <a:rPr lang="es-VE" b="1" dirty="0" smtClean="0">
                <a:solidFill>
                  <a:schemeClr val="bg1"/>
                </a:solidFill>
              </a:rPr>
              <a:t/>
            </a:r>
            <a:br>
              <a:rPr lang="es-VE" b="1" dirty="0" smtClean="0">
                <a:solidFill>
                  <a:schemeClr val="bg1"/>
                </a:solidFill>
              </a:rPr>
            </a:br>
            <a:r>
              <a:rPr lang="es-VE" b="1" dirty="0">
                <a:solidFill>
                  <a:schemeClr val="bg1"/>
                </a:solidFill>
              </a:rPr>
              <a:t>Torque y aceleración </a:t>
            </a:r>
            <a:r>
              <a:rPr lang="es-VE" b="1" dirty="0" smtClean="0">
                <a:solidFill>
                  <a:schemeClr val="bg1"/>
                </a:solidFill>
              </a:rPr>
              <a:t>angular de </a:t>
            </a:r>
            <a:r>
              <a:rPr lang="es-VE" b="1" dirty="0">
                <a:solidFill>
                  <a:schemeClr val="bg1"/>
                </a:solidFill>
              </a:rPr>
              <a:t>un cuerpo </a:t>
            </a:r>
            <a:r>
              <a:rPr lang="es-VE" b="1" dirty="0" smtClean="0">
                <a:solidFill>
                  <a:schemeClr val="bg1"/>
                </a:solidFill>
              </a:rPr>
              <a:t>rígido</a:t>
            </a:r>
            <a:r>
              <a:rPr lang="es-VE" dirty="0">
                <a:solidFill>
                  <a:schemeClr val="bg1"/>
                </a:solidFill>
              </a:rPr>
              <a:t/>
            </a:r>
            <a:br>
              <a:rPr lang="es-VE" dirty="0">
                <a:solidFill>
                  <a:schemeClr val="bg1"/>
                </a:solidFill>
              </a:rPr>
            </a:br>
            <a:endParaRPr lang="es-VE" dirty="0">
              <a:solidFill>
                <a:schemeClr val="bg1"/>
              </a:solidFill>
            </a:endParaRPr>
          </a:p>
        </p:txBody>
      </p:sp>
      <mc:AlternateContent xmlns:mc="http://schemas.openxmlformats.org/markup-compatibility/2006">
        <mc:Choice xmlns:a14="http://schemas.microsoft.com/office/drawing/2010/main" Requires="a14">
          <p:sp>
            <p:nvSpPr>
              <p:cNvPr id="3" name="Rectángulo 2"/>
              <p:cNvSpPr/>
              <p:nvPr/>
            </p:nvSpPr>
            <p:spPr>
              <a:xfrm>
                <a:off x="838200" y="1720840"/>
                <a:ext cx="10515600" cy="1477328"/>
              </a:xfrm>
              <a:prstGeom prst="rect">
                <a:avLst/>
              </a:prstGeom>
            </p:spPr>
            <p:txBody>
              <a:bodyPr wrap="square">
                <a:spAutoFit/>
              </a:bodyPr>
              <a:lstStyle/>
              <a:p>
                <a:pPr algn="just"/>
                <a:r>
                  <a:rPr lang="es-VE" dirty="0" smtClean="0"/>
                  <a:t> Imaginemos </a:t>
                </a:r>
                <a:r>
                  <a:rPr lang="es-VE" dirty="0"/>
                  <a:t>otra vez que el cuerpo se compone de </a:t>
                </a:r>
                <a:r>
                  <a:rPr lang="es-VE" dirty="0" smtClean="0"/>
                  <a:t>un gran </a:t>
                </a:r>
                <a:r>
                  <a:rPr lang="es-VE" dirty="0"/>
                  <a:t>número de partículas. Elegimos como eje de rotación el eje z; la primera partícula tiene masa </a:t>
                </a:r>
                <a:r>
                  <a:rPr lang="es-VE" dirty="0" smtClean="0"/>
                  <a:t>m</a:t>
                </a:r>
                <a:r>
                  <a:rPr lang="es-VE" baseline="-25000" dirty="0" smtClean="0"/>
                  <a:t>1</a:t>
                </a:r>
                <a:r>
                  <a:rPr lang="es-VE" dirty="0" smtClean="0"/>
                  <a:t> </a:t>
                </a:r>
                <a:r>
                  <a:rPr lang="es-VE" dirty="0"/>
                  <a:t>y </a:t>
                </a:r>
                <a:r>
                  <a:rPr lang="es-VE" dirty="0" smtClean="0"/>
                  <a:t>está a una distancia </a:t>
                </a:r>
                <a:r>
                  <a:rPr lang="es-VE" dirty="0"/>
                  <a:t>r</a:t>
                </a:r>
                <a:r>
                  <a:rPr lang="es-VE" baseline="-25000" dirty="0"/>
                  <a:t>1 </a:t>
                </a:r>
                <a:r>
                  <a:rPr lang="es-VE" dirty="0" smtClean="0"/>
                  <a:t>respecto </a:t>
                </a:r>
                <a:r>
                  <a:rPr lang="es-VE" dirty="0"/>
                  <a:t>a este </a:t>
                </a:r>
                <a:r>
                  <a:rPr lang="es-VE" dirty="0" smtClean="0"/>
                  <a:t>eje, ver figura. </a:t>
                </a:r>
                <a:r>
                  <a:rPr lang="es-VE" dirty="0"/>
                  <a:t>La fuerza </a:t>
                </a:r>
                <a:r>
                  <a:rPr lang="es-VE" dirty="0" smtClean="0"/>
                  <a:t>total que </a:t>
                </a:r>
                <a:r>
                  <a:rPr lang="es-VE" dirty="0"/>
                  <a:t>actúa sobre la partícula tiene una componente en la dirección radial F</a:t>
                </a:r>
                <a:r>
                  <a:rPr lang="es-VE" baseline="-25000" dirty="0"/>
                  <a:t>1,rad</a:t>
                </a:r>
                <a:r>
                  <a:rPr lang="es-VE" dirty="0"/>
                  <a:t>, </a:t>
                </a:r>
                <a:r>
                  <a:rPr lang="es-VE" dirty="0" smtClean="0"/>
                  <a:t>una componente </a:t>
                </a:r>
                <a:r>
                  <a:rPr lang="es-VE" dirty="0"/>
                  <a:t>F</a:t>
                </a:r>
                <a:r>
                  <a:rPr lang="es-VE" baseline="-25000" dirty="0"/>
                  <a:t>1,tan</a:t>
                </a:r>
                <a:r>
                  <a:rPr lang="es-VE" dirty="0"/>
                  <a:t> que es tangente al círculo de radio r</a:t>
                </a:r>
                <a:r>
                  <a:rPr lang="es-VE" baseline="-25000" dirty="0"/>
                  <a:t>1</a:t>
                </a:r>
                <a:r>
                  <a:rPr lang="es-VE" dirty="0"/>
                  <a:t> en que se mueve la partícula </a:t>
                </a:r>
                <a:r>
                  <a:rPr lang="es-VE" dirty="0" smtClean="0"/>
                  <a:t>al girar </a:t>
                </a:r>
                <a:r>
                  <a:rPr lang="es-VE" dirty="0"/>
                  <a:t>el cuerpo, y una componente </a:t>
                </a:r>
                <a:r>
                  <a:rPr lang="es-VE" dirty="0" smtClean="0"/>
                  <a:t>F</a:t>
                </a:r>
                <a:r>
                  <a:rPr lang="es-VE" baseline="-25000" dirty="0" smtClean="0"/>
                  <a:t>1z</a:t>
                </a:r>
                <a:r>
                  <a:rPr lang="es-VE" dirty="0" smtClean="0"/>
                  <a:t> </a:t>
                </a:r>
                <a:r>
                  <a:rPr lang="es-VE" dirty="0"/>
                  <a:t>sobre el eje de rotación. La segunda ley </a:t>
                </a:r>
                <a:r>
                  <a:rPr lang="es-VE" dirty="0" smtClean="0"/>
                  <a:t>de Newton </a:t>
                </a:r>
                <a:r>
                  <a:rPr lang="es-VE" dirty="0"/>
                  <a:t>para la componente tangencial </a:t>
                </a:r>
                <a:r>
                  <a:rPr lang="es-VE" dirty="0" smtClean="0"/>
                  <a:t>es: </a:t>
                </a:r>
                <a14:m>
                  <m:oMath xmlns:m="http://schemas.openxmlformats.org/officeDocument/2006/math">
                    <m:r>
                      <a:rPr lang="es-VE" b="0" i="1" smtClean="0">
                        <a:latin typeface="Cambria Math" panose="02040503050406030204" pitchFamily="18" charset="0"/>
                      </a:rPr>
                      <m:t>𝐹</m:t>
                    </m:r>
                    <m:r>
                      <a:rPr lang="es-VE" b="0"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𝑚</m:t>
                    </m:r>
                    <m:r>
                      <a:rPr lang="es-VE" b="0"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𝑎</m:t>
                    </m:r>
                  </m:oMath>
                </a14:m>
                <a:endParaRPr lang="es-VE" dirty="0"/>
              </a:p>
            </p:txBody>
          </p:sp>
        </mc:Choice>
        <mc:Fallback>
          <p:sp>
            <p:nvSpPr>
              <p:cNvPr id="3" name="Rectángulo 2"/>
              <p:cNvSpPr>
                <a:spLocks noRot="1" noChangeAspect="1" noMove="1" noResize="1" noEditPoints="1" noAdjustHandles="1" noChangeArrowheads="1" noChangeShapeType="1" noTextEdit="1"/>
              </p:cNvSpPr>
              <p:nvPr/>
            </p:nvSpPr>
            <p:spPr>
              <a:xfrm>
                <a:off x="838200" y="1720840"/>
                <a:ext cx="10515600" cy="1477328"/>
              </a:xfrm>
              <a:prstGeom prst="rect">
                <a:avLst/>
              </a:prstGeom>
              <a:blipFill rotWithShape="0">
                <a:blip r:embed="rId2"/>
                <a:stretch>
                  <a:fillRect l="-522" t="-2058" r="-464" b="-5350"/>
                </a:stretch>
              </a:blipFill>
            </p:spPr>
            <p:txBody>
              <a:bodyPr/>
              <a:lstStyle/>
              <a:p>
                <a:r>
                  <a:rPr lang="es-VE">
                    <a:noFill/>
                  </a:rPr>
                  <a:t> </a:t>
                </a:r>
              </a:p>
            </p:txBody>
          </p:sp>
        </mc:Fallback>
      </mc:AlternateContent>
      <mc:AlternateContent xmlns:mc="http://schemas.openxmlformats.org/markup-compatibility/2006">
        <mc:Choice xmlns:a14="http://schemas.microsoft.com/office/drawing/2010/main" Requires="a14">
          <p:sp>
            <p:nvSpPr>
              <p:cNvPr id="7" name="Rectángulo 6"/>
              <p:cNvSpPr/>
              <p:nvPr/>
            </p:nvSpPr>
            <p:spPr>
              <a:xfrm>
                <a:off x="838200" y="3202375"/>
                <a:ext cx="6096000" cy="2862322"/>
              </a:xfrm>
              <a:prstGeom prst="rect">
                <a:avLst/>
              </a:prstGeom>
            </p:spPr>
            <p:txBody>
              <a:bodyPr>
                <a:spAutoFit/>
              </a:bodyPr>
              <a:lstStyle/>
              <a:p>
                <a:pPr algn="just"/>
                <a:r>
                  <a:rPr lang="es-VE" dirty="0" smtClean="0"/>
                  <a:t>Expresamos </a:t>
                </a:r>
                <a:r>
                  <a:rPr lang="es-VE" dirty="0"/>
                  <a:t>la aceleración tangencial de la primera partícula en términos de </a:t>
                </a:r>
                <a:r>
                  <a:rPr lang="es-VE" dirty="0" smtClean="0"/>
                  <a:t>la aceleración angular: </a:t>
                </a:r>
              </a:p>
              <a:p>
                <a:pPr algn="ctr"/>
                <a:r>
                  <a:rPr lang="es-VE" dirty="0" smtClean="0"/>
                  <a:t>a</a:t>
                </a:r>
                <a14:m>
                  <m:oMath xmlns:m="http://schemas.openxmlformats.org/officeDocument/2006/math">
                    <m:r>
                      <a:rPr lang="es-VE" i="1">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𝑟</m:t>
                    </m:r>
                    <m:r>
                      <a:rPr lang="es-VE" i="1">
                        <a:latin typeface="Cambria Math" panose="02040503050406030204" pitchFamily="18" charset="0"/>
                        <a:ea typeface="Cambria Math" panose="02040503050406030204" pitchFamily="18" charset="0"/>
                      </a:rPr>
                      <m:t>∙</m:t>
                    </m:r>
                    <m:r>
                      <a:rPr lang="es-VE" i="1" smtClean="0">
                        <a:latin typeface="Cambria Math" panose="02040503050406030204" pitchFamily="18" charset="0"/>
                        <a:ea typeface="Cambria Math" panose="02040503050406030204" pitchFamily="18" charset="0"/>
                      </a:rPr>
                      <m:t>𝛼</m:t>
                    </m:r>
                  </m:oMath>
                </a14:m>
                <a:r>
                  <a:rPr lang="es-VE" dirty="0" smtClean="0"/>
                  <a:t>.</a:t>
                </a:r>
              </a:p>
              <a:p>
                <a:pPr algn="just"/>
                <a:r>
                  <a:rPr lang="es-VE" dirty="0" smtClean="0"/>
                  <a:t>Con </a:t>
                </a:r>
                <a:r>
                  <a:rPr lang="es-VE" dirty="0"/>
                  <a:t>esta relación </a:t>
                </a:r>
                <a:r>
                  <a:rPr lang="es-VE" dirty="0" smtClean="0"/>
                  <a:t>y multiplicando </a:t>
                </a:r>
                <a:r>
                  <a:rPr lang="es-VE" dirty="0"/>
                  <a:t>ambos miembros de la </a:t>
                </a:r>
                <a:r>
                  <a:rPr lang="es-VE" dirty="0" smtClean="0"/>
                  <a:t>ecuación </a:t>
                </a:r>
                <a:r>
                  <a:rPr lang="es-VE" dirty="0"/>
                  <a:t>por r</a:t>
                </a:r>
                <a:r>
                  <a:rPr lang="es-VE" baseline="-25000" dirty="0"/>
                  <a:t>1</a:t>
                </a:r>
                <a:r>
                  <a:rPr lang="es-VE" dirty="0"/>
                  <a:t> </a:t>
                </a:r>
                <a:r>
                  <a:rPr lang="es-VE" dirty="0" smtClean="0"/>
                  <a:t>obtenemos</a:t>
                </a:r>
              </a:p>
              <a:p>
                <a:pPr algn="just"/>
                <a14:m>
                  <m:oMathPara xmlns:m="http://schemas.openxmlformats.org/officeDocument/2006/math">
                    <m:oMathParaPr>
                      <m:jc m:val="centerGroup"/>
                    </m:oMathParaPr>
                    <m:oMath xmlns:m="http://schemas.openxmlformats.org/officeDocument/2006/math">
                      <m:sSub>
                        <m:sSubPr>
                          <m:ctrlPr>
                            <a:rPr lang="es-VE" b="0" i="1" smtClean="0">
                              <a:latin typeface="Cambria Math" panose="02040503050406030204" pitchFamily="18" charset="0"/>
                            </a:rPr>
                          </m:ctrlPr>
                        </m:sSubPr>
                        <m:e>
                          <m:r>
                            <a:rPr lang="es-VE" b="0" i="1" smtClean="0">
                              <a:latin typeface="Cambria Math" panose="02040503050406030204" pitchFamily="18" charset="0"/>
                            </a:rPr>
                            <m:t>𝐹</m:t>
                          </m:r>
                        </m:e>
                        <m:sub>
                          <m:r>
                            <a:rPr lang="es-VE" b="0" i="1" smtClean="0">
                              <a:latin typeface="Cambria Math" panose="02040503050406030204" pitchFamily="18" charset="0"/>
                            </a:rPr>
                            <m:t>𝑡𝑎𝑛</m:t>
                          </m:r>
                        </m:sub>
                      </m:sSub>
                      <m:r>
                        <a:rPr lang="es-VE" b="0"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rPr>
                        <m:t>𝑟</m:t>
                      </m:r>
                      <m:r>
                        <a:rPr lang="es-VE" i="1">
                          <a:latin typeface="Cambria Math" panose="02040503050406030204" pitchFamily="18" charset="0"/>
                          <a:ea typeface="Cambria Math" panose="02040503050406030204" pitchFamily="18" charset="0"/>
                        </a:rPr>
                        <m:t>=</m:t>
                      </m:r>
                      <m:r>
                        <a:rPr lang="es-VE" i="1">
                          <a:latin typeface="Cambria Math" panose="02040503050406030204" pitchFamily="18" charset="0"/>
                          <a:ea typeface="Cambria Math" panose="02040503050406030204" pitchFamily="18" charset="0"/>
                        </a:rPr>
                        <m:t>𝑚</m:t>
                      </m:r>
                      <m:r>
                        <a:rPr lang="es-VE" i="1">
                          <a:latin typeface="Cambria Math" panose="02040503050406030204" pitchFamily="18" charset="0"/>
                          <a:ea typeface="Cambria Math" panose="02040503050406030204" pitchFamily="18" charset="0"/>
                        </a:rPr>
                        <m:t>∙</m:t>
                      </m:r>
                      <m:sSup>
                        <m:sSupPr>
                          <m:ctrlPr>
                            <a:rPr lang="es-VE" i="1" smtClean="0">
                              <a:latin typeface="Cambria Math" panose="02040503050406030204" pitchFamily="18" charset="0"/>
                              <a:ea typeface="Cambria Math" panose="02040503050406030204" pitchFamily="18" charset="0"/>
                            </a:rPr>
                          </m:ctrlPr>
                        </m:sSupPr>
                        <m:e>
                          <m:r>
                            <a:rPr lang="es-VE" b="0" i="1" smtClean="0">
                              <a:latin typeface="Cambria Math" panose="02040503050406030204" pitchFamily="18" charset="0"/>
                              <a:ea typeface="Cambria Math" panose="02040503050406030204" pitchFamily="18" charset="0"/>
                            </a:rPr>
                            <m:t>𝑟</m:t>
                          </m:r>
                        </m:e>
                        <m:sup>
                          <m:r>
                            <a:rPr lang="es-VE" b="0" i="1" smtClean="0">
                              <a:latin typeface="Cambria Math" panose="02040503050406030204" pitchFamily="18" charset="0"/>
                              <a:ea typeface="Cambria Math" panose="02040503050406030204" pitchFamily="18" charset="0"/>
                            </a:rPr>
                            <m:t>2</m:t>
                          </m:r>
                        </m:sup>
                      </m:sSup>
                      <m:r>
                        <a:rPr lang="es-VE" b="0" i="1" smtClean="0">
                          <a:latin typeface="Cambria Math" panose="02040503050406030204" pitchFamily="18" charset="0"/>
                          <a:ea typeface="Cambria Math" panose="02040503050406030204" pitchFamily="18" charset="0"/>
                        </a:rPr>
                        <m:t>𝛼</m:t>
                      </m:r>
                    </m:oMath>
                  </m:oMathPara>
                </a14:m>
                <a:endParaRPr lang="es-VE" dirty="0"/>
              </a:p>
              <a:p>
                <a:pPr algn="just"/>
                <a:r>
                  <a:rPr lang="es-VE" dirty="0" smtClean="0"/>
                  <a:t>Esto es el </a:t>
                </a:r>
                <a:r>
                  <a:rPr lang="es-VE" i="1" dirty="0" smtClean="0"/>
                  <a:t>torque </a:t>
                </a:r>
                <a:r>
                  <a:rPr lang="es-VE" dirty="0"/>
                  <a:t>de la fuerza total con respecto al eje de </a:t>
                </a:r>
                <a:r>
                  <a:rPr lang="es-VE" dirty="0" smtClean="0"/>
                  <a:t>rotación.</a:t>
                </a:r>
                <a:r>
                  <a:rPr lang="es-VE" dirty="0"/>
                  <a:t> </a:t>
                </a:r>
                <a:r>
                  <a:rPr lang="es-VE" dirty="0" smtClean="0"/>
                  <a:t>el </a:t>
                </a:r>
                <a:r>
                  <a:rPr lang="es-VE" dirty="0"/>
                  <a:t>momento de inercia de la partícula alrededor del </a:t>
                </a:r>
                <a:r>
                  <a:rPr lang="es-VE" dirty="0" smtClean="0"/>
                  <a:t>eje de </a:t>
                </a:r>
                <a:r>
                  <a:rPr lang="es-VE" dirty="0"/>
                  <a:t>rotación. </a:t>
                </a:r>
                <a:r>
                  <a:rPr lang="es-VE" dirty="0" smtClean="0"/>
                  <a:t>Sabemos que </a:t>
                </a:r>
                <a14:m>
                  <m:oMath xmlns:m="http://schemas.openxmlformats.org/officeDocument/2006/math">
                    <m:r>
                      <a:rPr lang="es-VE" i="1">
                        <a:latin typeface="Cambria Math" panose="02040503050406030204" pitchFamily="18" charset="0"/>
                        <a:ea typeface="Cambria Math" panose="02040503050406030204" pitchFamily="18" charset="0"/>
                      </a:rPr>
                      <m:t>𝑚</m:t>
                    </m:r>
                    <m:r>
                      <a:rPr lang="es-VE" i="1">
                        <a:latin typeface="Cambria Math" panose="02040503050406030204" pitchFamily="18" charset="0"/>
                        <a:ea typeface="Cambria Math" panose="02040503050406030204" pitchFamily="18" charset="0"/>
                      </a:rPr>
                      <m:t>∙</m:t>
                    </m:r>
                    <m:sSup>
                      <m:sSupPr>
                        <m:ctrlPr>
                          <a:rPr lang="es-VE" i="1">
                            <a:latin typeface="Cambria Math" panose="02040503050406030204" pitchFamily="18" charset="0"/>
                            <a:ea typeface="Cambria Math" panose="02040503050406030204" pitchFamily="18" charset="0"/>
                          </a:rPr>
                        </m:ctrlPr>
                      </m:sSupPr>
                      <m:e>
                        <m:r>
                          <a:rPr lang="es-VE" i="1">
                            <a:latin typeface="Cambria Math" panose="02040503050406030204" pitchFamily="18" charset="0"/>
                            <a:ea typeface="Cambria Math" panose="02040503050406030204" pitchFamily="18" charset="0"/>
                          </a:rPr>
                          <m:t>𝑟</m:t>
                        </m:r>
                      </m:e>
                      <m:sup>
                        <m:r>
                          <a:rPr lang="es-VE" i="1">
                            <a:latin typeface="Cambria Math" panose="02040503050406030204" pitchFamily="18" charset="0"/>
                            <a:ea typeface="Cambria Math" panose="02040503050406030204" pitchFamily="18" charset="0"/>
                          </a:rPr>
                          <m:t>2</m:t>
                        </m:r>
                      </m:sup>
                    </m:sSup>
                    <m:r>
                      <a:rPr lang="es-VE"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𝐼</m:t>
                    </m:r>
                  </m:oMath>
                </a14:m>
                <a:r>
                  <a:rPr lang="es-VE" dirty="0" smtClean="0"/>
                  <a:t>, Entonces:</a:t>
                </a:r>
              </a:p>
              <a:p>
                <a:pPr algn="just"/>
                <a:r>
                  <a:rPr lang="es-VE" dirty="0"/>
                  <a:t> </a:t>
                </a:r>
                <a:r>
                  <a:rPr lang="es-VE" dirty="0" smtClean="0"/>
                  <a:t>                                                </a:t>
                </a:r>
                <a14:m>
                  <m:oMath xmlns:m="http://schemas.openxmlformats.org/officeDocument/2006/math">
                    <m:acc>
                      <m:accPr>
                        <m:chr m:val="⃗"/>
                        <m:ctrlPr>
                          <a:rPr lang="es-VE" i="1">
                            <a:latin typeface="Cambria Math" panose="02040503050406030204" pitchFamily="18" charset="0"/>
                          </a:rPr>
                        </m:ctrlPr>
                      </m:accPr>
                      <m:e>
                        <m:r>
                          <a:rPr lang="es-VE" i="1">
                            <a:latin typeface="Cambria Math" panose="02040503050406030204" pitchFamily="18" charset="0"/>
                          </a:rPr>
                          <m:t>𝜏</m:t>
                        </m:r>
                      </m:e>
                    </m:acc>
                    <m:r>
                      <a:rPr lang="es-VE" i="1">
                        <a:latin typeface="Cambria Math" panose="02040503050406030204" pitchFamily="18" charset="0"/>
                      </a:rPr>
                      <m:t>=</m:t>
                    </m:r>
                    <m:r>
                      <a:rPr lang="es-VE" b="0" i="1" smtClean="0">
                        <a:latin typeface="Cambria Math" panose="02040503050406030204" pitchFamily="18" charset="0"/>
                      </a:rPr>
                      <m:t>𝐼</m:t>
                    </m:r>
                    <m:r>
                      <a:rPr lang="es-VE" b="0"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𝛼</m:t>
                    </m:r>
                  </m:oMath>
                </a14:m>
                <a:endParaRPr lang="es-VE" dirty="0" smtClean="0"/>
              </a:p>
            </p:txBody>
          </p:sp>
        </mc:Choice>
        <mc:Fallback>
          <p:sp>
            <p:nvSpPr>
              <p:cNvPr id="7" name="Rectángulo 6"/>
              <p:cNvSpPr>
                <a:spLocks noRot="1" noChangeAspect="1" noMove="1" noResize="1" noEditPoints="1" noAdjustHandles="1" noChangeArrowheads="1" noChangeShapeType="1" noTextEdit="1"/>
              </p:cNvSpPr>
              <p:nvPr/>
            </p:nvSpPr>
            <p:spPr>
              <a:xfrm>
                <a:off x="838200" y="3202375"/>
                <a:ext cx="6096000" cy="2862322"/>
              </a:xfrm>
              <a:prstGeom prst="rect">
                <a:avLst/>
              </a:prstGeom>
              <a:blipFill rotWithShape="0">
                <a:blip r:embed="rId3"/>
                <a:stretch>
                  <a:fillRect l="-900" t="-1064" r="-800"/>
                </a:stretch>
              </a:blipFill>
            </p:spPr>
            <p:txBody>
              <a:bodyPr/>
              <a:lstStyle/>
              <a:p>
                <a:r>
                  <a:rPr lang="es-VE">
                    <a:noFill/>
                  </a:rPr>
                  <a:t> </a:t>
                </a:r>
              </a:p>
            </p:txBody>
          </p:sp>
        </mc:Fallback>
      </mc:AlternateContent>
      <p:pic>
        <p:nvPicPr>
          <p:cNvPr id="8" name="Imagen 7"/>
          <p:cNvPicPr>
            <a:picLocks noChangeAspect="1"/>
          </p:cNvPicPr>
          <p:nvPr/>
        </p:nvPicPr>
        <p:blipFill>
          <a:blip r:embed="rId4"/>
          <a:stretch>
            <a:fillRect/>
          </a:stretch>
        </p:blipFill>
        <p:spPr>
          <a:xfrm>
            <a:off x="7275414" y="3198168"/>
            <a:ext cx="3737172" cy="3084843"/>
          </a:xfrm>
          <a:prstGeom prst="rect">
            <a:avLst/>
          </a:prstGeom>
        </p:spPr>
      </p:pic>
    </p:spTree>
    <p:extLst>
      <p:ext uri="{BB962C8B-B14F-4D97-AF65-F5344CB8AC3E}">
        <p14:creationId xmlns:p14="http://schemas.microsoft.com/office/powerpoint/2010/main" val="4066264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2865684" y="4132299"/>
            <a:ext cx="2747925" cy="1976036"/>
          </a:xfrm>
          <a:prstGeom prst="rect">
            <a:avLst/>
          </a:prstGeom>
        </p:spPr>
      </p:pic>
      <p:sp>
        <p:nvSpPr>
          <p:cNvPr id="2" name="Título 1"/>
          <p:cNvSpPr>
            <a:spLocks noGrp="1"/>
          </p:cNvSpPr>
          <p:nvPr>
            <p:ph type="title"/>
          </p:nvPr>
        </p:nvSpPr>
        <p:spPr>
          <a:xfrm>
            <a:off x="838200" y="365125"/>
            <a:ext cx="10515600" cy="1065403"/>
          </a:xfrm>
          <a:solidFill>
            <a:srgbClr val="002060"/>
          </a:solidFill>
        </p:spPr>
        <p:txBody>
          <a:bodyPr>
            <a:normAutofit fontScale="90000"/>
          </a:bodyPr>
          <a:lstStyle/>
          <a:p>
            <a:r>
              <a:rPr lang="es-VE" b="1" dirty="0" smtClean="0">
                <a:solidFill>
                  <a:schemeClr val="bg1"/>
                </a:solidFill>
              </a:rPr>
              <a:t/>
            </a:r>
            <a:br>
              <a:rPr lang="es-VE" b="1" dirty="0" smtClean="0">
                <a:solidFill>
                  <a:schemeClr val="bg1"/>
                </a:solidFill>
              </a:rPr>
            </a:br>
            <a:r>
              <a:rPr lang="es-VE" b="1" dirty="0">
                <a:solidFill>
                  <a:schemeClr val="bg1"/>
                </a:solidFill>
              </a:rPr>
              <a:t>Torque y aceleración </a:t>
            </a:r>
            <a:r>
              <a:rPr lang="es-VE" b="1" dirty="0" smtClean="0">
                <a:solidFill>
                  <a:schemeClr val="bg1"/>
                </a:solidFill>
              </a:rPr>
              <a:t>angular de </a:t>
            </a:r>
            <a:r>
              <a:rPr lang="es-VE" b="1" dirty="0">
                <a:solidFill>
                  <a:schemeClr val="bg1"/>
                </a:solidFill>
              </a:rPr>
              <a:t>un cuerpo </a:t>
            </a:r>
            <a:r>
              <a:rPr lang="es-VE" b="1" dirty="0" smtClean="0">
                <a:solidFill>
                  <a:schemeClr val="bg1"/>
                </a:solidFill>
              </a:rPr>
              <a:t>rígido</a:t>
            </a:r>
            <a:r>
              <a:rPr lang="es-VE" dirty="0">
                <a:solidFill>
                  <a:schemeClr val="bg1"/>
                </a:solidFill>
              </a:rPr>
              <a:t/>
            </a:r>
            <a:br>
              <a:rPr lang="es-VE" dirty="0">
                <a:solidFill>
                  <a:schemeClr val="bg1"/>
                </a:solidFill>
              </a:rPr>
            </a:br>
            <a:endParaRPr lang="es-VE" dirty="0">
              <a:solidFill>
                <a:schemeClr val="bg1"/>
              </a:solidFill>
            </a:endParaRPr>
          </a:p>
        </p:txBody>
      </p:sp>
      <p:sp>
        <p:nvSpPr>
          <p:cNvPr id="4" name="Rectángulo 3"/>
          <p:cNvSpPr/>
          <p:nvPr/>
        </p:nvSpPr>
        <p:spPr>
          <a:xfrm>
            <a:off x="838200" y="1595838"/>
            <a:ext cx="10515600" cy="830997"/>
          </a:xfrm>
          <a:prstGeom prst="rect">
            <a:avLst/>
          </a:prstGeom>
        </p:spPr>
        <p:txBody>
          <a:bodyPr wrap="square">
            <a:spAutoFit/>
          </a:bodyPr>
          <a:lstStyle/>
          <a:p>
            <a:r>
              <a:rPr lang="es-VE" sz="1600" dirty="0"/>
              <a:t>Ejercicio 3</a:t>
            </a:r>
            <a:r>
              <a:rPr lang="es-VE" sz="1600" dirty="0" smtClean="0"/>
              <a:t>.  Se </a:t>
            </a:r>
            <a:r>
              <a:rPr lang="es-VE" sz="1600" dirty="0"/>
              <a:t>enrolla un cable </a:t>
            </a:r>
            <a:r>
              <a:rPr lang="es-VE" sz="1600" dirty="0" smtClean="0"/>
              <a:t>varias veces </a:t>
            </a:r>
            <a:r>
              <a:rPr lang="es-VE" sz="1600" dirty="0"/>
              <a:t>en un cilindro sólido uniforme de 50 kg con diámetro de 0.120 m</a:t>
            </a:r>
            <a:r>
              <a:rPr lang="es-VE" sz="1600" dirty="0" smtClean="0"/>
              <a:t>, que </a:t>
            </a:r>
            <a:r>
              <a:rPr lang="es-VE" sz="1600" dirty="0"/>
              <a:t>puede girar sobre su eje. Se tira del cable con una fuerza de 9.0 N</a:t>
            </a:r>
            <a:r>
              <a:rPr lang="es-VE" sz="1600" dirty="0" smtClean="0"/>
              <a:t>. Suponiendo </a:t>
            </a:r>
            <a:r>
              <a:rPr lang="es-VE" sz="1600" dirty="0"/>
              <a:t>que el cable se desenrolla sin estirarse ni resbalar, ¿</a:t>
            </a:r>
            <a:r>
              <a:rPr lang="es-VE" sz="1600" dirty="0" smtClean="0"/>
              <a:t>qué aceleración tiene? </a:t>
            </a:r>
            <a:endParaRPr lang="es-VE" sz="1600" dirty="0"/>
          </a:p>
        </p:txBody>
      </p:sp>
      <p:sp>
        <p:nvSpPr>
          <p:cNvPr id="9" name="Rectángulo 8"/>
          <p:cNvSpPr/>
          <p:nvPr/>
        </p:nvSpPr>
        <p:spPr>
          <a:xfrm>
            <a:off x="838200" y="2592145"/>
            <a:ext cx="10515600" cy="1569660"/>
          </a:xfrm>
          <a:prstGeom prst="rect">
            <a:avLst/>
          </a:prstGeom>
        </p:spPr>
        <p:txBody>
          <a:bodyPr wrap="square">
            <a:spAutoFit/>
          </a:bodyPr>
          <a:lstStyle/>
          <a:p>
            <a:r>
              <a:rPr lang="es-VE" sz="1600" u="sng" dirty="0"/>
              <a:t>Planteamiento</a:t>
            </a:r>
            <a:r>
              <a:rPr lang="es-VE" sz="1600" dirty="0"/>
              <a:t>: </a:t>
            </a:r>
            <a:r>
              <a:rPr lang="es-VE" sz="1600" dirty="0" smtClean="0"/>
              <a:t>Para </a:t>
            </a:r>
            <a:r>
              <a:rPr lang="es-VE" sz="1600" dirty="0"/>
              <a:t>obtener la aceleración del </a:t>
            </a:r>
            <a:r>
              <a:rPr lang="es-VE" sz="1600" dirty="0" smtClean="0"/>
              <a:t>cable, buscaremos </a:t>
            </a:r>
            <a:r>
              <a:rPr lang="es-VE" sz="1600" dirty="0"/>
              <a:t>una relación entre el movimiento </a:t>
            </a:r>
            <a:r>
              <a:rPr lang="es-VE" sz="1600" dirty="0" smtClean="0"/>
              <a:t>del cable </a:t>
            </a:r>
            <a:r>
              <a:rPr lang="es-VE" sz="1600" dirty="0"/>
              <a:t>y el movimiento del borde del cilindro</a:t>
            </a:r>
            <a:r>
              <a:rPr lang="es-VE" sz="1600" dirty="0" smtClean="0"/>
              <a:t>. </a:t>
            </a:r>
            <a:r>
              <a:rPr lang="es-VE" sz="1600" dirty="0"/>
              <a:t>El cilindro gira en sentido </a:t>
            </a:r>
            <a:r>
              <a:rPr lang="es-VE" sz="1600" dirty="0" smtClean="0"/>
              <a:t>anti horario </a:t>
            </a:r>
            <a:r>
              <a:rPr lang="es-VE" sz="1600" dirty="0"/>
              <a:t>cuando se tira </a:t>
            </a:r>
            <a:r>
              <a:rPr lang="es-VE" sz="1600" dirty="0" smtClean="0"/>
              <a:t>del cable</a:t>
            </a:r>
            <a:r>
              <a:rPr lang="es-VE" sz="1600" dirty="0"/>
              <a:t>, así que </a:t>
            </a:r>
            <a:r>
              <a:rPr lang="es-VE" sz="1600" dirty="0" smtClean="0"/>
              <a:t>tomamos este  </a:t>
            </a:r>
            <a:r>
              <a:rPr lang="es-VE" sz="1600" dirty="0"/>
              <a:t>sentido de rotación </a:t>
            </a:r>
            <a:r>
              <a:rPr lang="es-VE" sz="1600" dirty="0" smtClean="0"/>
              <a:t>positivo. </a:t>
            </a:r>
            <a:r>
              <a:rPr lang="es-VE" sz="1600" dirty="0"/>
              <a:t>La fuerza neta que actúa sobre el cilindro debe ser cero porque </a:t>
            </a:r>
            <a:r>
              <a:rPr lang="es-VE" sz="1600" dirty="0" smtClean="0"/>
              <a:t>su centro </a:t>
            </a:r>
            <a:r>
              <a:rPr lang="es-VE" sz="1600" dirty="0"/>
              <a:t>de masa permanece en </a:t>
            </a:r>
            <a:r>
              <a:rPr lang="es-VE" sz="1600" dirty="0" smtClean="0"/>
              <a:t>reposos. </a:t>
            </a:r>
            <a:r>
              <a:rPr lang="es-VE" sz="1600" dirty="0"/>
              <a:t>El </a:t>
            </a:r>
            <a:r>
              <a:rPr lang="es-VE" sz="1600" dirty="0" smtClean="0"/>
              <a:t>peso y la fuerza normal ejercidas </a:t>
            </a:r>
            <a:r>
              <a:rPr lang="es-VE" sz="1600" dirty="0"/>
              <a:t>por los cojinetes del cilindro actúan sobre líneas que pasan por el eje de rotación </a:t>
            </a:r>
            <a:r>
              <a:rPr lang="es-VE" sz="1600" dirty="0" smtClean="0"/>
              <a:t>y, por </a:t>
            </a:r>
            <a:r>
              <a:rPr lang="es-VE" sz="1600" dirty="0"/>
              <a:t>lo tanto, dichas fuerzas no producen </a:t>
            </a:r>
            <a:r>
              <a:rPr lang="es-VE" sz="1600" dirty="0" smtClean="0"/>
              <a:t>torque </a:t>
            </a:r>
            <a:r>
              <a:rPr lang="es-VE" sz="1600" dirty="0"/>
              <a:t>con respecto a </a:t>
            </a:r>
            <a:r>
              <a:rPr lang="es-VE" sz="1600" dirty="0" smtClean="0"/>
              <a:t>ese eje. El único torque alrededor </a:t>
            </a:r>
            <a:r>
              <a:rPr lang="es-VE" sz="1600" dirty="0"/>
              <a:t>del eje de rotación se debe a la fuerza </a:t>
            </a:r>
            <a:r>
              <a:rPr lang="es-VE" sz="1600" i="1" dirty="0"/>
              <a:t>F</a:t>
            </a:r>
            <a:r>
              <a:rPr lang="es-VE" sz="1600" dirty="0" smtClean="0"/>
              <a:t>. </a:t>
            </a:r>
            <a:endParaRPr lang="es-VE" sz="1600" dirty="0"/>
          </a:p>
        </p:txBody>
      </p:sp>
      <p:pic>
        <p:nvPicPr>
          <p:cNvPr id="13" name="Imagen 12"/>
          <p:cNvPicPr>
            <a:picLocks noChangeAspect="1"/>
          </p:cNvPicPr>
          <p:nvPr/>
        </p:nvPicPr>
        <p:blipFill>
          <a:blip r:embed="rId3"/>
          <a:stretch>
            <a:fillRect/>
          </a:stretch>
        </p:blipFill>
        <p:spPr>
          <a:xfrm>
            <a:off x="6288952" y="4029474"/>
            <a:ext cx="2082316" cy="2078861"/>
          </a:xfrm>
          <a:prstGeom prst="rect">
            <a:avLst/>
          </a:prstGeom>
        </p:spPr>
      </p:pic>
    </p:spTree>
    <p:extLst>
      <p:ext uri="{BB962C8B-B14F-4D97-AF65-F5344CB8AC3E}">
        <p14:creationId xmlns:p14="http://schemas.microsoft.com/office/powerpoint/2010/main" val="2546342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65403"/>
          </a:xfrm>
          <a:solidFill>
            <a:srgbClr val="002060"/>
          </a:solidFill>
        </p:spPr>
        <p:txBody>
          <a:bodyPr>
            <a:normAutofit fontScale="90000"/>
          </a:bodyPr>
          <a:lstStyle/>
          <a:p>
            <a:r>
              <a:rPr lang="es-VE" b="1" dirty="0" smtClean="0">
                <a:solidFill>
                  <a:schemeClr val="bg1"/>
                </a:solidFill>
              </a:rPr>
              <a:t/>
            </a:r>
            <a:br>
              <a:rPr lang="es-VE" b="1" dirty="0" smtClean="0">
                <a:solidFill>
                  <a:schemeClr val="bg1"/>
                </a:solidFill>
              </a:rPr>
            </a:br>
            <a:r>
              <a:rPr lang="es-VE" b="1" dirty="0">
                <a:solidFill>
                  <a:schemeClr val="bg1"/>
                </a:solidFill>
              </a:rPr>
              <a:t>Torque y aceleración </a:t>
            </a:r>
            <a:r>
              <a:rPr lang="es-VE" b="1" dirty="0" smtClean="0">
                <a:solidFill>
                  <a:schemeClr val="bg1"/>
                </a:solidFill>
              </a:rPr>
              <a:t>angular de </a:t>
            </a:r>
            <a:r>
              <a:rPr lang="es-VE" b="1" dirty="0">
                <a:solidFill>
                  <a:schemeClr val="bg1"/>
                </a:solidFill>
              </a:rPr>
              <a:t>un cuerpo </a:t>
            </a:r>
            <a:r>
              <a:rPr lang="es-VE" b="1" dirty="0" smtClean="0">
                <a:solidFill>
                  <a:schemeClr val="bg1"/>
                </a:solidFill>
              </a:rPr>
              <a:t>rígido</a:t>
            </a:r>
            <a:r>
              <a:rPr lang="es-VE" dirty="0">
                <a:solidFill>
                  <a:schemeClr val="bg1"/>
                </a:solidFill>
              </a:rPr>
              <a:t/>
            </a:r>
            <a:br>
              <a:rPr lang="es-VE" dirty="0">
                <a:solidFill>
                  <a:schemeClr val="bg1"/>
                </a:solidFill>
              </a:rPr>
            </a:br>
            <a:endParaRPr lang="es-VE" dirty="0">
              <a:solidFill>
                <a:schemeClr val="bg1"/>
              </a:solidFill>
            </a:endParaRPr>
          </a:p>
        </p:txBody>
      </p:sp>
      <mc:AlternateContent xmlns:mc="http://schemas.openxmlformats.org/markup-compatibility/2006">
        <mc:Choice xmlns:a14="http://schemas.microsoft.com/office/drawing/2010/main" Requires="a14">
          <p:sp>
            <p:nvSpPr>
              <p:cNvPr id="9" name="Rectángulo 8"/>
              <p:cNvSpPr/>
              <p:nvPr/>
            </p:nvSpPr>
            <p:spPr>
              <a:xfrm>
                <a:off x="838200" y="1703503"/>
                <a:ext cx="10515600" cy="3011337"/>
              </a:xfrm>
              <a:prstGeom prst="rect">
                <a:avLst/>
              </a:prstGeom>
            </p:spPr>
            <p:txBody>
              <a:bodyPr wrap="square">
                <a:spAutoFit/>
              </a:bodyPr>
              <a:lstStyle/>
              <a:p>
                <a:r>
                  <a:rPr lang="es-VE" sz="1600" u="sng" dirty="0" smtClean="0"/>
                  <a:t>Evaluación</a:t>
                </a:r>
                <a:r>
                  <a:rPr lang="es-VE" sz="1600" dirty="0" smtClean="0"/>
                  <a:t>:  Para </a:t>
                </a:r>
                <a:r>
                  <a:rPr lang="es-VE" sz="1600" dirty="0"/>
                  <a:t>obtener la aceleración del </a:t>
                </a:r>
                <a:r>
                  <a:rPr lang="es-VE" sz="1600" dirty="0" smtClean="0"/>
                  <a:t>cable, utilizamos primeramente  la expresión, </a:t>
                </a:r>
              </a:p>
              <a:p>
                <a:r>
                  <a:rPr lang="es-VE" sz="1600" dirty="0"/>
                  <a:t> </a:t>
                </a:r>
                <a:r>
                  <a:rPr lang="es-VE" sz="1600" dirty="0" smtClean="0"/>
                  <a:t>                                                                                                     </a:t>
                </a:r>
                <a14:m>
                  <m:oMath xmlns:m="http://schemas.openxmlformats.org/officeDocument/2006/math">
                    <m:acc>
                      <m:accPr>
                        <m:chr m:val="⃗"/>
                        <m:ctrlPr>
                          <a:rPr lang="es-VE" sz="1600" i="1">
                            <a:latin typeface="Cambria Math" panose="02040503050406030204" pitchFamily="18" charset="0"/>
                          </a:rPr>
                        </m:ctrlPr>
                      </m:accPr>
                      <m:e>
                        <m:r>
                          <a:rPr lang="es-VE" sz="1600" i="1">
                            <a:latin typeface="Cambria Math" panose="02040503050406030204" pitchFamily="18" charset="0"/>
                          </a:rPr>
                          <m:t>𝜏</m:t>
                        </m:r>
                      </m:e>
                    </m:acc>
                    <m:r>
                      <a:rPr lang="es-VE" sz="1600" i="1">
                        <a:latin typeface="Cambria Math" panose="02040503050406030204" pitchFamily="18" charset="0"/>
                      </a:rPr>
                      <m:t>=</m:t>
                    </m:r>
                    <m:r>
                      <a:rPr lang="es-VE" sz="1600" i="1">
                        <a:latin typeface="Cambria Math" panose="02040503050406030204" pitchFamily="18" charset="0"/>
                      </a:rPr>
                      <m:t>𝐼</m:t>
                    </m:r>
                    <m:r>
                      <a:rPr lang="es-VE" sz="1600" i="1">
                        <a:latin typeface="Cambria Math" panose="02040503050406030204" pitchFamily="18" charset="0"/>
                        <a:ea typeface="Cambria Math" panose="02040503050406030204" pitchFamily="18" charset="0"/>
                      </a:rPr>
                      <m:t>∙</m:t>
                    </m:r>
                    <m:r>
                      <a:rPr lang="es-VE" sz="1600" i="1">
                        <a:latin typeface="Cambria Math" panose="02040503050406030204" pitchFamily="18" charset="0"/>
                        <a:ea typeface="Cambria Math" panose="02040503050406030204" pitchFamily="18" charset="0"/>
                      </a:rPr>
                      <m:t>𝛼</m:t>
                    </m:r>
                  </m:oMath>
                </a14:m>
                <a:endParaRPr lang="es-VE" sz="1600" dirty="0" smtClean="0"/>
              </a:p>
              <a:p>
                <a:r>
                  <a:rPr lang="es-VE" sz="1600" dirty="0"/>
                  <a:t>La fuerza </a:t>
                </a:r>
                <a:r>
                  <a:rPr lang="es-VE" sz="1600" i="1" dirty="0"/>
                  <a:t>F </a:t>
                </a:r>
                <a:r>
                  <a:rPr lang="es-VE" sz="1600" dirty="0"/>
                  <a:t>tiene un brazo de palanca que es igual al </a:t>
                </a:r>
                <a:r>
                  <a:rPr lang="es-VE" sz="1600" dirty="0" smtClean="0"/>
                  <a:t>radio </a:t>
                </a:r>
                <a:r>
                  <a:rPr lang="es-VE" sz="1600" i="1" dirty="0" smtClean="0"/>
                  <a:t>R </a:t>
                </a:r>
                <a:r>
                  <a:rPr lang="es-VE" sz="1600" dirty="0"/>
                  <a:t>del </a:t>
                </a:r>
                <a:r>
                  <a:rPr lang="es-VE" sz="1600" dirty="0" smtClean="0"/>
                  <a:t>cilindro, </a:t>
                </a:r>
                <a:r>
                  <a:rPr lang="es-VE" sz="1600" dirty="0"/>
                  <a:t>así que </a:t>
                </a:r>
                <a:endParaRPr lang="es-VE" sz="1600" dirty="0"/>
              </a:p>
              <a:p>
                <a:pPr algn="ctr"/>
                <a:r>
                  <a:rPr lang="es-VE" sz="1600" dirty="0"/>
                  <a:t> </a:t>
                </a:r>
                <a14:m>
                  <m:oMath xmlns:m="http://schemas.openxmlformats.org/officeDocument/2006/math">
                    <m:acc>
                      <m:accPr>
                        <m:chr m:val="⃗"/>
                        <m:ctrlPr>
                          <a:rPr lang="es-VE" sz="1600" i="1">
                            <a:latin typeface="Cambria Math" panose="02040503050406030204" pitchFamily="18" charset="0"/>
                          </a:rPr>
                        </m:ctrlPr>
                      </m:accPr>
                      <m:e>
                        <m:r>
                          <a:rPr lang="es-VE" sz="1600" i="1">
                            <a:latin typeface="Cambria Math" panose="02040503050406030204" pitchFamily="18" charset="0"/>
                          </a:rPr>
                          <m:t>𝜏</m:t>
                        </m:r>
                      </m:e>
                    </m:acc>
                    <m:r>
                      <a:rPr lang="es-VE" sz="1600" i="1">
                        <a:latin typeface="Cambria Math" panose="02040503050406030204" pitchFamily="18" charset="0"/>
                      </a:rPr>
                      <m:t>=</m:t>
                    </m:r>
                    <m:acc>
                      <m:accPr>
                        <m:chr m:val="⃗"/>
                        <m:ctrlPr>
                          <a:rPr lang="es-VE" sz="1600" i="1">
                            <a:latin typeface="Cambria Math" panose="02040503050406030204" pitchFamily="18" charset="0"/>
                          </a:rPr>
                        </m:ctrlPr>
                      </m:accPr>
                      <m:e>
                        <m:r>
                          <a:rPr lang="es-VE" sz="1600" i="1">
                            <a:latin typeface="Cambria Math" panose="02040503050406030204" pitchFamily="18" charset="0"/>
                          </a:rPr>
                          <m:t>𝑟</m:t>
                        </m:r>
                      </m:e>
                    </m:acc>
                    <m:r>
                      <a:rPr lang="es-VE" sz="1600" i="1">
                        <a:latin typeface="Cambria Math" panose="02040503050406030204" pitchFamily="18" charset="0"/>
                      </a:rPr>
                      <m:t> </m:t>
                    </m:r>
                    <m:d>
                      <m:dPr>
                        <m:begChr m:val="|"/>
                        <m:endChr m:val="|"/>
                        <m:ctrlPr>
                          <a:rPr lang="es-VE" sz="1600" i="1">
                            <a:latin typeface="Cambria Math" panose="02040503050406030204" pitchFamily="18" charset="0"/>
                          </a:rPr>
                        </m:ctrlPr>
                      </m:dPr>
                      <m:e>
                        <m:acc>
                          <m:accPr>
                            <m:chr m:val="⃗"/>
                            <m:ctrlPr>
                              <a:rPr lang="es-VE" sz="1600" i="1">
                                <a:latin typeface="Cambria Math" panose="02040503050406030204" pitchFamily="18" charset="0"/>
                              </a:rPr>
                            </m:ctrlPr>
                          </m:accPr>
                          <m:e>
                            <m:r>
                              <a:rPr lang="es-VE" sz="1600" i="1">
                                <a:latin typeface="Cambria Math" panose="02040503050406030204" pitchFamily="18" charset="0"/>
                              </a:rPr>
                              <m:t>𝐹</m:t>
                            </m:r>
                          </m:e>
                        </m:acc>
                      </m:e>
                    </m:d>
                    <m:func>
                      <m:funcPr>
                        <m:ctrlPr>
                          <a:rPr lang="es-VE" sz="1600" i="1">
                            <a:latin typeface="Cambria Math" panose="02040503050406030204" pitchFamily="18" charset="0"/>
                          </a:rPr>
                        </m:ctrlPr>
                      </m:funcPr>
                      <m:fName>
                        <m:r>
                          <m:rPr>
                            <m:sty m:val="p"/>
                          </m:rPr>
                          <a:rPr lang="es-VE" sz="1600">
                            <a:latin typeface="Cambria Math" panose="02040503050406030204" pitchFamily="18" charset="0"/>
                          </a:rPr>
                          <m:t>sin</m:t>
                        </m:r>
                      </m:fName>
                      <m:e>
                        <m:r>
                          <a:rPr lang="es-VE" sz="1600" i="1">
                            <a:latin typeface="Cambria Math" panose="02040503050406030204" pitchFamily="18" charset="0"/>
                          </a:rPr>
                          <m:t>𝜃</m:t>
                        </m:r>
                      </m:e>
                    </m:func>
                    <m:r>
                      <a:rPr lang="es-VE" sz="1600" i="1" smtClean="0">
                        <a:latin typeface="Cambria Math" panose="02040503050406030204" pitchFamily="18" charset="0"/>
                        <a:ea typeface="Cambria Math" panose="02040503050406030204" pitchFamily="18" charset="0"/>
                      </a:rPr>
                      <m:t>=</m:t>
                    </m:r>
                    <m:r>
                      <a:rPr lang="es-VE" sz="1600" b="0" i="1" smtClean="0">
                        <a:latin typeface="Cambria Math" panose="02040503050406030204" pitchFamily="18" charset="0"/>
                        <a:ea typeface="Cambria Math" panose="02040503050406030204" pitchFamily="18" charset="0"/>
                      </a:rPr>
                      <m:t>𝐹</m:t>
                    </m:r>
                    <m:r>
                      <a:rPr lang="es-VE" sz="1600" b="0" i="1" smtClean="0">
                        <a:latin typeface="Cambria Math" panose="02040503050406030204" pitchFamily="18" charset="0"/>
                        <a:ea typeface="Cambria Math" panose="02040503050406030204" pitchFamily="18" charset="0"/>
                      </a:rPr>
                      <m:t>∙</m:t>
                    </m:r>
                    <m:r>
                      <a:rPr lang="es-VE" sz="1600" b="0" i="1" smtClean="0">
                        <a:latin typeface="Cambria Math" panose="02040503050406030204" pitchFamily="18" charset="0"/>
                        <a:ea typeface="Cambria Math" panose="02040503050406030204" pitchFamily="18" charset="0"/>
                      </a:rPr>
                      <m:t>𝑅</m:t>
                    </m:r>
                  </m:oMath>
                </a14:m>
                <a:endParaRPr lang="es-VE" sz="1600" b="0" dirty="0" smtClean="0">
                  <a:ea typeface="Cambria Math" panose="02040503050406030204" pitchFamily="18" charset="0"/>
                </a:endParaRPr>
              </a:p>
              <a:p>
                <a:r>
                  <a:rPr lang="es-VE" sz="1600" u="sng" dirty="0" smtClean="0">
                    <a:ea typeface="Cambria Math" panose="02040503050406030204" pitchFamily="18" charset="0"/>
                  </a:rPr>
                  <a:t>Desarrollo</a:t>
                </a:r>
                <a:r>
                  <a:rPr lang="es-VE" sz="1600" dirty="0" smtClean="0">
                    <a:ea typeface="Cambria Math" panose="02040503050406030204" pitchFamily="18" charset="0"/>
                  </a:rPr>
                  <a:t> :</a:t>
                </a:r>
              </a:p>
              <a:p>
                <a:r>
                  <a:rPr lang="es-VE" sz="1600" dirty="0" smtClean="0">
                    <a:ea typeface="Cambria Math" panose="02040503050406030204" pitchFamily="18" charset="0"/>
                  </a:rPr>
                  <a:t>Sabemos de la tabla N° 1 que </a:t>
                </a:r>
                <a14:m>
                  <m:oMath xmlns:m="http://schemas.openxmlformats.org/officeDocument/2006/math">
                    <m:r>
                      <a:rPr lang="es-VE" sz="1600" i="1">
                        <a:latin typeface="Cambria Math" panose="02040503050406030204" pitchFamily="18" charset="0"/>
                      </a:rPr>
                      <m:t>𝐼</m:t>
                    </m:r>
                    <m:r>
                      <a:rPr lang="es-VE" sz="1600" i="1" smtClean="0">
                        <a:latin typeface="Cambria Math" panose="02040503050406030204" pitchFamily="18" charset="0"/>
                        <a:ea typeface="Cambria Math" panose="02040503050406030204" pitchFamily="18" charset="0"/>
                      </a:rPr>
                      <m:t>=</m:t>
                    </m:r>
                    <m:f>
                      <m:fPr>
                        <m:ctrlPr>
                          <a:rPr lang="es-VE" sz="1600" i="1" smtClean="0">
                            <a:latin typeface="Cambria Math" panose="02040503050406030204" pitchFamily="18" charset="0"/>
                            <a:ea typeface="Cambria Math" panose="02040503050406030204" pitchFamily="18" charset="0"/>
                          </a:rPr>
                        </m:ctrlPr>
                      </m:fPr>
                      <m:num>
                        <m:r>
                          <a:rPr lang="es-VE" sz="1600" b="0" i="1" smtClean="0">
                            <a:latin typeface="Cambria Math" panose="02040503050406030204" pitchFamily="18" charset="0"/>
                            <a:ea typeface="Cambria Math" panose="02040503050406030204" pitchFamily="18" charset="0"/>
                          </a:rPr>
                          <m:t>1</m:t>
                        </m:r>
                      </m:num>
                      <m:den>
                        <m:r>
                          <a:rPr lang="es-VE" sz="1600" b="0" i="1" smtClean="0">
                            <a:latin typeface="Cambria Math" panose="02040503050406030204" pitchFamily="18" charset="0"/>
                            <a:ea typeface="Cambria Math" panose="02040503050406030204" pitchFamily="18" charset="0"/>
                          </a:rPr>
                          <m:t>2</m:t>
                        </m:r>
                      </m:den>
                    </m:f>
                    <m:r>
                      <a:rPr lang="es-VE" sz="1600" b="0" i="1" smtClean="0">
                        <a:latin typeface="Cambria Math" panose="02040503050406030204" pitchFamily="18" charset="0"/>
                        <a:ea typeface="Cambria Math" panose="02040503050406030204" pitchFamily="18" charset="0"/>
                      </a:rPr>
                      <m:t>𝑀</m:t>
                    </m:r>
                    <m:sSup>
                      <m:sSupPr>
                        <m:ctrlPr>
                          <a:rPr lang="es-VE" sz="1600" b="0" i="1" smtClean="0">
                            <a:latin typeface="Cambria Math" panose="02040503050406030204" pitchFamily="18" charset="0"/>
                            <a:ea typeface="Cambria Math" panose="02040503050406030204" pitchFamily="18" charset="0"/>
                          </a:rPr>
                        </m:ctrlPr>
                      </m:sSupPr>
                      <m:e>
                        <m:r>
                          <a:rPr lang="es-VE" sz="1600" b="0" i="1" smtClean="0">
                            <a:latin typeface="Cambria Math" panose="02040503050406030204" pitchFamily="18" charset="0"/>
                            <a:ea typeface="Cambria Math" panose="02040503050406030204" pitchFamily="18" charset="0"/>
                          </a:rPr>
                          <m:t>𝑅</m:t>
                        </m:r>
                      </m:e>
                      <m:sup>
                        <m:r>
                          <a:rPr lang="es-VE" sz="1600" b="0" i="1" smtClean="0">
                            <a:latin typeface="Cambria Math" panose="02040503050406030204" pitchFamily="18" charset="0"/>
                            <a:ea typeface="Cambria Math" panose="02040503050406030204" pitchFamily="18" charset="0"/>
                          </a:rPr>
                          <m:t>2</m:t>
                        </m:r>
                      </m:sup>
                    </m:sSup>
                  </m:oMath>
                </a14:m>
                <a:r>
                  <a:rPr lang="es-VE" sz="1600" b="0" dirty="0" smtClean="0">
                    <a:ea typeface="Cambria Math" panose="02040503050406030204" pitchFamily="18" charset="0"/>
                  </a:rPr>
                  <a:t>, entonces </a:t>
                </a:r>
              </a:p>
              <a:p>
                <a:pPr algn="ctr"/>
                <a14:m>
                  <m:oMathPara xmlns:m="http://schemas.openxmlformats.org/officeDocument/2006/math">
                    <m:oMathParaPr>
                      <m:jc m:val="centerGroup"/>
                    </m:oMathParaPr>
                    <m:oMath xmlns:m="http://schemas.openxmlformats.org/officeDocument/2006/math">
                      <m:r>
                        <a:rPr lang="es-VE" sz="1600" i="1" smtClean="0">
                          <a:latin typeface="Cambria Math" panose="02040503050406030204" pitchFamily="18" charset="0"/>
                          <a:ea typeface="Cambria Math" panose="02040503050406030204" pitchFamily="18" charset="0"/>
                        </a:rPr>
                        <m:t>𝛼</m:t>
                      </m:r>
                      <m:r>
                        <a:rPr lang="es-VE" sz="1600" i="1">
                          <a:latin typeface="Cambria Math" panose="02040503050406030204" pitchFamily="18" charset="0"/>
                        </a:rPr>
                        <m:t>=</m:t>
                      </m:r>
                      <m:f>
                        <m:fPr>
                          <m:ctrlPr>
                            <a:rPr lang="es-VE" sz="1600" i="1" smtClean="0">
                              <a:latin typeface="Cambria Math" panose="02040503050406030204" pitchFamily="18" charset="0"/>
                            </a:rPr>
                          </m:ctrlPr>
                        </m:fPr>
                        <m:num>
                          <m:r>
                            <a:rPr lang="es-VE" sz="1600" i="1" smtClean="0">
                              <a:latin typeface="Cambria Math" panose="02040503050406030204" pitchFamily="18" charset="0"/>
                              <a:ea typeface="Cambria Math" panose="02040503050406030204" pitchFamily="18" charset="0"/>
                            </a:rPr>
                            <m:t>𝜏</m:t>
                          </m:r>
                        </m:num>
                        <m:den>
                          <m:r>
                            <a:rPr lang="es-VE" sz="1600" b="0" i="1" smtClean="0">
                              <a:latin typeface="Cambria Math" panose="02040503050406030204" pitchFamily="18" charset="0"/>
                            </a:rPr>
                            <m:t>𝐼</m:t>
                          </m:r>
                        </m:den>
                      </m:f>
                      <m:r>
                        <a:rPr lang="es-VE" sz="1600" i="1" smtClean="0">
                          <a:latin typeface="Cambria Math" panose="02040503050406030204" pitchFamily="18" charset="0"/>
                          <a:ea typeface="Cambria Math" panose="02040503050406030204" pitchFamily="18" charset="0"/>
                        </a:rPr>
                        <m:t>=</m:t>
                      </m:r>
                      <m:f>
                        <m:fPr>
                          <m:ctrlPr>
                            <a:rPr lang="es-VE" sz="1600" i="1" smtClean="0">
                              <a:latin typeface="Cambria Math" panose="02040503050406030204" pitchFamily="18" charset="0"/>
                              <a:ea typeface="Cambria Math" panose="02040503050406030204" pitchFamily="18" charset="0"/>
                            </a:rPr>
                          </m:ctrlPr>
                        </m:fPr>
                        <m:num>
                          <m:r>
                            <a:rPr lang="es-VE" sz="1600" b="0" i="1" smtClean="0">
                              <a:latin typeface="Cambria Math" panose="02040503050406030204" pitchFamily="18" charset="0"/>
                              <a:ea typeface="Cambria Math" panose="02040503050406030204" pitchFamily="18" charset="0"/>
                            </a:rPr>
                            <m:t>2</m:t>
                          </m:r>
                          <m:r>
                            <a:rPr lang="es-VE" sz="1600" b="0" i="1" smtClean="0">
                              <a:latin typeface="Cambria Math" panose="02040503050406030204" pitchFamily="18" charset="0"/>
                              <a:ea typeface="Cambria Math" panose="02040503050406030204" pitchFamily="18" charset="0"/>
                            </a:rPr>
                            <m:t>𝐹𝑅</m:t>
                          </m:r>
                        </m:num>
                        <m:den>
                          <m:r>
                            <a:rPr lang="es-VE" sz="1600" b="0" i="1" smtClean="0">
                              <a:latin typeface="Cambria Math" panose="02040503050406030204" pitchFamily="18" charset="0"/>
                              <a:ea typeface="Cambria Math" panose="02040503050406030204" pitchFamily="18" charset="0"/>
                            </a:rPr>
                            <m:t>𝑀𝑅</m:t>
                          </m:r>
                        </m:den>
                      </m:f>
                      <m:r>
                        <a:rPr lang="es-VE" sz="1600" i="1" smtClean="0">
                          <a:latin typeface="Cambria Math" panose="02040503050406030204" pitchFamily="18" charset="0"/>
                          <a:ea typeface="Cambria Math" panose="02040503050406030204" pitchFamily="18" charset="0"/>
                        </a:rPr>
                        <m:t>=</m:t>
                      </m:r>
                      <m:f>
                        <m:fPr>
                          <m:ctrlPr>
                            <a:rPr lang="es-VE" sz="1600" i="1" smtClean="0">
                              <a:latin typeface="Cambria Math" panose="02040503050406030204" pitchFamily="18" charset="0"/>
                              <a:ea typeface="Cambria Math" panose="02040503050406030204" pitchFamily="18" charset="0"/>
                            </a:rPr>
                          </m:ctrlPr>
                        </m:fPr>
                        <m:num>
                          <m:r>
                            <a:rPr lang="es-VE" sz="1600" i="1">
                              <a:latin typeface="Cambria Math" panose="02040503050406030204" pitchFamily="18" charset="0"/>
                              <a:ea typeface="Cambria Math" panose="02040503050406030204" pitchFamily="18" charset="0"/>
                            </a:rPr>
                            <m:t>2</m:t>
                          </m:r>
                          <m:d>
                            <m:dPr>
                              <m:ctrlPr>
                                <a:rPr lang="es-VE" sz="1600" i="1">
                                  <a:latin typeface="Cambria Math" panose="02040503050406030204" pitchFamily="18" charset="0"/>
                                  <a:ea typeface="Cambria Math" panose="02040503050406030204" pitchFamily="18" charset="0"/>
                                </a:rPr>
                              </m:ctrlPr>
                            </m:dPr>
                            <m:e>
                              <m:r>
                                <a:rPr lang="es-VE" sz="1600" i="1">
                                  <a:latin typeface="Cambria Math" panose="02040503050406030204" pitchFamily="18" charset="0"/>
                                  <a:ea typeface="Cambria Math" panose="02040503050406030204" pitchFamily="18" charset="0"/>
                                </a:rPr>
                                <m:t>9,0 </m:t>
                              </m:r>
                              <m:r>
                                <a:rPr lang="es-VE" sz="1600" i="1">
                                  <a:latin typeface="Cambria Math" panose="02040503050406030204" pitchFamily="18" charset="0"/>
                                  <a:ea typeface="Cambria Math" panose="02040503050406030204" pitchFamily="18" charset="0"/>
                                </a:rPr>
                                <m:t>𝑁</m:t>
                              </m:r>
                            </m:e>
                          </m:d>
                        </m:num>
                        <m:den>
                          <m:d>
                            <m:dPr>
                              <m:ctrlPr>
                                <a:rPr lang="es-VE" sz="1600" i="1" smtClean="0">
                                  <a:latin typeface="Cambria Math" panose="02040503050406030204" pitchFamily="18" charset="0"/>
                                  <a:ea typeface="Cambria Math" panose="02040503050406030204" pitchFamily="18" charset="0"/>
                                </a:rPr>
                              </m:ctrlPr>
                            </m:dPr>
                            <m:e>
                              <m:r>
                                <a:rPr lang="es-VE" sz="1600" b="0" i="1" smtClean="0">
                                  <a:latin typeface="Cambria Math" panose="02040503050406030204" pitchFamily="18" charset="0"/>
                                  <a:ea typeface="Cambria Math" panose="02040503050406030204" pitchFamily="18" charset="0"/>
                                </a:rPr>
                                <m:t>50 </m:t>
                              </m:r>
                              <m:r>
                                <a:rPr lang="es-VE" sz="1600" b="0" i="1" smtClean="0">
                                  <a:latin typeface="Cambria Math" panose="02040503050406030204" pitchFamily="18" charset="0"/>
                                  <a:ea typeface="Cambria Math" panose="02040503050406030204" pitchFamily="18" charset="0"/>
                                </a:rPr>
                                <m:t>𝑘𝑔</m:t>
                              </m:r>
                            </m:e>
                          </m:d>
                          <m:d>
                            <m:dPr>
                              <m:ctrlPr>
                                <a:rPr lang="es-VE" sz="1600" i="1" smtClean="0">
                                  <a:latin typeface="Cambria Math" panose="02040503050406030204" pitchFamily="18" charset="0"/>
                                  <a:ea typeface="Cambria Math" panose="02040503050406030204" pitchFamily="18" charset="0"/>
                                </a:rPr>
                              </m:ctrlPr>
                            </m:dPr>
                            <m:e>
                              <m:r>
                                <a:rPr lang="es-VE" sz="1600" b="0" i="1" smtClean="0">
                                  <a:latin typeface="Cambria Math" panose="02040503050406030204" pitchFamily="18" charset="0"/>
                                  <a:ea typeface="Cambria Math" panose="02040503050406030204" pitchFamily="18" charset="0"/>
                                </a:rPr>
                                <m:t>0,060 </m:t>
                              </m:r>
                              <m:r>
                                <a:rPr lang="es-VE" sz="1600" b="0" i="1" smtClean="0">
                                  <a:latin typeface="Cambria Math" panose="02040503050406030204" pitchFamily="18" charset="0"/>
                                  <a:ea typeface="Cambria Math" panose="02040503050406030204" pitchFamily="18" charset="0"/>
                                </a:rPr>
                                <m:t>𝑚</m:t>
                              </m:r>
                            </m:e>
                          </m:d>
                        </m:den>
                      </m:f>
                      <m:r>
                        <a:rPr lang="es-VE" sz="1600" i="1" smtClean="0">
                          <a:latin typeface="Cambria Math" panose="02040503050406030204" pitchFamily="18" charset="0"/>
                          <a:ea typeface="Cambria Math" panose="02040503050406030204" pitchFamily="18" charset="0"/>
                        </a:rPr>
                        <m:t>=</m:t>
                      </m:r>
                      <m:r>
                        <a:rPr lang="es-VE" sz="1600" b="0" i="1" smtClean="0">
                          <a:latin typeface="Cambria Math" panose="02040503050406030204" pitchFamily="18" charset="0"/>
                          <a:ea typeface="Cambria Math" panose="02040503050406030204" pitchFamily="18" charset="0"/>
                        </a:rPr>
                        <m:t>6,0 </m:t>
                      </m:r>
                      <m:r>
                        <a:rPr lang="es-VE" sz="1600" b="0" i="1" smtClean="0">
                          <a:latin typeface="Cambria Math" panose="02040503050406030204" pitchFamily="18" charset="0"/>
                          <a:ea typeface="Cambria Math" panose="02040503050406030204" pitchFamily="18" charset="0"/>
                        </a:rPr>
                        <m:t>𝑟𝑎𝑑</m:t>
                      </m:r>
                      <m:r>
                        <a:rPr lang="es-VE" sz="1600" b="0" i="1" smtClean="0">
                          <a:latin typeface="Cambria Math" panose="02040503050406030204" pitchFamily="18" charset="0"/>
                          <a:ea typeface="Cambria Math" panose="02040503050406030204" pitchFamily="18" charset="0"/>
                        </a:rPr>
                        <m:t>/</m:t>
                      </m:r>
                      <m:sSup>
                        <m:sSupPr>
                          <m:ctrlPr>
                            <a:rPr lang="es-VE" sz="1600" b="0" i="1" smtClean="0">
                              <a:latin typeface="Cambria Math" panose="02040503050406030204" pitchFamily="18" charset="0"/>
                              <a:ea typeface="Cambria Math" panose="02040503050406030204" pitchFamily="18" charset="0"/>
                            </a:rPr>
                          </m:ctrlPr>
                        </m:sSupPr>
                        <m:e>
                          <m:r>
                            <a:rPr lang="es-VE" sz="1600" b="0" i="1" smtClean="0">
                              <a:latin typeface="Cambria Math" panose="02040503050406030204" pitchFamily="18" charset="0"/>
                              <a:ea typeface="Cambria Math" panose="02040503050406030204" pitchFamily="18" charset="0"/>
                            </a:rPr>
                            <m:t>𝑠</m:t>
                          </m:r>
                        </m:e>
                        <m:sup>
                          <m:r>
                            <a:rPr lang="es-VE" sz="1600" b="0" i="1" smtClean="0">
                              <a:latin typeface="Cambria Math" panose="02040503050406030204" pitchFamily="18" charset="0"/>
                              <a:ea typeface="Cambria Math" panose="02040503050406030204" pitchFamily="18" charset="0"/>
                            </a:rPr>
                            <m:t>2</m:t>
                          </m:r>
                        </m:sup>
                      </m:sSup>
                    </m:oMath>
                  </m:oMathPara>
                </a14:m>
                <a:endParaRPr lang="es-VE" sz="1600" dirty="0" smtClean="0"/>
              </a:p>
              <a:p>
                <a:r>
                  <a:rPr lang="es-VE" sz="1600" dirty="0"/>
                  <a:t>Para obtener la aceleración </a:t>
                </a:r>
                <a:r>
                  <a:rPr lang="es-VE" sz="1600" i="1" dirty="0"/>
                  <a:t>lineal </a:t>
                </a:r>
                <a:r>
                  <a:rPr lang="es-VE" sz="1600" dirty="0"/>
                  <a:t>del cable, necesitamos </a:t>
                </a:r>
                <a:r>
                  <a:rPr lang="es-VE" sz="1600" dirty="0"/>
                  <a:t>l</a:t>
                </a:r>
                <a:r>
                  <a:rPr lang="es-VE" sz="1600" dirty="0" smtClean="0"/>
                  <a:t>a </a:t>
                </a:r>
                <a:r>
                  <a:rPr lang="es-VE" sz="1600" dirty="0"/>
                  <a:t>relación </a:t>
                </a:r>
                <a:r>
                  <a:rPr lang="es-VE" sz="1600" dirty="0" smtClean="0"/>
                  <a:t>cinemática entre ambos tipos de aceleración, así</a:t>
                </a:r>
              </a:p>
              <a:p>
                <a:pPr algn="ctr"/>
                <a:r>
                  <a:rPr lang="es-VE" sz="1600" dirty="0" smtClean="0"/>
                  <a:t> </a:t>
                </a:r>
                <a:r>
                  <a:rPr lang="es-VE" sz="1600" dirty="0"/>
                  <a:t/>
                </a:r>
                <a:br>
                  <a:rPr lang="es-VE" sz="1600" dirty="0"/>
                </a:br>
                <a14:m>
                  <m:oMathPara xmlns:m="http://schemas.openxmlformats.org/officeDocument/2006/math">
                    <m:oMathParaPr>
                      <m:jc m:val="centerGroup"/>
                    </m:oMathParaPr>
                    <m:oMath xmlns:m="http://schemas.openxmlformats.org/officeDocument/2006/math">
                      <m:r>
                        <a:rPr lang="es-VE" b="0" i="1" smtClean="0">
                          <a:latin typeface="Cambria Math" panose="02040503050406030204" pitchFamily="18" charset="0"/>
                          <a:ea typeface="Cambria Math" panose="02040503050406030204" pitchFamily="18" charset="0"/>
                        </a:rPr>
                        <m:t>𝑎</m:t>
                      </m:r>
                      <m:r>
                        <a:rPr lang="es-VE" i="1">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𝑅</m:t>
                      </m:r>
                      <m:r>
                        <a:rPr lang="es-VE" i="1">
                          <a:latin typeface="Cambria Math" panose="02040503050406030204" pitchFamily="18" charset="0"/>
                          <a:ea typeface="Cambria Math" panose="02040503050406030204" pitchFamily="18" charset="0"/>
                        </a:rPr>
                        <m:t>∙</m:t>
                      </m:r>
                      <m:r>
                        <a:rPr lang="es-VE" i="1" smtClean="0">
                          <a:latin typeface="Cambria Math" panose="02040503050406030204" pitchFamily="18" charset="0"/>
                          <a:ea typeface="Cambria Math" panose="02040503050406030204" pitchFamily="18" charset="0"/>
                        </a:rPr>
                        <m:t>𝛼</m:t>
                      </m:r>
                      <m:r>
                        <a:rPr lang="es-VE" i="1" smtClean="0">
                          <a:latin typeface="Cambria Math" panose="02040503050406030204" pitchFamily="18" charset="0"/>
                          <a:ea typeface="Cambria Math" panose="02040503050406030204" pitchFamily="18" charset="0"/>
                        </a:rPr>
                        <m:t>=</m:t>
                      </m:r>
                      <m:d>
                        <m:dPr>
                          <m:ctrlPr>
                            <a:rPr lang="es-VE" i="1" smtClean="0">
                              <a:latin typeface="Cambria Math" panose="02040503050406030204" pitchFamily="18" charset="0"/>
                              <a:ea typeface="Cambria Math" panose="02040503050406030204" pitchFamily="18" charset="0"/>
                            </a:rPr>
                          </m:ctrlPr>
                        </m:dPr>
                        <m:e>
                          <m:r>
                            <a:rPr lang="es-VE" b="0" i="1" smtClean="0">
                              <a:latin typeface="Cambria Math" panose="02040503050406030204" pitchFamily="18" charset="0"/>
                              <a:ea typeface="Cambria Math" panose="02040503050406030204" pitchFamily="18" charset="0"/>
                            </a:rPr>
                            <m:t>0,060 </m:t>
                          </m:r>
                          <m:r>
                            <a:rPr lang="es-VE" b="0" i="1" smtClean="0">
                              <a:latin typeface="Cambria Math" panose="02040503050406030204" pitchFamily="18" charset="0"/>
                              <a:ea typeface="Cambria Math" panose="02040503050406030204" pitchFamily="18" charset="0"/>
                            </a:rPr>
                            <m:t>𝑚</m:t>
                          </m:r>
                        </m:e>
                      </m:d>
                      <m:d>
                        <m:dPr>
                          <m:ctrlPr>
                            <a:rPr lang="es-VE" i="1" smtClean="0">
                              <a:latin typeface="Cambria Math" panose="02040503050406030204" pitchFamily="18" charset="0"/>
                              <a:ea typeface="Cambria Math" panose="02040503050406030204" pitchFamily="18" charset="0"/>
                            </a:rPr>
                          </m:ctrlPr>
                        </m:dPr>
                        <m:e>
                          <m:r>
                            <a:rPr lang="es-VE" b="0" i="1" smtClean="0">
                              <a:latin typeface="Cambria Math" panose="02040503050406030204" pitchFamily="18" charset="0"/>
                              <a:ea typeface="Cambria Math" panose="02040503050406030204" pitchFamily="18" charset="0"/>
                            </a:rPr>
                            <m:t>6,0 </m:t>
                          </m:r>
                          <m:r>
                            <a:rPr lang="es-VE" b="0" i="1" smtClean="0">
                              <a:latin typeface="Cambria Math" panose="02040503050406030204" pitchFamily="18" charset="0"/>
                              <a:ea typeface="Cambria Math" panose="02040503050406030204" pitchFamily="18" charset="0"/>
                            </a:rPr>
                            <m:t>𝑟𝑎𝑑</m:t>
                          </m:r>
                          <m:r>
                            <a:rPr lang="es-VE" b="0" i="1" smtClean="0">
                              <a:latin typeface="Cambria Math" panose="02040503050406030204" pitchFamily="18" charset="0"/>
                              <a:ea typeface="Cambria Math" panose="02040503050406030204" pitchFamily="18" charset="0"/>
                            </a:rPr>
                            <m:t>/</m:t>
                          </m:r>
                          <m:sSup>
                            <m:sSupPr>
                              <m:ctrlPr>
                                <a:rPr lang="es-VE" b="0" i="1" smtClean="0">
                                  <a:latin typeface="Cambria Math" panose="02040503050406030204" pitchFamily="18" charset="0"/>
                                  <a:ea typeface="Cambria Math" panose="02040503050406030204" pitchFamily="18" charset="0"/>
                                </a:rPr>
                              </m:ctrlPr>
                            </m:sSupPr>
                            <m:e>
                              <m:r>
                                <a:rPr lang="es-VE" b="0" i="1" smtClean="0">
                                  <a:latin typeface="Cambria Math" panose="02040503050406030204" pitchFamily="18" charset="0"/>
                                  <a:ea typeface="Cambria Math" panose="02040503050406030204" pitchFamily="18" charset="0"/>
                                </a:rPr>
                                <m:t>𝑠</m:t>
                              </m:r>
                            </m:e>
                            <m:sup>
                              <m:r>
                                <a:rPr lang="es-VE" b="0" i="1" smtClean="0">
                                  <a:latin typeface="Cambria Math" panose="02040503050406030204" pitchFamily="18" charset="0"/>
                                  <a:ea typeface="Cambria Math" panose="02040503050406030204" pitchFamily="18" charset="0"/>
                                </a:rPr>
                                <m:t>2</m:t>
                              </m:r>
                            </m:sup>
                          </m:sSup>
                        </m:e>
                      </m:d>
                      <m:r>
                        <a:rPr lang="es-VE"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0,36 </m:t>
                      </m:r>
                      <m:r>
                        <a:rPr lang="es-VE" b="0" i="1" smtClean="0">
                          <a:latin typeface="Cambria Math" panose="02040503050406030204" pitchFamily="18" charset="0"/>
                          <a:ea typeface="Cambria Math" panose="02040503050406030204" pitchFamily="18" charset="0"/>
                        </a:rPr>
                        <m:t>𝑚</m:t>
                      </m:r>
                      <m:r>
                        <a:rPr lang="es-VE" b="0" i="1" smtClean="0">
                          <a:latin typeface="Cambria Math" panose="02040503050406030204" pitchFamily="18" charset="0"/>
                          <a:ea typeface="Cambria Math" panose="02040503050406030204" pitchFamily="18" charset="0"/>
                        </a:rPr>
                        <m:t>/</m:t>
                      </m:r>
                      <m:sSup>
                        <m:sSupPr>
                          <m:ctrlPr>
                            <a:rPr lang="es-VE" b="0" i="1" smtClean="0">
                              <a:latin typeface="Cambria Math" panose="02040503050406030204" pitchFamily="18" charset="0"/>
                              <a:ea typeface="Cambria Math" panose="02040503050406030204" pitchFamily="18" charset="0"/>
                            </a:rPr>
                          </m:ctrlPr>
                        </m:sSupPr>
                        <m:e>
                          <m:r>
                            <a:rPr lang="es-VE" b="0" i="1" smtClean="0">
                              <a:latin typeface="Cambria Math" panose="02040503050406030204" pitchFamily="18" charset="0"/>
                              <a:ea typeface="Cambria Math" panose="02040503050406030204" pitchFamily="18" charset="0"/>
                            </a:rPr>
                            <m:t>𝑠</m:t>
                          </m:r>
                        </m:e>
                        <m:sup>
                          <m:r>
                            <a:rPr lang="es-VE" b="0" i="1" smtClean="0">
                              <a:latin typeface="Cambria Math" panose="02040503050406030204" pitchFamily="18" charset="0"/>
                              <a:ea typeface="Cambria Math" panose="02040503050406030204" pitchFamily="18" charset="0"/>
                            </a:rPr>
                            <m:t>2</m:t>
                          </m:r>
                        </m:sup>
                      </m:sSup>
                    </m:oMath>
                  </m:oMathPara>
                </a14:m>
                <a:endParaRPr lang="es-VE" i="1" dirty="0"/>
              </a:p>
            </p:txBody>
          </p:sp>
        </mc:Choice>
        <mc:Fallback>
          <p:sp>
            <p:nvSpPr>
              <p:cNvPr id="9" name="Rectángulo 8"/>
              <p:cNvSpPr>
                <a:spLocks noRot="1" noChangeAspect="1" noMove="1" noResize="1" noEditPoints="1" noAdjustHandles="1" noChangeArrowheads="1" noChangeShapeType="1" noTextEdit="1"/>
              </p:cNvSpPr>
              <p:nvPr/>
            </p:nvSpPr>
            <p:spPr>
              <a:xfrm>
                <a:off x="838200" y="1703503"/>
                <a:ext cx="10515600" cy="3011337"/>
              </a:xfrm>
              <a:prstGeom prst="rect">
                <a:avLst/>
              </a:prstGeom>
              <a:blipFill rotWithShape="0">
                <a:blip r:embed="rId2"/>
                <a:stretch>
                  <a:fillRect l="-348" t="-607" b="-1012"/>
                </a:stretch>
              </a:blipFill>
            </p:spPr>
            <p:txBody>
              <a:bodyPr/>
              <a:lstStyle/>
              <a:p>
                <a:r>
                  <a:rPr lang="es-VE">
                    <a:noFill/>
                  </a:rPr>
                  <a:t> </a:t>
                </a:r>
              </a:p>
            </p:txBody>
          </p:sp>
        </mc:Fallback>
      </mc:AlternateContent>
    </p:spTree>
    <p:extLst>
      <p:ext uri="{BB962C8B-B14F-4D97-AF65-F5344CB8AC3E}">
        <p14:creationId xmlns:p14="http://schemas.microsoft.com/office/powerpoint/2010/main" val="2624708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128823"/>
          </a:xfrm>
          <a:solidFill>
            <a:srgbClr val="002060"/>
          </a:solidFill>
        </p:spPr>
        <p:txBody>
          <a:bodyPr>
            <a:noAutofit/>
          </a:bodyPr>
          <a:lstStyle/>
          <a:p>
            <a:pPr algn="ctr"/>
            <a:r>
              <a:rPr lang="es-VE" sz="4000" dirty="0" smtClean="0">
                <a:solidFill>
                  <a:schemeClr val="bg1"/>
                </a:solidFill>
              </a:rPr>
              <a:t/>
            </a:r>
            <a:br>
              <a:rPr lang="es-VE" sz="4000" dirty="0" smtClean="0">
                <a:solidFill>
                  <a:schemeClr val="bg1"/>
                </a:solidFill>
              </a:rPr>
            </a:br>
            <a:r>
              <a:rPr lang="es-VE" sz="4000" dirty="0" smtClean="0">
                <a:solidFill>
                  <a:schemeClr val="bg1"/>
                </a:solidFill>
              </a:rPr>
              <a:t>ENERGÍA CINÉTICA E INERCIA DE LA ROTACIÓN</a:t>
            </a:r>
            <a:br>
              <a:rPr lang="es-VE" sz="4000" dirty="0" smtClean="0">
                <a:solidFill>
                  <a:schemeClr val="bg1"/>
                </a:solidFill>
              </a:rPr>
            </a:br>
            <a:endParaRPr lang="es-VE" sz="4000" dirty="0">
              <a:solidFill>
                <a:schemeClr val="bg1"/>
              </a:solidFill>
            </a:endParaRPr>
          </a:p>
        </p:txBody>
      </p:sp>
      <mc:AlternateContent xmlns:mc="http://schemas.openxmlformats.org/markup-compatibility/2006">
        <mc:Choice xmlns:a14="http://schemas.microsoft.com/office/drawing/2010/main" Requires="a14">
          <p:sp>
            <p:nvSpPr>
              <p:cNvPr id="3" name="Rectángulo 2"/>
              <p:cNvSpPr/>
              <p:nvPr/>
            </p:nvSpPr>
            <p:spPr>
              <a:xfrm>
                <a:off x="838200" y="1700512"/>
                <a:ext cx="10515600" cy="1591461"/>
              </a:xfrm>
              <a:prstGeom prst="rect">
                <a:avLst/>
              </a:prstGeom>
            </p:spPr>
            <p:txBody>
              <a:bodyPr wrap="square">
                <a:spAutoFit/>
              </a:bodyPr>
              <a:lstStyle/>
              <a:p>
                <a:pPr algn="just">
                  <a:spcAft>
                    <a:spcPts val="600"/>
                  </a:spcAft>
                </a:pPr>
                <a:r>
                  <a:rPr lang="es-VE" i="0" dirty="0" smtClean="0">
                    <a:solidFill>
                      <a:srgbClr val="000000"/>
                    </a:solidFill>
                    <a:effectLst/>
                  </a:rPr>
                  <a:t>La figura 1 muestra un cuerpo rígido que gira con respecto a un eje vertical fijo. Consideraremos al cuerpo como un conjunto de partículas </a:t>
                </a:r>
                <a:r>
                  <a:rPr lang="es-VE" dirty="0"/>
                  <a:t>y analizaremos la rotación </a:t>
                </a:r>
                <a:r>
                  <a:rPr lang="es-VE" dirty="0" smtClean="0"/>
                  <a:t>de una </a:t>
                </a:r>
                <a:r>
                  <a:rPr lang="es-VE" dirty="0"/>
                  <a:t>partícula </a:t>
                </a:r>
                <a:r>
                  <a:rPr lang="es-VE" dirty="0" smtClean="0"/>
                  <a:t>sola. Una partícula </a:t>
                </a:r>
                <a:r>
                  <a:rPr lang="es-VE" dirty="0"/>
                  <a:t>de masa </a:t>
                </a:r>
                <a:r>
                  <a:rPr lang="es-VE" i="1" dirty="0"/>
                  <a:t>m </a:t>
                </a:r>
                <a:r>
                  <a:rPr lang="es-VE" dirty="0"/>
                  <a:t>a una distancia </a:t>
                </a:r>
                <a:r>
                  <a:rPr lang="es-VE" i="1" dirty="0"/>
                  <a:t>r </a:t>
                </a:r>
                <a:r>
                  <a:rPr lang="es-VE" dirty="0"/>
                  <a:t>del eje de </a:t>
                </a:r>
                <a:r>
                  <a:rPr lang="es-VE" dirty="0" smtClean="0"/>
                  <a:t>rotación se </a:t>
                </a:r>
                <a:r>
                  <a:rPr lang="es-VE" dirty="0"/>
                  <a:t>mueve en un círculo de radio </a:t>
                </a:r>
                <a:r>
                  <a:rPr lang="es-VE" i="1" dirty="0"/>
                  <a:t>r </a:t>
                </a:r>
                <a:r>
                  <a:rPr lang="es-VE" dirty="0"/>
                  <a:t>a una velocidad </a:t>
                </a:r>
                <a:r>
                  <a:rPr lang="es-VE" dirty="0" smtClean="0"/>
                  <a:t>angular </a:t>
                </a:r>
                <a:r>
                  <a:rPr lang="es-VE" dirty="0" smtClean="0">
                    <a:sym typeface="Symbol" panose="05050102010706020507" pitchFamily="18" charset="2"/>
                  </a:rPr>
                  <a:t> </a:t>
                </a:r>
                <a:r>
                  <a:rPr lang="es-VE" dirty="0" smtClean="0"/>
                  <a:t>con </a:t>
                </a:r>
                <a:r>
                  <a:rPr lang="es-VE" dirty="0"/>
                  <a:t>respecto a este eje y tiene una velocidad </a:t>
                </a:r>
                <a:r>
                  <a:rPr lang="es-VE" dirty="0" smtClean="0"/>
                  <a:t>lineal tangencial </a:t>
                </a:r>
                <a:r>
                  <a:rPr lang="es-VE" i="1" dirty="0"/>
                  <a:t>v = </a:t>
                </a:r>
                <a:r>
                  <a:rPr lang="es-VE" i="1" dirty="0" smtClean="0">
                    <a:sym typeface="Symbol" panose="05050102010706020507" pitchFamily="18" charset="2"/>
                  </a:rPr>
                  <a:t></a:t>
                </a:r>
                <a:r>
                  <a:rPr lang="es-VE" i="1" dirty="0" smtClean="0"/>
                  <a:t>r. </a:t>
                </a:r>
                <a:r>
                  <a:rPr lang="es-VE" dirty="0" smtClean="0"/>
                  <a:t>La </a:t>
                </a:r>
                <a:r>
                  <a:rPr lang="es-VE" dirty="0"/>
                  <a:t>energía cinética de la partícula </a:t>
                </a:r>
                <a:r>
                  <a:rPr lang="es-VE" dirty="0" smtClean="0"/>
                  <a:t>es, por </a:t>
                </a:r>
                <a:r>
                  <a:rPr lang="es-VE" dirty="0"/>
                  <a:t>lo </a:t>
                </a:r>
                <a:r>
                  <a:rPr lang="es-VE" dirty="0" smtClean="0"/>
                  <a:t>tanto,  </a:t>
                </a:r>
                <a:r>
                  <a:rPr lang="es-VE" dirty="0"/>
                  <a:t/>
                </a:r>
                <a:br>
                  <a:rPr lang="es-VE" dirty="0"/>
                </a:br>
                <a:r>
                  <a:rPr lang="es-VE" dirty="0" smtClean="0"/>
                  <a:t>                                                             </a:t>
                </a:r>
                <a14:m>
                  <m:oMath xmlns:m="http://schemas.openxmlformats.org/officeDocument/2006/math">
                    <m:f>
                      <m:fPr>
                        <m:ctrlPr>
                          <a:rPr lang="es-VE" i="1" smtClean="0">
                            <a:latin typeface="Cambria Math" panose="02040503050406030204" pitchFamily="18" charset="0"/>
                          </a:rPr>
                        </m:ctrlPr>
                      </m:fPr>
                      <m:num>
                        <m:r>
                          <a:rPr lang="es-VE" b="0" i="1" smtClean="0">
                            <a:latin typeface="Cambria Math" panose="02040503050406030204" pitchFamily="18" charset="0"/>
                          </a:rPr>
                          <m:t>1</m:t>
                        </m:r>
                      </m:num>
                      <m:den>
                        <m:r>
                          <a:rPr lang="es-VE" b="0" i="1" smtClean="0">
                            <a:latin typeface="Cambria Math" panose="02040503050406030204" pitchFamily="18" charset="0"/>
                          </a:rPr>
                          <m:t>2</m:t>
                        </m:r>
                      </m:den>
                    </m:f>
                    <m:r>
                      <a:rPr lang="es-VE" b="0" i="1" smtClean="0">
                        <a:latin typeface="Cambria Math" panose="02040503050406030204" pitchFamily="18" charset="0"/>
                      </a:rPr>
                      <m:t>𝑚</m:t>
                    </m:r>
                    <m:r>
                      <a:rPr lang="es-VE" b="0" i="1" smtClean="0">
                        <a:latin typeface="Cambria Math" panose="02040503050406030204" pitchFamily="18" charset="0"/>
                        <a:ea typeface="Cambria Math" panose="02040503050406030204" pitchFamily="18" charset="0"/>
                      </a:rPr>
                      <m:t>∙</m:t>
                    </m:r>
                    <m:sSup>
                      <m:sSupPr>
                        <m:ctrlPr>
                          <a:rPr lang="es-VE" b="0" i="1" smtClean="0">
                            <a:latin typeface="Cambria Math" panose="02040503050406030204" pitchFamily="18" charset="0"/>
                            <a:ea typeface="Cambria Math" panose="02040503050406030204" pitchFamily="18" charset="0"/>
                          </a:rPr>
                        </m:ctrlPr>
                      </m:sSupPr>
                      <m:e>
                        <m:r>
                          <a:rPr lang="es-VE" b="0" i="1" smtClean="0">
                            <a:latin typeface="Cambria Math" panose="02040503050406030204" pitchFamily="18" charset="0"/>
                            <a:ea typeface="Cambria Math" panose="02040503050406030204" pitchFamily="18" charset="0"/>
                          </a:rPr>
                          <m:t>𝑣</m:t>
                        </m:r>
                      </m:e>
                      <m:sup>
                        <m:r>
                          <a:rPr lang="es-VE" b="0" i="1" smtClean="0">
                            <a:latin typeface="Cambria Math" panose="02040503050406030204" pitchFamily="18" charset="0"/>
                            <a:ea typeface="Cambria Math" panose="02040503050406030204" pitchFamily="18" charset="0"/>
                          </a:rPr>
                          <m:t>2</m:t>
                        </m:r>
                      </m:sup>
                    </m:sSup>
                    <m:r>
                      <a:rPr lang="es-VE" b="0" i="1" smtClean="0">
                        <a:latin typeface="Cambria Math" panose="02040503050406030204" pitchFamily="18" charset="0"/>
                        <a:ea typeface="Cambria Math" panose="02040503050406030204" pitchFamily="18" charset="0"/>
                      </a:rPr>
                      <m:t>=</m:t>
                    </m:r>
                    <m:f>
                      <m:fPr>
                        <m:ctrlPr>
                          <a:rPr lang="es-VE" b="0" i="1" smtClean="0">
                            <a:latin typeface="Cambria Math" panose="02040503050406030204" pitchFamily="18" charset="0"/>
                            <a:ea typeface="Cambria Math" panose="02040503050406030204" pitchFamily="18" charset="0"/>
                          </a:rPr>
                        </m:ctrlPr>
                      </m:fPr>
                      <m:num>
                        <m:r>
                          <a:rPr lang="es-VE" b="0" i="1" smtClean="0">
                            <a:latin typeface="Cambria Math" panose="02040503050406030204" pitchFamily="18" charset="0"/>
                            <a:ea typeface="Cambria Math" panose="02040503050406030204" pitchFamily="18" charset="0"/>
                          </a:rPr>
                          <m:t>1</m:t>
                        </m:r>
                      </m:num>
                      <m:den>
                        <m:r>
                          <a:rPr lang="es-VE" b="0" i="1" smtClean="0">
                            <a:latin typeface="Cambria Math" panose="02040503050406030204" pitchFamily="18" charset="0"/>
                            <a:ea typeface="Cambria Math" panose="02040503050406030204" pitchFamily="18" charset="0"/>
                          </a:rPr>
                          <m:t>2</m:t>
                        </m:r>
                      </m:den>
                    </m:f>
                    <m:r>
                      <a:rPr lang="es-VE" b="0" i="1" smtClean="0">
                        <a:latin typeface="Cambria Math" panose="02040503050406030204" pitchFamily="18" charset="0"/>
                        <a:ea typeface="Cambria Math" panose="02040503050406030204" pitchFamily="18" charset="0"/>
                      </a:rPr>
                      <m:t>𝑚</m:t>
                    </m:r>
                    <m:sSup>
                      <m:sSupPr>
                        <m:ctrlPr>
                          <a:rPr lang="es-VE" b="0" i="1" smtClean="0">
                            <a:latin typeface="Cambria Math" panose="02040503050406030204" pitchFamily="18" charset="0"/>
                            <a:ea typeface="Cambria Math" panose="02040503050406030204" pitchFamily="18" charset="0"/>
                          </a:rPr>
                        </m:ctrlPr>
                      </m:sSupPr>
                      <m:e>
                        <m:r>
                          <a:rPr lang="es-VE" b="0" i="1" smtClean="0">
                            <a:latin typeface="Cambria Math" panose="02040503050406030204" pitchFamily="18" charset="0"/>
                            <a:ea typeface="Cambria Math" panose="02040503050406030204" pitchFamily="18" charset="0"/>
                          </a:rPr>
                          <m:t>𝑟</m:t>
                        </m:r>
                      </m:e>
                      <m:sup>
                        <m:r>
                          <a:rPr lang="es-VE" b="0" i="1" smtClean="0">
                            <a:latin typeface="Cambria Math" panose="02040503050406030204" pitchFamily="18" charset="0"/>
                            <a:ea typeface="Cambria Math" panose="02040503050406030204" pitchFamily="18" charset="0"/>
                          </a:rPr>
                          <m:t>2</m:t>
                        </m:r>
                      </m:sup>
                    </m:sSup>
                    <m:r>
                      <a:rPr lang="es-VE" b="0" i="1" smtClean="0">
                        <a:latin typeface="Cambria Math" panose="02040503050406030204" pitchFamily="18" charset="0"/>
                        <a:ea typeface="Cambria Math" panose="02040503050406030204" pitchFamily="18" charset="0"/>
                      </a:rPr>
                      <m:t>∙</m:t>
                    </m:r>
                    <m:sSup>
                      <m:sSupPr>
                        <m:ctrlPr>
                          <a:rPr lang="es-VE" b="0" i="1" smtClean="0">
                            <a:latin typeface="Cambria Math" panose="02040503050406030204" pitchFamily="18" charset="0"/>
                            <a:ea typeface="Cambria Math" panose="02040503050406030204" pitchFamily="18" charset="0"/>
                          </a:rPr>
                        </m:ctrlPr>
                      </m:sSupPr>
                      <m:e>
                        <m:r>
                          <a:rPr lang="es-VE" b="0" i="1" smtClean="0">
                            <a:latin typeface="Cambria Math" panose="02040503050406030204" pitchFamily="18" charset="0"/>
                            <a:ea typeface="Cambria Math" panose="02040503050406030204" pitchFamily="18" charset="0"/>
                          </a:rPr>
                          <m:t>𝜔</m:t>
                        </m:r>
                      </m:e>
                      <m:sup>
                        <m:r>
                          <a:rPr lang="es-VE" b="0" i="1" smtClean="0">
                            <a:latin typeface="Cambria Math" panose="02040503050406030204" pitchFamily="18" charset="0"/>
                            <a:ea typeface="Cambria Math" panose="02040503050406030204" pitchFamily="18" charset="0"/>
                          </a:rPr>
                          <m:t>2</m:t>
                        </m:r>
                      </m:sup>
                    </m:sSup>
                  </m:oMath>
                </a14:m>
                <a:r>
                  <a:rPr lang="es-VE" i="0" dirty="0" smtClean="0">
                    <a:solidFill>
                      <a:srgbClr val="000000"/>
                    </a:solidFill>
                    <a:effectLst/>
                  </a:rPr>
                  <a:t>                                                         </a:t>
                </a:r>
                <a:r>
                  <a:rPr lang="es-VE" i="0" dirty="0" smtClean="0">
                    <a:solidFill>
                      <a:srgbClr val="000000"/>
                    </a:solidFill>
                    <a:effectLst/>
                  </a:rPr>
                  <a:t>(</a:t>
                </a:r>
                <a:r>
                  <a:rPr lang="es-VE" i="0" dirty="0" smtClean="0">
                    <a:solidFill>
                      <a:srgbClr val="000000"/>
                    </a:solidFill>
                    <a:effectLst/>
                  </a:rPr>
                  <a:t>1)                              </a:t>
                </a:r>
                <a:endParaRPr lang="es-VE" dirty="0"/>
              </a:p>
            </p:txBody>
          </p:sp>
        </mc:Choice>
        <mc:Fallback>
          <p:sp>
            <p:nvSpPr>
              <p:cNvPr id="3" name="Rectángulo 2"/>
              <p:cNvSpPr>
                <a:spLocks noRot="1" noChangeAspect="1" noMove="1" noResize="1" noEditPoints="1" noAdjustHandles="1" noChangeArrowheads="1" noChangeShapeType="1" noTextEdit="1"/>
              </p:cNvSpPr>
              <p:nvPr/>
            </p:nvSpPr>
            <p:spPr>
              <a:xfrm>
                <a:off x="838200" y="1700512"/>
                <a:ext cx="10515600" cy="1591461"/>
              </a:xfrm>
              <a:prstGeom prst="rect">
                <a:avLst/>
              </a:prstGeom>
              <a:blipFill rotWithShape="0">
                <a:blip r:embed="rId2"/>
                <a:stretch>
                  <a:fillRect l="-522" t="-2299" r="-464" b="-1916"/>
                </a:stretch>
              </a:blipFill>
            </p:spPr>
            <p:txBody>
              <a:bodyPr/>
              <a:lstStyle/>
              <a:p>
                <a:r>
                  <a:rPr lang="es-VE">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838200" y="3313213"/>
                <a:ext cx="10515600" cy="2632965"/>
              </a:xfrm>
              <a:prstGeom prst="rect">
                <a:avLst/>
              </a:prstGeom>
            </p:spPr>
            <p:txBody>
              <a:bodyPr wrap="square">
                <a:spAutoFit/>
              </a:bodyPr>
              <a:lstStyle/>
              <a:p>
                <a:pPr algn="just"/>
                <a:r>
                  <a:rPr lang="es-VE" i="0" dirty="0" smtClean="0">
                    <a:solidFill>
                      <a:srgbClr val="000000"/>
                    </a:solidFill>
                    <a:effectLst/>
                  </a:rPr>
                  <a:t>La energía cinética total </a:t>
                </a:r>
                <a:r>
                  <a:rPr lang="es-VE" i="1" dirty="0" smtClean="0">
                    <a:solidFill>
                      <a:srgbClr val="000000"/>
                    </a:solidFill>
                    <a:effectLst/>
                  </a:rPr>
                  <a:t>K </a:t>
                </a:r>
                <a:r>
                  <a:rPr lang="es-VE" i="0" dirty="0" smtClean="0">
                    <a:solidFill>
                      <a:srgbClr val="000000"/>
                    </a:solidFill>
                    <a:effectLst/>
                  </a:rPr>
                  <a:t>del cuerpo que gira es la suma de las energías cinéticas de todas las partículas de</a:t>
                </a:r>
                <a:br>
                  <a:rPr lang="es-VE" i="0" dirty="0" smtClean="0">
                    <a:solidFill>
                      <a:srgbClr val="000000"/>
                    </a:solidFill>
                    <a:effectLst/>
                  </a:rPr>
                </a:br>
                <a:r>
                  <a:rPr lang="es-VE" i="0" dirty="0" smtClean="0">
                    <a:solidFill>
                      <a:srgbClr val="000000"/>
                    </a:solidFill>
                    <a:effectLst/>
                  </a:rPr>
                  <a:t>que se compone el cuerpo, que puede expresarse así:</a:t>
                </a:r>
              </a:p>
              <a:p>
                <a:r>
                  <a:rPr lang="es-VE" dirty="0" smtClean="0">
                    <a:solidFill>
                      <a:srgbClr val="000000"/>
                    </a:solidFill>
                    <a:effectLst/>
                  </a:rPr>
                  <a:t>                                        </a:t>
                </a:r>
                <a14:m>
                  <m:oMath xmlns:m="http://schemas.openxmlformats.org/officeDocument/2006/math">
                    <m:sSub>
                      <m:sSubPr>
                        <m:ctrlPr>
                          <a:rPr lang="es-VE" i="1" smtClean="0">
                            <a:solidFill>
                              <a:srgbClr val="000000"/>
                            </a:solidFill>
                            <a:effectLst/>
                            <a:latin typeface="Cambria Math" panose="02040503050406030204" pitchFamily="18" charset="0"/>
                          </a:rPr>
                        </m:ctrlPr>
                      </m:sSubPr>
                      <m:e>
                        <m:r>
                          <a:rPr lang="es-VE" b="0" i="1" smtClean="0">
                            <a:solidFill>
                              <a:srgbClr val="000000"/>
                            </a:solidFill>
                            <a:effectLst/>
                            <a:latin typeface="Cambria Math" panose="02040503050406030204" pitchFamily="18" charset="0"/>
                          </a:rPr>
                          <m:t>𝐸</m:t>
                        </m:r>
                      </m:e>
                      <m:sub>
                        <m:r>
                          <a:rPr lang="es-VE" b="0" i="1" smtClean="0">
                            <a:solidFill>
                              <a:srgbClr val="000000"/>
                            </a:solidFill>
                            <a:effectLst/>
                            <a:latin typeface="Cambria Math" panose="02040503050406030204" pitchFamily="18" charset="0"/>
                          </a:rPr>
                          <m:t>𝑐</m:t>
                        </m:r>
                      </m:sub>
                    </m:sSub>
                    <m:r>
                      <a:rPr lang="es-VE" i="1" smtClean="0">
                        <a:solidFill>
                          <a:srgbClr val="000000"/>
                        </a:solidFill>
                        <a:effectLst/>
                        <a:latin typeface="Cambria Math" panose="02040503050406030204" pitchFamily="18" charset="0"/>
                        <a:ea typeface="Cambria Math" panose="02040503050406030204" pitchFamily="18" charset="0"/>
                      </a:rPr>
                      <m:t>=</m:t>
                    </m:r>
                    <m:f>
                      <m:fPr>
                        <m:ctrlPr>
                          <a:rPr lang="es-VE" i="1" smtClean="0">
                            <a:solidFill>
                              <a:srgbClr val="000000"/>
                            </a:solidFill>
                            <a:effectLst/>
                            <a:latin typeface="Cambria Math" panose="02040503050406030204" pitchFamily="18" charset="0"/>
                            <a:ea typeface="Cambria Math" panose="02040503050406030204" pitchFamily="18" charset="0"/>
                          </a:rPr>
                        </m:ctrlPr>
                      </m:fPr>
                      <m:num>
                        <m:r>
                          <a:rPr lang="es-VE" b="0" i="1" smtClean="0">
                            <a:solidFill>
                              <a:srgbClr val="000000"/>
                            </a:solidFill>
                            <a:effectLst/>
                            <a:latin typeface="Cambria Math" panose="02040503050406030204" pitchFamily="18" charset="0"/>
                            <a:ea typeface="Cambria Math" panose="02040503050406030204" pitchFamily="18" charset="0"/>
                          </a:rPr>
                          <m:t>1</m:t>
                        </m:r>
                      </m:num>
                      <m:den>
                        <m:r>
                          <a:rPr lang="es-VE" b="0" i="1" smtClean="0">
                            <a:solidFill>
                              <a:srgbClr val="000000"/>
                            </a:solidFill>
                            <a:effectLst/>
                            <a:latin typeface="Cambria Math" panose="02040503050406030204" pitchFamily="18" charset="0"/>
                            <a:ea typeface="Cambria Math" panose="02040503050406030204" pitchFamily="18" charset="0"/>
                          </a:rPr>
                          <m:t>2</m:t>
                        </m:r>
                      </m:den>
                    </m:f>
                    <m:sSub>
                      <m:sSubPr>
                        <m:ctrlPr>
                          <a:rPr lang="es-VE" i="1" smtClean="0">
                            <a:solidFill>
                              <a:srgbClr val="000000"/>
                            </a:solidFill>
                            <a:effectLst/>
                            <a:latin typeface="Cambria Math" panose="02040503050406030204" pitchFamily="18" charset="0"/>
                            <a:ea typeface="Cambria Math" panose="02040503050406030204" pitchFamily="18" charset="0"/>
                          </a:rPr>
                        </m:ctrlPr>
                      </m:sSubPr>
                      <m:e>
                        <m:r>
                          <a:rPr lang="es-VE" b="0" i="1" smtClean="0">
                            <a:solidFill>
                              <a:srgbClr val="000000"/>
                            </a:solidFill>
                            <a:effectLst/>
                            <a:latin typeface="Cambria Math" panose="02040503050406030204" pitchFamily="18" charset="0"/>
                            <a:ea typeface="Cambria Math" panose="02040503050406030204" pitchFamily="18" charset="0"/>
                          </a:rPr>
                          <m:t>𝑚</m:t>
                        </m:r>
                      </m:e>
                      <m:sub>
                        <m:r>
                          <a:rPr lang="es-VE" b="0" i="1" smtClean="0">
                            <a:solidFill>
                              <a:srgbClr val="000000"/>
                            </a:solidFill>
                            <a:effectLst/>
                            <a:latin typeface="Cambria Math" panose="02040503050406030204" pitchFamily="18" charset="0"/>
                            <a:ea typeface="Cambria Math" panose="02040503050406030204" pitchFamily="18" charset="0"/>
                          </a:rPr>
                          <m:t>1</m:t>
                        </m:r>
                      </m:sub>
                    </m:sSub>
                    <m:r>
                      <a:rPr lang="es-VE" i="1" smtClean="0">
                        <a:solidFill>
                          <a:srgbClr val="000000"/>
                        </a:solidFill>
                        <a:effectLst/>
                        <a:latin typeface="Cambria Math" panose="02040503050406030204" pitchFamily="18" charset="0"/>
                        <a:ea typeface="Cambria Math" panose="02040503050406030204" pitchFamily="18" charset="0"/>
                      </a:rPr>
                      <m:t>∙</m:t>
                    </m:r>
                    <m:sSubSup>
                      <m:sSubSupPr>
                        <m:ctrlPr>
                          <a:rPr lang="es-VE" i="1" smtClean="0">
                            <a:solidFill>
                              <a:srgbClr val="000000"/>
                            </a:solidFill>
                            <a:effectLst/>
                            <a:latin typeface="Cambria Math" panose="02040503050406030204" pitchFamily="18" charset="0"/>
                            <a:ea typeface="Cambria Math" panose="02040503050406030204" pitchFamily="18" charset="0"/>
                          </a:rPr>
                        </m:ctrlPr>
                      </m:sSubSupPr>
                      <m:e>
                        <m:r>
                          <a:rPr lang="es-VE" b="0" i="1" smtClean="0">
                            <a:solidFill>
                              <a:srgbClr val="000000"/>
                            </a:solidFill>
                            <a:effectLst/>
                            <a:latin typeface="Cambria Math" panose="02040503050406030204" pitchFamily="18" charset="0"/>
                            <a:ea typeface="Cambria Math" panose="02040503050406030204" pitchFamily="18" charset="0"/>
                          </a:rPr>
                          <m:t>𝑟</m:t>
                        </m:r>
                      </m:e>
                      <m:sub>
                        <m:r>
                          <a:rPr lang="es-VE" b="0" i="1" smtClean="0">
                            <a:solidFill>
                              <a:srgbClr val="000000"/>
                            </a:solidFill>
                            <a:effectLst/>
                            <a:latin typeface="Cambria Math" panose="02040503050406030204" pitchFamily="18" charset="0"/>
                            <a:ea typeface="Cambria Math" panose="02040503050406030204" pitchFamily="18" charset="0"/>
                          </a:rPr>
                          <m:t>1</m:t>
                        </m:r>
                      </m:sub>
                      <m:sup>
                        <m:r>
                          <a:rPr lang="es-VE" b="0" i="1" smtClean="0">
                            <a:solidFill>
                              <a:srgbClr val="000000"/>
                            </a:solidFill>
                            <a:effectLst/>
                            <a:latin typeface="Cambria Math" panose="02040503050406030204" pitchFamily="18" charset="0"/>
                            <a:ea typeface="Cambria Math" panose="02040503050406030204" pitchFamily="18" charset="0"/>
                          </a:rPr>
                          <m:t>2</m:t>
                        </m:r>
                      </m:sup>
                    </m:sSubSup>
                    <m:r>
                      <a:rPr lang="es-VE" i="1" smtClean="0">
                        <a:solidFill>
                          <a:srgbClr val="000000"/>
                        </a:solidFill>
                        <a:effectLst/>
                        <a:latin typeface="Cambria Math" panose="02040503050406030204" pitchFamily="18" charset="0"/>
                        <a:ea typeface="Cambria Math" panose="02040503050406030204" pitchFamily="18" charset="0"/>
                      </a:rPr>
                      <m:t>∙</m:t>
                    </m:r>
                    <m:sSup>
                      <m:sSupPr>
                        <m:ctrlPr>
                          <a:rPr lang="es-VE" i="1" smtClean="0">
                            <a:solidFill>
                              <a:srgbClr val="000000"/>
                            </a:solidFill>
                            <a:effectLst/>
                            <a:latin typeface="Cambria Math" panose="02040503050406030204" pitchFamily="18" charset="0"/>
                            <a:ea typeface="Cambria Math" panose="02040503050406030204" pitchFamily="18" charset="0"/>
                          </a:rPr>
                        </m:ctrlPr>
                      </m:sSupPr>
                      <m:e>
                        <m:r>
                          <a:rPr lang="es-VE" i="1" smtClean="0">
                            <a:solidFill>
                              <a:srgbClr val="000000"/>
                            </a:solidFill>
                            <a:effectLst/>
                            <a:latin typeface="Cambria Math" panose="02040503050406030204" pitchFamily="18" charset="0"/>
                            <a:ea typeface="Cambria Math" panose="02040503050406030204" pitchFamily="18" charset="0"/>
                          </a:rPr>
                          <m:t>𝜔</m:t>
                        </m:r>
                      </m:e>
                      <m:sup>
                        <m:r>
                          <a:rPr lang="es-VE" b="0" i="1" smtClean="0">
                            <a:solidFill>
                              <a:srgbClr val="000000"/>
                            </a:solidFill>
                            <a:effectLst/>
                            <a:latin typeface="Cambria Math" panose="02040503050406030204" pitchFamily="18" charset="0"/>
                            <a:ea typeface="Cambria Math" panose="02040503050406030204" pitchFamily="18" charset="0"/>
                          </a:rPr>
                          <m:t>2</m:t>
                        </m:r>
                      </m:sup>
                    </m:sSup>
                    <m:r>
                      <a:rPr lang="es-VE" i="1" smtClean="0">
                        <a:solidFill>
                          <a:srgbClr val="000000"/>
                        </a:solidFill>
                        <a:effectLst/>
                        <a:latin typeface="Cambria Math" panose="02040503050406030204" pitchFamily="18" charset="0"/>
                        <a:ea typeface="Cambria Math" panose="02040503050406030204" pitchFamily="18" charset="0"/>
                      </a:rPr>
                      <m:t>+</m:t>
                    </m:r>
                    <m:f>
                      <m:fPr>
                        <m:ctrlPr>
                          <a:rPr lang="es-VE" i="1" smtClean="0">
                            <a:solidFill>
                              <a:srgbClr val="000000"/>
                            </a:solidFill>
                            <a:effectLst/>
                            <a:latin typeface="Cambria Math" panose="02040503050406030204" pitchFamily="18" charset="0"/>
                            <a:ea typeface="Cambria Math" panose="02040503050406030204" pitchFamily="18" charset="0"/>
                          </a:rPr>
                        </m:ctrlPr>
                      </m:fPr>
                      <m:num>
                        <m:r>
                          <a:rPr lang="es-VE" b="0" i="1" smtClean="0">
                            <a:solidFill>
                              <a:srgbClr val="000000"/>
                            </a:solidFill>
                            <a:effectLst/>
                            <a:latin typeface="Cambria Math" panose="02040503050406030204" pitchFamily="18" charset="0"/>
                            <a:ea typeface="Cambria Math" panose="02040503050406030204" pitchFamily="18" charset="0"/>
                          </a:rPr>
                          <m:t>1</m:t>
                        </m:r>
                      </m:num>
                      <m:den>
                        <m:r>
                          <a:rPr lang="es-VE" b="0" i="1" smtClean="0">
                            <a:solidFill>
                              <a:srgbClr val="000000"/>
                            </a:solidFill>
                            <a:effectLst/>
                            <a:latin typeface="Cambria Math" panose="02040503050406030204" pitchFamily="18" charset="0"/>
                            <a:ea typeface="Cambria Math" panose="02040503050406030204" pitchFamily="18" charset="0"/>
                          </a:rPr>
                          <m:t>2</m:t>
                        </m:r>
                      </m:den>
                    </m:f>
                    <m:sSub>
                      <m:sSubPr>
                        <m:ctrlPr>
                          <a:rPr lang="es-VE" i="1" smtClean="0">
                            <a:solidFill>
                              <a:srgbClr val="000000"/>
                            </a:solidFill>
                            <a:effectLst/>
                            <a:latin typeface="Cambria Math" panose="02040503050406030204" pitchFamily="18" charset="0"/>
                            <a:ea typeface="Cambria Math" panose="02040503050406030204" pitchFamily="18" charset="0"/>
                          </a:rPr>
                        </m:ctrlPr>
                      </m:sSubPr>
                      <m:e>
                        <m:r>
                          <a:rPr lang="es-VE" b="0" i="1" smtClean="0">
                            <a:solidFill>
                              <a:srgbClr val="000000"/>
                            </a:solidFill>
                            <a:effectLst/>
                            <a:latin typeface="Cambria Math" panose="02040503050406030204" pitchFamily="18" charset="0"/>
                            <a:ea typeface="Cambria Math" panose="02040503050406030204" pitchFamily="18" charset="0"/>
                          </a:rPr>
                          <m:t>𝑚</m:t>
                        </m:r>
                      </m:e>
                      <m:sub>
                        <m:r>
                          <a:rPr lang="es-VE" b="0" i="1" smtClean="0">
                            <a:solidFill>
                              <a:srgbClr val="000000"/>
                            </a:solidFill>
                            <a:effectLst/>
                            <a:latin typeface="Cambria Math" panose="02040503050406030204" pitchFamily="18" charset="0"/>
                            <a:ea typeface="Cambria Math" panose="02040503050406030204" pitchFamily="18" charset="0"/>
                          </a:rPr>
                          <m:t>2</m:t>
                        </m:r>
                      </m:sub>
                    </m:sSub>
                    <m:r>
                      <a:rPr lang="es-VE" i="1" smtClean="0">
                        <a:solidFill>
                          <a:srgbClr val="000000"/>
                        </a:solidFill>
                        <a:effectLst/>
                        <a:latin typeface="Cambria Math" panose="02040503050406030204" pitchFamily="18" charset="0"/>
                        <a:ea typeface="Cambria Math" panose="02040503050406030204" pitchFamily="18" charset="0"/>
                      </a:rPr>
                      <m:t>∙</m:t>
                    </m:r>
                    <m:sSubSup>
                      <m:sSubSupPr>
                        <m:ctrlPr>
                          <a:rPr lang="es-VE" i="1" smtClean="0">
                            <a:solidFill>
                              <a:srgbClr val="000000"/>
                            </a:solidFill>
                            <a:effectLst/>
                            <a:latin typeface="Cambria Math" panose="02040503050406030204" pitchFamily="18" charset="0"/>
                            <a:ea typeface="Cambria Math" panose="02040503050406030204" pitchFamily="18" charset="0"/>
                          </a:rPr>
                        </m:ctrlPr>
                      </m:sSubSupPr>
                      <m:e>
                        <m:r>
                          <a:rPr lang="es-VE" b="0" i="1" smtClean="0">
                            <a:solidFill>
                              <a:srgbClr val="000000"/>
                            </a:solidFill>
                            <a:effectLst/>
                            <a:latin typeface="Cambria Math" panose="02040503050406030204" pitchFamily="18" charset="0"/>
                            <a:ea typeface="Cambria Math" panose="02040503050406030204" pitchFamily="18" charset="0"/>
                          </a:rPr>
                          <m:t>𝑟</m:t>
                        </m:r>
                      </m:e>
                      <m:sub>
                        <m:r>
                          <a:rPr lang="es-VE" b="0" i="1" smtClean="0">
                            <a:solidFill>
                              <a:srgbClr val="000000"/>
                            </a:solidFill>
                            <a:effectLst/>
                            <a:latin typeface="Cambria Math" panose="02040503050406030204" pitchFamily="18" charset="0"/>
                            <a:ea typeface="Cambria Math" panose="02040503050406030204" pitchFamily="18" charset="0"/>
                          </a:rPr>
                          <m:t>2</m:t>
                        </m:r>
                      </m:sub>
                      <m:sup>
                        <m:r>
                          <a:rPr lang="es-VE" b="0" i="1" smtClean="0">
                            <a:solidFill>
                              <a:srgbClr val="000000"/>
                            </a:solidFill>
                            <a:effectLst/>
                            <a:latin typeface="Cambria Math" panose="02040503050406030204" pitchFamily="18" charset="0"/>
                            <a:ea typeface="Cambria Math" panose="02040503050406030204" pitchFamily="18" charset="0"/>
                          </a:rPr>
                          <m:t>2</m:t>
                        </m:r>
                      </m:sup>
                    </m:sSubSup>
                    <m:r>
                      <a:rPr lang="es-VE" i="1" smtClean="0">
                        <a:solidFill>
                          <a:srgbClr val="000000"/>
                        </a:solidFill>
                        <a:effectLst/>
                        <a:latin typeface="Cambria Math" panose="02040503050406030204" pitchFamily="18" charset="0"/>
                        <a:ea typeface="Cambria Math" panose="02040503050406030204" pitchFamily="18" charset="0"/>
                      </a:rPr>
                      <m:t>∙</m:t>
                    </m:r>
                    <m:sSup>
                      <m:sSupPr>
                        <m:ctrlPr>
                          <a:rPr lang="es-VE" i="1" smtClean="0">
                            <a:solidFill>
                              <a:srgbClr val="000000"/>
                            </a:solidFill>
                            <a:effectLst/>
                            <a:latin typeface="Cambria Math" panose="02040503050406030204" pitchFamily="18" charset="0"/>
                            <a:ea typeface="Cambria Math" panose="02040503050406030204" pitchFamily="18" charset="0"/>
                          </a:rPr>
                        </m:ctrlPr>
                      </m:sSupPr>
                      <m:e>
                        <m:r>
                          <a:rPr lang="es-VE" i="1" smtClean="0">
                            <a:solidFill>
                              <a:srgbClr val="000000"/>
                            </a:solidFill>
                            <a:effectLst/>
                            <a:latin typeface="Cambria Math" panose="02040503050406030204" pitchFamily="18" charset="0"/>
                            <a:ea typeface="Cambria Math" panose="02040503050406030204" pitchFamily="18" charset="0"/>
                          </a:rPr>
                          <m:t>𝜔</m:t>
                        </m:r>
                      </m:e>
                      <m:sup>
                        <m:r>
                          <a:rPr lang="es-VE" b="0" i="1" smtClean="0">
                            <a:solidFill>
                              <a:srgbClr val="000000"/>
                            </a:solidFill>
                            <a:effectLst/>
                            <a:latin typeface="Cambria Math" panose="02040503050406030204" pitchFamily="18" charset="0"/>
                            <a:ea typeface="Cambria Math" panose="02040503050406030204" pitchFamily="18" charset="0"/>
                          </a:rPr>
                          <m:t>2</m:t>
                        </m:r>
                      </m:sup>
                    </m:sSup>
                    <m:r>
                      <a:rPr lang="es-VE" b="0" i="1" smtClean="0">
                        <a:solidFill>
                          <a:srgbClr val="000000"/>
                        </a:solidFill>
                        <a:effectLst/>
                        <a:latin typeface="Cambria Math" panose="02040503050406030204" pitchFamily="18" charset="0"/>
                        <a:ea typeface="Cambria Math" panose="02040503050406030204" pitchFamily="18" charset="0"/>
                      </a:rPr>
                      <m:t>+∙∙∙=</m:t>
                    </m:r>
                    <m:f>
                      <m:fPr>
                        <m:ctrlPr>
                          <a:rPr lang="es-VE" b="0" i="1" smtClean="0">
                            <a:solidFill>
                              <a:srgbClr val="000000"/>
                            </a:solidFill>
                            <a:effectLst/>
                            <a:latin typeface="Cambria Math" panose="02040503050406030204" pitchFamily="18" charset="0"/>
                            <a:ea typeface="Cambria Math" panose="02040503050406030204" pitchFamily="18" charset="0"/>
                          </a:rPr>
                        </m:ctrlPr>
                      </m:fPr>
                      <m:num>
                        <m:r>
                          <a:rPr lang="es-VE" b="0" i="1" smtClean="0">
                            <a:solidFill>
                              <a:srgbClr val="000000"/>
                            </a:solidFill>
                            <a:effectLst/>
                            <a:latin typeface="Cambria Math" panose="02040503050406030204" pitchFamily="18" charset="0"/>
                            <a:ea typeface="Cambria Math" panose="02040503050406030204" pitchFamily="18" charset="0"/>
                          </a:rPr>
                          <m:t>1</m:t>
                        </m:r>
                      </m:num>
                      <m:den>
                        <m:r>
                          <a:rPr lang="es-VE" b="0" i="1" smtClean="0">
                            <a:solidFill>
                              <a:srgbClr val="000000"/>
                            </a:solidFill>
                            <a:effectLst/>
                            <a:latin typeface="Cambria Math" panose="02040503050406030204" pitchFamily="18" charset="0"/>
                            <a:ea typeface="Cambria Math" panose="02040503050406030204" pitchFamily="18" charset="0"/>
                          </a:rPr>
                          <m:t>2</m:t>
                        </m:r>
                      </m:den>
                    </m:f>
                    <m:nary>
                      <m:naryPr>
                        <m:chr m:val="∑"/>
                        <m:subHide m:val="on"/>
                        <m:supHide m:val="on"/>
                        <m:ctrlPr>
                          <a:rPr lang="es-VE" b="0" i="1" smtClean="0">
                            <a:solidFill>
                              <a:srgbClr val="000000"/>
                            </a:solidFill>
                            <a:effectLst/>
                            <a:latin typeface="Cambria Math" panose="02040503050406030204" pitchFamily="18" charset="0"/>
                            <a:ea typeface="Cambria Math" panose="02040503050406030204" pitchFamily="18" charset="0"/>
                          </a:rPr>
                        </m:ctrlPr>
                      </m:naryPr>
                      <m:sub/>
                      <m:sup/>
                      <m:e>
                        <m:d>
                          <m:dPr>
                            <m:ctrlPr>
                              <a:rPr lang="es-VE" b="0" i="1" smtClean="0">
                                <a:solidFill>
                                  <a:srgbClr val="000000"/>
                                </a:solidFill>
                                <a:effectLst/>
                                <a:latin typeface="Cambria Math" panose="02040503050406030204" pitchFamily="18" charset="0"/>
                                <a:ea typeface="Cambria Math" panose="02040503050406030204" pitchFamily="18" charset="0"/>
                              </a:rPr>
                            </m:ctrlPr>
                          </m:dPr>
                          <m:e>
                            <m:sSub>
                              <m:sSubPr>
                                <m:ctrlPr>
                                  <a:rPr lang="es-VE" i="1" smtClean="0">
                                    <a:solidFill>
                                      <a:srgbClr val="000000"/>
                                    </a:solidFill>
                                    <a:effectLst/>
                                    <a:latin typeface="Cambria Math" panose="02040503050406030204" pitchFamily="18" charset="0"/>
                                    <a:ea typeface="Cambria Math" panose="02040503050406030204" pitchFamily="18" charset="0"/>
                                  </a:rPr>
                                </m:ctrlPr>
                              </m:sSubPr>
                              <m:e>
                                <m:r>
                                  <a:rPr lang="es-VE" b="0" i="1" smtClean="0">
                                    <a:solidFill>
                                      <a:srgbClr val="000000"/>
                                    </a:solidFill>
                                    <a:effectLst/>
                                    <a:latin typeface="Cambria Math" panose="02040503050406030204" pitchFamily="18" charset="0"/>
                                    <a:ea typeface="Cambria Math" panose="02040503050406030204" pitchFamily="18" charset="0"/>
                                  </a:rPr>
                                  <m:t>𝑚</m:t>
                                </m:r>
                              </m:e>
                              <m:sub>
                                <m:r>
                                  <a:rPr lang="es-VE" b="0" i="1" smtClean="0">
                                    <a:solidFill>
                                      <a:srgbClr val="000000"/>
                                    </a:solidFill>
                                    <a:effectLst/>
                                    <a:latin typeface="Cambria Math" panose="02040503050406030204" pitchFamily="18" charset="0"/>
                                    <a:ea typeface="Cambria Math" panose="02040503050406030204" pitchFamily="18" charset="0"/>
                                  </a:rPr>
                                  <m:t>𝑖</m:t>
                                </m:r>
                              </m:sub>
                            </m:sSub>
                            <m:r>
                              <a:rPr lang="es-VE" i="1" smtClean="0">
                                <a:solidFill>
                                  <a:srgbClr val="000000"/>
                                </a:solidFill>
                                <a:effectLst/>
                                <a:latin typeface="Cambria Math" panose="02040503050406030204" pitchFamily="18" charset="0"/>
                                <a:ea typeface="Cambria Math" panose="02040503050406030204" pitchFamily="18" charset="0"/>
                              </a:rPr>
                              <m:t>∙</m:t>
                            </m:r>
                            <m:sSubSup>
                              <m:sSubSupPr>
                                <m:ctrlPr>
                                  <a:rPr lang="es-VE" i="1" smtClean="0">
                                    <a:solidFill>
                                      <a:srgbClr val="000000"/>
                                    </a:solidFill>
                                    <a:effectLst/>
                                    <a:latin typeface="Cambria Math" panose="02040503050406030204" pitchFamily="18" charset="0"/>
                                    <a:ea typeface="Cambria Math" panose="02040503050406030204" pitchFamily="18" charset="0"/>
                                  </a:rPr>
                                </m:ctrlPr>
                              </m:sSubSupPr>
                              <m:e>
                                <m:r>
                                  <a:rPr lang="es-VE" b="0" i="1" smtClean="0">
                                    <a:solidFill>
                                      <a:srgbClr val="000000"/>
                                    </a:solidFill>
                                    <a:effectLst/>
                                    <a:latin typeface="Cambria Math" panose="02040503050406030204" pitchFamily="18" charset="0"/>
                                    <a:ea typeface="Cambria Math" panose="02040503050406030204" pitchFamily="18" charset="0"/>
                                  </a:rPr>
                                  <m:t>𝑟</m:t>
                                </m:r>
                              </m:e>
                              <m:sub>
                                <m:r>
                                  <a:rPr lang="es-VE" b="0" i="1" smtClean="0">
                                    <a:solidFill>
                                      <a:srgbClr val="000000"/>
                                    </a:solidFill>
                                    <a:effectLst/>
                                    <a:latin typeface="Cambria Math" panose="02040503050406030204" pitchFamily="18" charset="0"/>
                                    <a:ea typeface="Cambria Math" panose="02040503050406030204" pitchFamily="18" charset="0"/>
                                  </a:rPr>
                                  <m:t>𝑖</m:t>
                                </m:r>
                              </m:sub>
                              <m:sup>
                                <m:r>
                                  <a:rPr lang="es-VE" b="0" i="1" smtClean="0">
                                    <a:solidFill>
                                      <a:srgbClr val="000000"/>
                                    </a:solidFill>
                                    <a:effectLst/>
                                    <a:latin typeface="Cambria Math" panose="02040503050406030204" pitchFamily="18" charset="0"/>
                                    <a:ea typeface="Cambria Math" panose="02040503050406030204" pitchFamily="18" charset="0"/>
                                  </a:rPr>
                                  <m:t>2</m:t>
                                </m:r>
                              </m:sup>
                            </m:sSubSup>
                          </m:e>
                        </m:d>
                        <m:sSup>
                          <m:sSupPr>
                            <m:ctrlPr>
                              <a:rPr lang="es-VE" i="1" smtClean="0">
                                <a:solidFill>
                                  <a:srgbClr val="000000"/>
                                </a:solidFill>
                                <a:effectLst/>
                                <a:latin typeface="Cambria Math" panose="02040503050406030204" pitchFamily="18" charset="0"/>
                                <a:ea typeface="Cambria Math" panose="02040503050406030204" pitchFamily="18" charset="0"/>
                              </a:rPr>
                            </m:ctrlPr>
                          </m:sSupPr>
                          <m:e>
                            <m:r>
                              <a:rPr lang="es-VE" i="1" smtClean="0">
                                <a:solidFill>
                                  <a:srgbClr val="000000"/>
                                </a:solidFill>
                                <a:effectLst/>
                                <a:latin typeface="Cambria Math" panose="02040503050406030204" pitchFamily="18" charset="0"/>
                                <a:ea typeface="Cambria Math" panose="02040503050406030204" pitchFamily="18" charset="0"/>
                              </a:rPr>
                              <m:t>𝜔</m:t>
                            </m:r>
                          </m:e>
                          <m:sup>
                            <m:r>
                              <a:rPr lang="es-VE" b="0" i="1" smtClean="0">
                                <a:solidFill>
                                  <a:srgbClr val="000000"/>
                                </a:solidFill>
                                <a:effectLst/>
                                <a:latin typeface="Cambria Math" panose="02040503050406030204" pitchFamily="18" charset="0"/>
                                <a:ea typeface="Cambria Math" panose="02040503050406030204" pitchFamily="18" charset="0"/>
                              </a:rPr>
                              <m:t>2</m:t>
                            </m:r>
                          </m:sup>
                        </m:sSup>
                      </m:e>
                    </m:nary>
                  </m:oMath>
                </a14:m>
                <a:r>
                  <a:rPr lang="es-VE" i="0" dirty="0" smtClean="0">
                    <a:solidFill>
                      <a:srgbClr val="000000"/>
                    </a:solidFill>
                    <a:effectLst/>
                  </a:rPr>
                  <a:t>              </a:t>
                </a:r>
                <a:r>
                  <a:rPr lang="es-VE" i="0" dirty="0" smtClean="0">
                    <a:solidFill>
                      <a:srgbClr val="000000"/>
                    </a:solidFill>
                    <a:effectLst/>
                  </a:rPr>
                  <a:t>(</a:t>
                </a:r>
                <a:r>
                  <a:rPr lang="es-VE" i="0" dirty="0" smtClean="0">
                    <a:solidFill>
                      <a:srgbClr val="000000"/>
                    </a:solidFill>
                    <a:effectLst/>
                  </a:rPr>
                  <a:t>2)</a:t>
                </a:r>
              </a:p>
              <a:p>
                <a:r>
                  <a:rPr lang="es-VE" dirty="0" smtClean="0"/>
                  <a:t>La cantidad </a:t>
                </a:r>
                <a14:m>
                  <m:oMath xmlns:m="http://schemas.openxmlformats.org/officeDocument/2006/math">
                    <m:nary>
                      <m:naryPr>
                        <m:chr m:val="∑"/>
                        <m:subHide m:val="on"/>
                        <m:supHide m:val="on"/>
                        <m:ctrlPr>
                          <a:rPr lang="es-VE" b="0" i="1" smtClean="0">
                            <a:solidFill>
                              <a:srgbClr val="000000"/>
                            </a:solidFill>
                            <a:effectLst/>
                            <a:latin typeface="Cambria Math" panose="02040503050406030204" pitchFamily="18" charset="0"/>
                            <a:ea typeface="Cambria Math" panose="02040503050406030204" pitchFamily="18" charset="0"/>
                          </a:rPr>
                        </m:ctrlPr>
                      </m:naryPr>
                      <m:sub/>
                      <m:sup/>
                      <m:e>
                        <m:d>
                          <m:dPr>
                            <m:ctrlPr>
                              <a:rPr lang="es-VE" b="0" i="1" smtClean="0">
                                <a:solidFill>
                                  <a:srgbClr val="000000"/>
                                </a:solidFill>
                                <a:effectLst/>
                                <a:latin typeface="Cambria Math" panose="02040503050406030204" pitchFamily="18" charset="0"/>
                                <a:ea typeface="Cambria Math" panose="02040503050406030204" pitchFamily="18" charset="0"/>
                              </a:rPr>
                            </m:ctrlPr>
                          </m:dPr>
                          <m:e>
                            <m:sSub>
                              <m:sSubPr>
                                <m:ctrlPr>
                                  <a:rPr lang="es-VE" i="1" smtClean="0">
                                    <a:solidFill>
                                      <a:srgbClr val="000000"/>
                                    </a:solidFill>
                                    <a:effectLst/>
                                    <a:latin typeface="Cambria Math" panose="02040503050406030204" pitchFamily="18" charset="0"/>
                                    <a:ea typeface="Cambria Math" panose="02040503050406030204" pitchFamily="18" charset="0"/>
                                  </a:rPr>
                                </m:ctrlPr>
                              </m:sSubPr>
                              <m:e>
                                <m:r>
                                  <a:rPr lang="es-VE" b="0" i="1" smtClean="0">
                                    <a:solidFill>
                                      <a:srgbClr val="000000"/>
                                    </a:solidFill>
                                    <a:effectLst/>
                                    <a:latin typeface="Cambria Math" panose="02040503050406030204" pitchFamily="18" charset="0"/>
                                    <a:ea typeface="Cambria Math" panose="02040503050406030204" pitchFamily="18" charset="0"/>
                                  </a:rPr>
                                  <m:t>𝑚</m:t>
                                </m:r>
                              </m:e>
                              <m:sub>
                                <m:r>
                                  <a:rPr lang="es-VE" b="0" i="1" smtClean="0">
                                    <a:solidFill>
                                      <a:srgbClr val="000000"/>
                                    </a:solidFill>
                                    <a:effectLst/>
                                    <a:latin typeface="Cambria Math" panose="02040503050406030204" pitchFamily="18" charset="0"/>
                                    <a:ea typeface="Cambria Math" panose="02040503050406030204" pitchFamily="18" charset="0"/>
                                  </a:rPr>
                                  <m:t>𝑖</m:t>
                                </m:r>
                              </m:sub>
                            </m:sSub>
                            <m:r>
                              <a:rPr lang="es-VE" i="1" smtClean="0">
                                <a:solidFill>
                                  <a:srgbClr val="000000"/>
                                </a:solidFill>
                                <a:effectLst/>
                                <a:latin typeface="Cambria Math" panose="02040503050406030204" pitchFamily="18" charset="0"/>
                                <a:ea typeface="Cambria Math" panose="02040503050406030204" pitchFamily="18" charset="0"/>
                              </a:rPr>
                              <m:t>∙</m:t>
                            </m:r>
                            <m:sSubSup>
                              <m:sSubSupPr>
                                <m:ctrlPr>
                                  <a:rPr lang="es-VE" i="1" smtClean="0">
                                    <a:solidFill>
                                      <a:srgbClr val="000000"/>
                                    </a:solidFill>
                                    <a:effectLst/>
                                    <a:latin typeface="Cambria Math" panose="02040503050406030204" pitchFamily="18" charset="0"/>
                                    <a:ea typeface="Cambria Math" panose="02040503050406030204" pitchFamily="18" charset="0"/>
                                  </a:rPr>
                                </m:ctrlPr>
                              </m:sSubSupPr>
                              <m:e>
                                <m:r>
                                  <a:rPr lang="es-VE" b="0" i="1" smtClean="0">
                                    <a:solidFill>
                                      <a:srgbClr val="000000"/>
                                    </a:solidFill>
                                    <a:effectLst/>
                                    <a:latin typeface="Cambria Math" panose="02040503050406030204" pitchFamily="18" charset="0"/>
                                    <a:ea typeface="Cambria Math" panose="02040503050406030204" pitchFamily="18" charset="0"/>
                                  </a:rPr>
                                  <m:t>𝑟</m:t>
                                </m:r>
                              </m:e>
                              <m:sub>
                                <m:r>
                                  <a:rPr lang="es-VE" b="0" i="1" smtClean="0">
                                    <a:solidFill>
                                      <a:srgbClr val="000000"/>
                                    </a:solidFill>
                                    <a:effectLst/>
                                    <a:latin typeface="Cambria Math" panose="02040503050406030204" pitchFamily="18" charset="0"/>
                                    <a:ea typeface="Cambria Math" panose="02040503050406030204" pitchFamily="18" charset="0"/>
                                  </a:rPr>
                                  <m:t>𝑖</m:t>
                                </m:r>
                              </m:sub>
                              <m:sup>
                                <m:r>
                                  <a:rPr lang="es-VE" b="0" i="1" smtClean="0">
                                    <a:solidFill>
                                      <a:srgbClr val="000000"/>
                                    </a:solidFill>
                                    <a:effectLst/>
                                    <a:latin typeface="Cambria Math" panose="02040503050406030204" pitchFamily="18" charset="0"/>
                                    <a:ea typeface="Cambria Math" panose="02040503050406030204" pitchFamily="18" charset="0"/>
                                  </a:rPr>
                                  <m:t>2</m:t>
                                </m:r>
                              </m:sup>
                            </m:sSubSup>
                          </m:e>
                        </m:d>
                      </m:e>
                    </m:nary>
                  </m:oMath>
                </a14:m>
                <a:r>
                  <a:rPr lang="es-VE" dirty="0" smtClean="0"/>
                  <a:t> es </a:t>
                </a:r>
                <a:r>
                  <a:rPr lang="es-VE" dirty="0"/>
                  <a:t>la suma de los productos de la masa de </a:t>
                </a:r>
                <a:r>
                  <a:rPr lang="es-VE" dirty="0" smtClean="0"/>
                  <a:t>cada partícula </a:t>
                </a:r>
                <a:r>
                  <a:rPr lang="es-VE" dirty="0"/>
                  <a:t>por el cuadrado de su distancia perpendicular </a:t>
                </a:r>
                <a:r>
                  <a:rPr lang="es-VE" dirty="0" smtClean="0"/>
                  <a:t>al eje </a:t>
                </a:r>
                <a:r>
                  <a:rPr lang="es-VE" dirty="0"/>
                  <a:t>de rotación. Se le llama </a:t>
                </a:r>
                <a:r>
                  <a:rPr lang="es-VE" dirty="0" smtClean="0"/>
                  <a:t>Momento de </a:t>
                </a:r>
                <a:r>
                  <a:rPr lang="es-VE" i="1" dirty="0" smtClean="0"/>
                  <a:t>inercia </a:t>
                </a:r>
                <a:r>
                  <a:rPr lang="es-VE" i="1" dirty="0"/>
                  <a:t>de rotación </a:t>
                </a:r>
                <a:r>
                  <a:rPr lang="es-VE" dirty="0"/>
                  <a:t>del </a:t>
                </a:r>
                <a:r>
                  <a:rPr lang="es-VE" dirty="0" smtClean="0"/>
                  <a:t>cuerpo </a:t>
                </a:r>
                <a:r>
                  <a:rPr lang="es-VE" dirty="0"/>
                  <a:t>y se </a:t>
                </a:r>
                <a:r>
                  <a:rPr lang="es-VE" dirty="0" smtClean="0"/>
                  <a:t>representa por </a:t>
                </a:r>
                <a:r>
                  <a:rPr lang="es-VE" dirty="0"/>
                  <a:t>el símbolo </a:t>
                </a:r>
                <a:r>
                  <a:rPr lang="es-VE" i="1" dirty="0" smtClean="0"/>
                  <a:t>I.</a:t>
                </a:r>
                <a:endParaRPr lang="es-VE" dirty="0">
                  <a:solidFill>
                    <a:srgbClr val="000000"/>
                  </a:solidFill>
                </a:endParaRPr>
              </a:p>
              <a:p>
                <a:r>
                  <a:rPr lang="es-VE" b="1" dirty="0" smtClean="0">
                    <a:solidFill>
                      <a:srgbClr val="000000"/>
                    </a:solidFill>
                    <a:effectLst/>
                    <a:ea typeface="Cambria Math" panose="02040503050406030204" pitchFamily="18" charset="0"/>
                  </a:rPr>
                  <a:t>                                                                      </a:t>
                </a:r>
                <a:r>
                  <a:rPr lang="es-VE" dirty="0" smtClean="0">
                    <a:solidFill>
                      <a:srgbClr val="000000"/>
                    </a:solidFill>
                    <a:effectLst/>
                    <a:ea typeface="Cambria Math" panose="02040503050406030204" pitchFamily="18" charset="0"/>
                  </a:rPr>
                  <a:t> </a:t>
                </a:r>
                <a14:m>
                  <m:oMath xmlns:m="http://schemas.openxmlformats.org/officeDocument/2006/math">
                    <m:r>
                      <a:rPr lang="es-VE" b="0" i="1" smtClean="0">
                        <a:solidFill>
                          <a:srgbClr val="000000"/>
                        </a:solidFill>
                        <a:effectLst/>
                        <a:latin typeface="Cambria Math" panose="02040503050406030204" pitchFamily="18" charset="0"/>
                        <a:ea typeface="Cambria Math" panose="02040503050406030204" pitchFamily="18" charset="0"/>
                      </a:rPr>
                      <m:t>𝐼</m:t>
                    </m:r>
                    <m:r>
                      <a:rPr lang="es-VE" b="0" i="1" smtClean="0">
                        <a:solidFill>
                          <a:srgbClr val="000000"/>
                        </a:solidFill>
                        <a:effectLst/>
                        <a:latin typeface="Cambria Math" panose="02040503050406030204" pitchFamily="18" charset="0"/>
                        <a:ea typeface="Cambria Math" panose="02040503050406030204" pitchFamily="18" charset="0"/>
                      </a:rPr>
                      <m:t>=</m:t>
                    </m:r>
                    <m:nary>
                      <m:naryPr>
                        <m:chr m:val="∑"/>
                        <m:subHide m:val="on"/>
                        <m:supHide m:val="on"/>
                        <m:ctrlPr>
                          <a:rPr lang="es-VE" b="0" i="1" smtClean="0">
                            <a:solidFill>
                              <a:srgbClr val="000000"/>
                            </a:solidFill>
                            <a:effectLst/>
                            <a:latin typeface="Cambria Math" panose="02040503050406030204" pitchFamily="18" charset="0"/>
                            <a:ea typeface="Cambria Math" panose="02040503050406030204" pitchFamily="18" charset="0"/>
                          </a:rPr>
                        </m:ctrlPr>
                      </m:naryPr>
                      <m:sub/>
                      <m:sup/>
                      <m:e>
                        <m:d>
                          <m:dPr>
                            <m:ctrlPr>
                              <a:rPr lang="es-VE" b="0" i="1" smtClean="0">
                                <a:solidFill>
                                  <a:srgbClr val="000000"/>
                                </a:solidFill>
                                <a:effectLst/>
                                <a:latin typeface="Cambria Math" panose="02040503050406030204" pitchFamily="18" charset="0"/>
                                <a:ea typeface="Cambria Math" panose="02040503050406030204" pitchFamily="18" charset="0"/>
                              </a:rPr>
                            </m:ctrlPr>
                          </m:dPr>
                          <m:e>
                            <m:sSub>
                              <m:sSubPr>
                                <m:ctrlPr>
                                  <a:rPr lang="es-VE" i="1" smtClean="0">
                                    <a:solidFill>
                                      <a:srgbClr val="000000"/>
                                    </a:solidFill>
                                    <a:effectLst/>
                                    <a:latin typeface="Cambria Math" panose="02040503050406030204" pitchFamily="18" charset="0"/>
                                    <a:ea typeface="Cambria Math" panose="02040503050406030204" pitchFamily="18" charset="0"/>
                                  </a:rPr>
                                </m:ctrlPr>
                              </m:sSubPr>
                              <m:e>
                                <m:r>
                                  <a:rPr lang="es-VE" b="0" i="1" smtClean="0">
                                    <a:solidFill>
                                      <a:srgbClr val="000000"/>
                                    </a:solidFill>
                                    <a:effectLst/>
                                    <a:latin typeface="Cambria Math" panose="02040503050406030204" pitchFamily="18" charset="0"/>
                                    <a:ea typeface="Cambria Math" panose="02040503050406030204" pitchFamily="18" charset="0"/>
                                  </a:rPr>
                                  <m:t>𝑚</m:t>
                                </m:r>
                              </m:e>
                              <m:sub>
                                <m:r>
                                  <a:rPr lang="es-VE" b="0" i="1" smtClean="0">
                                    <a:solidFill>
                                      <a:srgbClr val="000000"/>
                                    </a:solidFill>
                                    <a:effectLst/>
                                    <a:latin typeface="Cambria Math" panose="02040503050406030204" pitchFamily="18" charset="0"/>
                                    <a:ea typeface="Cambria Math" panose="02040503050406030204" pitchFamily="18" charset="0"/>
                                  </a:rPr>
                                  <m:t>𝑖</m:t>
                                </m:r>
                              </m:sub>
                            </m:sSub>
                            <m:r>
                              <a:rPr lang="es-VE" i="1" smtClean="0">
                                <a:solidFill>
                                  <a:srgbClr val="000000"/>
                                </a:solidFill>
                                <a:effectLst/>
                                <a:latin typeface="Cambria Math" panose="02040503050406030204" pitchFamily="18" charset="0"/>
                                <a:ea typeface="Cambria Math" panose="02040503050406030204" pitchFamily="18" charset="0"/>
                              </a:rPr>
                              <m:t>∙</m:t>
                            </m:r>
                            <m:sSubSup>
                              <m:sSubSupPr>
                                <m:ctrlPr>
                                  <a:rPr lang="es-VE" i="1" smtClean="0">
                                    <a:solidFill>
                                      <a:srgbClr val="000000"/>
                                    </a:solidFill>
                                    <a:effectLst/>
                                    <a:latin typeface="Cambria Math" panose="02040503050406030204" pitchFamily="18" charset="0"/>
                                    <a:ea typeface="Cambria Math" panose="02040503050406030204" pitchFamily="18" charset="0"/>
                                  </a:rPr>
                                </m:ctrlPr>
                              </m:sSubSupPr>
                              <m:e>
                                <m:r>
                                  <a:rPr lang="es-VE" b="0" i="1" smtClean="0">
                                    <a:solidFill>
                                      <a:srgbClr val="000000"/>
                                    </a:solidFill>
                                    <a:effectLst/>
                                    <a:latin typeface="Cambria Math" panose="02040503050406030204" pitchFamily="18" charset="0"/>
                                    <a:ea typeface="Cambria Math" panose="02040503050406030204" pitchFamily="18" charset="0"/>
                                  </a:rPr>
                                  <m:t>𝑟</m:t>
                                </m:r>
                              </m:e>
                              <m:sub>
                                <m:r>
                                  <a:rPr lang="es-VE" b="0" i="1" smtClean="0">
                                    <a:solidFill>
                                      <a:srgbClr val="000000"/>
                                    </a:solidFill>
                                    <a:effectLst/>
                                    <a:latin typeface="Cambria Math" panose="02040503050406030204" pitchFamily="18" charset="0"/>
                                    <a:ea typeface="Cambria Math" panose="02040503050406030204" pitchFamily="18" charset="0"/>
                                  </a:rPr>
                                  <m:t>𝑖</m:t>
                                </m:r>
                              </m:sub>
                              <m:sup>
                                <m:r>
                                  <a:rPr lang="es-VE" b="0" i="1" smtClean="0">
                                    <a:solidFill>
                                      <a:srgbClr val="000000"/>
                                    </a:solidFill>
                                    <a:effectLst/>
                                    <a:latin typeface="Cambria Math" panose="02040503050406030204" pitchFamily="18" charset="0"/>
                                    <a:ea typeface="Cambria Math" panose="02040503050406030204" pitchFamily="18" charset="0"/>
                                  </a:rPr>
                                  <m:t>2</m:t>
                                </m:r>
                              </m:sup>
                            </m:sSubSup>
                          </m:e>
                        </m:d>
                      </m:e>
                    </m:nary>
                  </m:oMath>
                </a14:m>
                <a:r>
                  <a:rPr lang="es-VE" dirty="0" smtClean="0"/>
                  <a:t>                                                          </a:t>
                </a:r>
                <a:r>
                  <a:rPr lang="es-VE" i="0" dirty="0" smtClean="0">
                    <a:solidFill>
                      <a:srgbClr val="000000"/>
                    </a:solidFill>
                    <a:effectLst/>
                  </a:rPr>
                  <a:t> (3)</a:t>
                </a:r>
              </a:p>
              <a:p>
                <a:r>
                  <a:rPr lang="es-VE" dirty="0" smtClean="0">
                    <a:solidFill>
                      <a:srgbClr val="000000"/>
                    </a:solidFill>
                    <a:effectLst/>
                  </a:rPr>
                  <a:t>                                                              </a:t>
                </a:r>
                <a:r>
                  <a:rPr lang="es-VE" dirty="0" smtClean="0">
                    <a:solidFill>
                      <a:srgbClr val="000000"/>
                    </a:solidFill>
                    <a:effectLst/>
                  </a:rPr>
                  <a:t>       </a:t>
                </a:r>
                <a14:m>
                  <m:oMath xmlns:m="http://schemas.openxmlformats.org/officeDocument/2006/math">
                    <m:sSub>
                      <m:sSubPr>
                        <m:ctrlPr>
                          <a:rPr lang="es-VE" i="1" smtClean="0">
                            <a:solidFill>
                              <a:srgbClr val="000000"/>
                            </a:solidFill>
                            <a:effectLst/>
                            <a:latin typeface="Cambria Math" panose="02040503050406030204" pitchFamily="18" charset="0"/>
                          </a:rPr>
                        </m:ctrlPr>
                      </m:sSubPr>
                      <m:e>
                        <m:r>
                          <a:rPr lang="es-VE" b="0" i="1" smtClean="0">
                            <a:solidFill>
                              <a:srgbClr val="000000"/>
                            </a:solidFill>
                            <a:effectLst/>
                            <a:latin typeface="Cambria Math" panose="02040503050406030204" pitchFamily="18" charset="0"/>
                          </a:rPr>
                          <m:t>𝐸</m:t>
                        </m:r>
                      </m:e>
                      <m:sub>
                        <m:r>
                          <a:rPr lang="es-VE" b="0" i="1" smtClean="0">
                            <a:solidFill>
                              <a:srgbClr val="000000"/>
                            </a:solidFill>
                            <a:effectLst/>
                            <a:latin typeface="Cambria Math" panose="02040503050406030204" pitchFamily="18" charset="0"/>
                          </a:rPr>
                          <m:t>𝑐</m:t>
                        </m:r>
                      </m:sub>
                    </m:sSub>
                    <m:r>
                      <a:rPr lang="es-VE" b="0" i="1" smtClean="0">
                        <a:solidFill>
                          <a:srgbClr val="000000"/>
                        </a:solidFill>
                        <a:effectLst/>
                        <a:latin typeface="Cambria Math" panose="02040503050406030204" pitchFamily="18" charset="0"/>
                        <a:ea typeface="Cambria Math" panose="02040503050406030204" pitchFamily="18" charset="0"/>
                      </a:rPr>
                      <m:t>=</m:t>
                    </m:r>
                    <m:f>
                      <m:fPr>
                        <m:ctrlPr>
                          <a:rPr lang="es-VE" b="0" i="1" smtClean="0">
                            <a:solidFill>
                              <a:srgbClr val="000000"/>
                            </a:solidFill>
                            <a:effectLst/>
                            <a:latin typeface="Cambria Math" panose="02040503050406030204" pitchFamily="18" charset="0"/>
                            <a:ea typeface="Cambria Math" panose="02040503050406030204" pitchFamily="18" charset="0"/>
                          </a:rPr>
                        </m:ctrlPr>
                      </m:fPr>
                      <m:num>
                        <m:r>
                          <a:rPr lang="es-VE" b="0" i="1" smtClean="0">
                            <a:solidFill>
                              <a:srgbClr val="000000"/>
                            </a:solidFill>
                            <a:effectLst/>
                            <a:latin typeface="Cambria Math" panose="02040503050406030204" pitchFamily="18" charset="0"/>
                            <a:ea typeface="Cambria Math" panose="02040503050406030204" pitchFamily="18" charset="0"/>
                          </a:rPr>
                          <m:t>1</m:t>
                        </m:r>
                      </m:num>
                      <m:den>
                        <m:r>
                          <a:rPr lang="es-VE" b="0" i="1" smtClean="0">
                            <a:solidFill>
                              <a:srgbClr val="000000"/>
                            </a:solidFill>
                            <a:effectLst/>
                            <a:latin typeface="Cambria Math" panose="02040503050406030204" pitchFamily="18" charset="0"/>
                            <a:ea typeface="Cambria Math" panose="02040503050406030204" pitchFamily="18" charset="0"/>
                          </a:rPr>
                          <m:t>2</m:t>
                        </m:r>
                      </m:den>
                    </m:f>
                    <m:r>
                      <a:rPr lang="es-VE" b="0" i="1" smtClean="0">
                        <a:solidFill>
                          <a:srgbClr val="000000"/>
                        </a:solidFill>
                        <a:effectLst/>
                        <a:latin typeface="Cambria Math" panose="02040503050406030204" pitchFamily="18" charset="0"/>
                        <a:ea typeface="Cambria Math" panose="02040503050406030204" pitchFamily="18" charset="0"/>
                      </a:rPr>
                      <m:t>𝐼</m:t>
                    </m:r>
                    <m:r>
                      <a:rPr lang="es-VE" b="0" i="1" smtClean="0">
                        <a:solidFill>
                          <a:srgbClr val="000000"/>
                        </a:solidFill>
                        <a:effectLst/>
                        <a:latin typeface="Cambria Math" panose="02040503050406030204" pitchFamily="18" charset="0"/>
                        <a:ea typeface="Cambria Math" panose="02040503050406030204" pitchFamily="18" charset="0"/>
                      </a:rPr>
                      <m:t>∙</m:t>
                    </m:r>
                    <m:sSup>
                      <m:sSupPr>
                        <m:ctrlPr>
                          <a:rPr lang="es-VE" b="0" i="1" smtClean="0">
                            <a:solidFill>
                              <a:srgbClr val="000000"/>
                            </a:solidFill>
                            <a:effectLst/>
                            <a:latin typeface="Cambria Math" panose="02040503050406030204" pitchFamily="18" charset="0"/>
                            <a:ea typeface="Cambria Math" panose="02040503050406030204" pitchFamily="18" charset="0"/>
                          </a:rPr>
                        </m:ctrlPr>
                      </m:sSupPr>
                      <m:e>
                        <m:r>
                          <a:rPr lang="es-VE" b="0" i="1" smtClean="0">
                            <a:solidFill>
                              <a:srgbClr val="000000"/>
                            </a:solidFill>
                            <a:effectLst/>
                            <a:latin typeface="Cambria Math" panose="02040503050406030204" pitchFamily="18" charset="0"/>
                            <a:ea typeface="Cambria Math" panose="02040503050406030204" pitchFamily="18" charset="0"/>
                          </a:rPr>
                          <m:t>𝜔</m:t>
                        </m:r>
                      </m:e>
                      <m:sup>
                        <m:r>
                          <a:rPr lang="es-VE" b="0" i="1" smtClean="0">
                            <a:solidFill>
                              <a:srgbClr val="000000"/>
                            </a:solidFill>
                            <a:effectLst/>
                            <a:latin typeface="Cambria Math" panose="02040503050406030204" pitchFamily="18" charset="0"/>
                            <a:ea typeface="Cambria Math" panose="02040503050406030204" pitchFamily="18" charset="0"/>
                          </a:rPr>
                          <m:t>2</m:t>
                        </m:r>
                      </m:sup>
                    </m:sSup>
                  </m:oMath>
                </a14:m>
                <a:r>
                  <a:rPr lang="es-VE" dirty="0" smtClean="0"/>
                  <a:t>                                           </a:t>
                </a:r>
                <a:r>
                  <a:rPr lang="es-VE" i="0" dirty="0" smtClean="0">
                    <a:solidFill>
                      <a:srgbClr val="000000"/>
                    </a:solidFill>
                    <a:effectLst/>
                  </a:rPr>
                  <a:t>                      (4)</a:t>
                </a:r>
                <a:endParaRPr lang="es-VE" dirty="0"/>
              </a:p>
            </p:txBody>
          </p:sp>
        </mc:Choice>
        <mc:Fallback>
          <p:sp>
            <p:nvSpPr>
              <p:cNvPr id="4" name="Rectángulo 3"/>
              <p:cNvSpPr>
                <a:spLocks noRot="1" noChangeAspect="1" noMove="1" noResize="1" noEditPoints="1" noAdjustHandles="1" noChangeArrowheads="1" noChangeShapeType="1" noTextEdit="1"/>
              </p:cNvSpPr>
              <p:nvPr/>
            </p:nvSpPr>
            <p:spPr>
              <a:xfrm>
                <a:off x="838200" y="3313213"/>
                <a:ext cx="10515600" cy="2632965"/>
              </a:xfrm>
              <a:prstGeom prst="rect">
                <a:avLst/>
              </a:prstGeom>
              <a:blipFill rotWithShape="0">
                <a:blip r:embed="rId3"/>
                <a:stretch>
                  <a:fillRect l="-522" t="-1392" r="-464" b="-9281"/>
                </a:stretch>
              </a:blipFill>
            </p:spPr>
            <p:txBody>
              <a:bodyPr/>
              <a:lstStyle/>
              <a:p>
                <a:r>
                  <a:rPr lang="es-VE">
                    <a:noFill/>
                  </a:rPr>
                  <a:t> </a:t>
                </a:r>
              </a:p>
            </p:txBody>
          </p:sp>
        </mc:Fallback>
      </mc:AlternateContent>
    </p:spTree>
    <p:extLst>
      <p:ext uri="{BB962C8B-B14F-4D97-AF65-F5344CB8AC3E}">
        <p14:creationId xmlns:p14="http://schemas.microsoft.com/office/powerpoint/2010/main" val="1195936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406408" y="3095967"/>
            <a:ext cx="3044030" cy="2633782"/>
          </a:xfrm>
          <a:prstGeom prst="rect">
            <a:avLst/>
          </a:prstGeom>
        </p:spPr>
      </p:pic>
      <p:sp>
        <p:nvSpPr>
          <p:cNvPr id="4" name="Rectángulo 3"/>
          <p:cNvSpPr/>
          <p:nvPr/>
        </p:nvSpPr>
        <p:spPr>
          <a:xfrm>
            <a:off x="909808" y="922351"/>
            <a:ext cx="10423599" cy="2585323"/>
          </a:xfrm>
          <a:prstGeom prst="rect">
            <a:avLst/>
          </a:prstGeom>
        </p:spPr>
        <p:txBody>
          <a:bodyPr wrap="square">
            <a:spAutoFit/>
          </a:bodyPr>
          <a:lstStyle/>
          <a:p>
            <a:pPr algn="just"/>
            <a:r>
              <a:rPr lang="es-VE" i="0" dirty="0" smtClean="0">
                <a:solidFill>
                  <a:srgbClr val="000000"/>
                </a:solidFill>
                <a:effectLst/>
              </a:rPr>
              <a:t>La figura 1 muestra que  girar un cuerpo que tenga una inercia de rotación grande exige un mayor esfuerzo (aplicado en un punto determinado) que dar la misma rotación a un cuerpo de inercia de rotación pequeña.</a:t>
            </a:r>
            <a:br>
              <a:rPr lang="es-VE" i="0" dirty="0" smtClean="0">
                <a:solidFill>
                  <a:srgbClr val="000000"/>
                </a:solidFill>
                <a:effectLst/>
              </a:rPr>
            </a:br>
            <a:r>
              <a:rPr lang="es-VE" i="0" dirty="0" smtClean="0">
                <a:solidFill>
                  <a:srgbClr val="000000"/>
                </a:solidFill>
                <a:effectLst/>
              </a:rPr>
              <a:t>Para hacer girar al barrote en tomo a un eje a lo largo de su longitud (Fig. </a:t>
            </a:r>
            <a:r>
              <a:rPr lang="es-VE" i="1" dirty="0" smtClean="0">
                <a:solidFill>
                  <a:srgbClr val="000000"/>
                </a:solidFill>
                <a:effectLst/>
              </a:rPr>
              <a:t>2a) </a:t>
            </a:r>
            <a:r>
              <a:rPr lang="es-VE" i="0" dirty="0" smtClean="0">
                <a:solidFill>
                  <a:srgbClr val="000000"/>
                </a:solidFill>
                <a:effectLst/>
              </a:rPr>
              <a:t>se requiere poco esfuerzo, relativamente; con relación al eje largo, todas las partículas del barrote tienen valores de r pequeños, y la inercia de rotación es pequeña. Cuando tratamos de hacer el giro alrededor de un eje perpendicular al eje largo (Fig. </a:t>
            </a:r>
            <a:r>
              <a:rPr lang="es-VE" i="1" dirty="0" smtClean="0">
                <a:solidFill>
                  <a:srgbClr val="000000"/>
                </a:solidFill>
                <a:effectLst/>
              </a:rPr>
              <a:t>2b), </a:t>
            </a:r>
            <a:r>
              <a:rPr lang="es-VE" i="0" dirty="0" smtClean="0">
                <a:solidFill>
                  <a:srgbClr val="000000"/>
                </a:solidFill>
                <a:effectLst/>
              </a:rPr>
              <a:t>esto no sucede así. </a:t>
            </a:r>
            <a:r>
              <a:rPr lang="es-VE" dirty="0"/>
              <a:t>La masa no ha cambiado, por supuesto, pero una </a:t>
            </a:r>
            <a:r>
              <a:rPr lang="es-VE" dirty="0" smtClean="0"/>
              <a:t>mayor cantidad </a:t>
            </a:r>
            <a:r>
              <a:rPr lang="es-VE" dirty="0"/>
              <a:t>de masa se halla situada lejos de este eje; de </a:t>
            </a:r>
            <a:r>
              <a:rPr lang="es-VE" dirty="0" smtClean="0"/>
              <a:t>la ecuación </a:t>
            </a:r>
            <a:r>
              <a:rPr lang="es-VE" dirty="0"/>
              <a:t>2, la cual indica que la masa contribuye a </a:t>
            </a:r>
            <a:r>
              <a:rPr lang="es-VE" i="1" dirty="0"/>
              <a:t>I </a:t>
            </a:r>
            <a:r>
              <a:rPr lang="es-VE" dirty="0" smtClean="0"/>
              <a:t>como </a:t>
            </a:r>
            <a:r>
              <a:rPr lang="es-VE" i="1" dirty="0" smtClean="0"/>
              <a:t>el </a:t>
            </a:r>
            <a:r>
              <a:rPr lang="es-VE" i="1" dirty="0"/>
              <a:t>cuadrado </a:t>
            </a:r>
            <a:r>
              <a:rPr lang="es-VE" dirty="0"/>
              <a:t>de su distancia al eje, esta masa distante </a:t>
            </a:r>
            <a:r>
              <a:rPr lang="es-VE" dirty="0" smtClean="0"/>
              <a:t>aporta una </a:t>
            </a:r>
            <a:r>
              <a:rPr lang="es-VE" dirty="0"/>
              <a:t>contribución mucho mayor a / que la masa que está </a:t>
            </a:r>
            <a:r>
              <a:rPr lang="es-VE" dirty="0" smtClean="0"/>
              <a:t>cerca</a:t>
            </a:r>
            <a:endParaRPr lang="es-VE" dirty="0"/>
          </a:p>
        </p:txBody>
      </p:sp>
      <p:sp>
        <p:nvSpPr>
          <p:cNvPr id="5" name="Rectángulo 4"/>
          <p:cNvSpPr/>
          <p:nvPr/>
        </p:nvSpPr>
        <p:spPr>
          <a:xfrm>
            <a:off x="909807" y="5729749"/>
            <a:ext cx="10423599" cy="523220"/>
          </a:xfrm>
          <a:prstGeom prst="rect">
            <a:avLst/>
          </a:prstGeom>
        </p:spPr>
        <p:txBody>
          <a:bodyPr wrap="square">
            <a:spAutoFit/>
          </a:bodyPr>
          <a:lstStyle/>
          <a:p>
            <a:pPr algn="just"/>
            <a:r>
              <a:rPr lang="es-VE" sz="1400" i="0" dirty="0" smtClean="0">
                <a:solidFill>
                  <a:srgbClr val="000000"/>
                </a:solidFill>
                <a:effectLst/>
              </a:rPr>
              <a:t>Figura 1</a:t>
            </a:r>
            <a:r>
              <a:rPr lang="es-VE" sz="1400" i="0" dirty="0" smtClean="0">
                <a:solidFill>
                  <a:srgbClr val="000000"/>
                </a:solidFill>
                <a:effectLst/>
              </a:rPr>
              <a:t>. Para </a:t>
            </a:r>
            <a:r>
              <a:rPr lang="es-VE" sz="1400" i="0" dirty="0" smtClean="0">
                <a:solidFill>
                  <a:srgbClr val="000000"/>
                </a:solidFill>
                <a:effectLst/>
              </a:rPr>
              <a:t>hacer girar un barrote largo en torno al eje que está a lo largo de su longitud, como en (a), se requiere menos esfuerzo que para hacerlo girar alrededor de un eje perpendicular a su longitud, como en (</a:t>
            </a:r>
            <a:r>
              <a:rPr lang="es-VE" sz="1400" i="1" dirty="0" smtClean="0">
                <a:solidFill>
                  <a:srgbClr val="000000"/>
                </a:solidFill>
                <a:effectLst/>
              </a:rPr>
              <a:t>b</a:t>
            </a:r>
            <a:r>
              <a:rPr lang="es-VE" sz="1400" i="0" dirty="0" smtClean="0">
                <a:solidFill>
                  <a:srgbClr val="000000"/>
                </a:solidFill>
                <a:effectLst/>
              </a:rPr>
              <a:t>)</a:t>
            </a:r>
          </a:p>
        </p:txBody>
      </p:sp>
    </p:spTree>
    <p:extLst>
      <p:ext uri="{BB962C8B-B14F-4D97-AF65-F5344CB8AC3E}">
        <p14:creationId xmlns:p14="http://schemas.microsoft.com/office/powerpoint/2010/main" val="1940918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TotalTime>
  <Words>1998</Words>
  <Application>Microsoft Office PowerPoint</Application>
  <PresentationFormat>Panorámica</PresentationFormat>
  <Paragraphs>131</Paragraphs>
  <Slides>19</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19</vt:i4>
      </vt:variant>
    </vt:vector>
  </HeadingPairs>
  <TitlesOfParts>
    <vt:vector size="30" baseType="lpstr">
      <vt:lpstr>Arial</vt:lpstr>
      <vt:lpstr>Calibri</vt:lpstr>
      <vt:lpstr>Calibri Light</vt:lpstr>
      <vt:lpstr>Cambria Math</vt:lpstr>
      <vt:lpstr>DejaVu Math TeX Gyre</vt:lpstr>
      <vt:lpstr>MathPiOneItalic</vt:lpstr>
      <vt:lpstr>MinionPro-It</vt:lpstr>
      <vt:lpstr>MinionPro-Regular</vt:lpstr>
      <vt:lpstr>Symbol</vt:lpstr>
      <vt:lpstr>Times New Roman</vt:lpstr>
      <vt:lpstr>Tema de Office</vt:lpstr>
      <vt:lpstr>DINÁMICA DE LA ROTACIÓN</vt:lpstr>
      <vt:lpstr> Momento de fuerza (Torque) </vt:lpstr>
      <vt:lpstr> Momento de fuerza (Torque) </vt:lpstr>
      <vt:lpstr> Momento de fuerza (Torque) </vt:lpstr>
      <vt:lpstr> Torque y aceleración angular de un cuerpo rígido </vt:lpstr>
      <vt:lpstr> Torque y aceleración angular de un cuerpo rígido </vt:lpstr>
      <vt:lpstr> Torque y aceleración angular de un cuerpo rígido </vt:lpstr>
      <vt:lpstr> ENERGÍA CINÉTICA E INERCIA DE LA ROTACIÓN </vt:lpstr>
      <vt:lpstr>Presentación de PowerPoint</vt:lpstr>
      <vt:lpstr> Cálculo del momento de inercia </vt:lpstr>
      <vt:lpstr> Cálculo del momento de inercia </vt:lpstr>
      <vt:lpstr> Cálculo del momento de inercia </vt:lpstr>
      <vt:lpstr> Cálculo del momento de inercia </vt:lpstr>
      <vt:lpstr> Cálculo del momento de inercia </vt:lpstr>
      <vt:lpstr>Teorema de los ejes paralelos</vt:lpstr>
      <vt:lpstr>Energía y Trabajo en movimiento Rotacional</vt:lpstr>
      <vt:lpstr>  Traslación y rotación combinadas:  </vt:lpstr>
      <vt:lpstr>  Traslación y rotación combinadas:  </vt:lpstr>
      <vt:lpstr>  Traslación y rotación combinadas: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DINÁMICA DE LA ROTACIÓN</dc:title>
  <dc:creator>Uneg</dc:creator>
  <cp:lastModifiedBy>Uneg</cp:lastModifiedBy>
  <cp:revision>84</cp:revision>
  <dcterms:created xsi:type="dcterms:W3CDTF">2021-09-07T14:00:06Z</dcterms:created>
  <dcterms:modified xsi:type="dcterms:W3CDTF">2021-09-08T21:42:16Z</dcterms:modified>
</cp:coreProperties>
</file>