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7" r:id="rId10"/>
    <p:sldId id="268" r:id="rId11"/>
    <p:sldId id="265" r:id="rId12"/>
    <p:sldId id="266" r:id="rId13"/>
    <p:sldId id="269" r:id="rId14"/>
  </p:sldIdLst>
  <p:sldSz cx="12192000" cy="6858000"/>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4" d="100"/>
          <a:sy n="74" d="100"/>
        </p:scale>
        <p:origin x="84" y="7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V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VE"/>
          </a:p>
        </p:txBody>
      </p:sp>
      <p:sp>
        <p:nvSpPr>
          <p:cNvPr id="4" name="Marcador de fecha 3"/>
          <p:cNvSpPr>
            <a:spLocks noGrp="1"/>
          </p:cNvSpPr>
          <p:nvPr>
            <p:ph type="dt" sz="half" idx="10"/>
          </p:nvPr>
        </p:nvSpPr>
        <p:spPr/>
        <p:txBody>
          <a:bodyPr/>
          <a:lstStyle/>
          <a:p>
            <a:fld id="{4B701CD1-C96B-4ECF-BD58-B017C00D56E9}" type="datetimeFigureOut">
              <a:rPr lang="es-VE" smtClean="0"/>
              <a:t>10/09/2021</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C0786DA0-437A-4658-B833-08EE79F12CFF}" type="slidenum">
              <a:rPr lang="es-VE" smtClean="0"/>
              <a:t>‹Nº›</a:t>
            </a:fld>
            <a:endParaRPr lang="es-VE"/>
          </a:p>
        </p:txBody>
      </p:sp>
    </p:spTree>
    <p:extLst>
      <p:ext uri="{BB962C8B-B14F-4D97-AF65-F5344CB8AC3E}">
        <p14:creationId xmlns:p14="http://schemas.microsoft.com/office/powerpoint/2010/main" val="3172959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VE"/>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Marcador de fecha 3"/>
          <p:cNvSpPr>
            <a:spLocks noGrp="1"/>
          </p:cNvSpPr>
          <p:nvPr>
            <p:ph type="dt" sz="half" idx="10"/>
          </p:nvPr>
        </p:nvSpPr>
        <p:spPr/>
        <p:txBody>
          <a:bodyPr/>
          <a:lstStyle/>
          <a:p>
            <a:fld id="{4B701CD1-C96B-4ECF-BD58-B017C00D56E9}" type="datetimeFigureOut">
              <a:rPr lang="es-VE" smtClean="0"/>
              <a:t>10/09/2021</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C0786DA0-437A-4658-B833-08EE79F12CFF}" type="slidenum">
              <a:rPr lang="es-VE" smtClean="0"/>
              <a:t>‹Nº›</a:t>
            </a:fld>
            <a:endParaRPr lang="es-VE"/>
          </a:p>
        </p:txBody>
      </p:sp>
    </p:spTree>
    <p:extLst>
      <p:ext uri="{BB962C8B-B14F-4D97-AF65-F5344CB8AC3E}">
        <p14:creationId xmlns:p14="http://schemas.microsoft.com/office/powerpoint/2010/main" val="830139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V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Marcador de fecha 3"/>
          <p:cNvSpPr>
            <a:spLocks noGrp="1"/>
          </p:cNvSpPr>
          <p:nvPr>
            <p:ph type="dt" sz="half" idx="10"/>
          </p:nvPr>
        </p:nvSpPr>
        <p:spPr/>
        <p:txBody>
          <a:bodyPr/>
          <a:lstStyle/>
          <a:p>
            <a:fld id="{4B701CD1-C96B-4ECF-BD58-B017C00D56E9}" type="datetimeFigureOut">
              <a:rPr lang="es-VE" smtClean="0"/>
              <a:t>10/09/2021</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C0786DA0-437A-4658-B833-08EE79F12CFF}" type="slidenum">
              <a:rPr lang="es-VE" smtClean="0"/>
              <a:t>‹Nº›</a:t>
            </a:fld>
            <a:endParaRPr lang="es-VE"/>
          </a:p>
        </p:txBody>
      </p:sp>
    </p:spTree>
    <p:extLst>
      <p:ext uri="{BB962C8B-B14F-4D97-AF65-F5344CB8AC3E}">
        <p14:creationId xmlns:p14="http://schemas.microsoft.com/office/powerpoint/2010/main" val="1939086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VE"/>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Marcador de fecha 3"/>
          <p:cNvSpPr>
            <a:spLocks noGrp="1"/>
          </p:cNvSpPr>
          <p:nvPr>
            <p:ph type="dt" sz="half" idx="10"/>
          </p:nvPr>
        </p:nvSpPr>
        <p:spPr/>
        <p:txBody>
          <a:bodyPr/>
          <a:lstStyle/>
          <a:p>
            <a:fld id="{4B701CD1-C96B-4ECF-BD58-B017C00D56E9}" type="datetimeFigureOut">
              <a:rPr lang="es-VE" smtClean="0"/>
              <a:t>10/09/2021</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C0786DA0-437A-4658-B833-08EE79F12CFF}" type="slidenum">
              <a:rPr lang="es-VE" smtClean="0"/>
              <a:t>‹Nº›</a:t>
            </a:fld>
            <a:endParaRPr lang="es-VE"/>
          </a:p>
        </p:txBody>
      </p:sp>
    </p:spTree>
    <p:extLst>
      <p:ext uri="{BB962C8B-B14F-4D97-AF65-F5344CB8AC3E}">
        <p14:creationId xmlns:p14="http://schemas.microsoft.com/office/powerpoint/2010/main" val="3438441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V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4B701CD1-C96B-4ECF-BD58-B017C00D56E9}" type="datetimeFigureOut">
              <a:rPr lang="es-VE" smtClean="0"/>
              <a:t>10/09/2021</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C0786DA0-437A-4658-B833-08EE79F12CFF}" type="slidenum">
              <a:rPr lang="es-VE" smtClean="0"/>
              <a:t>‹Nº›</a:t>
            </a:fld>
            <a:endParaRPr lang="es-VE"/>
          </a:p>
        </p:txBody>
      </p:sp>
    </p:spTree>
    <p:extLst>
      <p:ext uri="{BB962C8B-B14F-4D97-AF65-F5344CB8AC3E}">
        <p14:creationId xmlns:p14="http://schemas.microsoft.com/office/powerpoint/2010/main" val="2451574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VE"/>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Marcador de fecha 4"/>
          <p:cNvSpPr>
            <a:spLocks noGrp="1"/>
          </p:cNvSpPr>
          <p:nvPr>
            <p:ph type="dt" sz="half" idx="10"/>
          </p:nvPr>
        </p:nvSpPr>
        <p:spPr/>
        <p:txBody>
          <a:bodyPr/>
          <a:lstStyle/>
          <a:p>
            <a:fld id="{4B701CD1-C96B-4ECF-BD58-B017C00D56E9}" type="datetimeFigureOut">
              <a:rPr lang="es-VE" smtClean="0"/>
              <a:t>10/09/2021</a:t>
            </a:fld>
            <a:endParaRPr lang="es-VE"/>
          </a:p>
        </p:txBody>
      </p:sp>
      <p:sp>
        <p:nvSpPr>
          <p:cNvPr id="6" name="Marcador de pie de página 5"/>
          <p:cNvSpPr>
            <a:spLocks noGrp="1"/>
          </p:cNvSpPr>
          <p:nvPr>
            <p:ph type="ftr" sz="quarter" idx="11"/>
          </p:nvPr>
        </p:nvSpPr>
        <p:spPr/>
        <p:txBody>
          <a:bodyPr/>
          <a:lstStyle/>
          <a:p>
            <a:endParaRPr lang="es-VE"/>
          </a:p>
        </p:txBody>
      </p:sp>
      <p:sp>
        <p:nvSpPr>
          <p:cNvPr id="7" name="Marcador de número de diapositiva 6"/>
          <p:cNvSpPr>
            <a:spLocks noGrp="1"/>
          </p:cNvSpPr>
          <p:nvPr>
            <p:ph type="sldNum" sz="quarter" idx="12"/>
          </p:nvPr>
        </p:nvSpPr>
        <p:spPr/>
        <p:txBody>
          <a:bodyPr/>
          <a:lstStyle/>
          <a:p>
            <a:fld id="{C0786DA0-437A-4658-B833-08EE79F12CFF}" type="slidenum">
              <a:rPr lang="es-VE" smtClean="0"/>
              <a:t>‹Nº›</a:t>
            </a:fld>
            <a:endParaRPr lang="es-VE"/>
          </a:p>
        </p:txBody>
      </p:sp>
    </p:spTree>
    <p:extLst>
      <p:ext uri="{BB962C8B-B14F-4D97-AF65-F5344CB8AC3E}">
        <p14:creationId xmlns:p14="http://schemas.microsoft.com/office/powerpoint/2010/main" val="2618481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V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7" name="Marcador de fecha 6"/>
          <p:cNvSpPr>
            <a:spLocks noGrp="1"/>
          </p:cNvSpPr>
          <p:nvPr>
            <p:ph type="dt" sz="half" idx="10"/>
          </p:nvPr>
        </p:nvSpPr>
        <p:spPr/>
        <p:txBody>
          <a:bodyPr/>
          <a:lstStyle/>
          <a:p>
            <a:fld id="{4B701CD1-C96B-4ECF-BD58-B017C00D56E9}" type="datetimeFigureOut">
              <a:rPr lang="es-VE" smtClean="0"/>
              <a:t>10/09/2021</a:t>
            </a:fld>
            <a:endParaRPr lang="es-VE"/>
          </a:p>
        </p:txBody>
      </p:sp>
      <p:sp>
        <p:nvSpPr>
          <p:cNvPr id="8" name="Marcador de pie de página 7"/>
          <p:cNvSpPr>
            <a:spLocks noGrp="1"/>
          </p:cNvSpPr>
          <p:nvPr>
            <p:ph type="ftr" sz="quarter" idx="11"/>
          </p:nvPr>
        </p:nvSpPr>
        <p:spPr/>
        <p:txBody>
          <a:bodyPr/>
          <a:lstStyle/>
          <a:p>
            <a:endParaRPr lang="es-VE"/>
          </a:p>
        </p:txBody>
      </p:sp>
      <p:sp>
        <p:nvSpPr>
          <p:cNvPr id="9" name="Marcador de número de diapositiva 8"/>
          <p:cNvSpPr>
            <a:spLocks noGrp="1"/>
          </p:cNvSpPr>
          <p:nvPr>
            <p:ph type="sldNum" sz="quarter" idx="12"/>
          </p:nvPr>
        </p:nvSpPr>
        <p:spPr/>
        <p:txBody>
          <a:bodyPr/>
          <a:lstStyle/>
          <a:p>
            <a:fld id="{C0786DA0-437A-4658-B833-08EE79F12CFF}" type="slidenum">
              <a:rPr lang="es-VE" smtClean="0"/>
              <a:t>‹Nº›</a:t>
            </a:fld>
            <a:endParaRPr lang="es-VE"/>
          </a:p>
        </p:txBody>
      </p:sp>
    </p:spTree>
    <p:extLst>
      <p:ext uri="{BB962C8B-B14F-4D97-AF65-F5344CB8AC3E}">
        <p14:creationId xmlns:p14="http://schemas.microsoft.com/office/powerpoint/2010/main" val="4034607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VE"/>
          </a:p>
        </p:txBody>
      </p:sp>
      <p:sp>
        <p:nvSpPr>
          <p:cNvPr id="3" name="Marcador de fecha 2"/>
          <p:cNvSpPr>
            <a:spLocks noGrp="1"/>
          </p:cNvSpPr>
          <p:nvPr>
            <p:ph type="dt" sz="half" idx="10"/>
          </p:nvPr>
        </p:nvSpPr>
        <p:spPr/>
        <p:txBody>
          <a:bodyPr/>
          <a:lstStyle/>
          <a:p>
            <a:fld id="{4B701CD1-C96B-4ECF-BD58-B017C00D56E9}" type="datetimeFigureOut">
              <a:rPr lang="es-VE" smtClean="0"/>
              <a:t>10/09/2021</a:t>
            </a:fld>
            <a:endParaRPr lang="es-VE"/>
          </a:p>
        </p:txBody>
      </p:sp>
      <p:sp>
        <p:nvSpPr>
          <p:cNvPr id="4" name="Marcador de pie de página 3"/>
          <p:cNvSpPr>
            <a:spLocks noGrp="1"/>
          </p:cNvSpPr>
          <p:nvPr>
            <p:ph type="ftr" sz="quarter" idx="11"/>
          </p:nvPr>
        </p:nvSpPr>
        <p:spPr/>
        <p:txBody>
          <a:bodyPr/>
          <a:lstStyle/>
          <a:p>
            <a:endParaRPr lang="es-VE"/>
          </a:p>
        </p:txBody>
      </p:sp>
      <p:sp>
        <p:nvSpPr>
          <p:cNvPr id="5" name="Marcador de número de diapositiva 4"/>
          <p:cNvSpPr>
            <a:spLocks noGrp="1"/>
          </p:cNvSpPr>
          <p:nvPr>
            <p:ph type="sldNum" sz="quarter" idx="12"/>
          </p:nvPr>
        </p:nvSpPr>
        <p:spPr/>
        <p:txBody>
          <a:bodyPr/>
          <a:lstStyle/>
          <a:p>
            <a:fld id="{C0786DA0-437A-4658-B833-08EE79F12CFF}" type="slidenum">
              <a:rPr lang="es-VE" smtClean="0"/>
              <a:t>‹Nº›</a:t>
            </a:fld>
            <a:endParaRPr lang="es-VE"/>
          </a:p>
        </p:txBody>
      </p:sp>
    </p:spTree>
    <p:extLst>
      <p:ext uri="{BB962C8B-B14F-4D97-AF65-F5344CB8AC3E}">
        <p14:creationId xmlns:p14="http://schemas.microsoft.com/office/powerpoint/2010/main" val="1066694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B701CD1-C96B-4ECF-BD58-B017C00D56E9}" type="datetimeFigureOut">
              <a:rPr lang="es-VE" smtClean="0"/>
              <a:t>10/09/2021</a:t>
            </a:fld>
            <a:endParaRPr lang="es-VE"/>
          </a:p>
        </p:txBody>
      </p:sp>
      <p:sp>
        <p:nvSpPr>
          <p:cNvPr id="3" name="Marcador de pie de página 2"/>
          <p:cNvSpPr>
            <a:spLocks noGrp="1"/>
          </p:cNvSpPr>
          <p:nvPr>
            <p:ph type="ftr" sz="quarter" idx="11"/>
          </p:nvPr>
        </p:nvSpPr>
        <p:spPr/>
        <p:txBody>
          <a:bodyPr/>
          <a:lstStyle/>
          <a:p>
            <a:endParaRPr lang="es-VE"/>
          </a:p>
        </p:txBody>
      </p:sp>
      <p:sp>
        <p:nvSpPr>
          <p:cNvPr id="4" name="Marcador de número de diapositiva 3"/>
          <p:cNvSpPr>
            <a:spLocks noGrp="1"/>
          </p:cNvSpPr>
          <p:nvPr>
            <p:ph type="sldNum" sz="quarter" idx="12"/>
          </p:nvPr>
        </p:nvSpPr>
        <p:spPr/>
        <p:txBody>
          <a:bodyPr/>
          <a:lstStyle/>
          <a:p>
            <a:fld id="{C0786DA0-437A-4658-B833-08EE79F12CFF}" type="slidenum">
              <a:rPr lang="es-VE" smtClean="0"/>
              <a:t>‹Nº›</a:t>
            </a:fld>
            <a:endParaRPr lang="es-VE"/>
          </a:p>
        </p:txBody>
      </p:sp>
    </p:spTree>
    <p:extLst>
      <p:ext uri="{BB962C8B-B14F-4D97-AF65-F5344CB8AC3E}">
        <p14:creationId xmlns:p14="http://schemas.microsoft.com/office/powerpoint/2010/main" val="3765907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V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4B701CD1-C96B-4ECF-BD58-B017C00D56E9}" type="datetimeFigureOut">
              <a:rPr lang="es-VE" smtClean="0"/>
              <a:t>10/09/2021</a:t>
            </a:fld>
            <a:endParaRPr lang="es-VE"/>
          </a:p>
        </p:txBody>
      </p:sp>
      <p:sp>
        <p:nvSpPr>
          <p:cNvPr id="6" name="Marcador de pie de página 5"/>
          <p:cNvSpPr>
            <a:spLocks noGrp="1"/>
          </p:cNvSpPr>
          <p:nvPr>
            <p:ph type="ftr" sz="quarter" idx="11"/>
          </p:nvPr>
        </p:nvSpPr>
        <p:spPr/>
        <p:txBody>
          <a:bodyPr/>
          <a:lstStyle/>
          <a:p>
            <a:endParaRPr lang="es-VE"/>
          </a:p>
        </p:txBody>
      </p:sp>
      <p:sp>
        <p:nvSpPr>
          <p:cNvPr id="7" name="Marcador de número de diapositiva 6"/>
          <p:cNvSpPr>
            <a:spLocks noGrp="1"/>
          </p:cNvSpPr>
          <p:nvPr>
            <p:ph type="sldNum" sz="quarter" idx="12"/>
          </p:nvPr>
        </p:nvSpPr>
        <p:spPr/>
        <p:txBody>
          <a:bodyPr/>
          <a:lstStyle/>
          <a:p>
            <a:fld id="{C0786DA0-437A-4658-B833-08EE79F12CFF}" type="slidenum">
              <a:rPr lang="es-VE" smtClean="0"/>
              <a:t>‹Nº›</a:t>
            </a:fld>
            <a:endParaRPr lang="es-VE"/>
          </a:p>
        </p:txBody>
      </p:sp>
    </p:spTree>
    <p:extLst>
      <p:ext uri="{BB962C8B-B14F-4D97-AF65-F5344CB8AC3E}">
        <p14:creationId xmlns:p14="http://schemas.microsoft.com/office/powerpoint/2010/main" val="2348822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V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V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4B701CD1-C96B-4ECF-BD58-B017C00D56E9}" type="datetimeFigureOut">
              <a:rPr lang="es-VE" smtClean="0"/>
              <a:t>10/09/2021</a:t>
            </a:fld>
            <a:endParaRPr lang="es-VE"/>
          </a:p>
        </p:txBody>
      </p:sp>
      <p:sp>
        <p:nvSpPr>
          <p:cNvPr id="6" name="Marcador de pie de página 5"/>
          <p:cNvSpPr>
            <a:spLocks noGrp="1"/>
          </p:cNvSpPr>
          <p:nvPr>
            <p:ph type="ftr" sz="quarter" idx="11"/>
          </p:nvPr>
        </p:nvSpPr>
        <p:spPr/>
        <p:txBody>
          <a:bodyPr/>
          <a:lstStyle/>
          <a:p>
            <a:endParaRPr lang="es-VE"/>
          </a:p>
        </p:txBody>
      </p:sp>
      <p:sp>
        <p:nvSpPr>
          <p:cNvPr id="7" name="Marcador de número de diapositiva 6"/>
          <p:cNvSpPr>
            <a:spLocks noGrp="1"/>
          </p:cNvSpPr>
          <p:nvPr>
            <p:ph type="sldNum" sz="quarter" idx="12"/>
          </p:nvPr>
        </p:nvSpPr>
        <p:spPr/>
        <p:txBody>
          <a:bodyPr/>
          <a:lstStyle/>
          <a:p>
            <a:fld id="{C0786DA0-437A-4658-B833-08EE79F12CFF}" type="slidenum">
              <a:rPr lang="es-VE" smtClean="0"/>
              <a:t>‹Nº›</a:t>
            </a:fld>
            <a:endParaRPr lang="es-VE"/>
          </a:p>
        </p:txBody>
      </p:sp>
    </p:spTree>
    <p:extLst>
      <p:ext uri="{BB962C8B-B14F-4D97-AF65-F5344CB8AC3E}">
        <p14:creationId xmlns:p14="http://schemas.microsoft.com/office/powerpoint/2010/main" val="3221166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V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701CD1-C96B-4ECF-BD58-B017C00D56E9}" type="datetimeFigureOut">
              <a:rPr lang="es-VE" smtClean="0"/>
              <a:t>10/09/2021</a:t>
            </a:fld>
            <a:endParaRPr lang="es-VE"/>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VE"/>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786DA0-437A-4658-B833-08EE79F12CFF}" type="slidenum">
              <a:rPr lang="es-VE" smtClean="0"/>
              <a:t>‹Nº›</a:t>
            </a:fld>
            <a:endParaRPr lang="es-VE"/>
          </a:p>
        </p:txBody>
      </p:sp>
    </p:spTree>
    <p:extLst>
      <p:ext uri="{BB962C8B-B14F-4D97-AF65-F5344CB8AC3E}">
        <p14:creationId xmlns:p14="http://schemas.microsoft.com/office/powerpoint/2010/main" val="2155669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 Id="rId5" Type="http://schemas.openxmlformats.org/officeDocument/2006/relationships/image" Target="../media/image22.png"/><Relationship Id="rId4" Type="http://schemas.openxmlformats.org/officeDocument/2006/relationships/image" Target="../media/image21.png"/></Relationships>
</file>

<file path=ppt/slides/_rels/slide11.xml.rels><?xml version="1.0" encoding="UTF-8" standalone="yes"?>
<Relationships xmlns="http://schemas.openxmlformats.org/package/2006/relationships"><Relationship Id="rId3" Type="http://schemas.openxmlformats.org/officeDocument/2006/relationships/image" Target="../media/image220.png"/><Relationship Id="rId2" Type="http://schemas.openxmlformats.org/officeDocument/2006/relationships/image" Target="../media/image210.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6.xml"/><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solidFill>
            <a:srgbClr val="002060"/>
          </a:solidFill>
        </p:spPr>
        <p:txBody>
          <a:bodyPr anchor="ctr"/>
          <a:lstStyle/>
          <a:p>
            <a:r>
              <a:rPr lang="es-VE" dirty="0" smtClean="0">
                <a:solidFill>
                  <a:schemeClr val="bg1"/>
                </a:solidFill>
              </a:rPr>
              <a:t>Momento Angular</a:t>
            </a:r>
            <a:endParaRPr lang="es-VE" dirty="0">
              <a:solidFill>
                <a:schemeClr val="bg1"/>
              </a:solidFill>
            </a:endParaRPr>
          </a:p>
        </p:txBody>
      </p:sp>
      <p:sp>
        <p:nvSpPr>
          <p:cNvPr id="3" name="Subtítulo 2"/>
          <p:cNvSpPr>
            <a:spLocks noGrp="1"/>
          </p:cNvSpPr>
          <p:nvPr>
            <p:ph type="subTitle" idx="1"/>
          </p:nvPr>
        </p:nvSpPr>
        <p:spPr/>
        <p:txBody>
          <a:bodyPr/>
          <a:lstStyle/>
          <a:p>
            <a:endParaRPr lang="es-VE"/>
          </a:p>
        </p:txBody>
      </p:sp>
    </p:spTree>
    <p:extLst>
      <p:ext uri="{BB962C8B-B14F-4D97-AF65-F5344CB8AC3E}">
        <p14:creationId xmlns:p14="http://schemas.microsoft.com/office/powerpoint/2010/main" val="14951579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8074288" y="1544216"/>
            <a:ext cx="2989429" cy="2713906"/>
          </a:xfrm>
          <a:prstGeom prst="rect">
            <a:avLst/>
          </a:prstGeom>
        </p:spPr>
      </p:pic>
      <mc:AlternateContent xmlns:mc="http://schemas.openxmlformats.org/markup-compatibility/2006">
        <mc:Choice xmlns:a14="http://schemas.microsoft.com/office/drawing/2010/main" Requires="a14">
          <p:sp>
            <p:nvSpPr>
              <p:cNvPr id="4" name="Rectángulo 3"/>
              <p:cNvSpPr/>
              <p:nvPr/>
            </p:nvSpPr>
            <p:spPr>
              <a:xfrm>
                <a:off x="964242" y="494485"/>
                <a:ext cx="7014935" cy="4813369"/>
              </a:xfrm>
              <a:prstGeom prst="rect">
                <a:avLst/>
              </a:prstGeom>
            </p:spPr>
            <p:txBody>
              <a:bodyPr wrap="square">
                <a:spAutoFit/>
              </a:bodyPr>
              <a:lstStyle/>
              <a:p>
                <a:r>
                  <a:rPr lang="es-VE" u="sng" dirty="0" smtClean="0"/>
                  <a:t>Interpretación</a:t>
                </a:r>
                <a:r>
                  <a:rPr lang="es-VE" dirty="0"/>
                  <a:t>: </a:t>
                </a:r>
              </a:p>
              <a:p>
                <a:r>
                  <a:rPr lang="es-VE" dirty="0" smtClean="0"/>
                  <a:t>(b) Para hallar la expresión para la aceleración angular, utilizaremos la definición de torque y lo calcularemos para los dos cuerpos que producen torque, recordemos que el torque en el sentido contrario a las agujas del reloj es positivo y n el mismo sentido negativo. </a:t>
                </a:r>
              </a:p>
              <a:p>
                <a14:m>
                  <m:oMathPara xmlns:m="http://schemas.openxmlformats.org/officeDocument/2006/math">
                    <m:oMathParaPr>
                      <m:jc m:val="centerGroup"/>
                    </m:oMathParaPr>
                    <m:oMath xmlns:m="http://schemas.openxmlformats.org/officeDocument/2006/math">
                      <m:nary>
                        <m:naryPr>
                          <m:chr m:val="∑"/>
                          <m:subHide m:val="on"/>
                          <m:supHide m:val="on"/>
                          <m:ctrlPr>
                            <a:rPr lang="es-VE" i="1" smtClean="0">
                              <a:latin typeface="Cambria Math" panose="02040503050406030204" pitchFamily="18" charset="0"/>
                              <a:ea typeface="Cambria Math" panose="02040503050406030204" pitchFamily="18" charset="0"/>
                            </a:rPr>
                          </m:ctrlPr>
                        </m:naryPr>
                        <m:sub/>
                        <m:sup/>
                        <m:e>
                          <m:sSub>
                            <m:sSubPr>
                              <m:ctrlPr>
                                <a:rPr lang="es-VE" i="1" smtClean="0">
                                  <a:latin typeface="Cambria Math" panose="02040503050406030204" pitchFamily="18" charset="0"/>
                                  <a:ea typeface="Cambria Math" panose="02040503050406030204" pitchFamily="18" charset="0"/>
                                </a:rPr>
                              </m:ctrlPr>
                            </m:sSubPr>
                            <m:e>
                              <m:r>
                                <a:rPr lang="es-VE" i="1" smtClean="0">
                                  <a:latin typeface="Cambria Math" panose="02040503050406030204" pitchFamily="18" charset="0"/>
                                  <a:ea typeface="Cambria Math" panose="02040503050406030204" pitchFamily="18" charset="0"/>
                                </a:rPr>
                                <m:t>𝜏</m:t>
                              </m:r>
                            </m:e>
                            <m:sub>
                              <m:r>
                                <a:rPr lang="es-VE" b="0" i="1" smtClean="0">
                                  <a:latin typeface="Cambria Math" panose="02040503050406030204" pitchFamily="18" charset="0"/>
                                  <a:ea typeface="Cambria Math" panose="02040503050406030204" pitchFamily="18" charset="0"/>
                                </a:rPr>
                                <m:t>𝑒𝑥𝑡</m:t>
                              </m:r>
                            </m:sub>
                          </m:sSub>
                        </m:e>
                      </m:nary>
                      <m:r>
                        <a:rPr lang="es-VE"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𝐼</m:t>
                      </m:r>
                      <m:r>
                        <a:rPr lang="es-VE" b="0"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𝛼</m:t>
                      </m:r>
                    </m:oMath>
                  </m:oMathPara>
                </a14:m>
                <a:endParaRPr lang="es-VE" dirty="0" smtClean="0"/>
              </a:p>
              <a:p>
                <a14:m>
                  <m:oMathPara xmlns:m="http://schemas.openxmlformats.org/officeDocument/2006/math">
                    <m:oMathParaPr>
                      <m:jc m:val="centerGroup"/>
                    </m:oMathParaPr>
                    <m:oMath xmlns:m="http://schemas.openxmlformats.org/officeDocument/2006/math">
                      <m:sSub>
                        <m:sSubPr>
                          <m:ctrlPr>
                            <a:rPr lang="es-VE" i="1" smtClean="0">
                              <a:latin typeface="Cambria Math" panose="02040503050406030204" pitchFamily="18" charset="0"/>
                            </a:rPr>
                          </m:ctrlPr>
                        </m:sSubPr>
                        <m:e>
                          <m:r>
                            <a:rPr lang="es-VE" i="1" smtClean="0">
                              <a:latin typeface="Cambria Math" panose="02040503050406030204" pitchFamily="18" charset="0"/>
                              <a:ea typeface="Cambria Math" panose="02040503050406030204" pitchFamily="18" charset="0"/>
                            </a:rPr>
                            <m:t>𝜏</m:t>
                          </m:r>
                        </m:e>
                        <m:sub>
                          <m:r>
                            <a:rPr lang="es-VE" b="0" i="1" smtClean="0">
                              <a:latin typeface="Cambria Math" panose="02040503050406030204" pitchFamily="18" charset="0"/>
                            </a:rPr>
                            <m:t>1</m:t>
                          </m:r>
                        </m:sub>
                      </m:sSub>
                      <m:r>
                        <a:rPr lang="es-VE" i="1" smtClean="0">
                          <a:latin typeface="Cambria Math" panose="02040503050406030204" pitchFamily="18" charset="0"/>
                          <a:ea typeface="Cambria Math" panose="02040503050406030204" pitchFamily="18" charset="0"/>
                        </a:rPr>
                        <m:t>+</m:t>
                      </m:r>
                      <m:sSub>
                        <m:sSubPr>
                          <m:ctrlPr>
                            <a:rPr lang="es-VE" i="1" smtClean="0">
                              <a:latin typeface="Cambria Math" panose="02040503050406030204" pitchFamily="18" charset="0"/>
                              <a:ea typeface="Cambria Math" panose="02040503050406030204" pitchFamily="18" charset="0"/>
                            </a:rPr>
                          </m:ctrlPr>
                        </m:sSubPr>
                        <m:e>
                          <m:r>
                            <a:rPr lang="es-VE" i="1" smtClean="0">
                              <a:latin typeface="Cambria Math" panose="02040503050406030204" pitchFamily="18" charset="0"/>
                              <a:ea typeface="Cambria Math" panose="02040503050406030204" pitchFamily="18" charset="0"/>
                            </a:rPr>
                            <m:t>𝜏</m:t>
                          </m:r>
                        </m:e>
                        <m:sub>
                          <m:r>
                            <a:rPr lang="es-VE" b="0" i="1" smtClean="0">
                              <a:latin typeface="Cambria Math" panose="02040503050406030204" pitchFamily="18" charset="0"/>
                              <a:ea typeface="Cambria Math" panose="02040503050406030204" pitchFamily="18" charset="0"/>
                            </a:rPr>
                            <m:t>2</m:t>
                          </m:r>
                        </m:sub>
                      </m:sSub>
                      <m:r>
                        <a:rPr lang="es-VE"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𝐼</m:t>
                      </m:r>
                      <m:r>
                        <a:rPr lang="es-VE" b="0"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𝛼</m:t>
                      </m:r>
                    </m:oMath>
                  </m:oMathPara>
                </a14:m>
                <a:endParaRPr lang="es-VE" b="0" dirty="0" smtClean="0">
                  <a:ea typeface="Cambria Math" panose="02040503050406030204" pitchFamily="18" charset="0"/>
                </a:endParaRPr>
              </a:p>
              <a:p>
                <a14:m>
                  <m:oMathPara xmlns:m="http://schemas.openxmlformats.org/officeDocument/2006/math">
                    <m:oMathParaPr>
                      <m:jc m:val="centerGroup"/>
                    </m:oMathParaPr>
                    <m:oMath xmlns:m="http://schemas.openxmlformats.org/officeDocument/2006/math">
                      <m:sSub>
                        <m:sSubPr>
                          <m:ctrlPr>
                            <a:rPr lang="es-VE" b="0" i="1" smtClean="0">
                              <a:latin typeface="Cambria Math" panose="02040503050406030204" pitchFamily="18" charset="0"/>
                              <a:ea typeface="Cambria Math" panose="02040503050406030204" pitchFamily="18" charset="0"/>
                            </a:rPr>
                          </m:ctrlPr>
                        </m:sSubPr>
                        <m:e>
                          <m:r>
                            <a:rPr lang="es-VE" b="0" i="1" smtClean="0">
                              <a:latin typeface="Cambria Math" panose="02040503050406030204" pitchFamily="18" charset="0"/>
                              <a:ea typeface="Cambria Math" panose="02040503050406030204" pitchFamily="18" charset="0"/>
                            </a:rPr>
                            <m:t>𝑚</m:t>
                          </m:r>
                        </m:e>
                        <m:sub>
                          <m:r>
                            <a:rPr lang="es-VE" b="0" i="1" smtClean="0">
                              <a:latin typeface="Cambria Math" panose="02040503050406030204" pitchFamily="18" charset="0"/>
                              <a:ea typeface="Cambria Math" panose="02040503050406030204" pitchFamily="18" charset="0"/>
                            </a:rPr>
                            <m:t>1</m:t>
                          </m:r>
                        </m:sub>
                      </m:sSub>
                      <m:f>
                        <m:fPr>
                          <m:ctrlPr>
                            <a:rPr lang="es-VE" b="0" i="1" smtClean="0">
                              <a:latin typeface="Cambria Math" panose="02040503050406030204" pitchFamily="18" charset="0"/>
                              <a:ea typeface="Cambria Math" panose="02040503050406030204" pitchFamily="18" charset="0"/>
                            </a:rPr>
                          </m:ctrlPr>
                        </m:fPr>
                        <m:num>
                          <m:r>
                            <a:rPr lang="es-VE" b="0" i="1" smtClean="0">
                              <a:latin typeface="Cambria Math" panose="02040503050406030204" pitchFamily="18" charset="0"/>
                              <a:ea typeface="Cambria Math" panose="02040503050406030204" pitchFamily="18" charset="0"/>
                            </a:rPr>
                            <m:t>𝑙</m:t>
                          </m:r>
                        </m:num>
                        <m:den>
                          <m:r>
                            <a:rPr lang="es-VE" b="0" i="1" smtClean="0">
                              <a:latin typeface="Cambria Math" panose="02040503050406030204" pitchFamily="18" charset="0"/>
                              <a:ea typeface="Cambria Math" panose="02040503050406030204" pitchFamily="18" charset="0"/>
                            </a:rPr>
                            <m:t>2</m:t>
                          </m:r>
                        </m:den>
                      </m:f>
                      <m:func>
                        <m:funcPr>
                          <m:ctrlPr>
                            <a:rPr lang="es-VE" b="0" i="1" smtClean="0">
                              <a:latin typeface="Cambria Math" panose="02040503050406030204" pitchFamily="18" charset="0"/>
                              <a:ea typeface="Cambria Math" panose="02040503050406030204" pitchFamily="18" charset="0"/>
                            </a:rPr>
                          </m:ctrlPr>
                        </m:funcPr>
                        <m:fName>
                          <m:r>
                            <m:rPr>
                              <m:sty m:val="p"/>
                            </m:rPr>
                            <a:rPr lang="es-VE" b="0" i="0" smtClean="0">
                              <a:latin typeface="Cambria Math" panose="02040503050406030204" pitchFamily="18" charset="0"/>
                              <a:ea typeface="Cambria Math" panose="02040503050406030204" pitchFamily="18" charset="0"/>
                            </a:rPr>
                            <m:t>cos</m:t>
                          </m:r>
                        </m:fName>
                        <m:e>
                          <m:r>
                            <a:rPr lang="es-VE" b="0" i="1" smtClean="0">
                              <a:latin typeface="Cambria Math" panose="02040503050406030204" pitchFamily="18" charset="0"/>
                              <a:ea typeface="Cambria Math" panose="02040503050406030204" pitchFamily="18" charset="0"/>
                            </a:rPr>
                            <m:t>𝜃</m:t>
                          </m:r>
                          <m:r>
                            <a:rPr lang="es-VE" b="0" i="1" smtClean="0">
                              <a:latin typeface="Cambria Math" panose="02040503050406030204" pitchFamily="18" charset="0"/>
                              <a:ea typeface="Cambria Math" panose="02040503050406030204" pitchFamily="18" charset="0"/>
                            </a:rPr>
                            <m:t>−</m:t>
                          </m:r>
                        </m:e>
                      </m:func>
                      <m:sSub>
                        <m:sSubPr>
                          <m:ctrlPr>
                            <a:rPr lang="es-VE" i="1">
                              <a:latin typeface="Cambria Math" panose="02040503050406030204" pitchFamily="18" charset="0"/>
                              <a:ea typeface="Cambria Math" panose="02040503050406030204" pitchFamily="18" charset="0"/>
                            </a:rPr>
                          </m:ctrlPr>
                        </m:sSubPr>
                        <m:e>
                          <m:r>
                            <a:rPr lang="es-VE" i="1">
                              <a:latin typeface="Cambria Math" panose="02040503050406030204" pitchFamily="18" charset="0"/>
                              <a:ea typeface="Cambria Math" panose="02040503050406030204" pitchFamily="18" charset="0"/>
                            </a:rPr>
                            <m:t>𝑚</m:t>
                          </m:r>
                        </m:e>
                        <m:sub>
                          <m:r>
                            <a:rPr lang="es-VE" b="0" i="1" smtClean="0">
                              <a:latin typeface="Cambria Math" panose="02040503050406030204" pitchFamily="18" charset="0"/>
                              <a:ea typeface="Cambria Math" panose="02040503050406030204" pitchFamily="18" charset="0"/>
                            </a:rPr>
                            <m:t>2</m:t>
                          </m:r>
                        </m:sub>
                      </m:sSub>
                      <m:f>
                        <m:fPr>
                          <m:ctrlPr>
                            <a:rPr lang="es-VE" i="1">
                              <a:latin typeface="Cambria Math" panose="02040503050406030204" pitchFamily="18" charset="0"/>
                              <a:ea typeface="Cambria Math" panose="02040503050406030204" pitchFamily="18" charset="0"/>
                            </a:rPr>
                          </m:ctrlPr>
                        </m:fPr>
                        <m:num>
                          <m:r>
                            <a:rPr lang="es-VE" i="1">
                              <a:latin typeface="Cambria Math" panose="02040503050406030204" pitchFamily="18" charset="0"/>
                              <a:ea typeface="Cambria Math" panose="02040503050406030204" pitchFamily="18" charset="0"/>
                            </a:rPr>
                            <m:t>𝑙</m:t>
                          </m:r>
                        </m:num>
                        <m:den>
                          <m:r>
                            <a:rPr lang="es-VE" i="1">
                              <a:latin typeface="Cambria Math" panose="02040503050406030204" pitchFamily="18" charset="0"/>
                              <a:ea typeface="Cambria Math" panose="02040503050406030204" pitchFamily="18" charset="0"/>
                            </a:rPr>
                            <m:t>2</m:t>
                          </m:r>
                        </m:den>
                      </m:f>
                      <m:func>
                        <m:funcPr>
                          <m:ctrlPr>
                            <a:rPr lang="es-VE" i="1">
                              <a:latin typeface="Cambria Math" panose="02040503050406030204" pitchFamily="18" charset="0"/>
                              <a:ea typeface="Cambria Math" panose="02040503050406030204" pitchFamily="18" charset="0"/>
                            </a:rPr>
                          </m:ctrlPr>
                        </m:funcPr>
                        <m:fName>
                          <m:r>
                            <m:rPr>
                              <m:sty m:val="p"/>
                            </m:rPr>
                            <a:rPr lang="es-VE">
                              <a:latin typeface="Cambria Math" panose="02040503050406030204" pitchFamily="18" charset="0"/>
                              <a:ea typeface="Cambria Math" panose="02040503050406030204" pitchFamily="18" charset="0"/>
                            </a:rPr>
                            <m:t>cos</m:t>
                          </m:r>
                        </m:fName>
                        <m:e>
                          <m:r>
                            <a:rPr lang="es-VE" i="1">
                              <a:latin typeface="Cambria Math" panose="02040503050406030204" pitchFamily="18" charset="0"/>
                              <a:ea typeface="Cambria Math" panose="02040503050406030204" pitchFamily="18" charset="0"/>
                            </a:rPr>
                            <m:t>𝜃</m:t>
                          </m:r>
                          <m:r>
                            <a:rPr lang="es-VE"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𝐼</m:t>
                          </m:r>
                          <m:r>
                            <a:rPr lang="es-VE" b="0"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𝛼</m:t>
                          </m:r>
                        </m:e>
                      </m:func>
                    </m:oMath>
                  </m:oMathPara>
                </a14:m>
                <a:endParaRPr lang="es-VE" b="0" dirty="0" smtClean="0">
                  <a:ea typeface="Cambria Math" panose="02040503050406030204" pitchFamily="18" charset="0"/>
                </a:endParaRPr>
              </a:p>
              <a:p>
                <a:endParaRPr lang="es-VE" dirty="0" smtClean="0">
                  <a:ea typeface="Cambria Math" panose="02040503050406030204" pitchFamily="18" charset="0"/>
                </a:endParaRPr>
              </a:p>
              <a:p>
                <a:r>
                  <a:rPr lang="es-VE" dirty="0" smtClean="0">
                    <a:ea typeface="Cambria Math" panose="02040503050406030204" pitchFamily="18" charset="0"/>
                  </a:rPr>
                  <a:t> Despejamos la aceleración angular y tenemos </a:t>
                </a:r>
              </a:p>
              <a:p>
                <a:endParaRPr lang="es-VE" dirty="0" smtClean="0">
                  <a:ea typeface="Cambria Math" panose="02040503050406030204" pitchFamily="18" charset="0"/>
                </a:endParaRPr>
              </a:p>
              <a:p>
                <a14:m>
                  <m:oMathPara xmlns:m="http://schemas.openxmlformats.org/officeDocument/2006/math">
                    <m:oMathParaPr>
                      <m:jc m:val="centerGroup"/>
                    </m:oMathParaPr>
                    <m:oMath xmlns:m="http://schemas.openxmlformats.org/officeDocument/2006/math">
                      <m:r>
                        <a:rPr lang="es-VE" b="0" i="1" smtClean="0">
                          <a:latin typeface="Cambria Math" panose="02040503050406030204" pitchFamily="18" charset="0"/>
                          <a:ea typeface="Cambria Math" panose="02040503050406030204" pitchFamily="18" charset="0"/>
                        </a:rPr>
                        <m:t>𝛼</m:t>
                      </m:r>
                      <m:r>
                        <a:rPr lang="es-VE" b="0" i="1" smtClean="0">
                          <a:latin typeface="Cambria Math" panose="02040503050406030204" pitchFamily="18" charset="0"/>
                          <a:ea typeface="Cambria Math" panose="02040503050406030204" pitchFamily="18" charset="0"/>
                        </a:rPr>
                        <m:t>=</m:t>
                      </m:r>
                      <m:f>
                        <m:fPr>
                          <m:ctrlPr>
                            <a:rPr lang="es-VE" b="0" i="1" smtClean="0">
                              <a:latin typeface="Cambria Math" panose="02040503050406030204" pitchFamily="18" charset="0"/>
                              <a:ea typeface="Cambria Math" panose="02040503050406030204" pitchFamily="18" charset="0"/>
                            </a:rPr>
                          </m:ctrlPr>
                        </m:fPr>
                        <m:num>
                          <m:sSub>
                            <m:sSubPr>
                              <m:ctrlPr>
                                <a:rPr lang="es-VE" i="1">
                                  <a:latin typeface="Cambria Math" panose="02040503050406030204" pitchFamily="18" charset="0"/>
                                  <a:ea typeface="Cambria Math" panose="02040503050406030204" pitchFamily="18" charset="0"/>
                                </a:rPr>
                              </m:ctrlPr>
                            </m:sSubPr>
                            <m:e>
                              <m:r>
                                <a:rPr lang="es-VE" i="1">
                                  <a:latin typeface="Cambria Math" panose="02040503050406030204" pitchFamily="18" charset="0"/>
                                  <a:ea typeface="Cambria Math" panose="02040503050406030204" pitchFamily="18" charset="0"/>
                                </a:rPr>
                                <m:t>𝑚</m:t>
                              </m:r>
                            </m:e>
                            <m:sub>
                              <m:r>
                                <a:rPr lang="es-VE" i="1">
                                  <a:latin typeface="Cambria Math" panose="02040503050406030204" pitchFamily="18" charset="0"/>
                                  <a:ea typeface="Cambria Math" panose="02040503050406030204" pitchFamily="18" charset="0"/>
                                </a:rPr>
                                <m:t>1</m:t>
                              </m:r>
                            </m:sub>
                          </m:sSub>
                          <m:f>
                            <m:fPr>
                              <m:ctrlPr>
                                <a:rPr lang="es-VE" i="1">
                                  <a:latin typeface="Cambria Math" panose="02040503050406030204" pitchFamily="18" charset="0"/>
                                  <a:ea typeface="Cambria Math" panose="02040503050406030204" pitchFamily="18" charset="0"/>
                                </a:rPr>
                              </m:ctrlPr>
                            </m:fPr>
                            <m:num>
                              <m:r>
                                <a:rPr lang="es-VE" i="1">
                                  <a:latin typeface="Cambria Math" panose="02040503050406030204" pitchFamily="18" charset="0"/>
                                  <a:ea typeface="Cambria Math" panose="02040503050406030204" pitchFamily="18" charset="0"/>
                                </a:rPr>
                                <m:t>𝑙</m:t>
                              </m:r>
                            </m:num>
                            <m:den>
                              <m:r>
                                <a:rPr lang="es-VE" i="1">
                                  <a:latin typeface="Cambria Math" panose="02040503050406030204" pitchFamily="18" charset="0"/>
                                  <a:ea typeface="Cambria Math" panose="02040503050406030204" pitchFamily="18" charset="0"/>
                                </a:rPr>
                                <m:t>2</m:t>
                              </m:r>
                            </m:den>
                          </m:f>
                          <m:func>
                            <m:funcPr>
                              <m:ctrlPr>
                                <a:rPr lang="es-VE" i="1">
                                  <a:latin typeface="Cambria Math" panose="02040503050406030204" pitchFamily="18" charset="0"/>
                                  <a:ea typeface="Cambria Math" panose="02040503050406030204" pitchFamily="18" charset="0"/>
                                </a:rPr>
                              </m:ctrlPr>
                            </m:funcPr>
                            <m:fName>
                              <m:r>
                                <m:rPr>
                                  <m:sty m:val="p"/>
                                </m:rPr>
                                <a:rPr lang="es-VE">
                                  <a:latin typeface="Cambria Math" panose="02040503050406030204" pitchFamily="18" charset="0"/>
                                  <a:ea typeface="Cambria Math" panose="02040503050406030204" pitchFamily="18" charset="0"/>
                                </a:rPr>
                                <m:t>cos</m:t>
                              </m:r>
                            </m:fName>
                            <m:e>
                              <m:r>
                                <a:rPr lang="es-VE" i="1">
                                  <a:latin typeface="Cambria Math" panose="02040503050406030204" pitchFamily="18" charset="0"/>
                                  <a:ea typeface="Cambria Math" panose="02040503050406030204" pitchFamily="18" charset="0"/>
                                </a:rPr>
                                <m:t>𝜃</m:t>
                              </m:r>
                              <m:r>
                                <a:rPr lang="es-VE" i="1">
                                  <a:latin typeface="Cambria Math" panose="02040503050406030204" pitchFamily="18" charset="0"/>
                                  <a:ea typeface="Cambria Math" panose="02040503050406030204" pitchFamily="18" charset="0"/>
                                </a:rPr>
                                <m:t>−</m:t>
                              </m:r>
                            </m:e>
                          </m:func>
                          <m:sSub>
                            <m:sSubPr>
                              <m:ctrlPr>
                                <a:rPr lang="es-VE" i="1">
                                  <a:latin typeface="Cambria Math" panose="02040503050406030204" pitchFamily="18" charset="0"/>
                                  <a:ea typeface="Cambria Math" panose="02040503050406030204" pitchFamily="18" charset="0"/>
                                </a:rPr>
                              </m:ctrlPr>
                            </m:sSubPr>
                            <m:e>
                              <m:r>
                                <a:rPr lang="es-VE" i="1">
                                  <a:latin typeface="Cambria Math" panose="02040503050406030204" pitchFamily="18" charset="0"/>
                                  <a:ea typeface="Cambria Math" panose="02040503050406030204" pitchFamily="18" charset="0"/>
                                </a:rPr>
                                <m:t>𝑚</m:t>
                              </m:r>
                            </m:e>
                            <m:sub>
                              <m:r>
                                <a:rPr lang="es-VE" i="1">
                                  <a:latin typeface="Cambria Math" panose="02040503050406030204" pitchFamily="18" charset="0"/>
                                  <a:ea typeface="Cambria Math" panose="02040503050406030204" pitchFamily="18" charset="0"/>
                                </a:rPr>
                                <m:t>2</m:t>
                              </m:r>
                            </m:sub>
                          </m:sSub>
                          <m:f>
                            <m:fPr>
                              <m:ctrlPr>
                                <a:rPr lang="es-VE" i="1">
                                  <a:latin typeface="Cambria Math" panose="02040503050406030204" pitchFamily="18" charset="0"/>
                                  <a:ea typeface="Cambria Math" panose="02040503050406030204" pitchFamily="18" charset="0"/>
                                </a:rPr>
                              </m:ctrlPr>
                            </m:fPr>
                            <m:num>
                              <m:r>
                                <a:rPr lang="es-VE" i="1">
                                  <a:latin typeface="Cambria Math" panose="02040503050406030204" pitchFamily="18" charset="0"/>
                                  <a:ea typeface="Cambria Math" panose="02040503050406030204" pitchFamily="18" charset="0"/>
                                </a:rPr>
                                <m:t>𝑙</m:t>
                              </m:r>
                            </m:num>
                            <m:den>
                              <m:r>
                                <a:rPr lang="es-VE" i="1">
                                  <a:latin typeface="Cambria Math" panose="02040503050406030204" pitchFamily="18" charset="0"/>
                                  <a:ea typeface="Cambria Math" panose="02040503050406030204" pitchFamily="18" charset="0"/>
                                </a:rPr>
                                <m:t>2</m:t>
                              </m:r>
                            </m:den>
                          </m:f>
                          <m:func>
                            <m:funcPr>
                              <m:ctrlPr>
                                <a:rPr lang="es-VE" i="1">
                                  <a:latin typeface="Cambria Math" panose="02040503050406030204" pitchFamily="18" charset="0"/>
                                  <a:ea typeface="Cambria Math" panose="02040503050406030204" pitchFamily="18" charset="0"/>
                                </a:rPr>
                              </m:ctrlPr>
                            </m:funcPr>
                            <m:fName>
                              <m:r>
                                <m:rPr>
                                  <m:sty m:val="p"/>
                                </m:rPr>
                                <a:rPr lang="es-VE">
                                  <a:latin typeface="Cambria Math" panose="02040503050406030204" pitchFamily="18" charset="0"/>
                                  <a:ea typeface="Cambria Math" panose="02040503050406030204" pitchFamily="18" charset="0"/>
                                </a:rPr>
                                <m:t>cos</m:t>
                              </m:r>
                            </m:fName>
                            <m:e>
                              <m:r>
                                <a:rPr lang="es-VE" i="1">
                                  <a:latin typeface="Cambria Math" panose="02040503050406030204" pitchFamily="18" charset="0"/>
                                  <a:ea typeface="Cambria Math" panose="02040503050406030204" pitchFamily="18" charset="0"/>
                                </a:rPr>
                                <m:t>𝜃</m:t>
                              </m:r>
                            </m:e>
                          </m:func>
                        </m:num>
                        <m:den>
                          <m:sSup>
                            <m:sSupPr>
                              <m:ctrlPr>
                                <a:rPr lang="es-VE" i="1">
                                  <a:latin typeface="Cambria Math" panose="02040503050406030204" pitchFamily="18" charset="0"/>
                                  <a:ea typeface="Cambria Math" panose="02040503050406030204" pitchFamily="18" charset="0"/>
                                </a:rPr>
                              </m:ctrlPr>
                            </m:sSupPr>
                            <m:e>
                              <m:d>
                                <m:dPr>
                                  <m:ctrlPr>
                                    <a:rPr lang="es-VE" i="1">
                                      <a:latin typeface="Cambria Math" panose="02040503050406030204" pitchFamily="18" charset="0"/>
                                      <a:ea typeface="Cambria Math" panose="02040503050406030204" pitchFamily="18" charset="0"/>
                                    </a:rPr>
                                  </m:ctrlPr>
                                </m:dPr>
                                <m:e>
                                  <m:f>
                                    <m:fPr>
                                      <m:ctrlPr>
                                        <a:rPr lang="es-VE" i="1">
                                          <a:latin typeface="Cambria Math" panose="02040503050406030204" pitchFamily="18" charset="0"/>
                                          <a:ea typeface="Cambria Math" panose="02040503050406030204" pitchFamily="18" charset="0"/>
                                        </a:rPr>
                                      </m:ctrlPr>
                                    </m:fPr>
                                    <m:num>
                                      <m:r>
                                        <a:rPr lang="es-VE" i="1">
                                          <a:latin typeface="Cambria Math" panose="02040503050406030204" pitchFamily="18" charset="0"/>
                                          <a:ea typeface="Cambria Math" panose="02040503050406030204" pitchFamily="18" charset="0"/>
                                        </a:rPr>
                                        <m:t>𝑙</m:t>
                                      </m:r>
                                    </m:num>
                                    <m:den>
                                      <m:r>
                                        <a:rPr lang="es-VE" i="1">
                                          <a:latin typeface="Cambria Math" panose="02040503050406030204" pitchFamily="18" charset="0"/>
                                          <a:ea typeface="Cambria Math" panose="02040503050406030204" pitchFamily="18" charset="0"/>
                                        </a:rPr>
                                        <m:t>4</m:t>
                                      </m:r>
                                    </m:den>
                                  </m:f>
                                </m:e>
                              </m:d>
                            </m:e>
                            <m:sup>
                              <m:r>
                                <a:rPr lang="es-VE" i="1">
                                  <a:latin typeface="Cambria Math" panose="02040503050406030204" pitchFamily="18" charset="0"/>
                                  <a:ea typeface="Cambria Math" panose="02040503050406030204" pitchFamily="18" charset="0"/>
                                </a:rPr>
                                <m:t>2</m:t>
                              </m:r>
                            </m:sup>
                          </m:sSup>
                          <m:d>
                            <m:dPr>
                              <m:ctrlPr>
                                <a:rPr lang="es-VE" i="1">
                                  <a:latin typeface="Cambria Math" panose="02040503050406030204" pitchFamily="18" charset="0"/>
                                  <a:ea typeface="Cambria Math" panose="02040503050406030204" pitchFamily="18" charset="0"/>
                                </a:rPr>
                              </m:ctrlPr>
                            </m:dPr>
                            <m:e>
                              <m:f>
                                <m:fPr>
                                  <m:ctrlPr>
                                    <a:rPr lang="es-VE" i="1">
                                      <a:latin typeface="Cambria Math" panose="02040503050406030204" pitchFamily="18" charset="0"/>
                                      <a:ea typeface="Cambria Math" panose="02040503050406030204" pitchFamily="18" charset="0"/>
                                    </a:rPr>
                                  </m:ctrlPr>
                                </m:fPr>
                                <m:num>
                                  <m:r>
                                    <a:rPr lang="es-VE" i="1">
                                      <a:latin typeface="Cambria Math" panose="02040503050406030204" pitchFamily="18" charset="0"/>
                                      <a:ea typeface="Cambria Math" panose="02040503050406030204" pitchFamily="18" charset="0"/>
                                    </a:rPr>
                                    <m:t>𝑀</m:t>
                                  </m:r>
                                </m:num>
                                <m:den>
                                  <m:r>
                                    <a:rPr lang="es-VE" i="1">
                                      <a:latin typeface="Cambria Math" panose="02040503050406030204" pitchFamily="18" charset="0"/>
                                      <a:ea typeface="Cambria Math" panose="02040503050406030204" pitchFamily="18" charset="0"/>
                                    </a:rPr>
                                    <m:t>3</m:t>
                                  </m:r>
                                </m:den>
                              </m:f>
                              <m:r>
                                <a:rPr lang="es-VE" i="1">
                                  <a:latin typeface="Cambria Math" panose="02040503050406030204" pitchFamily="18" charset="0"/>
                                  <a:ea typeface="Cambria Math" panose="02040503050406030204" pitchFamily="18" charset="0"/>
                                </a:rPr>
                                <m:t>+</m:t>
                              </m:r>
                              <m:sSub>
                                <m:sSubPr>
                                  <m:ctrlPr>
                                    <a:rPr lang="es-VE" i="1">
                                      <a:latin typeface="Cambria Math" panose="02040503050406030204" pitchFamily="18" charset="0"/>
                                      <a:ea typeface="Cambria Math" panose="02040503050406030204" pitchFamily="18" charset="0"/>
                                    </a:rPr>
                                  </m:ctrlPr>
                                </m:sSubPr>
                                <m:e>
                                  <m:r>
                                    <a:rPr lang="es-VE" i="1">
                                      <a:latin typeface="Cambria Math" panose="02040503050406030204" pitchFamily="18" charset="0"/>
                                      <a:ea typeface="Cambria Math" panose="02040503050406030204" pitchFamily="18" charset="0"/>
                                    </a:rPr>
                                    <m:t>𝑚</m:t>
                                  </m:r>
                                </m:e>
                                <m:sub>
                                  <m:r>
                                    <a:rPr lang="es-VE" i="1">
                                      <a:latin typeface="Cambria Math" panose="02040503050406030204" pitchFamily="18" charset="0"/>
                                      <a:ea typeface="Cambria Math" panose="02040503050406030204" pitchFamily="18" charset="0"/>
                                    </a:rPr>
                                    <m:t>1</m:t>
                                  </m:r>
                                </m:sub>
                              </m:sSub>
                              <m:r>
                                <a:rPr lang="es-VE" i="1">
                                  <a:latin typeface="Cambria Math" panose="02040503050406030204" pitchFamily="18" charset="0"/>
                                  <a:ea typeface="Cambria Math" panose="02040503050406030204" pitchFamily="18" charset="0"/>
                                </a:rPr>
                                <m:t>+</m:t>
                              </m:r>
                              <m:sSub>
                                <m:sSubPr>
                                  <m:ctrlPr>
                                    <a:rPr lang="es-VE" i="1">
                                      <a:latin typeface="Cambria Math" panose="02040503050406030204" pitchFamily="18" charset="0"/>
                                      <a:ea typeface="Cambria Math" panose="02040503050406030204" pitchFamily="18" charset="0"/>
                                    </a:rPr>
                                  </m:ctrlPr>
                                </m:sSubPr>
                                <m:e>
                                  <m:r>
                                    <a:rPr lang="es-VE" i="1">
                                      <a:latin typeface="Cambria Math" panose="02040503050406030204" pitchFamily="18" charset="0"/>
                                      <a:ea typeface="Cambria Math" panose="02040503050406030204" pitchFamily="18" charset="0"/>
                                    </a:rPr>
                                    <m:t>𝑚</m:t>
                                  </m:r>
                                </m:e>
                                <m:sub>
                                  <m:r>
                                    <a:rPr lang="es-VE" i="1">
                                      <a:latin typeface="Cambria Math" panose="02040503050406030204" pitchFamily="18" charset="0"/>
                                      <a:ea typeface="Cambria Math" panose="02040503050406030204" pitchFamily="18" charset="0"/>
                                    </a:rPr>
                                    <m:t>2</m:t>
                                  </m:r>
                                </m:sub>
                              </m:sSub>
                            </m:e>
                          </m:d>
                        </m:den>
                      </m:f>
                      <m:r>
                        <a:rPr lang="es-VE" b="0" i="1" smtClean="0">
                          <a:latin typeface="Cambria Math" panose="02040503050406030204" pitchFamily="18" charset="0"/>
                          <a:ea typeface="Cambria Math" panose="02040503050406030204" pitchFamily="18" charset="0"/>
                        </a:rPr>
                        <m:t>=</m:t>
                      </m:r>
                      <m:f>
                        <m:fPr>
                          <m:ctrlPr>
                            <a:rPr lang="es-VE" b="0" i="1" smtClean="0">
                              <a:latin typeface="Cambria Math" panose="02040503050406030204" pitchFamily="18" charset="0"/>
                              <a:ea typeface="Cambria Math" panose="02040503050406030204" pitchFamily="18" charset="0"/>
                            </a:rPr>
                          </m:ctrlPr>
                        </m:fPr>
                        <m:num>
                          <m:r>
                            <a:rPr lang="es-VE" b="0" i="1" smtClean="0">
                              <a:latin typeface="Cambria Math" panose="02040503050406030204" pitchFamily="18" charset="0"/>
                              <a:ea typeface="Cambria Math" panose="02040503050406030204" pitchFamily="18" charset="0"/>
                            </a:rPr>
                            <m:t>2</m:t>
                          </m:r>
                          <m:d>
                            <m:dPr>
                              <m:ctrlPr>
                                <a:rPr lang="es-VE" b="0" i="1" smtClean="0">
                                  <a:latin typeface="Cambria Math" panose="02040503050406030204" pitchFamily="18" charset="0"/>
                                  <a:ea typeface="Cambria Math" panose="02040503050406030204" pitchFamily="18" charset="0"/>
                                </a:rPr>
                              </m:ctrlPr>
                            </m:dPr>
                            <m:e>
                              <m:sSub>
                                <m:sSubPr>
                                  <m:ctrlPr>
                                    <a:rPr lang="es-VE" b="0" i="1" smtClean="0">
                                      <a:latin typeface="Cambria Math" panose="02040503050406030204" pitchFamily="18" charset="0"/>
                                      <a:ea typeface="Cambria Math" panose="02040503050406030204" pitchFamily="18" charset="0"/>
                                    </a:rPr>
                                  </m:ctrlPr>
                                </m:sSubPr>
                                <m:e>
                                  <m:r>
                                    <a:rPr lang="es-VE" b="0" i="1" smtClean="0">
                                      <a:latin typeface="Cambria Math" panose="02040503050406030204" pitchFamily="18" charset="0"/>
                                      <a:ea typeface="Cambria Math" panose="02040503050406030204" pitchFamily="18" charset="0"/>
                                    </a:rPr>
                                    <m:t>𝑚</m:t>
                                  </m:r>
                                </m:e>
                                <m:sub>
                                  <m:r>
                                    <a:rPr lang="es-VE" b="0" i="1" smtClean="0">
                                      <a:latin typeface="Cambria Math" panose="02040503050406030204" pitchFamily="18" charset="0"/>
                                      <a:ea typeface="Cambria Math" panose="02040503050406030204" pitchFamily="18" charset="0"/>
                                    </a:rPr>
                                    <m:t>1</m:t>
                                  </m:r>
                                </m:sub>
                              </m:sSub>
                              <m:r>
                                <a:rPr lang="es-VE" b="0" i="1" smtClean="0">
                                  <a:latin typeface="Cambria Math" panose="02040503050406030204" pitchFamily="18" charset="0"/>
                                  <a:ea typeface="Cambria Math" panose="02040503050406030204" pitchFamily="18" charset="0"/>
                                </a:rPr>
                                <m:t>−</m:t>
                              </m:r>
                              <m:sSub>
                                <m:sSubPr>
                                  <m:ctrlPr>
                                    <a:rPr lang="es-VE" b="0" i="1" smtClean="0">
                                      <a:latin typeface="Cambria Math" panose="02040503050406030204" pitchFamily="18" charset="0"/>
                                      <a:ea typeface="Cambria Math" panose="02040503050406030204" pitchFamily="18" charset="0"/>
                                    </a:rPr>
                                  </m:ctrlPr>
                                </m:sSubPr>
                                <m:e>
                                  <m:r>
                                    <a:rPr lang="es-VE" b="0" i="1" smtClean="0">
                                      <a:latin typeface="Cambria Math" panose="02040503050406030204" pitchFamily="18" charset="0"/>
                                      <a:ea typeface="Cambria Math" panose="02040503050406030204" pitchFamily="18" charset="0"/>
                                    </a:rPr>
                                    <m:t>𝑚</m:t>
                                  </m:r>
                                </m:e>
                                <m:sub>
                                  <m:r>
                                    <a:rPr lang="es-VE" b="0" i="1" smtClean="0">
                                      <a:latin typeface="Cambria Math" panose="02040503050406030204" pitchFamily="18" charset="0"/>
                                      <a:ea typeface="Cambria Math" panose="02040503050406030204" pitchFamily="18" charset="0"/>
                                    </a:rPr>
                                    <m:t>2</m:t>
                                  </m:r>
                                </m:sub>
                              </m:sSub>
                            </m:e>
                          </m:d>
                          <m:r>
                            <a:rPr lang="es-VE" b="0" i="1" smtClean="0">
                              <a:latin typeface="Cambria Math" panose="02040503050406030204" pitchFamily="18" charset="0"/>
                              <a:ea typeface="Cambria Math" panose="02040503050406030204" pitchFamily="18" charset="0"/>
                            </a:rPr>
                            <m:t>𝑔</m:t>
                          </m:r>
                          <m:func>
                            <m:funcPr>
                              <m:ctrlPr>
                                <a:rPr lang="es-VE" b="0" i="1" smtClean="0">
                                  <a:latin typeface="Cambria Math" panose="02040503050406030204" pitchFamily="18" charset="0"/>
                                  <a:ea typeface="Cambria Math" panose="02040503050406030204" pitchFamily="18" charset="0"/>
                                </a:rPr>
                              </m:ctrlPr>
                            </m:funcPr>
                            <m:fName>
                              <m:r>
                                <m:rPr>
                                  <m:sty m:val="p"/>
                                </m:rPr>
                                <a:rPr lang="es-VE" b="0" i="0" smtClean="0">
                                  <a:latin typeface="Cambria Math" panose="02040503050406030204" pitchFamily="18" charset="0"/>
                                  <a:ea typeface="Cambria Math" panose="02040503050406030204" pitchFamily="18" charset="0"/>
                                </a:rPr>
                                <m:t>cos</m:t>
                              </m:r>
                            </m:fName>
                            <m:e>
                              <m:r>
                                <a:rPr lang="es-VE" b="0" i="1" smtClean="0">
                                  <a:latin typeface="Cambria Math" panose="02040503050406030204" pitchFamily="18" charset="0"/>
                                  <a:ea typeface="Cambria Math" panose="02040503050406030204" pitchFamily="18" charset="0"/>
                                </a:rPr>
                                <m:t>𝜃</m:t>
                              </m:r>
                            </m:e>
                          </m:func>
                        </m:num>
                        <m:den>
                          <m:r>
                            <a:rPr lang="es-VE" b="0" i="1" smtClean="0">
                              <a:latin typeface="Cambria Math" panose="02040503050406030204" pitchFamily="18" charset="0"/>
                              <a:ea typeface="Cambria Math" panose="02040503050406030204" pitchFamily="18" charset="0"/>
                            </a:rPr>
                            <m:t>𝑙</m:t>
                          </m:r>
                          <m:d>
                            <m:dPr>
                              <m:ctrlPr>
                                <a:rPr lang="es-VE" b="0" i="1" smtClean="0">
                                  <a:latin typeface="Cambria Math" panose="02040503050406030204" pitchFamily="18" charset="0"/>
                                  <a:ea typeface="Cambria Math" panose="02040503050406030204" pitchFamily="18" charset="0"/>
                                </a:rPr>
                              </m:ctrlPr>
                            </m:dPr>
                            <m:e>
                              <m:f>
                                <m:fPr>
                                  <m:ctrlPr>
                                    <a:rPr lang="es-VE" b="0" i="1" smtClean="0">
                                      <a:latin typeface="Cambria Math" panose="02040503050406030204" pitchFamily="18" charset="0"/>
                                      <a:ea typeface="Cambria Math" panose="02040503050406030204" pitchFamily="18" charset="0"/>
                                    </a:rPr>
                                  </m:ctrlPr>
                                </m:fPr>
                                <m:num>
                                  <m:r>
                                    <a:rPr lang="es-VE" b="0" i="1" smtClean="0">
                                      <a:latin typeface="Cambria Math" panose="02040503050406030204" pitchFamily="18" charset="0"/>
                                      <a:ea typeface="Cambria Math" panose="02040503050406030204" pitchFamily="18" charset="0"/>
                                    </a:rPr>
                                    <m:t>𝑀</m:t>
                                  </m:r>
                                </m:num>
                                <m:den>
                                  <m:r>
                                    <a:rPr lang="es-VE" b="0" i="1" smtClean="0">
                                      <a:latin typeface="Cambria Math" panose="02040503050406030204" pitchFamily="18" charset="0"/>
                                      <a:ea typeface="Cambria Math" panose="02040503050406030204" pitchFamily="18" charset="0"/>
                                    </a:rPr>
                                    <m:t>3</m:t>
                                  </m:r>
                                </m:den>
                              </m:f>
                              <m:r>
                                <a:rPr lang="es-VE" b="0" i="1" smtClean="0">
                                  <a:latin typeface="Cambria Math" panose="02040503050406030204" pitchFamily="18" charset="0"/>
                                  <a:ea typeface="Cambria Math" panose="02040503050406030204" pitchFamily="18" charset="0"/>
                                </a:rPr>
                                <m:t>+</m:t>
                              </m:r>
                              <m:sSub>
                                <m:sSubPr>
                                  <m:ctrlPr>
                                    <a:rPr lang="es-VE" i="1">
                                      <a:latin typeface="Cambria Math" panose="02040503050406030204" pitchFamily="18" charset="0"/>
                                      <a:ea typeface="Cambria Math" panose="02040503050406030204" pitchFamily="18" charset="0"/>
                                    </a:rPr>
                                  </m:ctrlPr>
                                </m:sSubPr>
                                <m:e>
                                  <m:r>
                                    <a:rPr lang="es-VE" i="1">
                                      <a:latin typeface="Cambria Math" panose="02040503050406030204" pitchFamily="18" charset="0"/>
                                      <a:ea typeface="Cambria Math" panose="02040503050406030204" pitchFamily="18" charset="0"/>
                                    </a:rPr>
                                    <m:t>𝑚</m:t>
                                  </m:r>
                                </m:e>
                                <m:sub>
                                  <m:r>
                                    <a:rPr lang="es-VE" i="1">
                                      <a:latin typeface="Cambria Math" panose="02040503050406030204" pitchFamily="18" charset="0"/>
                                      <a:ea typeface="Cambria Math" panose="02040503050406030204" pitchFamily="18" charset="0"/>
                                    </a:rPr>
                                    <m:t>1</m:t>
                                  </m:r>
                                </m:sub>
                              </m:sSub>
                              <m:r>
                                <a:rPr lang="es-VE" i="1">
                                  <a:latin typeface="Cambria Math" panose="02040503050406030204" pitchFamily="18" charset="0"/>
                                  <a:ea typeface="Cambria Math" panose="02040503050406030204" pitchFamily="18" charset="0"/>
                                </a:rPr>
                                <m:t>+</m:t>
                              </m:r>
                              <m:sSub>
                                <m:sSubPr>
                                  <m:ctrlPr>
                                    <a:rPr lang="es-VE" i="1">
                                      <a:latin typeface="Cambria Math" panose="02040503050406030204" pitchFamily="18" charset="0"/>
                                      <a:ea typeface="Cambria Math" panose="02040503050406030204" pitchFamily="18" charset="0"/>
                                    </a:rPr>
                                  </m:ctrlPr>
                                </m:sSubPr>
                                <m:e>
                                  <m:r>
                                    <a:rPr lang="es-VE" i="1">
                                      <a:latin typeface="Cambria Math" panose="02040503050406030204" pitchFamily="18" charset="0"/>
                                      <a:ea typeface="Cambria Math" panose="02040503050406030204" pitchFamily="18" charset="0"/>
                                    </a:rPr>
                                    <m:t>𝑚</m:t>
                                  </m:r>
                                </m:e>
                                <m:sub>
                                  <m:r>
                                    <a:rPr lang="es-VE" i="1">
                                      <a:latin typeface="Cambria Math" panose="02040503050406030204" pitchFamily="18" charset="0"/>
                                      <a:ea typeface="Cambria Math" panose="02040503050406030204" pitchFamily="18" charset="0"/>
                                    </a:rPr>
                                    <m:t>2</m:t>
                                  </m:r>
                                </m:sub>
                              </m:sSub>
                            </m:e>
                          </m:d>
                        </m:den>
                      </m:f>
                    </m:oMath>
                  </m:oMathPara>
                </a14:m>
                <a:endParaRPr lang="es-VE" b="0" dirty="0">
                  <a:ea typeface="Cambria Math" panose="02040503050406030204" pitchFamily="18" charset="0"/>
                </a:endParaRPr>
              </a:p>
            </p:txBody>
          </p:sp>
        </mc:Choice>
        <mc:Fallback>
          <p:sp>
            <p:nvSpPr>
              <p:cNvPr id="4" name="Rectángulo 3"/>
              <p:cNvSpPr>
                <a:spLocks noRot="1" noChangeAspect="1" noMove="1" noResize="1" noEditPoints="1" noAdjustHandles="1" noChangeArrowheads="1" noChangeShapeType="1" noTextEdit="1"/>
              </p:cNvSpPr>
              <p:nvPr/>
            </p:nvSpPr>
            <p:spPr>
              <a:xfrm>
                <a:off x="964242" y="494485"/>
                <a:ext cx="7014935" cy="4813369"/>
              </a:xfrm>
              <a:prstGeom prst="rect">
                <a:avLst/>
              </a:prstGeom>
              <a:blipFill rotWithShape="0">
                <a:blip r:embed="rId3"/>
                <a:stretch>
                  <a:fillRect l="-695" t="-633"/>
                </a:stretch>
              </a:blipFill>
            </p:spPr>
            <p:txBody>
              <a:bodyPr/>
              <a:lstStyle/>
              <a:p>
                <a:r>
                  <a:rPr lang="es-VE">
                    <a:noFill/>
                  </a:rPr>
                  <a:t> </a:t>
                </a:r>
              </a:p>
            </p:txBody>
          </p:sp>
        </mc:Fallback>
      </mc:AlternateContent>
      <mc:AlternateContent xmlns:mc="http://schemas.openxmlformats.org/markup-compatibility/2006">
        <mc:Choice xmlns:a14="http://schemas.microsoft.com/office/drawing/2010/main" Requires="a14">
          <p:sp>
            <p:nvSpPr>
              <p:cNvPr id="6" name="CuadroTexto 5"/>
              <p:cNvSpPr txBox="1"/>
              <p:nvPr/>
            </p:nvSpPr>
            <p:spPr>
              <a:xfrm>
                <a:off x="8860665" y="2694777"/>
                <a:ext cx="360608" cy="63478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s-VE" b="0" i="1" smtClean="0">
                              <a:latin typeface="Cambria Math" panose="02040503050406030204" pitchFamily="18" charset="0"/>
                              <a:ea typeface="Cambria Math" panose="02040503050406030204" pitchFamily="18" charset="0"/>
                            </a:rPr>
                          </m:ctrlPr>
                        </m:fPr>
                        <m:num>
                          <m:r>
                            <a:rPr lang="es-VE" b="0" i="1" smtClean="0">
                              <a:latin typeface="Cambria Math" panose="02040503050406030204" pitchFamily="18" charset="0"/>
                              <a:ea typeface="Cambria Math" panose="02040503050406030204" pitchFamily="18" charset="0"/>
                            </a:rPr>
                            <m:t>𝑙</m:t>
                          </m:r>
                        </m:num>
                        <m:den>
                          <m:r>
                            <a:rPr lang="es-VE" b="0" i="1" smtClean="0">
                              <a:latin typeface="Cambria Math" panose="02040503050406030204" pitchFamily="18" charset="0"/>
                              <a:ea typeface="Cambria Math" panose="02040503050406030204" pitchFamily="18" charset="0"/>
                            </a:rPr>
                            <m:t>2</m:t>
                          </m:r>
                        </m:den>
                      </m:f>
                    </m:oMath>
                  </m:oMathPara>
                </a14:m>
                <a:endParaRPr lang="es-VE" dirty="0">
                  <a:ea typeface="Cambria Math" panose="02040503050406030204" pitchFamily="18" charset="0"/>
                </a:endParaRPr>
              </a:p>
            </p:txBody>
          </p:sp>
        </mc:Choice>
        <mc:Fallback>
          <p:sp>
            <p:nvSpPr>
              <p:cNvPr id="6" name="CuadroTexto 5"/>
              <p:cNvSpPr txBox="1">
                <a:spLocks noRot="1" noChangeAspect="1" noMove="1" noResize="1" noEditPoints="1" noAdjustHandles="1" noChangeArrowheads="1" noChangeShapeType="1" noTextEdit="1"/>
              </p:cNvSpPr>
              <p:nvPr/>
            </p:nvSpPr>
            <p:spPr>
              <a:xfrm>
                <a:off x="8860665" y="2694777"/>
                <a:ext cx="360608" cy="634789"/>
              </a:xfrm>
              <a:prstGeom prst="rect">
                <a:avLst/>
              </a:prstGeom>
              <a:blipFill rotWithShape="0">
                <a:blip r:embed="rId4"/>
                <a:stretch>
                  <a:fillRect/>
                </a:stretch>
              </a:blipFill>
            </p:spPr>
            <p:txBody>
              <a:bodyPr/>
              <a:lstStyle/>
              <a:p>
                <a:r>
                  <a:rPr lang="es-VE">
                    <a:noFill/>
                  </a:rPr>
                  <a:t> </a:t>
                </a:r>
              </a:p>
            </p:txBody>
          </p:sp>
        </mc:Fallback>
      </mc:AlternateContent>
      <mc:AlternateContent xmlns:mc="http://schemas.openxmlformats.org/markup-compatibility/2006">
        <mc:Choice xmlns:a14="http://schemas.microsoft.com/office/drawing/2010/main" Requires="a14">
          <p:sp>
            <p:nvSpPr>
              <p:cNvPr id="7" name="CuadroTexto 6"/>
              <p:cNvSpPr txBox="1"/>
              <p:nvPr/>
            </p:nvSpPr>
            <p:spPr>
              <a:xfrm>
                <a:off x="8860665" y="3745401"/>
                <a:ext cx="10560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s-VE" b="0" i="1" smtClean="0">
                              <a:latin typeface="Cambria Math" panose="02040503050406030204" pitchFamily="18" charset="0"/>
                              <a:ea typeface="Cambria Math" panose="02040503050406030204" pitchFamily="18" charset="0"/>
                            </a:rPr>
                          </m:ctrlPr>
                        </m:sSubPr>
                        <m:e>
                          <m:r>
                            <a:rPr lang="es-VE" b="0" i="1" smtClean="0">
                              <a:latin typeface="Cambria Math" panose="02040503050406030204" pitchFamily="18" charset="0"/>
                              <a:ea typeface="Cambria Math" panose="02040503050406030204" pitchFamily="18" charset="0"/>
                            </a:rPr>
                            <m:t>𝑚</m:t>
                          </m:r>
                        </m:e>
                        <m:sub>
                          <m:r>
                            <a:rPr lang="es-VE" b="0" i="1" smtClean="0">
                              <a:latin typeface="Cambria Math" panose="02040503050406030204" pitchFamily="18" charset="0"/>
                              <a:ea typeface="Cambria Math" panose="02040503050406030204" pitchFamily="18" charset="0"/>
                            </a:rPr>
                            <m:t>𝑖</m:t>
                          </m:r>
                        </m:sub>
                      </m:sSub>
                      <m:r>
                        <a:rPr lang="es-VE" b="0"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𝑔</m:t>
                      </m:r>
                    </m:oMath>
                  </m:oMathPara>
                </a14:m>
                <a:endParaRPr lang="es-VE" dirty="0">
                  <a:ea typeface="Cambria Math" panose="02040503050406030204" pitchFamily="18" charset="0"/>
                </a:endParaRPr>
              </a:p>
            </p:txBody>
          </p:sp>
        </mc:Choice>
        <mc:Fallback>
          <p:sp>
            <p:nvSpPr>
              <p:cNvPr id="7" name="CuadroTexto 6"/>
              <p:cNvSpPr txBox="1">
                <a:spLocks noRot="1" noChangeAspect="1" noMove="1" noResize="1" noEditPoints="1" noAdjustHandles="1" noChangeArrowheads="1" noChangeShapeType="1" noTextEdit="1"/>
              </p:cNvSpPr>
              <p:nvPr/>
            </p:nvSpPr>
            <p:spPr>
              <a:xfrm>
                <a:off x="8860665" y="3745401"/>
                <a:ext cx="1056067" cy="369332"/>
              </a:xfrm>
              <a:prstGeom prst="rect">
                <a:avLst/>
              </a:prstGeom>
              <a:blipFill rotWithShape="0">
                <a:blip r:embed="rId5"/>
                <a:stretch>
                  <a:fillRect b="-6557"/>
                </a:stretch>
              </a:blipFill>
            </p:spPr>
            <p:txBody>
              <a:bodyPr/>
              <a:lstStyle/>
              <a:p>
                <a:r>
                  <a:rPr lang="es-VE">
                    <a:noFill/>
                  </a:rPr>
                  <a:t> </a:t>
                </a:r>
              </a:p>
            </p:txBody>
          </p:sp>
        </mc:Fallback>
      </mc:AlternateContent>
    </p:spTree>
    <p:extLst>
      <p:ext uri="{BB962C8B-B14F-4D97-AF65-F5344CB8AC3E}">
        <p14:creationId xmlns:p14="http://schemas.microsoft.com/office/powerpoint/2010/main" val="16657601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25793"/>
          </a:xfrm>
          <a:solidFill>
            <a:srgbClr val="002060"/>
          </a:solidFill>
        </p:spPr>
        <p:txBody>
          <a:bodyPr>
            <a:normAutofit/>
          </a:bodyPr>
          <a:lstStyle/>
          <a:p>
            <a:r>
              <a:rPr lang="es-VE" dirty="0" smtClean="0">
                <a:solidFill>
                  <a:schemeClr val="bg1"/>
                </a:solidFill>
              </a:rPr>
              <a:t>Conservación del momento angular</a:t>
            </a:r>
            <a:endParaRPr lang="es-VE" dirty="0">
              <a:solidFill>
                <a:schemeClr val="bg1"/>
              </a:solidFill>
            </a:endParaRPr>
          </a:p>
        </p:txBody>
      </p:sp>
      <mc:AlternateContent xmlns:mc="http://schemas.openxmlformats.org/markup-compatibility/2006" xmlns:a14="http://schemas.microsoft.com/office/drawing/2010/main">
        <mc:Choice Requires="a14">
          <p:sp>
            <p:nvSpPr>
              <p:cNvPr id="5" name="Rectángulo 4"/>
              <p:cNvSpPr/>
              <p:nvPr/>
            </p:nvSpPr>
            <p:spPr>
              <a:xfrm>
                <a:off x="838200" y="1776143"/>
                <a:ext cx="10515600" cy="3268715"/>
              </a:xfrm>
              <a:prstGeom prst="rect">
                <a:avLst/>
              </a:prstGeom>
            </p:spPr>
            <p:txBody>
              <a:bodyPr wrap="square">
                <a:spAutoFit/>
              </a:bodyPr>
              <a:lstStyle/>
              <a:p>
                <a:r>
                  <a:rPr lang="es-VE" dirty="0" smtClean="0"/>
                  <a:t>Cuando estudiamos la dinámica de una partícula encontramos que  la cantidad de movimiento lineal, se conserva si la sumatoria de las fuerzas externas  que actúan sobre ellas es nula. De igual manera en el movimiento de rotación se cumple esto, así que en ausencia de torque externos, el momento angular se conserva.</a:t>
                </a:r>
              </a:p>
              <a:p>
                <a:endParaRPr lang="es-VE" dirty="0"/>
              </a:p>
              <a:p>
                <a:r>
                  <a:rPr lang="es-VE" dirty="0" smtClean="0"/>
                  <a:t>Entonces </a:t>
                </a:r>
              </a:p>
              <a:p>
                <a:pPr/>
                <a14:m>
                  <m:oMathPara xmlns:m="http://schemas.openxmlformats.org/officeDocument/2006/math">
                    <m:oMathParaPr>
                      <m:jc m:val="centerGroup"/>
                    </m:oMathParaPr>
                    <m:oMath xmlns:m="http://schemas.openxmlformats.org/officeDocument/2006/math">
                      <m:acc>
                        <m:accPr>
                          <m:chr m:val="⃗"/>
                          <m:ctrlPr>
                            <a:rPr lang="es-VE" i="1" smtClean="0">
                              <a:latin typeface="Cambria Math" panose="02040503050406030204" pitchFamily="18" charset="0"/>
                            </a:rPr>
                          </m:ctrlPr>
                        </m:accPr>
                        <m:e>
                          <m:r>
                            <a:rPr lang="es-VE" b="0" i="1" smtClean="0">
                              <a:latin typeface="Cambria Math" panose="02040503050406030204" pitchFamily="18" charset="0"/>
                            </a:rPr>
                            <m:t>𝐿</m:t>
                          </m:r>
                        </m:e>
                      </m:acc>
                      <m:r>
                        <a:rPr lang="es-VE"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𝐶𝑜𝑛𝑠𝑡𝑎𝑛𝑡𝑒</m:t>
                      </m:r>
                    </m:oMath>
                  </m:oMathPara>
                </a14:m>
                <a:endParaRPr lang="es-VE" dirty="0" smtClean="0"/>
              </a:p>
              <a:p>
                <a:endParaRPr lang="es-VE" dirty="0" smtClean="0"/>
              </a:p>
              <a:p>
                <a:pPr algn="ctr"/>
                <a14:m>
                  <m:oMathPara xmlns:m="http://schemas.openxmlformats.org/officeDocument/2006/math">
                    <m:oMathParaPr>
                      <m:jc m:val="centerGroup"/>
                    </m:oMathParaPr>
                    <m:oMath xmlns:m="http://schemas.openxmlformats.org/officeDocument/2006/math">
                      <m:sSub>
                        <m:sSubPr>
                          <m:ctrlPr>
                            <a:rPr lang="es-VE" i="1" smtClean="0">
                              <a:latin typeface="Cambria Math" panose="02040503050406030204" pitchFamily="18" charset="0"/>
                              <a:ea typeface="Cambria Math" panose="02040503050406030204" pitchFamily="18" charset="0"/>
                            </a:rPr>
                          </m:ctrlPr>
                        </m:sSubPr>
                        <m:e>
                          <m:acc>
                            <m:accPr>
                              <m:chr m:val="⃗"/>
                              <m:ctrlPr>
                                <a:rPr lang="es-VE" i="1" smtClean="0">
                                  <a:latin typeface="Cambria Math" panose="02040503050406030204" pitchFamily="18" charset="0"/>
                                  <a:ea typeface="Cambria Math" panose="02040503050406030204" pitchFamily="18" charset="0"/>
                                </a:rPr>
                              </m:ctrlPr>
                            </m:accPr>
                            <m:e>
                              <m:r>
                                <a:rPr lang="es-VE" b="0" i="1" smtClean="0">
                                  <a:latin typeface="Cambria Math" panose="02040503050406030204" pitchFamily="18" charset="0"/>
                                  <a:ea typeface="Cambria Math" panose="02040503050406030204" pitchFamily="18" charset="0"/>
                                </a:rPr>
                                <m:t>𝐿</m:t>
                              </m:r>
                            </m:e>
                          </m:acc>
                        </m:e>
                        <m:sub>
                          <m:r>
                            <a:rPr lang="es-VE" b="0" i="1" smtClean="0">
                              <a:latin typeface="Cambria Math" panose="02040503050406030204" pitchFamily="18" charset="0"/>
                              <a:ea typeface="Cambria Math" panose="02040503050406030204" pitchFamily="18" charset="0"/>
                            </a:rPr>
                            <m:t>𝑖</m:t>
                          </m:r>
                        </m:sub>
                      </m:sSub>
                      <m:r>
                        <a:rPr lang="es-VE" i="1" smtClean="0">
                          <a:latin typeface="Cambria Math" panose="02040503050406030204" pitchFamily="18" charset="0"/>
                          <a:ea typeface="Cambria Math" panose="02040503050406030204" pitchFamily="18" charset="0"/>
                        </a:rPr>
                        <m:t>=</m:t>
                      </m:r>
                      <m:sSub>
                        <m:sSubPr>
                          <m:ctrlPr>
                            <a:rPr lang="es-VE" i="1" smtClean="0">
                              <a:latin typeface="Cambria Math" panose="02040503050406030204" pitchFamily="18" charset="0"/>
                              <a:ea typeface="Cambria Math" panose="02040503050406030204" pitchFamily="18" charset="0"/>
                            </a:rPr>
                          </m:ctrlPr>
                        </m:sSubPr>
                        <m:e>
                          <m:acc>
                            <m:accPr>
                              <m:chr m:val="⃗"/>
                              <m:ctrlPr>
                                <a:rPr lang="es-VE" i="1" smtClean="0">
                                  <a:latin typeface="Cambria Math" panose="02040503050406030204" pitchFamily="18" charset="0"/>
                                  <a:ea typeface="Cambria Math" panose="02040503050406030204" pitchFamily="18" charset="0"/>
                                </a:rPr>
                              </m:ctrlPr>
                            </m:accPr>
                            <m:e>
                              <m:r>
                                <a:rPr lang="es-VE" b="0" i="1" smtClean="0">
                                  <a:latin typeface="Cambria Math" panose="02040503050406030204" pitchFamily="18" charset="0"/>
                                  <a:ea typeface="Cambria Math" panose="02040503050406030204" pitchFamily="18" charset="0"/>
                                </a:rPr>
                                <m:t>𝐿</m:t>
                              </m:r>
                            </m:e>
                          </m:acc>
                        </m:e>
                        <m:sub>
                          <m:r>
                            <a:rPr lang="es-VE" b="0" i="1" smtClean="0">
                              <a:latin typeface="Cambria Math" panose="02040503050406030204" pitchFamily="18" charset="0"/>
                              <a:ea typeface="Cambria Math" panose="02040503050406030204" pitchFamily="18" charset="0"/>
                            </a:rPr>
                            <m:t>𝑓</m:t>
                          </m:r>
                        </m:sub>
                      </m:sSub>
                    </m:oMath>
                  </m:oMathPara>
                </a14:m>
                <a:endParaRPr lang="es-VE" dirty="0" smtClean="0"/>
              </a:p>
              <a:p>
                <a:pPr algn="just"/>
                <a:r>
                  <a:rPr lang="es-VE" dirty="0" smtClean="0"/>
                  <a:t>De la Ecuación (9) nos queda,</a:t>
                </a:r>
              </a:p>
              <a:p>
                <a:pPr algn="just"/>
                <a14:m>
                  <m:oMathPara xmlns:m="http://schemas.openxmlformats.org/officeDocument/2006/math">
                    <m:oMathParaPr>
                      <m:jc m:val="centerGroup"/>
                    </m:oMathParaPr>
                    <m:oMath xmlns:m="http://schemas.openxmlformats.org/officeDocument/2006/math">
                      <m:sSub>
                        <m:sSubPr>
                          <m:ctrlPr>
                            <a:rPr lang="es-VE" i="1" smtClean="0">
                              <a:latin typeface="Cambria Math" panose="02040503050406030204" pitchFamily="18" charset="0"/>
                              <a:ea typeface="Cambria Math" panose="02040503050406030204" pitchFamily="18" charset="0"/>
                            </a:rPr>
                          </m:ctrlPr>
                        </m:sSubPr>
                        <m:e>
                          <m:r>
                            <a:rPr lang="es-VE" b="0" i="1" smtClean="0">
                              <a:latin typeface="Cambria Math" panose="02040503050406030204" pitchFamily="18" charset="0"/>
                              <a:ea typeface="Cambria Math" panose="02040503050406030204" pitchFamily="18" charset="0"/>
                            </a:rPr>
                            <m:t>𝐼</m:t>
                          </m:r>
                          <m:r>
                            <a:rPr lang="es-VE" i="1" smtClean="0">
                              <a:latin typeface="Cambria Math" panose="02040503050406030204" pitchFamily="18" charset="0"/>
                              <a:ea typeface="Cambria Math" panose="02040503050406030204" pitchFamily="18" charset="0"/>
                            </a:rPr>
                            <m:t>𝜔</m:t>
                          </m:r>
                        </m:e>
                        <m:sub>
                          <m:r>
                            <a:rPr lang="es-VE" b="0" i="1" smtClean="0">
                              <a:latin typeface="Cambria Math" panose="02040503050406030204" pitchFamily="18" charset="0"/>
                              <a:ea typeface="Cambria Math" panose="02040503050406030204" pitchFamily="18" charset="0"/>
                            </a:rPr>
                            <m:t>𝑖</m:t>
                          </m:r>
                        </m:sub>
                      </m:sSub>
                      <m:r>
                        <a:rPr lang="es-VE" b="0"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𝐼</m:t>
                      </m:r>
                      <m:sSub>
                        <m:sSubPr>
                          <m:ctrlPr>
                            <a:rPr lang="es-VE" b="0" i="1" smtClean="0">
                              <a:latin typeface="Cambria Math" panose="02040503050406030204" pitchFamily="18" charset="0"/>
                              <a:ea typeface="Cambria Math" panose="02040503050406030204" pitchFamily="18" charset="0"/>
                            </a:rPr>
                          </m:ctrlPr>
                        </m:sSubPr>
                        <m:e>
                          <m:r>
                            <a:rPr lang="es-VE" b="0" i="1" smtClean="0">
                              <a:latin typeface="Cambria Math" panose="02040503050406030204" pitchFamily="18" charset="0"/>
                              <a:ea typeface="Cambria Math" panose="02040503050406030204" pitchFamily="18" charset="0"/>
                            </a:rPr>
                            <m:t>𝜔</m:t>
                          </m:r>
                        </m:e>
                        <m:sub>
                          <m:r>
                            <a:rPr lang="es-VE" b="0" i="1" smtClean="0">
                              <a:latin typeface="Cambria Math" panose="02040503050406030204" pitchFamily="18" charset="0"/>
                              <a:ea typeface="Cambria Math" panose="02040503050406030204" pitchFamily="18" charset="0"/>
                            </a:rPr>
                            <m:t>𝑓</m:t>
                          </m:r>
                        </m:sub>
                      </m:sSub>
                    </m:oMath>
                  </m:oMathPara>
                </a14:m>
                <a:endParaRPr lang="es-VE" dirty="0"/>
              </a:p>
            </p:txBody>
          </p:sp>
        </mc:Choice>
        <mc:Fallback xmlns="">
          <p:sp>
            <p:nvSpPr>
              <p:cNvPr id="5" name="Rectángulo 4"/>
              <p:cNvSpPr>
                <a:spLocks noRot="1" noChangeAspect="1" noMove="1" noResize="1" noEditPoints="1" noAdjustHandles="1" noChangeArrowheads="1" noChangeShapeType="1" noTextEdit="1"/>
              </p:cNvSpPr>
              <p:nvPr/>
            </p:nvSpPr>
            <p:spPr>
              <a:xfrm>
                <a:off x="838200" y="1776143"/>
                <a:ext cx="10515600" cy="3268715"/>
              </a:xfrm>
              <a:prstGeom prst="rect">
                <a:avLst/>
              </a:prstGeom>
              <a:blipFill rotWithShape="0">
                <a:blip r:embed="rId2"/>
                <a:stretch>
                  <a:fillRect l="-522" t="-931"/>
                </a:stretch>
              </a:blipFill>
            </p:spPr>
            <p:txBody>
              <a:bodyPr/>
              <a:lstStyle/>
              <a:p>
                <a:r>
                  <a:rPr lang="es-VE">
                    <a:noFill/>
                  </a:rPr>
                  <a:t> </a:t>
                </a:r>
              </a:p>
            </p:txBody>
          </p:sp>
        </mc:Fallback>
      </mc:AlternateContent>
      <mc:AlternateContent xmlns:mc="http://schemas.openxmlformats.org/markup-compatibility/2006" xmlns:a14="http://schemas.microsoft.com/office/drawing/2010/main">
        <mc:Choice Requires="a14">
          <p:sp>
            <p:nvSpPr>
              <p:cNvPr id="3" name="Rectángulo 2"/>
              <p:cNvSpPr/>
              <p:nvPr/>
            </p:nvSpPr>
            <p:spPr>
              <a:xfrm>
                <a:off x="4518872" y="2791805"/>
                <a:ext cx="1965859" cy="82067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nary>
                        <m:naryPr>
                          <m:chr m:val="∑"/>
                          <m:subHide m:val="on"/>
                          <m:supHide m:val="on"/>
                          <m:ctrlPr>
                            <a:rPr lang="es-VE" b="0" i="1" smtClean="0">
                              <a:latin typeface="Cambria Math" panose="02040503050406030204" pitchFamily="18" charset="0"/>
                              <a:ea typeface="Cambria Math" panose="02040503050406030204" pitchFamily="18" charset="0"/>
                            </a:rPr>
                          </m:ctrlPr>
                        </m:naryPr>
                        <m:sub/>
                        <m:sup/>
                        <m:e>
                          <m:sSub>
                            <m:sSubPr>
                              <m:ctrlPr>
                                <a:rPr lang="es-VE" b="0" i="1" smtClean="0">
                                  <a:latin typeface="Cambria Math" panose="02040503050406030204" pitchFamily="18" charset="0"/>
                                  <a:ea typeface="Cambria Math" panose="02040503050406030204" pitchFamily="18" charset="0"/>
                                </a:rPr>
                              </m:ctrlPr>
                            </m:sSubPr>
                            <m:e>
                              <m:acc>
                                <m:accPr>
                                  <m:chr m:val="⃗"/>
                                  <m:ctrlPr>
                                    <a:rPr lang="es-VE" b="0" i="1" smtClean="0">
                                      <a:latin typeface="Cambria Math" panose="02040503050406030204" pitchFamily="18" charset="0"/>
                                      <a:ea typeface="Cambria Math" panose="02040503050406030204" pitchFamily="18" charset="0"/>
                                    </a:rPr>
                                  </m:ctrlPr>
                                </m:accPr>
                                <m:e>
                                  <m:r>
                                    <a:rPr lang="es-VE" b="0" i="1" smtClean="0">
                                      <a:latin typeface="Cambria Math" panose="02040503050406030204" pitchFamily="18" charset="0"/>
                                      <a:ea typeface="Cambria Math" panose="02040503050406030204" pitchFamily="18" charset="0"/>
                                    </a:rPr>
                                    <m:t>𝜏</m:t>
                                  </m:r>
                                </m:e>
                              </m:acc>
                            </m:e>
                            <m:sub>
                              <m:r>
                                <a:rPr lang="es-VE" b="0" i="1" smtClean="0">
                                  <a:latin typeface="Cambria Math" panose="02040503050406030204" pitchFamily="18" charset="0"/>
                                  <a:ea typeface="Cambria Math" panose="02040503050406030204" pitchFamily="18" charset="0"/>
                                </a:rPr>
                                <m:t>𝑒𝑥𝑡</m:t>
                              </m:r>
                            </m:sub>
                          </m:sSub>
                        </m:e>
                      </m:nary>
                      <m:r>
                        <a:rPr lang="es-VE" b="0" i="1" smtClean="0">
                          <a:latin typeface="Cambria Math" panose="02040503050406030204" pitchFamily="18" charset="0"/>
                          <a:ea typeface="Cambria Math" panose="02040503050406030204" pitchFamily="18" charset="0"/>
                        </a:rPr>
                        <m:t>=</m:t>
                      </m:r>
                      <m:f>
                        <m:fPr>
                          <m:ctrlPr>
                            <a:rPr lang="es-VE" b="0" i="1" smtClean="0">
                              <a:latin typeface="Cambria Math" panose="02040503050406030204" pitchFamily="18" charset="0"/>
                              <a:ea typeface="Cambria Math" panose="02040503050406030204" pitchFamily="18" charset="0"/>
                            </a:rPr>
                          </m:ctrlPr>
                        </m:fPr>
                        <m:num>
                          <m:r>
                            <a:rPr lang="es-VE" b="0" i="1" smtClean="0">
                              <a:latin typeface="Cambria Math" panose="02040503050406030204" pitchFamily="18" charset="0"/>
                              <a:ea typeface="Cambria Math" panose="02040503050406030204" pitchFamily="18" charset="0"/>
                            </a:rPr>
                            <m:t>𝑑</m:t>
                          </m:r>
                          <m:acc>
                            <m:accPr>
                              <m:chr m:val="⃗"/>
                              <m:ctrlPr>
                                <a:rPr lang="es-VE" b="0" i="1" smtClean="0">
                                  <a:latin typeface="Cambria Math" panose="02040503050406030204" pitchFamily="18" charset="0"/>
                                  <a:ea typeface="Cambria Math" panose="02040503050406030204" pitchFamily="18" charset="0"/>
                                </a:rPr>
                              </m:ctrlPr>
                            </m:accPr>
                            <m:e>
                              <m:r>
                                <a:rPr lang="es-VE" b="0" i="1" smtClean="0">
                                  <a:latin typeface="Cambria Math" panose="02040503050406030204" pitchFamily="18" charset="0"/>
                                  <a:ea typeface="Cambria Math" panose="02040503050406030204" pitchFamily="18" charset="0"/>
                                </a:rPr>
                                <m:t>𝐿</m:t>
                              </m:r>
                            </m:e>
                          </m:acc>
                        </m:num>
                        <m:den>
                          <m:r>
                            <a:rPr lang="es-VE" b="0" i="1" smtClean="0">
                              <a:latin typeface="Cambria Math" panose="02040503050406030204" pitchFamily="18" charset="0"/>
                              <a:ea typeface="Cambria Math" panose="02040503050406030204" pitchFamily="18" charset="0"/>
                            </a:rPr>
                            <m:t>𝑑𝑡</m:t>
                          </m:r>
                        </m:den>
                      </m:f>
                      <m:r>
                        <a:rPr lang="es-VE" b="0" i="1" smtClean="0">
                          <a:latin typeface="Cambria Math" panose="02040503050406030204" pitchFamily="18" charset="0"/>
                          <a:ea typeface="Cambria Math" panose="02040503050406030204" pitchFamily="18" charset="0"/>
                        </a:rPr>
                        <m:t>=0</m:t>
                      </m:r>
                    </m:oMath>
                  </m:oMathPara>
                </a14:m>
                <a:endParaRPr lang="es-VE" dirty="0"/>
              </a:p>
            </p:txBody>
          </p:sp>
        </mc:Choice>
        <mc:Fallback xmlns="">
          <p:sp>
            <p:nvSpPr>
              <p:cNvPr id="3" name="Rectángulo 2"/>
              <p:cNvSpPr>
                <a:spLocks noRot="1" noChangeAspect="1" noMove="1" noResize="1" noEditPoints="1" noAdjustHandles="1" noChangeArrowheads="1" noChangeShapeType="1" noTextEdit="1"/>
              </p:cNvSpPr>
              <p:nvPr/>
            </p:nvSpPr>
            <p:spPr>
              <a:xfrm>
                <a:off x="4518872" y="2791805"/>
                <a:ext cx="1965859" cy="820674"/>
              </a:xfrm>
              <a:prstGeom prst="rect">
                <a:avLst/>
              </a:prstGeom>
              <a:blipFill rotWithShape="0">
                <a:blip r:embed="rId3"/>
                <a:stretch>
                  <a:fillRect/>
                </a:stretch>
              </a:blipFill>
            </p:spPr>
            <p:txBody>
              <a:bodyPr/>
              <a:lstStyle/>
              <a:p>
                <a:r>
                  <a:rPr lang="es-VE">
                    <a:noFill/>
                  </a:rPr>
                  <a:t> </a:t>
                </a:r>
              </a:p>
            </p:txBody>
          </p:sp>
        </mc:Fallback>
      </mc:AlternateContent>
    </p:spTree>
    <p:extLst>
      <p:ext uri="{BB962C8B-B14F-4D97-AF65-F5344CB8AC3E}">
        <p14:creationId xmlns:p14="http://schemas.microsoft.com/office/powerpoint/2010/main" val="6753587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stretch>
            <a:fillRect/>
          </a:stretch>
        </p:blipFill>
        <p:spPr>
          <a:xfrm>
            <a:off x="5513234" y="2941596"/>
            <a:ext cx="2973944" cy="3356174"/>
          </a:xfrm>
          <a:prstGeom prst="rect">
            <a:avLst/>
          </a:prstGeom>
        </p:spPr>
      </p:pic>
      <p:sp>
        <p:nvSpPr>
          <p:cNvPr id="2" name="Título 1"/>
          <p:cNvSpPr>
            <a:spLocks noGrp="1"/>
          </p:cNvSpPr>
          <p:nvPr>
            <p:ph type="title"/>
          </p:nvPr>
        </p:nvSpPr>
        <p:spPr>
          <a:xfrm>
            <a:off x="838200" y="365125"/>
            <a:ext cx="10515600" cy="1025793"/>
          </a:xfrm>
          <a:solidFill>
            <a:srgbClr val="002060"/>
          </a:solidFill>
        </p:spPr>
        <p:txBody>
          <a:bodyPr>
            <a:normAutofit/>
          </a:bodyPr>
          <a:lstStyle/>
          <a:p>
            <a:r>
              <a:rPr lang="es-VE" dirty="0" smtClean="0">
                <a:solidFill>
                  <a:schemeClr val="bg1"/>
                </a:solidFill>
              </a:rPr>
              <a:t>Conservación del momento angular</a:t>
            </a:r>
            <a:endParaRPr lang="es-VE" dirty="0">
              <a:solidFill>
                <a:schemeClr val="bg1"/>
              </a:solidFill>
            </a:endParaRPr>
          </a:p>
        </p:txBody>
      </p:sp>
      <p:sp>
        <p:nvSpPr>
          <p:cNvPr id="5" name="Rectángulo 4"/>
          <p:cNvSpPr/>
          <p:nvPr/>
        </p:nvSpPr>
        <p:spPr>
          <a:xfrm>
            <a:off x="838200" y="1606095"/>
            <a:ext cx="10515600" cy="1477328"/>
          </a:xfrm>
          <a:prstGeom prst="rect">
            <a:avLst/>
          </a:prstGeom>
        </p:spPr>
        <p:txBody>
          <a:bodyPr wrap="square">
            <a:spAutoFit/>
          </a:bodyPr>
          <a:lstStyle/>
          <a:p>
            <a:pPr algn="just"/>
            <a:r>
              <a:rPr lang="es-VE" dirty="0" smtClean="0"/>
              <a:t> Ejercicio N°3. Una plataforma horizontal con forma de disco circular gira en un plano horizontal alrededor de un eje vertical sin fricción, como se muestra en la figura. La plataforma tiene una masa M= 100 kg y un radio R=2,0 m. Una persona cuya masa es m=60 kg, camina lentamente desde el borde del disco hacia el centro. Si la velocidad angular del sistema es 2,0 rad/s cuando la persona está en el borde, ¿Cuál es la velocidad angular cuando llega a un punto r=0,50 m del centro?</a:t>
            </a:r>
            <a:endParaRPr lang="es-VE" dirty="0"/>
          </a:p>
        </p:txBody>
      </p:sp>
    </p:spTree>
    <p:extLst>
      <p:ext uri="{BB962C8B-B14F-4D97-AF65-F5344CB8AC3E}">
        <p14:creationId xmlns:p14="http://schemas.microsoft.com/office/powerpoint/2010/main" val="26446901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 name="Rectángulo 3"/>
              <p:cNvSpPr/>
              <p:nvPr/>
            </p:nvSpPr>
            <p:spPr>
              <a:xfrm>
                <a:off x="863958" y="1032743"/>
                <a:ext cx="10265806" cy="4922117"/>
              </a:xfrm>
              <a:prstGeom prst="rect">
                <a:avLst/>
              </a:prstGeom>
            </p:spPr>
            <p:txBody>
              <a:bodyPr wrap="square">
                <a:spAutoFit/>
              </a:bodyPr>
              <a:lstStyle/>
              <a:p>
                <a:r>
                  <a:rPr lang="es-VE" u="sng" dirty="0" smtClean="0"/>
                  <a:t>Interpretación</a:t>
                </a:r>
                <a:r>
                  <a:rPr lang="es-VE" dirty="0"/>
                  <a:t>: </a:t>
                </a:r>
              </a:p>
              <a:p>
                <a:r>
                  <a:rPr lang="es-VE" dirty="0" smtClean="0"/>
                  <a:t>Como no hay torque externos se conserva el momento angular, así que usamos el principio de conservación </a:t>
                </a:r>
              </a:p>
              <a:p>
                <a:pPr algn="ctr"/>
                <a14:m>
                  <m:oMathPara xmlns:m="http://schemas.openxmlformats.org/officeDocument/2006/math">
                    <m:oMathParaPr>
                      <m:jc m:val="centerGroup"/>
                    </m:oMathParaPr>
                    <m:oMath xmlns:m="http://schemas.openxmlformats.org/officeDocument/2006/math">
                      <m:sSub>
                        <m:sSubPr>
                          <m:ctrlPr>
                            <a:rPr lang="es-VE" i="1">
                              <a:latin typeface="Cambria Math" panose="02040503050406030204" pitchFamily="18" charset="0"/>
                              <a:ea typeface="Cambria Math" panose="02040503050406030204" pitchFamily="18" charset="0"/>
                            </a:rPr>
                          </m:ctrlPr>
                        </m:sSubPr>
                        <m:e>
                          <m:acc>
                            <m:accPr>
                              <m:chr m:val="⃗"/>
                              <m:ctrlPr>
                                <a:rPr lang="es-VE" i="1">
                                  <a:latin typeface="Cambria Math" panose="02040503050406030204" pitchFamily="18" charset="0"/>
                                  <a:ea typeface="Cambria Math" panose="02040503050406030204" pitchFamily="18" charset="0"/>
                                </a:rPr>
                              </m:ctrlPr>
                            </m:accPr>
                            <m:e>
                              <m:r>
                                <a:rPr lang="es-VE" i="1">
                                  <a:latin typeface="Cambria Math" panose="02040503050406030204" pitchFamily="18" charset="0"/>
                                  <a:ea typeface="Cambria Math" panose="02040503050406030204" pitchFamily="18" charset="0"/>
                                </a:rPr>
                                <m:t>𝐿</m:t>
                              </m:r>
                            </m:e>
                          </m:acc>
                        </m:e>
                        <m:sub>
                          <m:r>
                            <a:rPr lang="es-VE" i="1">
                              <a:latin typeface="Cambria Math" panose="02040503050406030204" pitchFamily="18" charset="0"/>
                              <a:ea typeface="Cambria Math" panose="02040503050406030204" pitchFamily="18" charset="0"/>
                            </a:rPr>
                            <m:t>𝑖</m:t>
                          </m:r>
                        </m:sub>
                      </m:sSub>
                      <m:r>
                        <a:rPr lang="es-VE" i="1">
                          <a:latin typeface="Cambria Math" panose="02040503050406030204" pitchFamily="18" charset="0"/>
                          <a:ea typeface="Cambria Math" panose="02040503050406030204" pitchFamily="18" charset="0"/>
                        </a:rPr>
                        <m:t>=</m:t>
                      </m:r>
                      <m:sSub>
                        <m:sSubPr>
                          <m:ctrlPr>
                            <a:rPr lang="es-VE" i="1">
                              <a:latin typeface="Cambria Math" panose="02040503050406030204" pitchFamily="18" charset="0"/>
                              <a:ea typeface="Cambria Math" panose="02040503050406030204" pitchFamily="18" charset="0"/>
                            </a:rPr>
                          </m:ctrlPr>
                        </m:sSubPr>
                        <m:e>
                          <m:acc>
                            <m:accPr>
                              <m:chr m:val="⃗"/>
                              <m:ctrlPr>
                                <a:rPr lang="es-VE" i="1">
                                  <a:latin typeface="Cambria Math" panose="02040503050406030204" pitchFamily="18" charset="0"/>
                                  <a:ea typeface="Cambria Math" panose="02040503050406030204" pitchFamily="18" charset="0"/>
                                </a:rPr>
                              </m:ctrlPr>
                            </m:accPr>
                            <m:e>
                              <m:r>
                                <a:rPr lang="es-VE" i="1">
                                  <a:latin typeface="Cambria Math" panose="02040503050406030204" pitchFamily="18" charset="0"/>
                                  <a:ea typeface="Cambria Math" panose="02040503050406030204" pitchFamily="18" charset="0"/>
                                </a:rPr>
                                <m:t>𝐿</m:t>
                              </m:r>
                            </m:e>
                          </m:acc>
                        </m:e>
                        <m:sub>
                          <m:r>
                            <a:rPr lang="es-VE" i="1">
                              <a:latin typeface="Cambria Math" panose="02040503050406030204" pitchFamily="18" charset="0"/>
                              <a:ea typeface="Cambria Math" panose="02040503050406030204" pitchFamily="18" charset="0"/>
                            </a:rPr>
                            <m:t>𝑓</m:t>
                          </m:r>
                        </m:sub>
                      </m:sSub>
                    </m:oMath>
                  </m:oMathPara>
                </a14:m>
                <a:endParaRPr lang="es-VE" dirty="0" smtClean="0"/>
              </a:p>
              <a:p>
                <a:pPr algn="ctr"/>
                <a:endParaRPr lang="es-VE" dirty="0"/>
              </a:p>
              <a:p>
                <a:pPr algn="just"/>
                <a14:m>
                  <m:oMathPara xmlns:m="http://schemas.openxmlformats.org/officeDocument/2006/math">
                    <m:oMathParaPr>
                      <m:jc m:val="centerGroup"/>
                    </m:oMathParaPr>
                    <m:oMath xmlns:m="http://schemas.openxmlformats.org/officeDocument/2006/math">
                      <m:sSub>
                        <m:sSubPr>
                          <m:ctrlPr>
                            <a:rPr lang="es-VE" i="1">
                              <a:latin typeface="Cambria Math" panose="02040503050406030204" pitchFamily="18" charset="0"/>
                              <a:ea typeface="Cambria Math" panose="02040503050406030204" pitchFamily="18" charset="0"/>
                            </a:rPr>
                          </m:ctrlPr>
                        </m:sSubPr>
                        <m:e>
                          <m:sSub>
                            <m:sSubPr>
                              <m:ctrlPr>
                                <a:rPr lang="es-VE" i="1" smtClean="0">
                                  <a:latin typeface="Cambria Math" panose="02040503050406030204" pitchFamily="18" charset="0"/>
                                  <a:ea typeface="Cambria Math" panose="02040503050406030204" pitchFamily="18" charset="0"/>
                                </a:rPr>
                              </m:ctrlPr>
                            </m:sSubPr>
                            <m:e>
                              <m:r>
                                <a:rPr lang="es-VE" b="0" i="1" smtClean="0">
                                  <a:latin typeface="Cambria Math" panose="02040503050406030204" pitchFamily="18" charset="0"/>
                                  <a:ea typeface="Cambria Math" panose="02040503050406030204" pitchFamily="18" charset="0"/>
                                </a:rPr>
                                <m:t>𝐼</m:t>
                              </m:r>
                            </m:e>
                            <m:sub>
                              <m:r>
                                <a:rPr lang="es-VE" b="0" i="1" smtClean="0">
                                  <a:latin typeface="Cambria Math" panose="02040503050406030204" pitchFamily="18" charset="0"/>
                                  <a:ea typeface="Cambria Math" panose="02040503050406030204" pitchFamily="18" charset="0"/>
                                </a:rPr>
                                <m:t>𝑖</m:t>
                              </m:r>
                            </m:sub>
                          </m:sSub>
                          <m:r>
                            <a:rPr lang="es-VE" i="1">
                              <a:latin typeface="Cambria Math" panose="02040503050406030204" pitchFamily="18" charset="0"/>
                              <a:ea typeface="Cambria Math" panose="02040503050406030204" pitchFamily="18" charset="0"/>
                            </a:rPr>
                            <m:t>𝜔</m:t>
                          </m:r>
                        </m:e>
                        <m:sub>
                          <m:r>
                            <a:rPr lang="es-VE" i="1">
                              <a:latin typeface="Cambria Math" panose="02040503050406030204" pitchFamily="18" charset="0"/>
                              <a:ea typeface="Cambria Math" panose="02040503050406030204" pitchFamily="18" charset="0"/>
                            </a:rPr>
                            <m:t>𝑖</m:t>
                          </m:r>
                        </m:sub>
                      </m:sSub>
                      <m:r>
                        <a:rPr lang="es-VE" i="1">
                          <a:latin typeface="Cambria Math" panose="02040503050406030204" pitchFamily="18" charset="0"/>
                          <a:ea typeface="Cambria Math" panose="02040503050406030204" pitchFamily="18" charset="0"/>
                        </a:rPr>
                        <m:t>=</m:t>
                      </m:r>
                      <m:sSub>
                        <m:sSubPr>
                          <m:ctrlPr>
                            <a:rPr lang="es-VE" i="1" smtClean="0">
                              <a:latin typeface="Cambria Math" panose="02040503050406030204" pitchFamily="18" charset="0"/>
                              <a:ea typeface="Cambria Math" panose="02040503050406030204" pitchFamily="18" charset="0"/>
                            </a:rPr>
                          </m:ctrlPr>
                        </m:sSubPr>
                        <m:e>
                          <m:r>
                            <a:rPr lang="es-VE" b="0" i="1" smtClean="0">
                              <a:latin typeface="Cambria Math" panose="02040503050406030204" pitchFamily="18" charset="0"/>
                              <a:ea typeface="Cambria Math" panose="02040503050406030204" pitchFamily="18" charset="0"/>
                            </a:rPr>
                            <m:t>𝐼</m:t>
                          </m:r>
                        </m:e>
                        <m:sub>
                          <m:r>
                            <a:rPr lang="es-VE" b="0" i="1" smtClean="0">
                              <a:latin typeface="Cambria Math" panose="02040503050406030204" pitchFamily="18" charset="0"/>
                              <a:ea typeface="Cambria Math" panose="02040503050406030204" pitchFamily="18" charset="0"/>
                            </a:rPr>
                            <m:t>𝑓</m:t>
                          </m:r>
                        </m:sub>
                      </m:sSub>
                      <m:sSub>
                        <m:sSubPr>
                          <m:ctrlPr>
                            <a:rPr lang="es-VE" i="1">
                              <a:latin typeface="Cambria Math" panose="02040503050406030204" pitchFamily="18" charset="0"/>
                              <a:ea typeface="Cambria Math" panose="02040503050406030204" pitchFamily="18" charset="0"/>
                            </a:rPr>
                          </m:ctrlPr>
                        </m:sSubPr>
                        <m:e>
                          <m:r>
                            <a:rPr lang="es-VE" i="1">
                              <a:latin typeface="Cambria Math" panose="02040503050406030204" pitchFamily="18" charset="0"/>
                              <a:ea typeface="Cambria Math" panose="02040503050406030204" pitchFamily="18" charset="0"/>
                            </a:rPr>
                            <m:t>𝜔</m:t>
                          </m:r>
                        </m:e>
                        <m:sub>
                          <m:r>
                            <a:rPr lang="es-VE" i="1">
                              <a:latin typeface="Cambria Math" panose="02040503050406030204" pitchFamily="18" charset="0"/>
                              <a:ea typeface="Cambria Math" panose="02040503050406030204" pitchFamily="18" charset="0"/>
                            </a:rPr>
                            <m:t>𝑓</m:t>
                          </m:r>
                        </m:sub>
                      </m:sSub>
                    </m:oMath>
                  </m:oMathPara>
                </a14:m>
                <a:endParaRPr lang="es-VE" dirty="0" smtClean="0"/>
              </a:p>
              <a:p>
                <a:pPr algn="just"/>
                <a:endParaRPr lang="es-VE" dirty="0"/>
              </a:p>
              <a:p>
                <a:pPr algn="just"/>
                <a14:m>
                  <m:oMathPara xmlns:m="http://schemas.openxmlformats.org/officeDocument/2006/math">
                    <m:oMathParaPr>
                      <m:jc m:val="centerGroup"/>
                    </m:oMathParaPr>
                    <m:oMath xmlns:m="http://schemas.openxmlformats.org/officeDocument/2006/math">
                      <m:sSub>
                        <m:sSubPr>
                          <m:ctrlPr>
                            <a:rPr lang="es-VE" i="1">
                              <a:latin typeface="Cambria Math" panose="02040503050406030204" pitchFamily="18" charset="0"/>
                              <a:ea typeface="Cambria Math" panose="02040503050406030204" pitchFamily="18" charset="0"/>
                            </a:rPr>
                          </m:ctrlPr>
                        </m:sSubPr>
                        <m:e>
                          <m:r>
                            <a:rPr lang="es-VE" i="1">
                              <a:latin typeface="Cambria Math" panose="02040503050406030204" pitchFamily="18" charset="0"/>
                              <a:ea typeface="Cambria Math" panose="02040503050406030204" pitchFamily="18" charset="0"/>
                            </a:rPr>
                            <m:t>𝐼</m:t>
                          </m:r>
                        </m:e>
                        <m:sub>
                          <m:r>
                            <a:rPr lang="es-VE" i="1">
                              <a:latin typeface="Cambria Math" panose="02040503050406030204" pitchFamily="18" charset="0"/>
                              <a:ea typeface="Cambria Math" panose="02040503050406030204" pitchFamily="18" charset="0"/>
                            </a:rPr>
                            <m:t>𝑖</m:t>
                          </m:r>
                        </m:sub>
                      </m:sSub>
                      <m:r>
                        <a:rPr lang="es-VE" i="1" smtClean="0">
                          <a:latin typeface="Cambria Math" panose="02040503050406030204" pitchFamily="18" charset="0"/>
                          <a:ea typeface="Cambria Math" panose="02040503050406030204" pitchFamily="18" charset="0"/>
                        </a:rPr>
                        <m:t>=</m:t>
                      </m:r>
                      <m:sSub>
                        <m:sSubPr>
                          <m:ctrlPr>
                            <a:rPr lang="es-VE" i="1" smtClean="0">
                              <a:latin typeface="Cambria Math" panose="02040503050406030204" pitchFamily="18" charset="0"/>
                              <a:ea typeface="Cambria Math" panose="02040503050406030204" pitchFamily="18" charset="0"/>
                            </a:rPr>
                          </m:ctrlPr>
                        </m:sSubPr>
                        <m:e>
                          <m:r>
                            <a:rPr lang="es-VE" b="0" i="1" smtClean="0">
                              <a:latin typeface="Cambria Math" panose="02040503050406030204" pitchFamily="18" charset="0"/>
                              <a:ea typeface="Cambria Math" panose="02040503050406030204" pitchFamily="18" charset="0"/>
                            </a:rPr>
                            <m:t>𝐼</m:t>
                          </m:r>
                        </m:e>
                        <m:sub>
                          <m:r>
                            <a:rPr lang="es-VE" b="0" i="1" smtClean="0">
                              <a:latin typeface="Cambria Math" panose="02040503050406030204" pitchFamily="18" charset="0"/>
                              <a:ea typeface="Cambria Math" panose="02040503050406030204" pitchFamily="18" charset="0"/>
                            </a:rPr>
                            <m:t>𝑝𝑙𝑎𝑡𝑓</m:t>
                          </m:r>
                          <m:r>
                            <a:rPr lang="es-VE" b="0"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𝑖</m:t>
                          </m:r>
                        </m:sub>
                      </m:sSub>
                      <m:r>
                        <a:rPr lang="es-VE" b="0" i="1" smtClean="0">
                          <a:latin typeface="Cambria Math" panose="02040503050406030204" pitchFamily="18" charset="0"/>
                          <a:ea typeface="Cambria Math" panose="02040503050406030204" pitchFamily="18" charset="0"/>
                        </a:rPr>
                        <m:t>+</m:t>
                      </m:r>
                      <m:sSub>
                        <m:sSubPr>
                          <m:ctrlPr>
                            <a:rPr lang="es-VE" b="0" i="1" smtClean="0">
                              <a:latin typeface="Cambria Math" panose="02040503050406030204" pitchFamily="18" charset="0"/>
                              <a:ea typeface="Cambria Math" panose="02040503050406030204" pitchFamily="18" charset="0"/>
                            </a:rPr>
                          </m:ctrlPr>
                        </m:sSubPr>
                        <m:e>
                          <m:r>
                            <a:rPr lang="es-VE" b="0" i="1" smtClean="0">
                              <a:latin typeface="Cambria Math" panose="02040503050406030204" pitchFamily="18" charset="0"/>
                              <a:ea typeface="Cambria Math" panose="02040503050406030204" pitchFamily="18" charset="0"/>
                            </a:rPr>
                            <m:t>𝐼</m:t>
                          </m:r>
                        </m:e>
                        <m:sub>
                          <m:r>
                            <a:rPr lang="es-VE" b="0" i="1" smtClean="0">
                              <a:latin typeface="Cambria Math" panose="02040503050406030204" pitchFamily="18" charset="0"/>
                              <a:ea typeface="Cambria Math" panose="02040503050406030204" pitchFamily="18" charset="0"/>
                            </a:rPr>
                            <m:t>𝑝𝑒𝑟𝑠</m:t>
                          </m:r>
                          <m:r>
                            <a:rPr lang="es-VE" b="0"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𝑖</m:t>
                          </m:r>
                        </m:sub>
                      </m:sSub>
                      <m:r>
                        <a:rPr lang="es-VE" b="0" i="1" smtClean="0">
                          <a:latin typeface="Cambria Math" panose="02040503050406030204" pitchFamily="18" charset="0"/>
                          <a:ea typeface="Cambria Math" panose="02040503050406030204" pitchFamily="18" charset="0"/>
                        </a:rPr>
                        <m:t>=</m:t>
                      </m:r>
                      <m:f>
                        <m:fPr>
                          <m:ctrlPr>
                            <a:rPr lang="es-VE" b="0" i="1" smtClean="0">
                              <a:latin typeface="Cambria Math" panose="02040503050406030204" pitchFamily="18" charset="0"/>
                              <a:ea typeface="Cambria Math" panose="02040503050406030204" pitchFamily="18" charset="0"/>
                            </a:rPr>
                          </m:ctrlPr>
                        </m:fPr>
                        <m:num>
                          <m:r>
                            <a:rPr lang="es-VE" b="0" i="1" smtClean="0">
                              <a:latin typeface="Cambria Math" panose="02040503050406030204" pitchFamily="18" charset="0"/>
                              <a:ea typeface="Cambria Math" panose="02040503050406030204" pitchFamily="18" charset="0"/>
                            </a:rPr>
                            <m:t>1</m:t>
                          </m:r>
                        </m:num>
                        <m:den>
                          <m:r>
                            <a:rPr lang="es-VE" b="0" i="1" smtClean="0">
                              <a:latin typeface="Cambria Math" panose="02040503050406030204" pitchFamily="18" charset="0"/>
                              <a:ea typeface="Cambria Math" panose="02040503050406030204" pitchFamily="18" charset="0"/>
                            </a:rPr>
                            <m:t>2</m:t>
                          </m:r>
                        </m:den>
                      </m:f>
                      <m:r>
                        <a:rPr lang="es-VE" b="0" i="1" smtClean="0">
                          <a:latin typeface="Cambria Math" panose="02040503050406030204" pitchFamily="18" charset="0"/>
                          <a:ea typeface="Cambria Math" panose="02040503050406030204" pitchFamily="18" charset="0"/>
                        </a:rPr>
                        <m:t>𝑀</m:t>
                      </m:r>
                      <m:sSup>
                        <m:sSupPr>
                          <m:ctrlPr>
                            <a:rPr lang="es-VE" b="0" i="1" smtClean="0">
                              <a:latin typeface="Cambria Math" panose="02040503050406030204" pitchFamily="18" charset="0"/>
                              <a:ea typeface="Cambria Math" panose="02040503050406030204" pitchFamily="18" charset="0"/>
                            </a:rPr>
                          </m:ctrlPr>
                        </m:sSupPr>
                        <m:e>
                          <m:r>
                            <a:rPr lang="es-VE" b="0" i="1" smtClean="0">
                              <a:latin typeface="Cambria Math" panose="02040503050406030204" pitchFamily="18" charset="0"/>
                              <a:ea typeface="Cambria Math" panose="02040503050406030204" pitchFamily="18" charset="0"/>
                            </a:rPr>
                            <m:t>𝑅</m:t>
                          </m:r>
                        </m:e>
                        <m:sup>
                          <m:r>
                            <a:rPr lang="es-VE" b="0" i="1" smtClean="0">
                              <a:latin typeface="Cambria Math" panose="02040503050406030204" pitchFamily="18" charset="0"/>
                              <a:ea typeface="Cambria Math" panose="02040503050406030204" pitchFamily="18" charset="0"/>
                            </a:rPr>
                            <m:t>2</m:t>
                          </m:r>
                        </m:sup>
                      </m:sSup>
                      <m:r>
                        <a:rPr lang="es-VE" b="0"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𝑚</m:t>
                      </m:r>
                      <m:sSup>
                        <m:sSupPr>
                          <m:ctrlPr>
                            <a:rPr lang="es-VE" b="0" i="1" smtClean="0">
                              <a:latin typeface="Cambria Math" panose="02040503050406030204" pitchFamily="18" charset="0"/>
                              <a:ea typeface="Cambria Math" panose="02040503050406030204" pitchFamily="18" charset="0"/>
                            </a:rPr>
                          </m:ctrlPr>
                        </m:sSupPr>
                        <m:e>
                          <m:r>
                            <a:rPr lang="es-VE" b="0" i="1" smtClean="0">
                              <a:latin typeface="Cambria Math" panose="02040503050406030204" pitchFamily="18" charset="0"/>
                              <a:ea typeface="Cambria Math" panose="02040503050406030204" pitchFamily="18" charset="0"/>
                            </a:rPr>
                            <m:t>𝑅</m:t>
                          </m:r>
                        </m:e>
                        <m:sup>
                          <m:r>
                            <a:rPr lang="es-VE" b="0" i="1" smtClean="0">
                              <a:latin typeface="Cambria Math" panose="02040503050406030204" pitchFamily="18" charset="0"/>
                              <a:ea typeface="Cambria Math" panose="02040503050406030204" pitchFamily="18" charset="0"/>
                            </a:rPr>
                            <m:t>2</m:t>
                          </m:r>
                        </m:sup>
                      </m:sSup>
                    </m:oMath>
                  </m:oMathPara>
                </a14:m>
                <a:endParaRPr lang="es-VE" dirty="0" smtClean="0"/>
              </a:p>
              <a:p>
                <a:pPr algn="just"/>
                <a:r>
                  <a:rPr lang="es-VE" dirty="0" smtClean="0"/>
                  <a:t>Y</a:t>
                </a:r>
              </a:p>
              <a:p>
                <a:pPr algn="just"/>
                <a14:m>
                  <m:oMathPara xmlns:m="http://schemas.openxmlformats.org/officeDocument/2006/math">
                    <m:oMathParaPr>
                      <m:jc m:val="centerGroup"/>
                    </m:oMathParaPr>
                    <m:oMath xmlns:m="http://schemas.openxmlformats.org/officeDocument/2006/math">
                      <m:sSub>
                        <m:sSubPr>
                          <m:ctrlPr>
                            <a:rPr lang="es-VE" i="1">
                              <a:latin typeface="Cambria Math" panose="02040503050406030204" pitchFamily="18" charset="0"/>
                              <a:ea typeface="Cambria Math" panose="02040503050406030204" pitchFamily="18" charset="0"/>
                            </a:rPr>
                          </m:ctrlPr>
                        </m:sSubPr>
                        <m:e>
                          <m:r>
                            <a:rPr lang="es-VE" i="1">
                              <a:latin typeface="Cambria Math" panose="02040503050406030204" pitchFamily="18" charset="0"/>
                              <a:ea typeface="Cambria Math" panose="02040503050406030204" pitchFamily="18" charset="0"/>
                            </a:rPr>
                            <m:t>𝐼</m:t>
                          </m:r>
                        </m:e>
                        <m:sub>
                          <m:r>
                            <a:rPr lang="es-VE" b="0" i="1" smtClean="0">
                              <a:latin typeface="Cambria Math" panose="02040503050406030204" pitchFamily="18" charset="0"/>
                              <a:ea typeface="Cambria Math" panose="02040503050406030204" pitchFamily="18" charset="0"/>
                            </a:rPr>
                            <m:t>𝑓</m:t>
                          </m:r>
                        </m:sub>
                      </m:sSub>
                      <m:r>
                        <a:rPr lang="es-VE" i="1">
                          <a:latin typeface="Cambria Math" panose="02040503050406030204" pitchFamily="18" charset="0"/>
                          <a:ea typeface="Cambria Math" panose="02040503050406030204" pitchFamily="18" charset="0"/>
                        </a:rPr>
                        <m:t>=</m:t>
                      </m:r>
                      <m:sSub>
                        <m:sSubPr>
                          <m:ctrlPr>
                            <a:rPr lang="es-VE" i="1">
                              <a:latin typeface="Cambria Math" panose="02040503050406030204" pitchFamily="18" charset="0"/>
                              <a:ea typeface="Cambria Math" panose="02040503050406030204" pitchFamily="18" charset="0"/>
                            </a:rPr>
                          </m:ctrlPr>
                        </m:sSubPr>
                        <m:e>
                          <m:r>
                            <a:rPr lang="es-VE" i="1">
                              <a:latin typeface="Cambria Math" panose="02040503050406030204" pitchFamily="18" charset="0"/>
                              <a:ea typeface="Cambria Math" panose="02040503050406030204" pitchFamily="18" charset="0"/>
                            </a:rPr>
                            <m:t>𝐼</m:t>
                          </m:r>
                        </m:e>
                        <m:sub>
                          <m:r>
                            <a:rPr lang="es-VE" i="1">
                              <a:latin typeface="Cambria Math" panose="02040503050406030204" pitchFamily="18" charset="0"/>
                              <a:ea typeface="Cambria Math" panose="02040503050406030204" pitchFamily="18" charset="0"/>
                            </a:rPr>
                            <m:t>𝑝𝑙𝑎𝑡𝑓</m:t>
                          </m:r>
                          <m:r>
                            <a:rPr lang="es-VE" i="1">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𝑓</m:t>
                          </m:r>
                        </m:sub>
                      </m:sSub>
                      <m:r>
                        <a:rPr lang="es-VE" i="1">
                          <a:latin typeface="Cambria Math" panose="02040503050406030204" pitchFamily="18" charset="0"/>
                          <a:ea typeface="Cambria Math" panose="02040503050406030204" pitchFamily="18" charset="0"/>
                        </a:rPr>
                        <m:t>+</m:t>
                      </m:r>
                      <m:sSub>
                        <m:sSubPr>
                          <m:ctrlPr>
                            <a:rPr lang="es-VE" i="1">
                              <a:latin typeface="Cambria Math" panose="02040503050406030204" pitchFamily="18" charset="0"/>
                              <a:ea typeface="Cambria Math" panose="02040503050406030204" pitchFamily="18" charset="0"/>
                            </a:rPr>
                          </m:ctrlPr>
                        </m:sSubPr>
                        <m:e>
                          <m:r>
                            <a:rPr lang="es-VE" i="1">
                              <a:latin typeface="Cambria Math" panose="02040503050406030204" pitchFamily="18" charset="0"/>
                              <a:ea typeface="Cambria Math" panose="02040503050406030204" pitchFamily="18" charset="0"/>
                            </a:rPr>
                            <m:t>𝐼</m:t>
                          </m:r>
                        </m:e>
                        <m:sub>
                          <m:r>
                            <a:rPr lang="es-VE" i="1">
                              <a:latin typeface="Cambria Math" panose="02040503050406030204" pitchFamily="18" charset="0"/>
                              <a:ea typeface="Cambria Math" panose="02040503050406030204" pitchFamily="18" charset="0"/>
                            </a:rPr>
                            <m:t>𝑝𝑒𝑟𝑠</m:t>
                          </m:r>
                          <m:r>
                            <a:rPr lang="es-VE" i="1">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𝑓</m:t>
                          </m:r>
                        </m:sub>
                      </m:sSub>
                      <m:r>
                        <a:rPr lang="es-VE" i="1">
                          <a:latin typeface="Cambria Math" panose="02040503050406030204" pitchFamily="18" charset="0"/>
                          <a:ea typeface="Cambria Math" panose="02040503050406030204" pitchFamily="18" charset="0"/>
                        </a:rPr>
                        <m:t>=</m:t>
                      </m:r>
                      <m:f>
                        <m:fPr>
                          <m:ctrlPr>
                            <a:rPr lang="es-VE" i="1">
                              <a:latin typeface="Cambria Math" panose="02040503050406030204" pitchFamily="18" charset="0"/>
                              <a:ea typeface="Cambria Math" panose="02040503050406030204" pitchFamily="18" charset="0"/>
                            </a:rPr>
                          </m:ctrlPr>
                        </m:fPr>
                        <m:num>
                          <m:r>
                            <a:rPr lang="es-VE" i="1">
                              <a:latin typeface="Cambria Math" panose="02040503050406030204" pitchFamily="18" charset="0"/>
                              <a:ea typeface="Cambria Math" panose="02040503050406030204" pitchFamily="18" charset="0"/>
                            </a:rPr>
                            <m:t>1</m:t>
                          </m:r>
                        </m:num>
                        <m:den>
                          <m:r>
                            <a:rPr lang="es-VE" i="1">
                              <a:latin typeface="Cambria Math" panose="02040503050406030204" pitchFamily="18" charset="0"/>
                              <a:ea typeface="Cambria Math" panose="02040503050406030204" pitchFamily="18" charset="0"/>
                            </a:rPr>
                            <m:t>2</m:t>
                          </m:r>
                        </m:den>
                      </m:f>
                      <m:r>
                        <a:rPr lang="es-VE" i="1">
                          <a:latin typeface="Cambria Math" panose="02040503050406030204" pitchFamily="18" charset="0"/>
                          <a:ea typeface="Cambria Math" panose="02040503050406030204" pitchFamily="18" charset="0"/>
                        </a:rPr>
                        <m:t>𝑀</m:t>
                      </m:r>
                      <m:sSup>
                        <m:sSupPr>
                          <m:ctrlPr>
                            <a:rPr lang="es-VE" i="1">
                              <a:latin typeface="Cambria Math" panose="02040503050406030204" pitchFamily="18" charset="0"/>
                              <a:ea typeface="Cambria Math" panose="02040503050406030204" pitchFamily="18" charset="0"/>
                            </a:rPr>
                          </m:ctrlPr>
                        </m:sSupPr>
                        <m:e>
                          <m:r>
                            <a:rPr lang="es-VE" i="1">
                              <a:latin typeface="Cambria Math" panose="02040503050406030204" pitchFamily="18" charset="0"/>
                              <a:ea typeface="Cambria Math" panose="02040503050406030204" pitchFamily="18" charset="0"/>
                            </a:rPr>
                            <m:t>𝑅</m:t>
                          </m:r>
                        </m:e>
                        <m:sup>
                          <m:r>
                            <a:rPr lang="es-VE" i="1">
                              <a:latin typeface="Cambria Math" panose="02040503050406030204" pitchFamily="18" charset="0"/>
                              <a:ea typeface="Cambria Math" panose="02040503050406030204" pitchFamily="18" charset="0"/>
                            </a:rPr>
                            <m:t>2</m:t>
                          </m:r>
                        </m:sup>
                      </m:sSup>
                      <m:r>
                        <a:rPr lang="es-VE" i="1">
                          <a:latin typeface="Cambria Math" panose="02040503050406030204" pitchFamily="18" charset="0"/>
                          <a:ea typeface="Cambria Math" panose="02040503050406030204" pitchFamily="18" charset="0"/>
                        </a:rPr>
                        <m:t>+</m:t>
                      </m:r>
                      <m:r>
                        <a:rPr lang="es-VE" i="1">
                          <a:latin typeface="Cambria Math" panose="02040503050406030204" pitchFamily="18" charset="0"/>
                          <a:ea typeface="Cambria Math" panose="02040503050406030204" pitchFamily="18" charset="0"/>
                        </a:rPr>
                        <m:t>𝑚</m:t>
                      </m:r>
                      <m:sSup>
                        <m:sSupPr>
                          <m:ctrlPr>
                            <a:rPr lang="es-VE" i="1">
                              <a:latin typeface="Cambria Math" panose="02040503050406030204" pitchFamily="18" charset="0"/>
                              <a:ea typeface="Cambria Math" panose="02040503050406030204" pitchFamily="18" charset="0"/>
                            </a:rPr>
                          </m:ctrlPr>
                        </m:sSupPr>
                        <m:e>
                          <m:r>
                            <a:rPr lang="es-VE" b="0" i="1" smtClean="0">
                              <a:latin typeface="Cambria Math" panose="02040503050406030204" pitchFamily="18" charset="0"/>
                              <a:ea typeface="Cambria Math" panose="02040503050406030204" pitchFamily="18" charset="0"/>
                            </a:rPr>
                            <m:t>𝑟</m:t>
                          </m:r>
                        </m:e>
                        <m:sup>
                          <m:r>
                            <a:rPr lang="es-VE" i="1">
                              <a:latin typeface="Cambria Math" panose="02040503050406030204" pitchFamily="18" charset="0"/>
                              <a:ea typeface="Cambria Math" panose="02040503050406030204" pitchFamily="18" charset="0"/>
                            </a:rPr>
                            <m:t>2</m:t>
                          </m:r>
                        </m:sup>
                      </m:sSup>
                    </m:oMath>
                  </m:oMathPara>
                </a14:m>
                <a:endParaRPr lang="es-VE" dirty="0" smtClean="0"/>
              </a:p>
              <a:p>
                <a:pPr algn="just"/>
                <a:r>
                  <a:rPr lang="es-VE" dirty="0" smtClean="0"/>
                  <a:t>Donde </a:t>
                </a:r>
                <a14:m>
                  <m:oMath xmlns:m="http://schemas.openxmlformats.org/officeDocument/2006/math">
                    <m:r>
                      <a:rPr lang="es-VE" i="1">
                        <a:latin typeface="Cambria Math" panose="02040503050406030204" pitchFamily="18" charset="0"/>
                        <a:ea typeface="Cambria Math" panose="02040503050406030204" pitchFamily="18" charset="0"/>
                      </a:rPr>
                      <m:t>𝑟</m:t>
                    </m:r>
                    <m:r>
                      <a:rPr lang="es-VE" i="1" smtClean="0">
                        <a:latin typeface="Cambria Math" panose="02040503050406030204" pitchFamily="18" charset="0"/>
                        <a:ea typeface="Cambria Math" panose="02040503050406030204" pitchFamily="18" charset="0"/>
                      </a:rPr>
                      <m:t>&lt;</m:t>
                    </m:r>
                    <m:r>
                      <a:rPr lang="es-VE" b="0" i="1" smtClean="0">
                        <a:latin typeface="Cambria Math" panose="02040503050406030204" pitchFamily="18" charset="0"/>
                        <a:ea typeface="Cambria Math" panose="02040503050406030204" pitchFamily="18" charset="0"/>
                      </a:rPr>
                      <m:t>𝑅</m:t>
                    </m:r>
                  </m:oMath>
                </a14:m>
                <a:r>
                  <a:rPr lang="es-VE" dirty="0" smtClean="0"/>
                  <a:t>, entonces </a:t>
                </a:r>
              </a:p>
              <a:p>
                <a:pPr algn="just"/>
                <a:endParaRPr lang="es-VE" dirty="0"/>
              </a:p>
              <a:p>
                <a:pPr algn="just"/>
                <a14:m>
                  <m:oMathPara xmlns:m="http://schemas.openxmlformats.org/officeDocument/2006/math">
                    <m:oMathParaPr>
                      <m:jc m:val="centerGroup"/>
                    </m:oMathParaPr>
                    <m:oMath xmlns:m="http://schemas.openxmlformats.org/officeDocument/2006/math">
                      <m:sSub>
                        <m:sSubPr>
                          <m:ctrlPr>
                            <a:rPr lang="es-VE" i="1" smtClean="0">
                              <a:latin typeface="Cambria Math" panose="02040503050406030204" pitchFamily="18" charset="0"/>
                            </a:rPr>
                          </m:ctrlPr>
                        </m:sSubPr>
                        <m:e>
                          <m:r>
                            <a:rPr lang="es-VE" i="1" smtClean="0">
                              <a:latin typeface="Cambria Math" panose="02040503050406030204" pitchFamily="18" charset="0"/>
                              <a:ea typeface="Cambria Math" panose="02040503050406030204" pitchFamily="18" charset="0"/>
                            </a:rPr>
                            <m:t>𝜔</m:t>
                          </m:r>
                        </m:e>
                        <m:sub>
                          <m:r>
                            <a:rPr lang="es-VE" b="0" i="1" smtClean="0">
                              <a:latin typeface="Cambria Math" panose="02040503050406030204" pitchFamily="18" charset="0"/>
                            </a:rPr>
                            <m:t>𝑓</m:t>
                          </m:r>
                        </m:sub>
                      </m:sSub>
                      <m:r>
                        <a:rPr lang="es-VE" i="1" smtClean="0">
                          <a:latin typeface="Cambria Math" panose="02040503050406030204" pitchFamily="18" charset="0"/>
                          <a:ea typeface="Cambria Math" panose="02040503050406030204" pitchFamily="18" charset="0"/>
                        </a:rPr>
                        <m:t>=</m:t>
                      </m:r>
                      <m:f>
                        <m:fPr>
                          <m:ctrlPr>
                            <a:rPr lang="es-VE" i="1" smtClean="0">
                              <a:latin typeface="Cambria Math" panose="02040503050406030204" pitchFamily="18" charset="0"/>
                              <a:ea typeface="Cambria Math" panose="02040503050406030204" pitchFamily="18" charset="0"/>
                            </a:rPr>
                          </m:ctrlPr>
                        </m:fPr>
                        <m:num>
                          <m:d>
                            <m:dPr>
                              <m:ctrlPr>
                                <a:rPr lang="es-VE" i="1" smtClean="0">
                                  <a:latin typeface="Cambria Math" panose="02040503050406030204" pitchFamily="18" charset="0"/>
                                  <a:ea typeface="Cambria Math" panose="02040503050406030204" pitchFamily="18" charset="0"/>
                                </a:rPr>
                              </m:ctrlPr>
                            </m:dPr>
                            <m:e>
                              <m:f>
                                <m:fPr>
                                  <m:ctrlPr>
                                    <a:rPr lang="es-VE" i="1" smtClean="0">
                                      <a:latin typeface="Cambria Math" panose="02040503050406030204" pitchFamily="18" charset="0"/>
                                      <a:ea typeface="Cambria Math" panose="02040503050406030204" pitchFamily="18" charset="0"/>
                                    </a:rPr>
                                  </m:ctrlPr>
                                </m:fPr>
                                <m:num>
                                  <m:r>
                                    <a:rPr lang="es-VE" b="0" i="1" smtClean="0">
                                      <a:latin typeface="Cambria Math" panose="02040503050406030204" pitchFamily="18" charset="0"/>
                                      <a:ea typeface="Cambria Math" panose="02040503050406030204" pitchFamily="18" charset="0"/>
                                    </a:rPr>
                                    <m:t>1</m:t>
                                  </m:r>
                                </m:num>
                                <m:den>
                                  <m:r>
                                    <a:rPr lang="es-VE" b="0" i="1" smtClean="0">
                                      <a:latin typeface="Cambria Math" panose="02040503050406030204" pitchFamily="18" charset="0"/>
                                      <a:ea typeface="Cambria Math" panose="02040503050406030204" pitchFamily="18" charset="0"/>
                                    </a:rPr>
                                    <m:t>2</m:t>
                                  </m:r>
                                </m:den>
                              </m:f>
                              <m:r>
                                <a:rPr lang="es-VE" b="0" i="1" smtClean="0">
                                  <a:latin typeface="Cambria Math" panose="02040503050406030204" pitchFamily="18" charset="0"/>
                                  <a:ea typeface="Cambria Math" panose="02040503050406030204" pitchFamily="18" charset="0"/>
                                </a:rPr>
                                <m:t>𝑀</m:t>
                              </m:r>
                              <m:sSup>
                                <m:sSupPr>
                                  <m:ctrlPr>
                                    <a:rPr lang="es-VE" b="0" i="1" smtClean="0">
                                      <a:latin typeface="Cambria Math" panose="02040503050406030204" pitchFamily="18" charset="0"/>
                                      <a:ea typeface="Cambria Math" panose="02040503050406030204" pitchFamily="18" charset="0"/>
                                    </a:rPr>
                                  </m:ctrlPr>
                                </m:sSupPr>
                                <m:e>
                                  <m:r>
                                    <a:rPr lang="es-VE" b="0" i="1" smtClean="0">
                                      <a:latin typeface="Cambria Math" panose="02040503050406030204" pitchFamily="18" charset="0"/>
                                      <a:ea typeface="Cambria Math" panose="02040503050406030204" pitchFamily="18" charset="0"/>
                                    </a:rPr>
                                    <m:t>𝑅</m:t>
                                  </m:r>
                                </m:e>
                                <m:sup>
                                  <m:r>
                                    <a:rPr lang="es-VE" b="0" i="1" smtClean="0">
                                      <a:latin typeface="Cambria Math" panose="02040503050406030204" pitchFamily="18" charset="0"/>
                                      <a:ea typeface="Cambria Math" panose="02040503050406030204" pitchFamily="18" charset="0"/>
                                    </a:rPr>
                                    <m:t>2</m:t>
                                  </m:r>
                                </m:sup>
                              </m:sSup>
                              <m:r>
                                <a:rPr lang="es-VE" b="0"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𝑚</m:t>
                              </m:r>
                              <m:sSup>
                                <m:sSupPr>
                                  <m:ctrlPr>
                                    <a:rPr lang="es-VE" b="0" i="1" smtClean="0">
                                      <a:latin typeface="Cambria Math" panose="02040503050406030204" pitchFamily="18" charset="0"/>
                                      <a:ea typeface="Cambria Math" panose="02040503050406030204" pitchFamily="18" charset="0"/>
                                    </a:rPr>
                                  </m:ctrlPr>
                                </m:sSupPr>
                                <m:e>
                                  <m:r>
                                    <a:rPr lang="es-VE" b="0" i="1" smtClean="0">
                                      <a:latin typeface="Cambria Math" panose="02040503050406030204" pitchFamily="18" charset="0"/>
                                      <a:ea typeface="Cambria Math" panose="02040503050406030204" pitchFamily="18" charset="0"/>
                                    </a:rPr>
                                    <m:t>𝑅</m:t>
                                  </m:r>
                                </m:e>
                                <m:sup>
                                  <m:r>
                                    <a:rPr lang="es-VE" b="0" i="1" smtClean="0">
                                      <a:latin typeface="Cambria Math" panose="02040503050406030204" pitchFamily="18" charset="0"/>
                                      <a:ea typeface="Cambria Math" panose="02040503050406030204" pitchFamily="18" charset="0"/>
                                    </a:rPr>
                                    <m:t>2</m:t>
                                  </m:r>
                                </m:sup>
                              </m:sSup>
                            </m:e>
                          </m:d>
                        </m:num>
                        <m:den>
                          <m:d>
                            <m:dPr>
                              <m:ctrlPr>
                                <a:rPr lang="es-VE" i="1" smtClean="0">
                                  <a:latin typeface="Cambria Math" panose="02040503050406030204" pitchFamily="18" charset="0"/>
                                  <a:ea typeface="Cambria Math" panose="02040503050406030204" pitchFamily="18" charset="0"/>
                                </a:rPr>
                              </m:ctrlPr>
                            </m:dPr>
                            <m:e>
                              <m:f>
                                <m:fPr>
                                  <m:ctrlPr>
                                    <a:rPr lang="es-VE" i="1" smtClean="0">
                                      <a:latin typeface="Cambria Math" panose="02040503050406030204" pitchFamily="18" charset="0"/>
                                      <a:ea typeface="Cambria Math" panose="02040503050406030204" pitchFamily="18" charset="0"/>
                                    </a:rPr>
                                  </m:ctrlPr>
                                </m:fPr>
                                <m:num>
                                  <m:r>
                                    <a:rPr lang="es-VE" b="0" i="1" smtClean="0">
                                      <a:latin typeface="Cambria Math" panose="02040503050406030204" pitchFamily="18" charset="0"/>
                                      <a:ea typeface="Cambria Math" panose="02040503050406030204" pitchFamily="18" charset="0"/>
                                    </a:rPr>
                                    <m:t>1</m:t>
                                  </m:r>
                                </m:num>
                                <m:den>
                                  <m:r>
                                    <a:rPr lang="es-VE" b="0" i="1" smtClean="0">
                                      <a:latin typeface="Cambria Math" panose="02040503050406030204" pitchFamily="18" charset="0"/>
                                      <a:ea typeface="Cambria Math" panose="02040503050406030204" pitchFamily="18" charset="0"/>
                                    </a:rPr>
                                    <m:t>2</m:t>
                                  </m:r>
                                </m:den>
                              </m:f>
                              <m:r>
                                <a:rPr lang="es-VE" i="1">
                                  <a:latin typeface="Cambria Math" panose="02040503050406030204" pitchFamily="18" charset="0"/>
                                  <a:ea typeface="Cambria Math" panose="02040503050406030204" pitchFamily="18" charset="0"/>
                                </a:rPr>
                                <m:t>𝑀</m:t>
                              </m:r>
                              <m:sSup>
                                <m:sSupPr>
                                  <m:ctrlPr>
                                    <a:rPr lang="es-VE" i="1">
                                      <a:latin typeface="Cambria Math" panose="02040503050406030204" pitchFamily="18" charset="0"/>
                                      <a:ea typeface="Cambria Math" panose="02040503050406030204" pitchFamily="18" charset="0"/>
                                    </a:rPr>
                                  </m:ctrlPr>
                                </m:sSupPr>
                                <m:e>
                                  <m:r>
                                    <a:rPr lang="es-VE" i="1">
                                      <a:latin typeface="Cambria Math" panose="02040503050406030204" pitchFamily="18" charset="0"/>
                                      <a:ea typeface="Cambria Math" panose="02040503050406030204" pitchFamily="18" charset="0"/>
                                    </a:rPr>
                                    <m:t>𝑅</m:t>
                                  </m:r>
                                </m:e>
                                <m:sup>
                                  <m:r>
                                    <a:rPr lang="es-VE" i="1">
                                      <a:latin typeface="Cambria Math" panose="02040503050406030204" pitchFamily="18" charset="0"/>
                                      <a:ea typeface="Cambria Math" panose="02040503050406030204" pitchFamily="18" charset="0"/>
                                    </a:rPr>
                                    <m:t>2</m:t>
                                  </m:r>
                                </m:sup>
                              </m:sSup>
                              <m:r>
                                <a:rPr lang="es-VE" i="1">
                                  <a:latin typeface="Cambria Math" panose="02040503050406030204" pitchFamily="18" charset="0"/>
                                  <a:ea typeface="Cambria Math" panose="02040503050406030204" pitchFamily="18" charset="0"/>
                                </a:rPr>
                                <m:t>+</m:t>
                              </m:r>
                              <m:r>
                                <a:rPr lang="es-VE" i="1">
                                  <a:latin typeface="Cambria Math" panose="02040503050406030204" pitchFamily="18" charset="0"/>
                                  <a:ea typeface="Cambria Math" panose="02040503050406030204" pitchFamily="18" charset="0"/>
                                </a:rPr>
                                <m:t>𝑚</m:t>
                              </m:r>
                              <m:sSup>
                                <m:sSupPr>
                                  <m:ctrlPr>
                                    <a:rPr lang="es-VE" i="1">
                                      <a:latin typeface="Cambria Math" panose="02040503050406030204" pitchFamily="18" charset="0"/>
                                      <a:ea typeface="Cambria Math" panose="02040503050406030204" pitchFamily="18" charset="0"/>
                                    </a:rPr>
                                  </m:ctrlPr>
                                </m:sSupPr>
                                <m:e>
                                  <m:r>
                                    <a:rPr lang="es-VE" b="0" i="1" smtClean="0">
                                      <a:latin typeface="Cambria Math" panose="02040503050406030204" pitchFamily="18" charset="0"/>
                                      <a:ea typeface="Cambria Math" panose="02040503050406030204" pitchFamily="18" charset="0"/>
                                    </a:rPr>
                                    <m:t>𝑟</m:t>
                                  </m:r>
                                </m:e>
                                <m:sup>
                                  <m:r>
                                    <a:rPr lang="es-VE" i="1">
                                      <a:latin typeface="Cambria Math" panose="02040503050406030204" pitchFamily="18" charset="0"/>
                                      <a:ea typeface="Cambria Math" panose="02040503050406030204" pitchFamily="18" charset="0"/>
                                    </a:rPr>
                                    <m:t>2</m:t>
                                  </m:r>
                                </m:sup>
                              </m:sSup>
                            </m:e>
                          </m:d>
                        </m:den>
                      </m:f>
                      <m:sSub>
                        <m:sSubPr>
                          <m:ctrlPr>
                            <a:rPr lang="es-VE" i="1" smtClean="0">
                              <a:latin typeface="Cambria Math" panose="02040503050406030204" pitchFamily="18" charset="0"/>
                              <a:ea typeface="Cambria Math" panose="02040503050406030204" pitchFamily="18" charset="0"/>
                            </a:rPr>
                          </m:ctrlPr>
                        </m:sSubPr>
                        <m:e>
                          <m:r>
                            <a:rPr lang="es-VE" i="1" smtClean="0">
                              <a:latin typeface="Cambria Math" panose="02040503050406030204" pitchFamily="18" charset="0"/>
                              <a:ea typeface="Cambria Math" panose="02040503050406030204" pitchFamily="18" charset="0"/>
                            </a:rPr>
                            <m:t>𝜔</m:t>
                          </m:r>
                        </m:e>
                        <m:sub>
                          <m:r>
                            <a:rPr lang="es-VE" b="0" i="1" smtClean="0">
                              <a:latin typeface="Cambria Math" panose="02040503050406030204" pitchFamily="18" charset="0"/>
                              <a:ea typeface="Cambria Math" panose="02040503050406030204" pitchFamily="18" charset="0"/>
                            </a:rPr>
                            <m:t>𝑖</m:t>
                          </m:r>
                        </m:sub>
                      </m:sSub>
                      <m:r>
                        <a:rPr lang="es-VE"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4,1</m:t>
                      </m:r>
                      <m:r>
                        <a:rPr lang="es-VE" b="0" i="1" smtClean="0">
                          <a:latin typeface="Cambria Math" panose="02040503050406030204" pitchFamily="18" charset="0"/>
                          <a:ea typeface="Cambria Math" panose="02040503050406030204" pitchFamily="18" charset="0"/>
                        </a:rPr>
                        <m:t>𝑟𝑎𝑑</m:t>
                      </m:r>
                      <m:r>
                        <a:rPr lang="es-VE" b="0"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𝑠</m:t>
                      </m:r>
                    </m:oMath>
                  </m:oMathPara>
                </a14:m>
                <a:endParaRPr lang="es-VE" dirty="0" smtClean="0"/>
              </a:p>
              <a:p>
                <a:pPr algn="just"/>
                <a:r>
                  <a:rPr lang="es-VE" dirty="0" smtClean="0"/>
                  <a:t>La velocidad angular aumenta</a:t>
                </a:r>
              </a:p>
            </p:txBody>
          </p:sp>
        </mc:Choice>
        <mc:Fallback>
          <p:sp>
            <p:nvSpPr>
              <p:cNvPr id="4" name="Rectángulo 3"/>
              <p:cNvSpPr>
                <a:spLocks noRot="1" noChangeAspect="1" noMove="1" noResize="1" noEditPoints="1" noAdjustHandles="1" noChangeArrowheads="1" noChangeShapeType="1" noTextEdit="1"/>
              </p:cNvSpPr>
              <p:nvPr/>
            </p:nvSpPr>
            <p:spPr>
              <a:xfrm>
                <a:off x="863958" y="1032743"/>
                <a:ext cx="10265806" cy="4922117"/>
              </a:xfrm>
              <a:prstGeom prst="rect">
                <a:avLst/>
              </a:prstGeom>
              <a:blipFill rotWithShape="0">
                <a:blip r:embed="rId2"/>
                <a:stretch>
                  <a:fillRect l="-534" t="-619" r="-119" b="-990"/>
                </a:stretch>
              </a:blipFill>
            </p:spPr>
            <p:txBody>
              <a:bodyPr/>
              <a:lstStyle/>
              <a:p>
                <a:r>
                  <a:rPr lang="es-VE">
                    <a:noFill/>
                  </a:rPr>
                  <a:t> </a:t>
                </a:r>
              </a:p>
            </p:txBody>
          </p:sp>
        </mc:Fallback>
      </mc:AlternateContent>
    </p:spTree>
    <p:extLst>
      <p:ext uri="{BB962C8B-B14F-4D97-AF65-F5344CB8AC3E}">
        <p14:creationId xmlns:p14="http://schemas.microsoft.com/office/powerpoint/2010/main" val="2464733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3573485" y="994122"/>
            <a:ext cx="2525339" cy="3461967"/>
          </a:xfrm>
          <a:prstGeom prst="rect">
            <a:avLst/>
          </a:prstGeom>
        </p:spPr>
      </p:pic>
      <p:sp>
        <p:nvSpPr>
          <p:cNvPr id="6" name="Rectángulo 5"/>
          <p:cNvSpPr/>
          <p:nvPr/>
        </p:nvSpPr>
        <p:spPr>
          <a:xfrm>
            <a:off x="1345440" y="4657383"/>
            <a:ext cx="9550087" cy="1569660"/>
          </a:xfrm>
          <a:prstGeom prst="rect">
            <a:avLst/>
          </a:prstGeom>
        </p:spPr>
        <p:txBody>
          <a:bodyPr wrap="square">
            <a:spAutoFit/>
          </a:bodyPr>
          <a:lstStyle/>
          <a:p>
            <a:r>
              <a:rPr lang="es-VE" sz="1600" dirty="0" smtClean="0"/>
              <a:t>Figura 1. Una patinadora se desliza rápidamente hacia el poste, apuntando un poco hacia un lado para que no lo golpee. Cuando se acerca a un punto al lado del poste, extiende la mano y agarra el poste, una acción que la empuja rápidamente hacia un camino circular alrededor del poste. Así como la idea del momento lineal nos ayuda a analizar el movimiento de traslación, un análogo de rotación, el momento angular, nos ayuda a describir a este patinador y otros objetos que experimentan un movimiento de rotación.</a:t>
            </a:r>
          </a:p>
          <a:p>
            <a:endParaRPr lang="es-VE" sz="1600" dirty="0"/>
          </a:p>
        </p:txBody>
      </p:sp>
    </p:spTree>
    <p:extLst>
      <p:ext uri="{BB962C8B-B14F-4D97-AF65-F5344CB8AC3E}">
        <p14:creationId xmlns:p14="http://schemas.microsoft.com/office/powerpoint/2010/main" val="2966674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875764" y="1759890"/>
            <a:ext cx="3843075" cy="3237113"/>
          </a:xfrm>
          <a:prstGeom prst="rect">
            <a:avLst/>
          </a:prstGeom>
        </p:spPr>
      </p:pic>
      <mc:AlternateContent xmlns:mc="http://schemas.openxmlformats.org/markup-compatibility/2006" xmlns:a14="http://schemas.microsoft.com/office/drawing/2010/main">
        <mc:Choice Requires="a14">
          <p:sp>
            <p:nvSpPr>
              <p:cNvPr id="7" name="Rectángulo 6"/>
              <p:cNvSpPr/>
              <p:nvPr/>
            </p:nvSpPr>
            <p:spPr>
              <a:xfrm>
                <a:off x="875764" y="963708"/>
                <a:ext cx="10419008" cy="646331"/>
              </a:xfrm>
              <a:prstGeom prst="rect">
                <a:avLst/>
              </a:prstGeom>
            </p:spPr>
            <p:txBody>
              <a:bodyPr wrap="square">
                <a:spAutoFit/>
              </a:bodyPr>
              <a:lstStyle/>
              <a:p>
                <a:r>
                  <a:rPr lang="es-VE" dirty="0" smtClean="0"/>
                  <a:t>En términos más generales, considere una partícula de masa m ubicada en la posición del vector </a:t>
                </a:r>
                <a14:m>
                  <m:oMath xmlns:m="http://schemas.openxmlformats.org/officeDocument/2006/math">
                    <m:acc>
                      <m:accPr>
                        <m:chr m:val="⃗"/>
                        <m:ctrlPr>
                          <a:rPr lang="es-VE" i="1" dirty="0" smtClean="0">
                            <a:latin typeface="Cambria Math" panose="02040503050406030204" pitchFamily="18" charset="0"/>
                          </a:rPr>
                        </m:ctrlPr>
                      </m:accPr>
                      <m:e>
                        <m:r>
                          <a:rPr lang="es-VE" b="0" i="1" dirty="0" smtClean="0">
                            <a:latin typeface="Cambria Math" panose="02040503050406030204" pitchFamily="18" charset="0"/>
                          </a:rPr>
                          <m:t>𝑟</m:t>
                        </m:r>
                      </m:e>
                    </m:acc>
                  </m:oMath>
                </a14:m>
                <a:r>
                  <a:rPr lang="es-VE" dirty="0" smtClean="0"/>
                  <a:t> y que se mueve con velocidad lineal </a:t>
                </a:r>
                <a14:m>
                  <m:oMath xmlns:m="http://schemas.openxmlformats.org/officeDocument/2006/math">
                    <m:acc>
                      <m:accPr>
                        <m:chr m:val="⃗"/>
                        <m:ctrlPr>
                          <a:rPr lang="es-VE" i="1" smtClean="0">
                            <a:latin typeface="Cambria Math" panose="02040503050406030204" pitchFamily="18" charset="0"/>
                          </a:rPr>
                        </m:ctrlPr>
                      </m:accPr>
                      <m:e>
                        <m:r>
                          <a:rPr lang="es-VE" b="0" i="1" smtClean="0">
                            <a:latin typeface="Cambria Math" panose="02040503050406030204" pitchFamily="18" charset="0"/>
                          </a:rPr>
                          <m:t>𝑣</m:t>
                        </m:r>
                      </m:e>
                    </m:acc>
                  </m:oMath>
                </a14:m>
                <a:endParaRPr lang="es-VE" dirty="0"/>
              </a:p>
            </p:txBody>
          </p:sp>
        </mc:Choice>
        <mc:Fallback xmlns="">
          <p:sp>
            <p:nvSpPr>
              <p:cNvPr id="7" name="Rectángulo 6"/>
              <p:cNvSpPr>
                <a:spLocks noRot="1" noChangeAspect="1" noMove="1" noResize="1" noEditPoints="1" noAdjustHandles="1" noChangeArrowheads="1" noChangeShapeType="1" noTextEdit="1"/>
              </p:cNvSpPr>
              <p:nvPr/>
            </p:nvSpPr>
            <p:spPr>
              <a:xfrm>
                <a:off x="875764" y="963708"/>
                <a:ext cx="10419008" cy="646331"/>
              </a:xfrm>
              <a:prstGeom prst="rect">
                <a:avLst/>
              </a:prstGeom>
              <a:blipFill rotWithShape="0">
                <a:blip r:embed="rId3"/>
                <a:stretch>
                  <a:fillRect l="-527" t="-13208" b="-14151"/>
                </a:stretch>
              </a:blipFill>
            </p:spPr>
            <p:txBody>
              <a:bodyPr/>
              <a:lstStyle/>
              <a:p>
                <a:r>
                  <a:rPr lang="es-VE">
                    <a:noFill/>
                  </a:rPr>
                  <a:t> </a:t>
                </a:r>
              </a:p>
            </p:txBody>
          </p:sp>
        </mc:Fallback>
      </mc:AlternateContent>
      <mc:AlternateContent xmlns:mc="http://schemas.openxmlformats.org/markup-compatibility/2006" xmlns:a14="http://schemas.microsoft.com/office/drawing/2010/main">
        <mc:Choice Requires="a14">
          <p:sp>
            <p:nvSpPr>
              <p:cNvPr id="8" name="Rectángulo 7"/>
              <p:cNvSpPr/>
              <p:nvPr/>
            </p:nvSpPr>
            <p:spPr>
              <a:xfrm>
                <a:off x="5198772" y="1759890"/>
                <a:ext cx="6096000" cy="1016240"/>
              </a:xfrm>
              <a:prstGeom prst="rect">
                <a:avLst/>
              </a:prstGeom>
            </p:spPr>
            <p:txBody>
              <a:bodyPr>
                <a:spAutoFit/>
              </a:bodyPr>
              <a:lstStyle/>
              <a:p>
                <a:r>
                  <a:rPr lang="es-VE" dirty="0" smtClean="0"/>
                  <a:t>El momento angular instantáneo </a:t>
                </a:r>
                <a14:m>
                  <m:oMath xmlns:m="http://schemas.openxmlformats.org/officeDocument/2006/math">
                    <m:acc>
                      <m:accPr>
                        <m:chr m:val="⃗"/>
                        <m:ctrlPr>
                          <a:rPr lang="es-VE" i="1" smtClean="0">
                            <a:latin typeface="Cambria Math" panose="02040503050406030204" pitchFamily="18" charset="0"/>
                          </a:rPr>
                        </m:ctrlPr>
                      </m:accPr>
                      <m:e>
                        <m:r>
                          <a:rPr lang="es-VE" b="0" i="1" smtClean="0">
                            <a:latin typeface="Cambria Math" panose="02040503050406030204" pitchFamily="18" charset="0"/>
                          </a:rPr>
                          <m:t>𝐿</m:t>
                        </m:r>
                      </m:e>
                    </m:acc>
                  </m:oMath>
                </a14:m>
                <a:r>
                  <a:rPr lang="es-VE" dirty="0" smtClean="0"/>
                  <a:t> de la partícula en relación con el origen O se define como el producto cruz del vector de posición  </a:t>
                </a:r>
                <a14:m>
                  <m:oMath xmlns:m="http://schemas.openxmlformats.org/officeDocument/2006/math">
                    <m:acc>
                      <m:accPr>
                        <m:chr m:val="⃗"/>
                        <m:ctrlPr>
                          <a:rPr lang="es-VE" i="1" dirty="0" smtClean="0">
                            <a:latin typeface="Cambria Math" panose="02040503050406030204" pitchFamily="18" charset="0"/>
                          </a:rPr>
                        </m:ctrlPr>
                      </m:accPr>
                      <m:e>
                        <m:r>
                          <a:rPr lang="es-VE" b="0" i="1" dirty="0" smtClean="0">
                            <a:latin typeface="Cambria Math" panose="02040503050406030204" pitchFamily="18" charset="0"/>
                          </a:rPr>
                          <m:t>𝑟</m:t>
                        </m:r>
                      </m:e>
                    </m:acc>
                  </m:oMath>
                </a14:m>
                <a:r>
                  <a:rPr lang="es-VE" dirty="0" smtClean="0"/>
                  <a:t> de la partícula y su momento lineal instantáneo </a:t>
                </a:r>
                <a14:m>
                  <m:oMath xmlns:m="http://schemas.openxmlformats.org/officeDocument/2006/math">
                    <m:acc>
                      <m:accPr>
                        <m:chr m:val="⃗"/>
                        <m:ctrlPr>
                          <a:rPr lang="es-VE" i="1" dirty="0" smtClean="0">
                            <a:latin typeface="Cambria Math" panose="02040503050406030204" pitchFamily="18" charset="0"/>
                          </a:rPr>
                        </m:ctrlPr>
                      </m:accPr>
                      <m:e>
                        <m:r>
                          <a:rPr lang="es-VE" b="0" i="1" dirty="0" smtClean="0">
                            <a:latin typeface="Cambria Math" panose="02040503050406030204" pitchFamily="18" charset="0"/>
                          </a:rPr>
                          <m:t>𝑃</m:t>
                        </m:r>
                      </m:e>
                    </m:acc>
                  </m:oMath>
                </a14:m>
                <a:r>
                  <a:rPr lang="es-VE" dirty="0" smtClean="0"/>
                  <a:t>:</a:t>
                </a:r>
                <a:endParaRPr lang="es-VE" dirty="0"/>
              </a:p>
            </p:txBody>
          </p:sp>
        </mc:Choice>
        <mc:Fallback xmlns="">
          <p:sp>
            <p:nvSpPr>
              <p:cNvPr id="8" name="Rectángulo 7"/>
              <p:cNvSpPr>
                <a:spLocks noRot="1" noChangeAspect="1" noMove="1" noResize="1" noEditPoints="1" noAdjustHandles="1" noChangeArrowheads="1" noChangeShapeType="1" noTextEdit="1"/>
              </p:cNvSpPr>
              <p:nvPr/>
            </p:nvSpPr>
            <p:spPr>
              <a:xfrm>
                <a:off x="5198772" y="1759890"/>
                <a:ext cx="6096000" cy="1016240"/>
              </a:xfrm>
              <a:prstGeom prst="rect">
                <a:avLst/>
              </a:prstGeom>
              <a:blipFill rotWithShape="0">
                <a:blip r:embed="rId4"/>
                <a:stretch>
                  <a:fillRect l="-900" b="-6627"/>
                </a:stretch>
              </a:blipFill>
            </p:spPr>
            <p:txBody>
              <a:bodyPr/>
              <a:lstStyle/>
              <a:p>
                <a:r>
                  <a:rPr lang="es-VE">
                    <a:noFill/>
                  </a:rPr>
                  <a:t> </a:t>
                </a:r>
              </a:p>
            </p:txBody>
          </p:sp>
        </mc:Fallback>
      </mc:AlternateContent>
      <mc:AlternateContent xmlns:mc="http://schemas.openxmlformats.org/markup-compatibility/2006" xmlns:a14="http://schemas.microsoft.com/office/drawing/2010/main">
        <mc:Choice Requires="a14">
          <p:sp>
            <p:nvSpPr>
              <p:cNvPr id="9" name="Rectángulo 8"/>
              <p:cNvSpPr/>
              <p:nvPr/>
            </p:nvSpPr>
            <p:spPr>
              <a:xfrm>
                <a:off x="5198772" y="2965678"/>
                <a:ext cx="6096000" cy="956929"/>
              </a:xfrm>
              <a:prstGeom prst="rect">
                <a:avLst/>
              </a:prstGeom>
            </p:spPr>
            <p:txBody>
              <a:bodyPr>
                <a:spAutoFit/>
              </a:bodyPr>
              <a:lstStyle/>
              <a:p>
                <a:r>
                  <a:rPr lang="es-VE" dirty="0" smtClean="0"/>
                  <a:t>La unidad SI de momento angular es kg m</a:t>
                </a:r>
                <a:r>
                  <a:rPr lang="es-VE" baseline="30000" dirty="0" smtClean="0"/>
                  <a:t>2</a:t>
                </a:r>
                <a:r>
                  <a:rPr lang="es-VE" dirty="0" smtClean="0"/>
                  <a:t> / s. </a:t>
                </a:r>
              </a:p>
              <a:p>
                <a:r>
                  <a:rPr lang="es-VE" dirty="0" smtClean="0"/>
                  <a:t>Es importante señalar que tanto la magnitud como la dirección de</a:t>
                </a:r>
                <a14:m>
                  <m:oMath xmlns:m="http://schemas.openxmlformats.org/officeDocument/2006/math">
                    <m:r>
                      <a:rPr lang="es-VE" b="0" i="0" smtClean="0">
                        <a:latin typeface="Cambria Math" panose="02040503050406030204" pitchFamily="18" charset="0"/>
                      </a:rPr>
                      <m:t> </m:t>
                    </m:r>
                    <m:acc>
                      <m:accPr>
                        <m:chr m:val="⃗"/>
                        <m:ctrlPr>
                          <a:rPr lang="es-VE" i="1" smtClean="0">
                            <a:latin typeface="Cambria Math" panose="02040503050406030204" pitchFamily="18" charset="0"/>
                          </a:rPr>
                        </m:ctrlPr>
                      </m:accPr>
                      <m:e>
                        <m:r>
                          <a:rPr lang="es-VE" b="0" i="1" smtClean="0">
                            <a:latin typeface="Cambria Math" panose="02040503050406030204" pitchFamily="18" charset="0"/>
                          </a:rPr>
                          <m:t>𝐿</m:t>
                        </m:r>
                      </m:e>
                    </m:acc>
                  </m:oMath>
                </a14:m>
                <a:r>
                  <a:rPr lang="es-VE" dirty="0" smtClean="0"/>
                  <a:t> dependen de la elección del origen. </a:t>
                </a:r>
                <a:endParaRPr lang="es-VE" dirty="0"/>
              </a:p>
            </p:txBody>
          </p:sp>
        </mc:Choice>
        <mc:Fallback xmlns="">
          <p:sp>
            <p:nvSpPr>
              <p:cNvPr id="9" name="Rectángulo 8"/>
              <p:cNvSpPr>
                <a:spLocks noRot="1" noChangeAspect="1" noMove="1" noResize="1" noEditPoints="1" noAdjustHandles="1" noChangeArrowheads="1" noChangeShapeType="1" noTextEdit="1"/>
              </p:cNvSpPr>
              <p:nvPr/>
            </p:nvSpPr>
            <p:spPr>
              <a:xfrm>
                <a:off x="5198772" y="2965678"/>
                <a:ext cx="6096000" cy="956929"/>
              </a:xfrm>
              <a:prstGeom prst="rect">
                <a:avLst/>
              </a:prstGeom>
              <a:blipFill rotWithShape="0">
                <a:blip r:embed="rId5"/>
                <a:stretch>
                  <a:fillRect l="-900" t="-3185" r="-300" b="-9554"/>
                </a:stretch>
              </a:blipFill>
            </p:spPr>
            <p:txBody>
              <a:bodyPr/>
              <a:lstStyle/>
              <a:p>
                <a:r>
                  <a:rPr lang="es-VE">
                    <a:noFill/>
                  </a:rPr>
                  <a:t> </a:t>
                </a:r>
              </a:p>
            </p:txBody>
          </p:sp>
        </mc:Fallback>
      </mc:AlternateContent>
      <mc:AlternateContent xmlns:mc="http://schemas.openxmlformats.org/markup-compatibility/2006" xmlns:a14="http://schemas.microsoft.com/office/drawing/2010/main">
        <mc:Choice Requires="a14">
          <p:sp>
            <p:nvSpPr>
              <p:cNvPr id="11" name="Rectángulo 10"/>
              <p:cNvSpPr/>
              <p:nvPr/>
            </p:nvSpPr>
            <p:spPr>
              <a:xfrm>
                <a:off x="5224530" y="4009132"/>
                <a:ext cx="6095999" cy="402931"/>
              </a:xfrm>
              <a:prstGeom prst="rect">
                <a:avLst/>
              </a:prstGeom>
            </p:spPr>
            <p:txBody>
              <a:bodyPr wrap="square">
                <a:spAutoFit/>
              </a:bodyPr>
              <a:lstStyle/>
              <a:p>
                <a:r>
                  <a:rPr lang="es-VE" dirty="0" smtClean="0"/>
                  <a:t>                                              </a:t>
                </a:r>
                <a14:m>
                  <m:oMath xmlns:m="http://schemas.openxmlformats.org/officeDocument/2006/math">
                    <m:acc>
                      <m:accPr>
                        <m:chr m:val="⃗"/>
                        <m:ctrlPr>
                          <a:rPr lang="es-VE" i="1" smtClean="0">
                            <a:latin typeface="Cambria Math" panose="02040503050406030204" pitchFamily="18" charset="0"/>
                          </a:rPr>
                        </m:ctrlPr>
                      </m:accPr>
                      <m:e>
                        <m:r>
                          <a:rPr lang="es-VE" b="0" i="1" smtClean="0">
                            <a:latin typeface="Cambria Math" panose="02040503050406030204" pitchFamily="18" charset="0"/>
                          </a:rPr>
                          <m:t>𝐿</m:t>
                        </m:r>
                      </m:e>
                    </m:acc>
                    <m:r>
                      <a:rPr lang="es-VE" b="0" i="1" smtClean="0">
                        <a:latin typeface="Cambria Math" panose="02040503050406030204" pitchFamily="18" charset="0"/>
                        <a:ea typeface="Cambria Math" panose="02040503050406030204" pitchFamily="18" charset="0"/>
                      </a:rPr>
                      <m:t>=</m:t>
                    </m:r>
                    <m:acc>
                      <m:accPr>
                        <m:chr m:val="⃗"/>
                        <m:ctrlPr>
                          <a:rPr lang="es-VE" b="0" i="1" smtClean="0">
                            <a:latin typeface="Cambria Math" panose="02040503050406030204" pitchFamily="18" charset="0"/>
                            <a:ea typeface="Cambria Math" panose="02040503050406030204" pitchFamily="18" charset="0"/>
                          </a:rPr>
                        </m:ctrlPr>
                      </m:accPr>
                      <m:e>
                        <m:r>
                          <a:rPr lang="es-VE" b="0" i="1" smtClean="0">
                            <a:latin typeface="Cambria Math" panose="02040503050406030204" pitchFamily="18" charset="0"/>
                            <a:ea typeface="Cambria Math" panose="02040503050406030204" pitchFamily="18" charset="0"/>
                          </a:rPr>
                          <m:t>𝑟</m:t>
                        </m:r>
                      </m:e>
                    </m:acc>
                    <m:r>
                      <a:rPr lang="es-VE" b="0" i="1" smtClean="0">
                        <a:latin typeface="Cambria Math" panose="02040503050406030204" pitchFamily="18" charset="0"/>
                      </a:rPr>
                      <m:t>𝑥</m:t>
                    </m:r>
                    <m:acc>
                      <m:accPr>
                        <m:chr m:val="⃗"/>
                        <m:ctrlPr>
                          <a:rPr lang="es-VE" b="0" i="1" smtClean="0">
                            <a:latin typeface="Cambria Math" panose="02040503050406030204" pitchFamily="18" charset="0"/>
                          </a:rPr>
                        </m:ctrlPr>
                      </m:accPr>
                      <m:e>
                        <m:r>
                          <a:rPr lang="es-VE" b="0" i="1" smtClean="0">
                            <a:latin typeface="Cambria Math" panose="02040503050406030204" pitchFamily="18" charset="0"/>
                          </a:rPr>
                          <m:t>𝑃</m:t>
                        </m:r>
                      </m:e>
                    </m:acc>
                  </m:oMath>
                </a14:m>
                <a:r>
                  <a:rPr lang="es-VE" dirty="0" smtClean="0"/>
                  <a:t>                           (1)</a:t>
                </a:r>
                <a:endParaRPr lang="es-VE" dirty="0"/>
              </a:p>
            </p:txBody>
          </p:sp>
        </mc:Choice>
        <mc:Fallback xmlns="">
          <p:sp>
            <p:nvSpPr>
              <p:cNvPr id="11" name="Rectángulo 10"/>
              <p:cNvSpPr>
                <a:spLocks noRot="1" noChangeAspect="1" noMove="1" noResize="1" noEditPoints="1" noAdjustHandles="1" noChangeArrowheads="1" noChangeShapeType="1" noTextEdit="1"/>
              </p:cNvSpPr>
              <p:nvPr/>
            </p:nvSpPr>
            <p:spPr>
              <a:xfrm>
                <a:off x="5224530" y="4009132"/>
                <a:ext cx="6095999" cy="402931"/>
              </a:xfrm>
              <a:prstGeom prst="rect">
                <a:avLst/>
              </a:prstGeom>
              <a:blipFill rotWithShape="0">
                <a:blip r:embed="rId6"/>
                <a:stretch>
                  <a:fillRect t="-12121" b="-24242"/>
                </a:stretch>
              </a:blipFill>
            </p:spPr>
            <p:txBody>
              <a:bodyPr/>
              <a:lstStyle/>
              <a:p>
                <a:r>
                  <a:rPr lang="es-VE">
                    <a:noFill/>
                  </a:rPr>
                  <a:t> </a:t>
                </a:r>
              </a:p>
            </p:txBody>
          </p:sp>
        </mc:Fallback>
      </mc:AlternateContent>
      <mc:AlternateContent xmlns:mc="http://schemas.openxmlformats.org/markup-compatibility/2006" xmlns:a14="http://schemas.microsoft.com/office/drawing/2010/main">
        <mc:Choice Requires="a14">
          <p:sp>
            <p:nvSpPr>
              <p:cNvPr id="12" name="Rectángulo 11"/>
              <p:cNvSpPr/>
              <p:nvPr/>
            </p:nvSpPr>
            <p:spPr>
              <a:xfrm>
                <a:off x="5198773" y="4704634"/>
                <a:ext cx="6095998" cy="425181"/>
              </a:xfrm>
              <a:prstGeom prst="rect">
                <a:avLst/>
              </a:prstGeom>
            </p:spPr>
            <p:txBody>
              <a:bodyPr wrap="square">
                <a:spAutoFit/>
              </a:bodyPr>
              <a:lstStyle/>
              <a:p>
                <a:r>
                  <a:rPr lang="es-VE" dirty="0" smtClean="0"/>
                  <a:t>                    </a:t>
                </a:r>
                <a14:m>
                  <m:oMath xmlns:m="http://schemas.openxmlformats.org/officeDocument/2006/math">
                    <m:acc>
                      <m:accPr>
                        <m:chr m:val="⃗"/>
                        <m:ctrlPr>
                          <a:rPr lang="es-VE" i="1" smtClean="0">
                            <a:latin typeface="Cambria Math" panose="02040503050406030204" pitchFamily="18" charset="0"/>
                          </a:rPr>
                        </m:ctrlPr>
                      </m:accPr>
                      <m:e>
                        <m:r>
                          <a:rPr lang="es-VE" b="0" i="1" smtClean="0">
                            <a:latin typeface="Cambria Math" panose="02040503050406030204" pitchFamily="18" charset="0"/>
                          </a:rPr>
                          <m:t>𝐿</m:t>
                        </m:r>
                      </m:e>
                    </m:acc>
                    <m:r>
                      <a:rPr lang="es-VE" b="0" i="1" smtClean="0">
                        <a:latin typeface="Cambria Math" panose="02040503050406030204" pitchFamily="18" charset="0"/>
                        <a:ea typeface="Cambria Math" panose="02040503050406030204" pitchFamily="18" charset="0"/>
                      </a:rPr>
                      <m:t>=</m:t>
                    </m:r>
                    <m:d>
                      <m:dPr>
                        <m:begChr m:val="|"/>
                        <m:endChr m:val="|"/>
                        <m:ctrlPr>
                          <a:rPr lang="es-VE" b="0" i="1" smtClean="0">
                            <a:latin typeface="Cambria Math" panose="02040503050406030204" pitchFamily="18" charset="0"/>
                            <a:ea typeface="Cambria Math" panose="02040503050406030204" pitchFamily="18" charset="0"/>
                          </a:rPr>
                        </m:ctrlPr>
                      </m:dPr>
                      <m:e>
                        <m:acc>
                          <m:accPr>
                            <m:chr m:val="⃗"/>
                            <m:ctrlPr>
                              <a:rPr lang="es-VE" b="0" i="1" smtClean="0">
                                <a:latin typeface="Cambria Math" panose="02040503050406030204" pitchFamily="18" charset="0"/>
                                <a:ea typeface="Cambria Math" panose="02040503050406030204" pitchFamily="18" charset="0"/>
                              </a:rPr>
                            </m:ctrlPr>
                          </m:accPr>
                          <m:e>
                            <m:r>
                              <a:rPr lang="es-VE" b="0" i="1" smtClean="0">
                                <a:latin typeface="Cambria Math" panose="02040503050406030204" pitchFamily="18" charset="0"/>
                                <a:ea typeface="Cambria Math" panose="02040503050406030204" pitchFamily="18" charset="0"/>
                              </a:rPr>
                              <m:t>𝑟</m:t>
                            </m:r>
                          </m:e>
                        </m:acc>
                      </m:e>
                    </m:d>
                    <m:r>
                      <a:rPr lang="es-VE" b="0" i="1" smtClean="0">
                        <a:latin typeface="Cambria Math" panose="02040503050406030204" pitchFamily="18" charset="0"/>
                        <a:ea typeface="Cambria Math" panose="02040503050406030204" pitchFamily="18" charset="0"/>
                      </a:rPr>
                      <m:t>∙</m:t>
                    </m:r>
                    <m:d>
                      <m:dPr>
                        <m:begChr m:val="|"/>
                        <m:endChr m:val="|"/>
                        <m:ctrlPr>
                          <a:rPr lang="es-VE" b="0" i="1" smtClean="0">
                            <a:latin typeface="Cambria Math" panose="02040503050406030204" pitchFamily="18" charset="0"/>
                            <a:ea typeface="Cambria Math" panose="02040503050406030204" pitchFamily="18" charset="0"/>
                          </a:rPr>
                        </m:ctrlPr>
                      </m:dPr>
                      <m:e>
                        <m:acc>
                          <m:accPr>
                            <m:chr m:val="⃗"/>
                            <m:ctrlPr>
                              <a:rPr lang="es-VE" b="0" i="1" smtClean="0">
                                <a:latin typeface="Cambria Math" panose="02040503050406030204" pitchFamily="18" charset="0"/>
                              </a:rPr>
                            </m:ctrlPr>
                          </m:accPr>
                          <m:e>
                            <m:r>
                              <a:rPr lang="es-VE" b="0" i="1" smtClean="0">
                                <a:latin typeface="Cambria Math" panose="02040503050406030204" pitchFamily="18" charset="0"/>
                              </a:rPr>
                              <m:t>𝑃</m:t>
                            </m:r>
                          </m:e>
                        </m:acc>
                      </m:e>
                    </m:d>
                    <m:r>
                      <a:rPr lang="es-VE" b="0" i="1" smtClean="0">
                        <a:latin typeface="Cambria Math" panose="02040503050406030204" pitchFamily="18" charset="0"/>
                        <a:ea typeface="Cambria Math" panose="02040503050406030204" pitchFamily="18" charset="0"/>
                      </a:rPr>
                      <m:t>∙</m:t>
                    </m:r>
                    <m:func>
                      <m:funcPr>
                        <m:ctrlPr>
                          <a:rPr lang="es-VE" b="0" i="1" smtClean="0">
                            <a:latin typeface="Cambria Math" panose="02040503050406030204" pitchFamily="18" charset="0"/>
                            <a:ea typeface="Cambria Math" panose="02040503050406030204" pitchFamily="18" charset="0"/>
                          </a:rPr>
                        </m:ctrlPr>
                      </m:funcPr>
                      <m:fName>
                        <m:r>
                          <m:rPr>
                            <m:sty m:val="p"/>
                          </m:rPr>
                          <a:rPr lang="es-VE" b="0" i="0" smtClean="0">
                            <a:latin typeface="Cambria Math" panose="02040503050406030204" pitchFamily="18" charset="0"/>
                            <a:ea typeface="Cambria Math" panose="02040503050406030204" pitchFamily="18" charset="0"/>
                          </a:rPr>
                          <m:t>sin</m:t>
                        </m:r>
                      </m:fName>
                      <m:e>
                        <m:r>
                          <a:rPr lang="es-VE" b="0" i="1" smtClean="0">
                            <a:latin typeface="Cambria Math" panose="02040503050406030204" pitchFamily="18" charset="0"/>
                            <a:ea typeface="Cambria Math" panose="02040503050406030204" pitchFamily="18" charset="0"/>
                          </a:rPr>
                          <m:t>𝜑</m:t>
                        </m:r>
                        <m:r>
                          <a:rPr lang="es-VE" b="0"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𝑚𝑣𝑟</m:t>
                        </m:r>
                        <m:func>
                          <m:funcPr>
                            <m:ctrlPr>
                              <a:rPr lang="es-VE" b="0" i="1" smtClean="0">
                                <a:latin typeface="Cambria Math" panose="02040503050406030204" pitchFamily="18" charset="0"/>
                                <a:ea typeface="Cambria Math" panose="02040503050406030204" pitchFamily="18" charset="0"/>
                              </a:rPr>
                            </m:ctrlPr>
                          </m:funcPr>
                          <m:fName>
                            <m:r>
                              <m:rPr>
                                <m:sty m:val="p"/>
                              </m:rPr>
                              <a:rPr lang="es-VE" b="0" i="0" smtClean="0">
                                <a:latin typeface="Cambria Math" panose="02040503050406030204" pitchFamily="18" charset="0"/>
                                <a:ea typeface="Cambria Math" panose="02040503050406030204" pitchFamily="18" charset="0"/>
                              </a:rPr>
                              <m:t>sin</m:t>
                            </m:r>
                          </m:fName>
                          <m:e>
                            <m:r>
                              <a:rPr lang="es-VE" b="0" i="1" smtClean="0">
                                <a:latin typeface="Cambria Math" panose="02040503050406030204" pitchFamily="18" charset="0"/>
                                <a:ea typeface="Cambria Math" panose="02040503050406030204" pitchFamily="18" charset="0"/>
                              </a:rPr>
                              <m:t>𝜑</m:t>
                            </m:r>
                          </m:e>
                        </m:func>
                      </m:e>
                    </m:func>
                  </m:oMath>
                </a14:m>
                <a:r>
                  <a:rPr lang="es-VE" dirty="0" smtClean="0"/>
                  <a:t>           (2) </a:t>
                </a:r>
                <a:endParaRPr lang="es-VE" dirty="0"/>
              </a:p>
            </p:txBody>
          </p:sp>
        </mc:Choice>
        <mc:Fallback xmlns="">
          <p:sp>
            <p:nvSpPr>
              <p:cNvPr id="12" name="Rectángulo 11"/>
              <p:cNvSpPr>
                <a:spLocks noRot="1" noChangeAspect="1" noMove="1" noResize="1" noEditPoints="1" noAdjustHandles="1" noChangeArrowheads="1" noChangeShapeType="1" noTextEdit="1"/>
              </p:cNvSpPr>
              <p:nvPr/>
            </p:nvSpPr>
            <p:spPr>
              <a:xfrm>
                <a:off x="5198773" y="4704634"/>
                <a:ext cx="6095998" cy="425181"/>
              </a:xfrm>
              <a:prstGeom prst="rect">
                <a:avLst/>
              </a:prstGeom>
              <a:blipFill rotWithShape="0">
                <a:blip r:embed="rId7"/>
                <a:stretch>
                  <a:fillRect t="-10000" b="-18571"/>
                </a:stretch>
              </a:blipFill>
            </p:spPr>
            <p:txBody>
              <a:bodyPr/>
              <a:lstStyle/>
              <a:p>
                <a:r>
                  <a:rPr lang="es-VE">
                    <a:noFill/>
                  </a:rPr>
                  <a:t> </a:t>
                </a:r>
              </a:p>
            </p:txBody>
          </p:sp>
        </mc:Fallback>
      </mc:AlternateContent>
    </p:spTree>
    <p:extLst>
      <p:ext uri="{BB962C8B-B14F-4D97-AF65-F5344CB8AC3E}">
        <p14:creationId xmlns:p14="http://schemas.microsoft.com/office/powerpoint/2010/main" val="1870568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97227" y="880751"/>
            <a:ext cx="10410423" cy="1200329"/>
          </a:xfrm>
          <a:prstGeom prst="rect">
            <a:avLst/>
          </a:prstGeom>
        </p:spPr>
        <p:txBody>
          <a:bodyPr wrap="square">
            <a:spAutoFit/>
          </a:bodyPr>
          <a:lstStyle/>
          <a:p>
            <a:r>
              <a:rPr lang="es-VE" dirty="0" smtClean="0"/>
              <a:t>Al describir el movimiento lineal, encontramos que la fuerza neta sobre una partícula es igual a la razón de cambio en el tiempo de su momento lineal. De igual manera el torque neto que actúa sobre una partícula es igual a la tasa de cambio en el tiempo de su momento angular. Escribamos el torque neto en la partícula en la forma</a:t>
            </a:r>
            <a:endParaRPr lang="es-VE" dirty="0"/>
          </a:p>
        </p:txBody>
      </p:sp>
      <mc:AlternateContent xmlns:mc="http://schemas.openxmlformats.org/markup-compatibility/2006" xmlns:a14="http://schemas.microsoft.com/office/drawing/2010/main">
        <mc:Choice Requires="a14">
          <p:sp>
            <p:nvSpPr>
              <p:cNvPr id="6" name="CuadroTexto 5"/>
              <p:cNvSpPr txBox="1"/>
              <p:nvPr/>
            </p:nvSpPr>
            <p:spPr>
              <a:xfrm>
                <a:off x="897228" y="2113524"/>
                <a:ext cx="10410422" cy="1977080"/>
              </a:xfrm>
              <a:prstGeom prst="rect">
                <a:avLst/>
              </a:prstGeom>
              <a:noFill/>
            </p:spPr>
            <p:txBody>
              <a:bodyPr wrap="square" lIns="0" tIns="0" rIns="0" bIns="0" rtlCol="0">
                <a:spAutoFit/>
              </a:bodyPr>
              <a:lstStyle/>
              <a:p>
                <a:r>
                  <a:rPr lang="es-VE" dirty="0" smtClean="0"/>
                  <a:t>                                                                      </a:t>
                </a:r>
                <a14:m>
                  <m:oMath xmlns:m="http://schemas.openxmlformats.org/officeDocument/2006/math">
                    <m:nary>
                      <m:naryPr>
                        <m:chr m:val="∑"/>
                        <m:subHide m:val="on"/>
                        <m:supHide m:val="on"/>
                        <m:ctrlPr>
                          <a:rPr lang="es-VE" i="1" smtClean="0">
                            <a:latin typeface="Cambria Math" panose="02040503050406030204" pitchFamily="18" charset="0"/>
                          </a:rPr>
                        </m:ctrlPr>
                      </m:naryPr>
                      <m:sub/>
                      <m:sup/>
                      <m:e>
                        <m:acc>
                          <m:accPr>
                            <m:chr m:val="⃗"/>
                            <m:ctrlPr>
                              <a:rPr lang="es-VE" i="1" smtClean="0">
                                <a:latin typeface="Cambria Math" panose="02040503050406030204" pitchFamily="18" charset="0"/>
                              </a:rPr>
                            </m:ctrlPr>
                          </m:accPr>
                          <m:e>
                            <m:r>
                              <a:rPr lang="es-VE" i="1" smtClean="0">
                                <a:latin typeface="Cambria Math" panose="02040503050406030204" pitchFamily="18" charset="0"/>
                                <a:ea typeface="Cambria Math" panose="02040503050406030204" pitchFamily="18" charset="0"/>
                              </a:rPr>
                              <m:t>𝜏</m:t>
                            </m:r>
                          </m:e>
                        </m:acc>
                        <m:r>
                          <a:rPr lang="es-VE" i="1" smtClean="0">
                            <a:latin typeface="Cambria Math" panose="02040503050406030204" pitchFamily="18" charset="0"/>
                            <a:ea typeface="Cambria Math" panose="02040503050406030204" pitchFamily="18" charset="0"/>
                          </a:rPr>
                          <m:t>=</m:t>
                        </m:r>
                        <m:acc>
                          <m:accPr>
                            <m:chr m:val="⃗"/>
                            <m:ctrlPr>
                              <a:rPr lang="es-VE" i="1" smtClean="0">
                                <a:latin typeface="Cambria Math" panose="02040503050406030204" pitchFamily="18" charset="0"/>
                                <a:ea typeface="Cambria Math" panose="02040503050406030204" pitchFamily="18" charset="0"/>
                              </a:rPr>
                            </m:ctrlPr>
                          </m:accPr>
                          <m:e>
                            <m:r>
                              <a:rPr lang="es-VE" b="0" i="1" smtClean="0">
                                <a:latin typeface="Cambria Math" panose="02040503050406030204" pitchFamily="18" charset="0"/>
                                <a:ea typeface="Cambria Math" panose="02040503050406030204" pitchFamily="18" charset="0"/>
                              </a:rPr>
                              <m:t>𝑟</m:t>
                            </m:r>
                          </m:e>
                        </m:acc>
                        <m:r>
                          <a:rPr lang="es-VE" b="0" i="1" smtClean="0">
                            <a:latin typeface="Cambria Math" panose="02040503050406030204" pitchFamily="18" charset="0"/>
                          </a:rPr>
                          <m:t>𝑥</m:t>
                        </m:r>
                        <m:nary>
                          <m:naryPr>
                            <m:chr m:val="∑"/>
                            <m:subHide m:val="on"/>
                            <m:supHide m:val="on"/>
                            <m:ctrlPr>
                              <a:rPr lang="es-VE" b="0" i="1" smtClean="0">
                                <a:latin typeface="Cambria Math" panose="02040503050406030204" pitchFamily="18" charset="0"/>
                              </a:rPr>
                            </m:ctrlPr>
                          </m:naryPr>
                          <m:sub/>
                          <m:sup/>
                          <m:e>
                            <m:acc>
                              <m:accPr>
                                <m:chr m:val="⃗"/>
                                <m:ctrlPr>
                                  <a:rPr lang="es-VE" b="0" i="1" smtClean="0">
                                    <a:latin typeface="Cambria Math" panose="02040503050406030204" pitchFamily="18" charset="0"/>
                                  </a:rPr>
                                </m:ctrlPr>
                              </m:accPr>
                              <m:e>
                                <m:r>
                                  <a:rPr lang="es-VE" b="0" i="1" smtClean="0">
                                    <a:latin typeface="Cambria Math" panose="02040503050406030204" pitchFamily="18" charset="0"/>
                                  </a:rPr>
                                  <m:t>𝐹</m:t>
                                </m:r>
                              </m:e>
                            </m:acc>
                            <m:r>
                              <a:rPr lang="es-VE" i="1" smtClean="0">
                                <a:latin typeface="Cambria Math" panose="02040503050406030204" pitchFamily="18" charset="0"/>
                                <a:ea typeface="Cambria Math" panose="02040503050406030204" pitchFamily="18" charset="0"/>
                              </a:rPr>
                              <m:t>=</m:t>
                            </m:r>
                            <m:acc>
                              <m:accPr>
                                <m:chr m:val="⃗"/>
                                <m:ctrlPr>
                                  <a:rPr lang="es-VE" i="1" smtClean="0">
                                    <a:latin typeface="Cambria Math" panose="02040503050406030204" pitchFamily="18" charset="0"/>
                                    <a:ea typeface="Cambria Math" panose="02040503050406030204" pitchFamily="18" charset="0"/>
                                  </a:rPr>
                                </m:ctrlPr>
                              </m:accPr>
                              <m:e>
                                <m:r>
                                  <a:rPr lang="es-VE" b="0" i="1" smtClean="0">
                                    <a:latin typeface="Cambria Math" panose="02040503050406030204" pitchFamily="18" charset="0"/>
                                    <a:ea typeface="Cambria Math" panose="02040503050406030204" pitchFamily="18" charset="0"/>
                                  </a:rPr>
                                  <m:t>𝑟</m:t>
                                </m:r>
                              </m:e>
                            </m:acc>
                          </m:e>
                        </m:nary>
                        <m:r>
                          <a:rPr lang="es-VE" b="0" i="1" smtClean="0">
                            <a:latin typeface="Cambria Math" panose="02040503050406030204" pitchFamily="18" charset="0"/>
                          </a:rPr>
                          <m:t>𝑥</m:t>
                        </m:r>
                        <m:f>
                          <m:fPr>
                            <m:ctrlPr>
                              <a:rPr lang="es-VE" b="0" i="1" smtClean="0">
                                <a:latin typeface="Cambria Math" panose="02040503050406030204" pitchFamily="18" charset="0"/>
                              </a:rPr>
                            </m:ctrlPr>
                          </m:fPr>
                          <m:num>
                            <m:r>
                              <a:rPr lang="es-VE" b="0" i="1" smtClean="0">
                                <a:latin typeface="Cambria Math" panose="02040503050406030204" pitchFamily="18" charset="0"/>
                              </a:rPr>
                              <m:t>𝑑</m:t>
                            </m:r>
                            <m:acc>
                              <m:accPr>
                                <m:chr m:val="⃗"/>
                                <m:ctrlPr>
                                  <a:rPr lang="es-VE" b="0" i="1" smtClean="0">
                                    <a:latin typeface="Cambria Math" panose="02040503050406030204" pitchFamily="18" charset="0"/>
                                  </a:rPr>
                                </m:ctrlPr>
                              </m:accPr>
                              <m:e>
                                <m:r>
                                  <a:rPr lang="es-VE" b="0" i="1" smtClean="0">
                                    <a:latin typeface="Cambria Math" panose="02040503050406030204" pitchFamily="18" charset="0"/>
                                  </a:rPr>
                                  <m:t>𝑝</m:t>
                                </m:r>
                              </m:e>
                            </m:acc>
                          </m:num>
                          <m:den>
                            <m:r>
                              <a:rPr lang="es-VE" b="0" i="1" smtClean="0">
                                <a:latin typeface="Cambria Math" panose="02040503050406030204" pitchFamily="18" charset="0"/>
                              </a:rPr>
                              <m:t>𝑑𝑡</m:t>
                            </m:r>
                          </m:den>
                        </m:f>
                      </m:e>
                    </m:nary>
                  </m:oMath>
                </a14:m>
                <a:r>
                  <a:rPr lang="es-VE" dirty="0" smtClean="0"/>
                  <a:t>                             (3)</a:t>
                </a:r>
              </a:p>
              <a:p>
                <a:r>
                  <a:rPr lang="es-VE" dirty="0" smtClean="0"/>
                  <a:t>Derivemos la ecuación 1 respecto a t</a:t>
                </a:r>
              </a:p>
              <a:p>
                <a:r>
                  <a:rPr lang="es-VE" dirty="0" smtClean="0"/>
                  <a:t>                                                          </a:t>
                </a:r>
                <a14:m>
                  <m:oMath xmlns:m="http://schemas.openxmlformats.org/officeDocument/2006/math">
                    <m:f>
                      <m:fPr>
                        <m:ctrlPr>
                          <a:rPr lang="es-VE" i="1" smtClean="0">
                            <a:latin typeface="Cambria Math" panose="02040503050406030204" pitchFamily="18" charset="0"/>
                          </a:rPr>
                        </m:ctrlPr>
                      </m:fPr>
                      <m:num>
                        <m:r>
                          <a:rPr lang="es-VE" b="0" i="1" smtClean="0">
                            <a:latin typeface="Cambria Math" panose="02040503050406030204" pitchFamily="18" charset="0"/>
                          </a:rPr>
                          <m:t>𝑑</m:t>
                        </m:r>
                        <m:acc>
                          <m:accPr>
                            <m:chr m:val="⃗"/>
                            <m:ctrlPr>
                              <a:rPr lang="es-VE" b="0" i="1" smtClean="0">
                                <a:latin typeface="Cambria Math" panose="02040503050406030204" pitchFamily="18" charset="0"/>
                              </a:rPr>
                            </m:ctrlPr>
                          </m:accPr>
                          <m:e>
                            <m:r>
                              <a:rPr lang="es-VE" b="0" i="1" smtClean="0">
                                <a:latin typeface="Cambria Math" panose="02040503050406030204" pitchFamily="18" charset="0"/>
                              </a:rPr>
                              <m:t>𝐿</m:t>
                            </m:r>
                          </m:e>
                        </m:acc>
                      </m:num>
                      <m:den>
                        <m:r>
                          <a:rPr lang="es-VE" b="0" i="1" smtClean="0">
                            <a:latin typeface="Cambria Math" panose="02040503050406030204" pitchFamily="18" charset="0"/>
                          </a:rPr>
                          <m:t>𝑑𝑡</m:t>
                        </m:r>
                      </m:den>
                    </m:f>
                    <m:r>
                      <a:rPr lang="es-VE" i="1" smtClean="0">
                        <a:latin typeface="Cambria Math" panose="02040503050406030204" pitchFamily="18" charset="0"/>
                        <a:ea typeface="Cambria Math" panose="02040503050406030204" pitchFamily="18" charset="0"/>
                      </a:rPr>
                      <m:t>=</m:t>
                    </m:r>
                    <m:f>
                      <m:fPr>
                        <m:ctrlPr>
                          <a:rPr lang="es-VE" i="1" smtClean="0">
                            <a:latin typeface="Cambria Math" panose="02040503050406030204" pitchFamily="18" charset="0"/>
                            <a:ea typeface="Cambria Math" panose="02040503050406030204" pitchFamily="18" charset="0"/>
                          </a:rPr>
                        </m:ctrlPr>
                      </m:fPr>
                      <m:num>
                        <m:r>
                          <a:rPr lang="es-VE" b="0" i="1" smtClean="0">
                            <a:latin typeface="Cambria Math" panose="02040503050406030204" pitchFamily="18" charset="0"/>
                            <a:ea typeface="Cambria Math" panose="02040503050406030204" pitchFamily="18" charset="0"/>
                          </a:rPr>
                          <m:t>𝑑</m:t>
                        </m:r>
                      </m:num>
                      <m:den>
                        <m:r>
                          <a:rPr lang="es-VE" b="0" i="1" smtClean="0">
                            <a:latin typeface="Cambria Math" panose="02040503050406030204" pitchFamily="18" charset="0"/>
                            <a:ea typeface="Cambria Math" panose="02040503050406030204" pitchFamily="18" charset="0"/>
                          </a:rPr>
                          <m:t>𝑑𝑡</m:t>
                        </m:r>
                      </m:den>
                    </m:f>
                    <m:d>
                      <m:dPr>
                        <m:ctrlPr>
                          <a:rPr lang="es-VE" i="1" smtClean="0">
                            <a:latin typeface="Cambria Math" panose="02040503050406030204" pitchFamily="18" charset="0"/>
                            <a:ea typeface="Cambria Math" panose="02040503050406030204" pitchFamily="18" charset="0"/>
                          </a:rPr>
                        </m:ctrlPr>
                      </m:dPr>
                      <m:e>
                        <m:acc>
                          <m:accPr>
                            <m:chr m:val="⃗"/>
                            <m:ctrlPr>
                              <a:rPr lang="es-VE" b="0" i="1" smtClean="0">
                                <a:latin typeface="Cambria Math" panose="02040503050406030204" pitchFamily="18" charset="0"/>
                                <a:ea typeface="Cambria Math" panose="02040503050406030204" pitchFamily="18" charset="0"/>
                              </a:rPr>
                            </m:ctrlPr>
                          </m:accPr>
                          <m:e>
                            <m:r>
                              <a:rPr lang="es-VE" b="0" i="1" smtClean="0">
                                <a:latin typeface="Cambria Math" panose="02040503050406030204" pitchFamily="18" charset="0"/>
                                <a:ea typeface="Cambria Math" panose="02040503050406030204" pitchFamily="18" charset="0"/>
                              </a:rPr>
                              <m:t>𝑟</m:t>
                            </m:r>
                          </m:e>
                        </m:acc>
                        <m:r>
                          <a:rPr lang="es-VE" b="0" i="1" smtClean="0">
                            <a:latin typeface="Cambria Math" panose="02040503050406030204" pitchFamily="18" charset="0"/>
                          </a:rPr>
                          <m:t>𝑥</m:t>
                        </m:r>
                        <m:acc>
                          <m:accPr>
                            <m:chr m:val="⃗"/>
                            <m:ctrlPr>
                              <a:rPr lang="es-VE" b="0" i="1" smtClean="0">
                                <a:latin typeface="Cambria Math" panose="02040503050406030204" pitchFamily="18" charset="0"/>
                              </a:rPr>
                            </m:ctrlPr>
                          </m:accPr>
                          <m:e>
                            <m:r>
                              <a:rPr lang="es-VE" b="0" i="1" smtClean="0">
                                <a:latin typeface="Cambria Math" panose="02040503050406030204" pitchFamily="18" charset="0"/>
                              </a:rPr>
                              <m:t>𝑃</m:t>
                            </m:r>
                          </m:e>
                        </m:acc>
                      </m:e>
                    </m:d>
                    <m:r>
                      <a:rPr lang="es-VE" i="1" smtClean="0">
                        <a:latin typeface="Cambria Math" panose="02040503050406030204" pitchFamily="18" charset="0"/>
                        <a:ea typeface="Cambria Math" panose="02040503050406030204" pitchFamily="18" charset="0"/>
                      </a:rPr>
                      <m:t>=</m:t>
                    </m:r>
                    <m:acc>
                      <m:accPr>
                        <m:chr m:val="⃗"/>
                        <m:ctrlPr>
                          <a:rPr lang="es-VE" i="1" smtClean="0">
                            <a:latin typeface="Cambria Math" panose="02040503050406030204" pitchFamily="18" charset="0"/>
                            <a:ea typeface="Cambria Math" panose="02040503050406030204" pitchFamily="18" charset="0"/>
                          </a:rPr>
                        </m:ctrlPr>
                      </m:accPr>
                      <m:e>
                        <m:r>
                          <a:rPr lang="es-VE" b="0" i="1" smtClean="0">
                            <a:latin typeface="Cambria Math" panose="02040503050406030204" pitchFamily="18" charset="0"/>
                            <a:ea typeface="Cambria Math" panose="02040503050406030204" pitchFamily="18" charset="0"/>
                          </a:rPr>
                          <m:t>𝑟</m:t>
                        </m:r>
                      </m:e>
                    </m:acc>
                    <m:r>
                      <a:rPr lang="es-VE" b="0" i="1" smtClean="0">
                        <a:latin typeface="Cambria Math" panose="02040503050406030204" pitchFamily="18" charset="0"/>
                        <a:ea typeface="Cambria Math" panose="02040503050406030204" pitchFamily="18" charset="0"/>
                      </a:rPr>
                      <m:t>𝑥</m:t>
                    </m:r>
                    <m:f>
                      <m:fPr>
                        <m:ctrlPr>
                          <a:rPr lang="es-VE" b="0" i="1" smtClean="0">
                            <a:latin typeface="Cambria Math" panose="02040503050406030204" pitchFamily="18" charset="0"/>
                            <a:ea typeface="Cambria Math" panose="02040503050406030204" pitchFamily="18" charset="0"/>
                          </a:rPr>
                        </m:ctrlPr>
                      </m:fPr>
                      <m:num>
                        <m:r>
                          <a:rPr lang="es-VE" b="0" i="1" smtClean="0">
                            <a:latin typeface="Cambria Math" panose="02040503050406030204" pitchFamily="18" charset="0"/>
                            <a:ea typeface="Cambria Math" panose="02040503050406030204" pitchFamily="18" charset="0"/>
                          </a:rPr>
                          <m:t>𝑑</m:t>
                        </m:r>
                        <m:acc>
                          <m:accPr>
                            <m:chr m:val="⃗"/>
                            <m:ctrlPr>
                              <a:rPr lang="es-VE" i="1" smtClean="0">
                                <a:latin typeface="Cambria Math" panose="02040503050406030204" pitchFamily="18" charset="0"/>
                                <a:ea typeface="Cambria Math" panose="02040503050406030204" pitchFamily="18" charset="0"/>
                              </a:rPr>
                            </m:ctrlPr>
                          </m:accPr>
                          <m:e>
                            <m:r>
                              <a:rPr lang="es-VE" b="0" i="1" smtClean="0">
                                <a:latin typeface="Cambria Math" panose="02040503050406030204" pitchFamily="18" charset="0"/>
                                <a:ea typeface="Cambria Math" panose="02040503050406030204" pitchFamily="18" charset="0"/>
                              </a:rPr>
                              <m:t>𝑃</m:t>
                            </m:r>
                          </m:e>
                        </m:acc>
                      </m:num>
                      <m:den>
                        <m:r>
                          <a:rPr lang="es-VE" b="0" i="1" smtClean="0">
                            <a:latin typeface="Cambria Math" panose="02040503050406030204" pitchFamily="18" charset="0"/>
                            <a:ea typeface="Cambria Math" panose="02040503050406030204" pitchFamily="18" charset="0"/>
                          </a:rPr>
                          <m:t>𝑑𝑡</m:t>
                        </m:r>
                      </m:den>
                    </m:f>
                    <m:r>
                      <a:rPr lang="es-VE" b="0" i="1" smtClean="0">
                        <a:latin typeface="Cambria Math" panose="02040503050406030204" pitchFamily="18" charset="0"/>
                        <a:ea typeface="Cambria Math" panose="02040503050406030204" pitchFamily="18" charset="0"/>
                      </a:rPr>
                      <m:t>+</m:t>
                    </m:r>
                    <m:f>
                      <m:fPr>
                        <m:ctrlPr>
                          <a:rPr lang="es-VE" b="0" i="1" smtClean="0">
                            <a:latin typeface="Cambria Math" panose="02040503050406030204" pitchFamily="18" charset="0"/>
                            <a:ea typeface="Cambria Math" panose="02040503050406030204" pitchFamily="18" charset="0"/>
                          </a:rPr>
                        </m:ctrlPr>
                      </m:fPr>
                      <m:num>
                        <m:r>
                          <a:rPr lang="es-VE" b="0" i="1" smtClean="0">
                            <a:latin typeface="Cambria Math" panose="02040503050406030204" pitchFamily="18" charset="0"/>
                            <a:ea typeface="Cambria Math" panose="02040503050406030204" pitchFamily="18" charset="0"/>
                          </a:rPr>
                          <m:t>𝑑</m:t>
                        </m:r>
                        <m:acc>
                          <m:accPr>
                            <m:chr m:val="⃗"/>
                            <m:ctrlPr>
                              <a:rPr lang="es-VE" b="0" i="1" smtClean="0">
                                <a:latin typeface="Cambria Math" panose="02040503050406030204" pitchFamily="18" charset="0"/>
                                <a:ea typeface="Cambria Math" panose="02040503050406030204" pitchFamily="18" charset="0"/>
                              </a:rPr>
                            </m:ctrlPr>
                          </m:accPr>
                          <m:e>
                            <m:r>
                              <a:rPr lang="es-VE" b="0" i="1" smtClean="0">
                                <a:latin typeface="Cambria Math" panose="02040503050406030204" pitchFamily="18" charset="0"/>
                                <a:ea typeface="Cambria Math" panose="02040503050406030204" pitchFamily="18" charset="0"/>
                              </a:rPr>
                              <m:t>𝑟</m:t>
                            </m:r>
                          </m:e>
                        </m:acc>
                      </m:num>
                      <m:den>
                        <m:r>
                          <a:rPr lang="es-VE" b="0" i="1" smtClean="0">
                            <a:latin typeface="Cambria Math" panose="02040503050406030204" pitchFamily="18" charset="0"/>
                            <a:ea typeface="Cambria Math" panose="02040503050406030204" pitchFamily="18" charset="0"/>
                          </a:rPr>
                          <m:t>𝑑𝑡</m:t>
                        </m:r>
                      </m:den>
                    </m:f>
                    <m:r>
                      <a:rPr lang="es-VE" b="0" i="1" smtClean="0">
                        <a:latin typeface="Cambria Math" panose="02040503050406030204" pitchFamily="18" charset="0"/>
                        <a:ea typeface="Cambria Math" panose="02040503050406030204" pitchFamily="18" charset="0"/>
                      </a:rPr>
                      <m:t>𝑥</m:t>
                    </m:r>
                    <m:acc>
                      <m:accPr>
                        <m:chr m:val="⃗"/>
                        <m:ctrlPr>
                          <a:rPr lang="es-VE" b="0" i="1" smtClean="0">
                            <a:latin typeface="Cambria Math" panose="02040503050406030204" pitchFamily="18" charset="0"/>
                            <a:ea typeface="Cambria Math" panose="02040503050406030204" pitchFamily="18" charset="0"/>
                          </a:rPr>
                        </m:ctrlPr>
                      </m:accPr>
                      <m:e>
                        <m:r>
                          <a:rPr lang="es-VE" b="0" i="1" smtClean="0">
                            <a:latin typeface="Cambria Math" panose="02040503050406030204" pitchFamily="18" charset="0"/>
                            <a:ea typeface="Cambria Math" panose="02040503050406030204" pitchFamily="18" charset="0"/>
                          </a:rPr>
                          <m:t>𝑃</m:t>
                        </m:r>
                      </m:e>
                    </m:acc>
                  </m:oMath>
                </a14:m>
                <a:r>
                  <a:rPr lang="es-VE" dirty="0" smtClean="0"/>
                  <a:t>                         (4)</a:t>
                </a:r>
              </a:p>
              <a:p>
                <a:endParaRPr lang="es-VE" dirty="0" smtClean="0"/>
              </a:p>
              <a:p>
                <a:r>
                  <a:rPr lang="es-VE" dirty="0" smtClean="0"/>
                  <a:t>El último termino a la derecha se anula pues el vector velocidad es paralelo al momento lineal</a:t>
                </a:r>
              </a:p>
              <a:p>
                <a:endParaRPr lang="es-VE" dirty="0"/>
              </a:p>
            </p:txBody>
          </p:sp>
        </mc:Choice>
        <mc:Fallback xmlns="">
          <p:sp>
            <p:nvSpPr>
              <p:cNvPr id="6" name="CuadroTexto 5"/>
              <p:cNvSpPr txBox="1">
                <a:spLocks noRot="1" noChangeAspect="1" noMove="1" noResize="1" noEditPoints="1" noAdjustHandles="1" noChangeArrowheads="1" noChangeShapeType="1" noTextEdit="1"/>
              </p:cNvSpPr>
              <p:nvPr/>
            </p:nvSpPr>
            <p:spPr>
              <a:xfrm>
                <a:off x="897228" y="2113524"/>
                <a:ext cx="10410422" cy="1977080"/>
              </a:xfrm>
              <a:prstGeom prst="rect">
                <a:avLst/>
              </a:prstGeom>
              <a:blipFill rotWithShape="0">
                <a:blip r:embed="rId2"/>
                <a:stretch>
                  <a:fillRect l="-1347" t="-20370"/>
                </a:stretch>
              </a:blipFill>
            </p:spPr>
            <p:txBody>
              <a:bodyPr/>
              <a:lstStyle/>
              <a:p>
                <a:r>
                  <a:rPr lang="es-VE">
                    <a:noFill/>
                  </a:rPr>
                  <a:t> </a:t>
                </a:r>
              </a:p>
            </p:txBody>
          </p:sp>
        </mc:Fallback>
      </mc:AlternateContent>
      <p:cxnSp>
        <p:nvCxnSpPr>
          <p:cNvPr id="8" name="Conector recto 7"/>
          <p:cNvCxnSpPr/>
          <p:nvPr/>
        </p:nvCxnSpPr>
        <p:spPr>
          <a:xfrm flipV="1">
            <a:off x="6297769" y="2768958"/>
            <a:ext cx="502276" cy="68258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 name="Rectángulo 8"/>
              <p:cNvSpPr/>
              <p:nvPr/>
            </p:nvSpPr>
            <p:spPr>
              <a:xfrm>
                <a:off x="4846564" y="4090604"/>
                <a:ext cx="1358705" cy="538224"/>
              </a:xfrm>
              <a:prstGeom prst="rect">
                <a:avLst/>
              </a:prstGeom>
            </p:spPr>
            <p:txBody>
              <a:bodyPr wrap="none">
                <a:spAutoFit/>
              </a:bodyPr>
              <a:lstStyle/>
              <a:p>
                <a:r>
                  <a:rPr lang="es-VE" dirty="0" smtClean="0"/>
                  <a:t> </a:t>
                </a:r>
                <a14:m>
                  <m:oMath xmlns:m="http://schemas.openxmlformats.org/officeDocument/2006/math">
                    <m:f>
                      <m:fPr>
                        <m:ctrlPr>
                          <a:rPr lang="es-VE" i="1" smtClean="0">
                            <a:latin typeface="Cambria Math" panose="02040503050406030204" pitchFamily="18" charset="0"/>
                          </a:rPr>
                        </m:ctrlPr>
                      </m:fPr>
                      <m:num>
                        <m:r>
                          <a:rPr lang="es-VE" b="0" i="1" smtClean="0">
                            <a:latin typeface="Cambria Math" panose="02040503050406030204" pitchFamily="18" charset="0"/>
                          </a:rPr>
                          <m:t>𝑑</m:t>
                        </m:r>
                        <m:acc>
                          <m:accPr>
                            <m:chr m:val="⃗"/>
                            <m:ctrlPr>
                              <a:rPr lang="es-VE" b="0" i="1" smtClean="0">
                                <a:latin typeface="Cambria Math" panose="02040503050406030204" pitchFamily="18" charset="0"/>
                              </a:rPr>
                            </m:ctrlPr>
                          </m:accPr>
                          <m:e>
                            <m:r>
                              <a:rPr lang="es-VE" b="0" i="1" smtClean="0">
                                <a:latin typeface="Cambria Math" panose="02040503050406030204" pitchFamily="18" charset="0"/>
                              </a:rPr>
                              <m:t>𝐿</m:t>
                            </m:r>
                          </m:e>
                        </m:acc>
                      </m:num>
                      <m:den>
                        <m:r>
                          <a:rPr lang="es-VE" b="0" i="1" smtClean="0">
                            <a:latin typeface="Cambria Math" panose="02040503050406030204" pitchFamily="18" charset="0"/>
                          </a:rPr>
                          <m:t>𝑑𝑡</m:t>
                        </m:r>
                      </m:den>
                    </m:f>
                    <m:r>
                      <a:rPr lang="es-VE" i="1" smtClean="0">
                        <a:latin typeface="Cambria Math" panose="02040503050406030204" pitchFamily="18" charset="0"/>
                        <a:ea typeface="Cambria Math" panose="02040503050406030204" pitchFamily="18" charset="0"/>
                      </a:rPr>
                      <m:t>=</m:t>
                    </m:r>
                    <m:acc>
                      <m:accPr>
                        <m:chr m:val="⃗"/>
                        <m:ctrlPr>
                          <a:rPr lang="es-VE" i="1" smtClean="0">
                            <a:latin typeface="Cambria Math" panose="02040503050406030204" pitchFamily="18" charset="0"/>
                            <a:ea typeface="Cambria Math" panose="02040503050406030204" pitchFamily="18" charset="0"/>
                          </a:rPr>
                        </m:ctrlPr>
                      </m:accPr>
                      <m:e>
                        <m:r>
                          <a:rPr lang="es-VE" b="0" i="1" smtClean="0">
                            <a:latin typeface="Cambria Math" panose="02040503050406030204" pitchFamily="18" charset="0"/>
                            <a:ea typeface="Cambria Math" panose="02040503050406030204" pitchFamily="18" charset="0"/>
                          </a:rPr>
                          <m:t>𝑟</m:t>
                        </m:r>
                      </m:e>
                    </m:acc>
                    <m:r>
                      <a:rPr lang="es-VE" b="0" i="1" smtClean="0">
                        <a:latin typeface="Cambria Math" panose="02040503050406030204" pitchFamily="18" charset="0"/>
                        <a:ea typeface="Cambria Math" panose="02040503050406030204" pitchFamily="18" charset="0"/>
                      </a:rPr>
                      <m:t> </m:t>
                    </m:r>
                    <m:r>
                      <a:rPr lang="es-VE" b="0" i="1" smtClean="0">
                        <a:latin typeface="Cambria Math" panose="02040503050406030204" pitchFamily="18" charset="0"/>
                        <a:ea typeface="Cambria Math" panose="02040503050406030204" pitchFamily="18" charset="0"/>
                      </a:rPr>
                      <m:t>𝑥</m:t>
                    </m:r>
                    <m:r>
                      <a:rPr lang="es-VE" b="0" i="1" smtClean="0">
                        <a:latin typeface="Cambria Math" panose="02040503050406030204" pitchFamily="18" charset="0"/>
                        <a:ea typeface="Cambria Math" panose="02040503050406030204" pitchFamily="18" charset="0"/>
                      </a:rPr>
                      <m:t> </m:t>
                    </m:r>
                    <m:f>
                      <m:fPr>
                        <m:ctrlPr>
                          <a:rPr lang="es-VE" b="0" i="1" smtClean="0">
                            <a:latin typeface="Cambria Math" panose="02040503050406030204" pitchFamily="18" charset="0"/>
                            <a:ea typeface="Cambria Math" panose="02040503050406030204" pitchFamily="18" charset="0"/>
                          </a:rPr>
                        </m:ctrlPr>
                      </m:fPr>
                      <m:num>
                        <m:r>
                          <a:rPr lang="es-VE" b="0" i="1" smtClean="0">
                            <a:latin typeface="Cambria Math" panose="02040503050406030204" pitchFamily="18" charset="0"/>
                            <a:ea typeface="Cambria Math" panose="02040503050406030204" pitchFamily="18" charset="0"/>
                          </a:rPr>
                          <m:t>𝑑</m:t>
                        </m:r>
                        <m:acc>
                          <m:accPr>
                            <m:chr m:val="⃗"/>
                            <m:ctrlPr>
                              <a:rPr lang="es-VE" i="1" smtClean="0">
                                <a:latin typeface="Cambria Math" panose="02040503050406030204" pitchFamily="18" charset="0"/>
                                <a:ea typeface="Cambria Math" panose="02040503050406030204" pitchFamily="18" charset="0"/>
                              </a:rPr>
                            </m:ctrlPr>
                          </m:accPr>
                          <m:e>
                            <m:r>
                              <a:rPr lang="es-VE" b="0" i="1" smtClean="0">
                                <a:latin typeface="Cambria Math" panose="02040503050406030204" pitchFamily="18" charset="0"/>
                                <a:ea typeface="Cambria Math" panose="02040503050406030204" pitchFamily="18" charset="0"/>
                              </a:rPr>
                              <m:t>𝑃</m:t>
                            </m:r>
                          </m:e>
                        </m:acc>
                      </m:num>
                      <m:den>
                        <m:r>
                          <a:rPr lang="es-VE" b="0" i="1" smtClean="0">
                            <a:latin typeface="Cambria Math" panose="02040503050406030204" pitchFamily="18" charset="0"/>
                            <a:ea typeface="Cambria Math" panose="02040503050406030204" pitchFamily="18" charset="0"/>
                          </a:rPr>
                          <m:t>𝑑𝑡</m:t>
                        </m:r>
                      </m:den>
                    </m:f>
                  </m:oMath>
                </a14:m>
                <a:endParaRPr lang="es-VE" dirty="0"/>
              </a:p>
            </p:txBody>
          </p:sp>
        </mc:Choice>
        <mc:Fallback xmlns="">
          <p:sp>
            <p:nvSpPr>
              <p:cNvPr id="9" name="Rectángulo 8"/>
              <p:cNvSpPr>
                <a:spLocks noRot="1" noChangeAspect="1" noMove="1" noResize="1" noEditPoints="1" noAdjustHandles="1" noChangeArrowheads="1" noChangeShapeType="1" noTextEdit="1"/>
              </p:cNvSpPr>
              <p:nvPr/>
            </p:nvSpPr>
            <p:spPr>
              <a:xfrm>
                <a:off x="4846564" y="4090604"/>
                <a:ext cx="1358705" cy="538224"/>
              </a:xfrm>
              <a:prstGeom prst="rect">
                <a:avLst/>
              </a:prstGeom>
              <a:blipFill rotWithShape="0">
                <a:blip r:embed="rId3"/>
                <a:stretch>
                  <a:fillRect/>
                </a:stretch>
              </a:blipFill>
            </p:spPr>
            <p:txBody>
              <a:bodyPr/>
              <a:lstStyle/>
              <a:p>
                <a:r>
                  <a:rPr lang="es-VE">
                    <a:noFill/>
                  </a:rPr>
                  <a:t> </a:t>
                </a:r>
              </a:p>
            </p:txBody>
          </p:sp>
        </mc:Fallback>
      </mc:AlternateContent>
      <p:sp>
        <p:nvSpPr>
          <p:cNvPr id="10" name="Rectángulo 9"/>
          <p:cNvSpPr/>
          <p:nvPr/>
        </p:nvSpPr>
        <p:spPr>
          <a:xfrm>
            <a:off x="8092334" y="4090604"/>
            <a:ext cx="442750" cy="369332"/>
          </a:xfrm>
          <a:prstGeom prst="rect">
            <a:avLst/>
          </a:prstGeom>
        </p:spPr>
        <p:txBody>
          <a:bodyPr wrap="none">
            <a:spAutoFit/>
          </a:bodyPr>
          <a:lstStyle/>
          <a:p>
            <a:r>
              <a:rPr lang="es-VE" dirty="0" smtClean="0"/>
              <a:t>(5)</a:t>
            </a:r>
            <a:endParaRPr lang="es-VE" dirty="0"/>
          </a:p>
        </p:txBody>
      </p:sp>
      <mc:AlternateContent xmlns:mc="http://schemas.openxmlformats.org/markup-compatibility/2006" xmlns:a14="http://schemas.microsoft.com/office/drawing/2010/main">
        <mc:Choice Requires="a14">
          <p:sp>
            <p:nvSpPr>
              <p:cNvPr id="11" name="Rectángulo 10"/>
              <p:cNvSpPr/>
              <p:nvPr/>
            </p:nvSpPr>
            <p:spPr>
              <a:xfrm>
                <a:off x="4802028" y="4666956"/>
                <a:ext cx="1262653" cy="82067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nary>
                        <m:naryPr>
                          <m:chr m:val="∑"/>
                          <m:subHide m:val="on"/>
                          <m:supHide m:val="on"/>
                          <m:ctrlPr>
                            <a:rPr lang="es-VE" i="1" smtClean="0">
                              <a:latin typeface="Cambria Math" panose="02040503050406030204" pitchFamily="18" charset="0"/>
                              <a:ea typeface="Cambria Math" panose="02040503050406030204" pitchFamily="18" charset="0"/>
                            </a:rPr>
                          </m:ctrlPr>
                        </m:naryPr>
                        <m:sub/>
                        <m:sup/>
                        <m:e>
                          <m:acc>
                            <m:accPr>
                              <m:chr m:val="⃗"/>
                              <m:ctrlPr>
                                <a:rPr lang="es-VE" i="1" smtClean="0">
                                  <a:latin typeface="Cambria Math" panose="02040503050406030204" pitchFamily="18" charset="0"/>
                                  <a:ea typeface="Cambria Math" panose="02040503050406030204" pitchFamily="18" charset="0"/>
                                </a:rPr>
                              </m:ctrlPr>
                            </m:accPr>
                            <m:e>
                              <m:r>
                                <a:rPr lang="es-VE" i="1" smtClean="0">
                                  <a:latin typeface="Cambria Math" panose="02040503050406030204" pitchFamily="18" charset="0"/>
                                  <a:ea typeface="Cambria Math" panose="02040503050406030204" pitchFamily="18" charset="0"/>
                                </a:rPr>
                                <m:t>𝜏</m:t>
                              </m:r>
                            </m:e>
                          </m:acc>
                        </m:e>
                      </m:nary>
                      <m:r>
                        <a:rPr lang="es-VE" i="1" smtClean="0">
                          <a:latin typeface="Cambria Math" panose="02040503050406030204" pitchFamily="18" charset="0"/>
                          <a:ea typeface="Cambria Math" panose="02040503050406030204" pitchFamily="18" charset="0"/>
                        </a:rPr>
                        <m:t>=</m:t>
                      </m:r>
                      <m:f>
                        <m:fPr>
                          <m:ctrlPr>
                            <a:rPr lang="es-VE" i="1" smtClean="0">
                              <a:latin typeface="Cambria Math" panose="02040503050406030204" pitchFamily="18" charset="0"/>
                            </a:rPr>
                          </m:ctrlPr>
                        </m:fPr>
                        <m:num>
                          <m:r>
                            <a:rPr lang="es-VE" b="0" i="1" smtClean="0">
                              <a:latin typeface="Cambria Math" panose="02040503050406030204" pitchFamily="18" charset="0"/>
                            </a:rPr>
                            <m:t>𝑑</m:t>
                          </m:r>
                          <m:acc>
                            <m:accPr>
                              <m:chr m:val="⃗"/>
                              <m:ctrlPr>
                                <a:rPr lang="es-VE" b="0" i="1" smtClean="0">
                                  <a:latin typeface="Cambria Math" panose="02040503050406030204" pitchFamily="18" charset="0"/>
                                </a:rPr>
                              </m:ctrlPr>
                            </m:accPr>
                            <m:e>
                              <m:r>
                                <a:rPr lang="es-VE" b="0" i="1" smtClean="0">
                                  <a:latin typeface="Cambria Math" panose="02040503050406030204" pitchFamily="18" charset="0"/>
                                </a:rPr>
                                <m:t>𝐿</m:t>
                              </m:r>
                            </m:e>
                          </m:acc>
                        </m:num>
                        <m:den>
                          <m:r>
                            <a:rPr lang="es-VE" b="0" i="1" smtClean="0">
                              <a:latin typeface="Cambria Math" panose="02040503050406030204" pitchFamily="18" charset="0"/>
                            </a:rPr>
                            <m:t>𝑑𝑡</m:t>
                          </m:r>
                        </m:den>
                      </m:f>
                    </m:oMath>
                  </m:oMathPara>
                </a14:m>
                <a:endParaRPr lang="es-VE" dirty="0"/>
              </a:p>
            </p:txBody>
          </p:sp>
        </mc:Choice>
        <mc:Fallback xmlns="">
          <p:sp>
            <p:nvSpPr>
              <p:cNvPr id="11" name="Rectángulo 10"/>
              <p:cNvSpPr>
                <a:spLocks noRot="1" noChangeAspect="1" noMove="1" noResize="1" noEditPoints="1" noAdjustHandles="1" noChangeArrowheads="1" noChangeShapeType="1" noTextEdit="1"/>
              </p:cNvSpPr>
              <p:nvPr/>
            </p:nvSpPr>
            <p:spPr>
              <a:xfrm>
                <a:off x="4802028" y="4666956"/>
                <a:ext cx="1262653" cy="820674"/>
              </a:xfrm>
              <a:prstGeom prst="rect">
                <a:avLst/>
              </a:prstGeom>
              <a:blipFill rotWithShape="0">
                <a:blip r:embed="rId4"/>
                <a:stretch>
                  <a:fillRect/>
                </a:stretch>
              </a:blipFill>
            </p:spPr>
            <p:txBody>
              <a:bodyPr/>
              <a:lstStyle/>
              <a:p>
                <a:r>
                  <a:rPr lang="es-VE">
                    <a:noFill/>
                  </a:rPr>
                  <a:t> </a:t>
                </a:r>
              </a:p>
            </p:txBody>
          </p:sp>
        </mc:Fallback>
      </mc:AlternateContent>
      <p:sp>
        <p:nvSpPr>
          <p:cNvPr id="12" name="Rectángulo 11"/>
          <p:cNvSpPr/>
          <p:nvPr/>
        </p:nvSpPr>
        <p:spPr>
          <a:xfrm>
            <a:off x="8092334" y="4892627"/>
            <a:ext cx="442750" cy="369332"/>
          </a:xfrm>
          <a:prstGeom prst="rect">
            <a:avLst/>
          </a:prstGeom>
        </p:spPr>
        <p:txBody>
          <a:bodyPr wrap="none">
            <a:spAutoFit/>
          </a:bodyPr>
          <a:lstStyle/>
          <a:p>
            <a:r>
              <a:rPr lang="es-VE" dirty="0" smtClean="0"/>
              <a:t>(6)</a:t>
            </a:r>
            <a:endParaRPr lang="es-VE" dirty="0"/>
          </a:p>
        </p:txBody>
      </p:sp>
    </p:spTree>
    <p:extLst>
      <p:ext uri="{BB962C8B-B14F-4D97-AF65-F5344CB8AC3E}">
        <p14:creationId xmlns:p14="http://schemas.microsoft.com/office/powerpoint/2010/main" val="3250363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94196" y="954149"/>
            <a:ext cx="10564969" cy="923330"/>
          </a:xfrm>
          <a:prstGeom prst="rect">
            <a:avLst/>
          </a:prstGeom>
        </p:spPr>
        <p:txBody>
          <a:bodyPr wrap="square">
            <a:spAutoFit/>
          </a:bodyPr>
          <a:lstStyle/>
          <a:p>
            <a:r>
              <a:rPr lang="es-VE" u="sng" dirty="0" smtClean="0"/>
              <a:t>Ejercicio N°1</a:t>
            </a:r>
            <a:r>
              <a:rPr lang="es-VE" dirty="0"/>
              <a:t>:</a:t>
            </a:r>
            <a:r>
              <a:rPr lang="es-VE" dirty="0" smtClean="0"/>
              <a:t> Una partícula se mueve en el plano </a:t>
            </a:r>
            <a:r>
              <a:rPr lang="es-VE" dirty="0" err="1" smtClean="0"/>
              <a:t>xy</a:t>
            </a:r>
            <a:r>
              <a:rPr lang="es-VE" dirty="0" smtClean="0"/>
              <a:t> en una trayectoria circular de radio r, como se muestra.</a:t>
            </a:r>
          </a:p>
          <a:p>
            <a:r>
              <a:rPr lang="es-VE" dirty="0" smtClean="0"/>
              <a:t> (a) Encuentre la magnitud y la dirección de su momento angular respecto a O, cuando su velocidad lineal es v.</a:t>
            </a:r>
          </a:p>
          <a:p>
            <a:r>
              <a:rPr lang="es-VE" dirty="0" smtClean="0"/>
              <a:t> (b) Encuentre la magnitud y dirección de L en términos de velocidad angular de la partícula.</a:t>
            </a:r>
            <a:endParaRPr lang="es-VE" dirty="0"/>
          </a:p>
        </p:txBody>
      </p:sp>
      <p:pic>
        <p:nvPicPr>
          <p:cNvPr id="6" name="Imagen 5"/>
          <p:cNvPicPr>
            <a:picLocks noChangeAspect="1"/>
          </p:cNvPicPr>
          <p:nvPr/>
        </p:nvPicPr>
        <p:blipFill>
          <a:blip r:embed="rId2"/>
          <a:stretch>
            <a:fillRect/>
          </a:stretch>
        </p:blipFill>
        <p:spPr>
          <a:xfrm>
            <a:off x="794196" y="2180944"/>
            <a:ext cx="3102807" cy="2622876"/>
          </a:xfrm>
          <a:prstGeom prst="rect">
            <a:avLst/>
          </a:prstGeom>
        </p:spPr>
      </p:pic>
      <mc:AlternateContent xmlns:mc="http://schemas.openxmlformats.org/markup-compatibility/2006" xmlns:a14="http://schemas.microsoft.com/office/drawing/2010/main">
        <mc:Choice Requires="a14">
          <p:sp>
            <p:nvSpPr>
              <p:cNvPr id="7" name="Rectángulo 6"/>
              <p:cNvSpPr/>
              <p:nvPr/>
            </p:nvSpPr>
            <p:spPr>
              <a:xfrm>
                <a:off x="4327320" y="2412763"/>
                <a:ext cx="7639143" cy="2929520"/>
              </a:xfrm>
              <a:prstGeom prst="rect">
                <a:avLst/>
              </a:prstGeom>
            </p:spPr>
            <p:txBody>
              <a:bodyPr wrap="none">
                <a:spAutoFit/>
              </a:bodyPr>
              <a:lstStyle/>
              <a:p>
                <a:pPr marL="342900" indent="-342900">
                  <a:buAutoNum type="alphaLcParenBoth"/>
                </a:pPr>
                <a:r>
                  <a:rPr lang="es-VE" dirty="0" smtClean="0"/>
                  <a:t>La magnitud del momento angular viene dada por la expresión</a:t>
                </a:r>
              </a:p>
              <a:p>
                <a:pPr marL="342900" indent="-342900">
                  <a:buAutoNum type="alphaLcParenBoth"/>
                </a:pPr>
                <a:endParaRPr lang="es-VE" dirty="0"/>
              </a:p>
              <a:p>
                <a:pPr algn="ctr"/>
                <a14:m>
                  <m:oMathPara xmlns:m="http://schemas.openxmlformats.org/officeDocument/2006/math">
                    <m:oMathParaPr>
                      <m:jc m:val="centerGroup"/>
                    </m:oMathParaPr>
                    <m:oMath xmlns:m="http://schemas.openxmlformats.org/officeDocument/2006/math">
                      <m:r>
                        <a:rPr lang="es-VE" b="0" i="1" smtClean="0">
                          <a:latin typeface="Cambria Math" panose="02040503050406030204" pitchFamily="18" charset="0"/>
                          <a:ea typeface="Cambria Math" panose="02040503050406030204" pitchFamily="18" charset="0"/>
                        </a:rPr>
                        <m:t>𝐿</m:t>
                      </m:r>
                      <m:r>
                        <a:rPr lang="es-VE" b="0"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𝑚</m:t>
                      </m:r>
                      <m:r>
                        <a:rPr lang="es-VE" b="0"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𝑣</m:t>
                      </m:r>
                      <m:r>
                        <a:rPr lang="es-VE" b="0"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𝑟</m:t>
                      </m:r>
                      <m:func>
                        <m:funcPr>
                          <m:ctrlPr>
                            <a:rPr lang="es-VE" b="0" i="1" smtClean="0">
                              <a:latin typeface="Cambria Math" panose="02040503050406030204" pitchFamily="18" charset="0"/>
                              <a:ea typeface="Cambria Math" panose="02040503050406030204" pitchFamily="18" charset="0"/>
                            </a:rPr>
                          </m:ctrlPr>
                        </m:funcPr>
                        <m:fName>
                          <m:r>
                            <m:rPr>
                              <m:sty m:val="p"/>
                            </m:rPr>
                            <a:rPr lang="es-VE" b="0" i="0" smtClean="0">
                              <a:latin typeface="Cambria Math" panose="02040503050406030204" pitchFamily="18" charset="0"/>
                              <a:ea typeface="Cambria Math" panose="02040503050406030204" pitchFamily="18" charset="0"/>
                            </a:rPr>
                            <m:t>sin</m:t>
                          </m:r>
                        </m:fName>
                        <m:e>
                          <m:r>
                            <a:rPr lang="es-VE" b="0" i="1" smtClean="0">
                              <a:latin typeface="Cambria Math" panose="02040503050406030204" pitchFamily="18" charset="0"/>
                              <a:ea typeface="Cambria Math" panose="02040503050406030204" pitchFamily="18" charset="0"/>
                            </a:rPr>
                            <m:t>90°=</m:t>
                          </m:r>
                          <m:r>
                            <a:rPr lang="es-VE" b="0" i="1" smtClean="0">
                              <a:latin typeface="Cambria Math" panose="02040503050406030204" pitchFamily="18" charset="0"/>
                              <a:ea typeface="Cambria Math" panose="02040503050406030204" pitchFamily="18" charset="0"/>
                            </a:rPr>
                            <m:t>𝑚</m:t>
                          </m:r>
                          <m:r>
                            <a:rPr lang="es-VE" b="0"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𝑣</m:t>
                          </m:r>
                          <m:r>
                            <a:rPr lang="es-VE" b="0"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𝑟</m:t>
                          </m:r>
                        </m:e>
                      </m:func>
                    </m:oMath>
                  </m:oMathPara>
                </a14:m>
                <a:endParaRPr lang="es-VE" b="0" dirty="0" smtClean="0">
                  <a:ea typeface="Cambria Math" panose="02040503050406030204" pitchFamily="18" charset="0"/>
                </a:endParaRPr>
              </a:p>
              <a:p>
                <a:pPr algn="just"/>
                <a:r>
                  <a:rPr lang="es-VE" b="0" dirty="0" smtClean="0">
                    <a:ea typeface="Cambria Math" panose="02040503050406030204" pitchFamily="18" charset="0"/>
                  </a:rPr>
                  <a:t>El valor de L es constante ya que los valores de v. m y r también lo son.</a:t>
                </a:r>
              </a:p>
              <a:p>
                <a:pPr algn="ctr"/>
                <a:endParaRPr lang="es-VE" dirty="0">
                  <a:ea typeface="Cambria Math" panose="02040503050406030204" pitchFamily="18" charset="0"/>
                </a:endParaRPr>
              </a:p>
              <a:p>
                <a:pPr algn="just"/>
                <a:r>
                  <a:rPr lang="es-VE" b="0" dirty="0" smtClean="0">
                    <a:ea typeface="Cambria Math" panose="02040503050406030204" pitchFamily="18" charset="0"/>
                  </a:rPr>
                  <a:t>(b) Como </a:t>
                </a:r>
                <a14:m>
                  <m:oMath xmlns:m="http://schemas.openxmlformats.org/officeDocument/2006/math">
                    <m:r>
                      <a:rPr lang="es-VE" b="0" i="1" smtClean="0">
                        <a:latin typeface="Cambria Math" panose="02040503050406030204" pitchFamily="18" charset="0"/>
                        <a:ea typeface="Cambria Math" panose="02040503050406030204" pitchFamily="18" charset="0"/>
                      </a:rPr>
                      <m:t>𝑣</m:t>
                    </m:r>
                    <m:r>
                      <a:rPr lang="es-VE" b="0"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𝜔</m:t>
                    </m:r>
                    <m:r>
                      <a:rPr lang="es-VE" b="0" i="1" smtClean="0">
                        <a:latin typeface="Cambria Math" panose="02040503050406030204" pitchFamily="18" charset="0"/>
                        <a:ea typeface="Cambria Math" panose="02040503050406030204" pitchFamily="18" charset="0"/>
                      </a:rPr>
                      <m:t>𝑟</m:t>
                    </m:r>
                  </m:oMath>
                </a14:m>
                <a:r>
                  <a:rPr lang="es-VE" b="0" dirty="0" smtClean="0">
                    <a:ea typeface="Cambria Math" panose="02040503050406030204" pitchFamily="18" charset="0"/>
                  </a:rPr>
                  <a:t>, entonces</a:t>
                </a:r>
              </a:p>
              <a:p>
                <a:pPr algn="just"/>
                <a14:m>
                  <m:oMathPara xmlns:m="http://schemas.openxmlformats.org/officeDocument/2006/math">
                    <m:oMathParaPr>
                      <m:jc m:val="centerGroup"/>
                    </m:oMathParaPr>
                    <m:oMath xmlns:m="http://schemas.openxmlformats.org/officeDocument/2006/math">
                      <m:r>
                        <a:rPr lang="es-VE" b="0" i="1" smtClean="0">
                          <a:latin typeface="Cambria Math" panose="02040503050406030204" pitchFamily="18" charset="0"/>
                          <a:ea typeface="Cambria Math" panose="02040503050406030204" pitchFamily="18" charset="0"/>
                        </a:rPr>
                        <m:t>𝐿</m:t>
                      </m:r>
                      <m:r>
                        <a:rPr lang="es-VE" b="0"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𝑚</m:t>
                      </m:r>
                      <m:r>
                        <a:rPr lang="es-VE" b="0"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𝑣</m:t>
                      </m:r>
                      <m:r>
                        <a:rPr lang="es-VE" b="0"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𝑟</m:t>
                      </m:r>
                      <m:r>
                        <a:rPr lang="es-VE" b="0"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𝑚</m:t>
                      </m:r>
                      <m:r>
                        <a:rPr lang="es-VE" b="0" i="1" smtClean="0">
                          <a:latin typeface="Cambria Math" panose="02040503050406030204" pitchFamily="18" charset="0"/>
                          <a:ea typeface="Cambria Math" panose="02040503050406030204" pitchFamily="18" charset="0"/>
                        </a:rPr>
                        <m:t>∙</m:t>
                      </m:r>
                      <m:sSup>
                        <m:sSupPr>
                          <m:ctrlPr>
                            <a:rPr lang="es-VE" b="0" i="1" smtClean="0">
                              <a:latin typeface="Cambria Math" panose="02040503050406030204" pitchFamily="18" charset="0"/>
                              <a:ea typeface="Cambria Math" panose="02040503050406030204" pitchFamily="18" charset="0"/>
                            </a:rPr>
                          </m:ctrlPr>
                        </m:sSupPr>
                        <m:e>
                          <m:r>
                            <a:rPr lang="es-VE" b="0" i="1" smtClean="0">
                              <a:latin typeface="Cambria Math" panose="02040503050406030204" pitchFamily="18" charset="0"/>
                              <a:ea typeface="Cambria Math" panose="02040503050406030204" pitchFamily="18" charset="0"/>
                            </a:rPr>
                            <m:t>𝑟</m:t>
                          </m:r>
                        </m:e>
                        <m:sup>
                          <m:r>
                            <a:rPr lang="es-VE" b="0" i="1" smtClean="0">
                              <a:latin typeface="Cambria Math" panose="02040503050406030204" pitchFamily="18" charset="0"/>
                              <a:ea typeface="Cambria Math" panose="02040503050406030204" pitchFamily="18" charset="0"/>
                            </a:rPr>
                            <m:t>2</m:t>
                          </m:r>
                        </m:sup>
                      </m:sSup>
                      <m:r>
                        <a:rPr lang="es-VE" b="0"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𝜔</m:t>
                      </m:r>
                      <m:r>
                        <a:rPr lang="es-VE" b="0"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𝐼</m:t>
                      </m:r>
                      <m:r>
                        <a:rPr lang="es-VE" b="0"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𝜔</m:t>
                      </m:r>
                    </m:oMath>
                  </m:oMathPara>
                </a14:m>
                <a:endParaRPr lang="es-VE" b="0" dirty="0" smtClean="0">
                  <a:ea typeface="Cambria Math" panose="02040503050406030204" pitchFamily="18" charset="0"/>
                </a:endParaRPr>
              </a:p>
              <a:p>
                <a:pPr algn="just"/>
                <a:endParaRPr lang="es-VE" b="0" dirty="0" smtClean="0">
                  <a:ea typeface="Cambria Math" panose="02040503050406030204" pitchFamily="18" charset="0"/>
                </a:endParaRPr>
              </a:p>
              <a:p>
                <a:pPr algn="just"/>
                <a:r>
                  <a:rPr lang="es-VE" dirty="0" smtClean="0">
                    <a:ea typeface="Cambria Math" panose="02040503050406030204" pitchFamily="18" charset="0"/>
                  </a:rPr>
                  <a:t>La dirección de </a:t>
                </a:r>
                <a14:m>
                  <m:oMath xmlns:m="http://schemas.openxmlformats.org/officeDocument/2006/math">
                    <m:acc>
                      <m:accPr>
                        <m:chr m:val="⃗"/>
                        <m:ctrlPr>
                          <a:rPr lang="es-VE" b="0" i="1" smtClean="0">
                            <a:latin typeface="Cambria Math" panose="02040503050406030204" pitchFamily="18" charset="0"/>
                            <a:ea typeface="Cambria Math" panose="02040503050406030204" pitchFamily="18" charset="0"/>
                          </a:rPr>
                        </m:ctrlPr>
                      </m:accPr>
                      <m:e>
                        <m:r>
                          <a:rPr lang="es-VE" b="0" i="1" smtClean="0">
                            <a:latin typeface="Cambria Math" panose="02040503050406030204" pitchFamily="18" charset="0"/>
                            <a:ea typeface="Cambria Math" panose="02040503050406030204" pitchFamily="18" charset="0"/>
                          </a:rPr>
                          <m:t>𝐿</m:t>
                        </m:r>
                      </m:e>
                    </m:acc>
                  </m:oMath>
                </a14:m>
                <a:r>
                  <a:rPr lang="es-VE" dirty="0" smtClean="0"/>
                  <a:t> es la misma que la de la velocidad angular, así que escribimos </a:t>
                </a:r>
              </a:p>
              <a:p>
                <a:pPr algn="just"/>
                <a14:m>
                  <m:oMathPara xmlns:m="http://schemas.openxmlformats.org/officeDocument/2006/math">
                    <m:oMathParaPr>
                      <m:jc m:val="centerGroup"/>
                    </m:oMathParaPr>
                    <m:oMath xmlns:m="http://schemas.openxmlformats.org/officeDocument/2006/math">
                      <m:acc>
                        <m:accPr>
                          <m:chr m:val="⃗"/>
                          <m:ctrlPr>
                            <a:rPr lang="es-VE" b="0" i="1" smtClean="0">
                              <a:latin typeface="Cambria Math" panose="02040503050406030204" pitchFamily="18" charset="0"/>
                              <a:ea typeface="Cambria Math" panose="02040503050406030204" pitchFamily="18" charset="0"/>
                            </a:rPr>
                          </m:ctrlPr>
                        </m:accPr>
                        <m:e>
                          <m:r>
                            <a:rPr lang="es-VE" b="0" i="1" smtClean="0">
                              <a:latin typeface="Cambria Math" panose="02040503050406030204" pitchFamily="18" charset="0"/>
                              <a:ea typeface="Cambria Math" panose="02040503050406030204" pitchFamily="18" charset="0"/>
                            </a:rPr>
                            <m:t>𝐿</m:t>
                          </m:r>
                        </m:e>
                      </m:acc>
                      <m:r>
                        <a:rPr lang="es-VE" b="0" i="1" dirty="0" smtClean="0">
                          <a:latin typeface="Cambria Math" panose="02040503050406030204" pitchFamily="18" charset="0"/>
                          <a:ea typeface="Cambria Math" panose="02040503050406030204" pitchFamily="18" charset="0"/>
                        </a:rPr>
                        <m:t>=</m:t>
                      </m:r>
                      <m:r>
                        <a:rPr lang="es-VE" b="0" i="1" dirty="0" smtClean="0">
                          <a:latin typeface="Cambria Math" panose="02040503050406030204" pitchFamily="18" charset="0"/>
                          <a:ea typeface="Cambria Math" panose="02040503050406030204" pitchFamily="18" charset="0"/>
                        </a:rPr>
                        <m:t>𝐼</m:t>
                      </m:r>
                      <m:r>
                        <a:rPr lang="es-VE" b="0" i="1" dirty="0" smtClean="0">
                          <a:latin typeface="Cambria Math" panose="02040503050406030204" pitchFamily="18" charset="0"/>
                          <a:ea typeface="Cambria Math" panose="02040503050406030204" pitchFamily="18" charset="0"/>
                        </a:rPr>
                        <m:t>∙</m:t>
                      </m:r>
                      <m:r>
                        <a:rPr lang="es-VE" b="0" i="1" dirty="0" smtClean="0">
                          <a:latin typeface="Cambria Math" panose="02040503050406030204" pitchFamily="18" charset="0"/>
                          <a:ea typeface="Cambria Math" panose="02040503050406030204" pitchFamily="18" charset="0"/>
                        </a:rPr>
                        <m:t>𝜔</m:t>
                      </m:r>
                      <m:acc>
                        <m:accPr>
                          <m:chr m:val="̂"/>
                          <m:ctrlPr>
                            <a:rPr lang="es-VE" b="0" i="1" dirty="0" smtClean="0">
                              <a:latin typeface="Cambria Math" panose="02040503050406030204" pitchFamily="18" charset="0"/>
                              <a:ea typeface="Cambria Math" panose="02040503050406030204" pitchFamily="18" charset="0"/>
                            </a:rPr>
                          </m:ctrlPr>
                        </m:accPr>
                        <m:e>
                          <m:r>
                            <a:rPr lang="es-VE" b="0" i="1" dirty="0" smtClean="0">
                              <a:latin typeface="Cambria Math" panose="02040503050406030204" pitchFamily="18" charset="0"/>
                              <a:ea typeface="Cambria Math" panose="02040503050406030204" pitchFamily="18" charset="0"/>
                            </a:rPr>
                            <m:t>𝑘</m:t>
                          </m:r>
                        </m:e>
                      </m:acc>
                    </m:oMath>
                  </m:oMathPara>
                </a14:m>
                <a:endParaRPr lang="es-VE" dirty="0"/>
              </a:p>
            </p:txBody>
          </p:sp>
        </mc:Choice>
        <mc:Fallback xmlns="">
          <p:sp>
            <p:nvSpPr>
              <p:cNvPr id="7" name="Rectángulo 6"/>
              <p:cNvSpPr>
                <a:spLocks noRot="1" noChangeAspect="1" noMove="1" noResize="1" noEditPoints="1" noAdjustHandles="1" noChangeArrowheads="1" noChangeShapeType="1" noTextEdit="1"/>
              </p:cNvSpPr>
              <p:nvPr/>
            </p:nvSpPr>
            <p:spPr>
              <a:xfrm>
                <a:off x="4327320" y="2412763"/>
                <a:ext cx="7639143" cy="2929520"/>
              </a:xfrm>
              <a:prstGeom prst="rect">
                <a:avLst/>
              </a:prstGeom>
              <a:blipFill rotWithShape="0">
                <a:blip r:embed="rId3"/>
                <a:stretch>
                  <a:fillRect l="-718" t="-1250"/>
                </a:stretch>
              </a:blipFill>
            </p:spPr>
            <p:txBody>
              <a:bodyPr/>
              <a:lstStyle/>
              <a:p>
                <a:r>
                  <a:rPr lang="es-VE">
                    <a:noFill/>
                  </a:rPr>
                  <a:t> </a:t>
                </a:r>
              </a:p>
            </p:txBody>
          </p:sp>
        </mc:Fallback>
      </mc:AlternateContent>
    </p:spTree>
    <p:extLst>
      <p:ext uri="{BB962C8B-B14F-4D97-AF65-F5344CB8AC3E}">
        <p14:creationId xmlns:p14="http://schemas.microsoft.com/office/powerpoint/2010/main" val="23163372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25793"/>
          </a:xfrm>
          <a:solidFill>
            <a:srgbClr val="002060"/>
          </a:solidFill>
        </p:spPr>
        <p:txBody>
          <a:bodyPr/>
          <a:lstStyle/>
          <a:p>
            <a:r>
              <a:rPr lang="es-VE" dirty="0" smtClean="0">
                <a:solidFill>
                  <a:schemeClr val="bg1"/>
                </a:solidFill>
              </a:rPr>
              <a:t>Momento angular para un cuerpo rígido</a:t>
            </a:r>
            <a:endParaRPr lang="es-VE" dirty="0">
              <a:solidFill>
                <a:schemeClr val="bg1"/>
              </a:solidFill>
            </a:endParaRPr>
          </a:p>
        </p:txBody>
      </p:sp>
      <mc:AlternateContent xmlns:mc="http://schemas.openxmlformats.org/markup-compatibility/2006" xmlns:a14="http://schemas.microsoft.com/office/drawing/2010/main">
        <mc:Choice Requires="a14">
          <p:sp>
            <p:nvSpPr>
              <p:cNvPr id="3" name="Rectángulo 2"/>
              <p:cNvSpPr/>
              <p:nvPr/>
            </p:nvSpPr>
            <p:spPr>
              <a:xfrm>
                <a:off x="838200" y="1605136"/>
                <a:ext cx="10515600" cy="1477328"/>
              </a:xfrm>
              <a:prstGeom prst="rect">
                <a:avLst/>
              </a:prstGeom>
            </p:spPr>
            <p:txBody>
              <a:bodyPr wrap="square">
                <a:spAutoFit/>
              </a:bodyPr>
              <a:lstStyle/>
              <a:p>
                <a:r>
                  <a:rPr lang="es-VE" dirty="0" smtClean="0"/>
                  <a:t>Considere un objeto rígido que gira alrededor de un eje fijo que coincide con el eje z de un sistema de coordenadas, como se muestra en la figura. Determinemos el momento angular de este objeto. Cada partícula del objeto gira en el plano </a:t>
                </a:r>
                <a:r>
                  <a:rPr lang="es-VE" dirty="0" err="1" smtClean="0"/>
                  <a:t>xy</a:t>
                </a:r>
                <a:r>
                  <a:rPr lang="es-VE" dirty="0" smtClean="0"/>
                  <a:t> alrededor del eje z con una velocidad angular  </a:t>
                </a:r>
                <a:r>
                  <a:rPr lang="es-VE" dirty="0" smtClean="0">
                    <a:sym typeface="Symbol" panose="05050102010706020507" pitchFamily="18" charset="2"/>
                  </a:rPr>
                  <a:t></a:t>
                </a:r>
                <a:r>
                  <a:rPr lang="es-VE" dirty="0" smtClean="0"/>
                  <a:t>. La magnitud del momento angular de una partícula de masa </a:t>
                </a:r>
                <a14:m>
                  <m:oMath xmlns:m="http://schemas.openxmlformats.org/officeDocument/2006/math">
                    <m:sSub>
                      <m:sSubPr>
                        <m:ctrlPr>
                          <a:rPr lang="es-VE" b="0" i="1" smtClean="0">
                            <a:latin typeface="Cambria Math" panose="02040503050406030204" pitchFamily="18" charset="0"/>
                            <a:ea typeface="Cambria Math" panose="02040503050406030204" pitchFamily="18" charset="0"/>
                          </a:rPr>
                        </m:ctrlPr>
                      </m:sSubPr>
                      <m:e>
                        <m:r>
                          <a:rPr lang="es-VE" b="0" i="1" smtClean="0">
                            <a:latin typeface="Cambria Math" panose="02040503050406030204" pitchFamily="18" charset="0"/>
                            <a:ea typeface="Cambria Math" panose="02040503050406030204" pitchFamily="18" charset="0"/>
                          </a:rPr>
                          <m:t>𝑚</m:t>
                        </m:r>
                      </m:e>
                      <m:sub>
                        <m:r>
                          <a:rPr lang="es-VE" b="0" i="1" smtClean="0">
                            <a:latin typeface="Cambria Math" panose="02040503050406030204" pitchFamily="18" charset="0"/>
                            <a:ea typeface="Cambria Math" panose="02040503050406030204" pitchFamily="18" charset="0"/>
                          </a:rPr>
                          <m:t>𝑖</m:t>
                        </m:r>
                      </m:sub>
                    </m:sSub>
                  </m:oMath>
                </a14:m>
                <a:r>
                  <a:rPr lang="es-VE" dirty="0" smtClean="0"/>
                  <a:t>alrededor del origen O es </a:t>
                </a:r>
                <a14:m>
                  <m:oMath xmlns:m="http://schemas.openxmlformats.org/officeDocument/2006/math">
                    <m:sSub>
                      <m:sSubPr>
                        <m:ctrlPr>
                          <a:rPr lang="es-VE" b="0" i="1" smtClean="0">
                            <a:latin typeface="Cambria Math" panose="02040503050406030204" pitchFamily="18" charset="0"/>
                            <a:ea typeface="Cambria Math" panose="02040503050406030204" pitchFamily="18" charset="0"/>
                          </a:rPr>
                        </m:ctrlPr>
                      </m:sSubPr>
                      <m:e>
                        <m:sSub>
                          <m:sSubPr>
                            <m:ctrlPr>
                              <a:rPr lang="es-VE" b="0" i="1" smtClean="0">
                                <a:latin typeface="Cambria Math" panose="02040503050406030204" pitchFamily="18" charset="0"/>
                                <a:ea typeface="Cambria Math" panose="02040503050406030204" pitchFamily="18" charset="0"/>
                              </a:rPr>
                            </m:ctrlPr>
                          </m:sSubPr>
                          <m:e>
                            <m:r>
                              <a:rPr lang="es-VE" b="0" i="1" smtClean="0">
                                <a:latin typeface="Cambria Math" panose="02040503050406030204" pitchFamily="18" charset="0"/>
                                <a:ea typeface="Cambria Math" panose="02040503050406030204" pitchFamily="18" charset="0"/>
                              </a:rPr>
                              <m:t>𝑚</m:t>
                            </m:r>
                          </m:e>
                          <m:sub>
                            <m:r>
                              <a:rPr lang="es-VE" b="0" i="1" smtClean="0">
                                <a:latin typeface="Cambria Math" panose="02040503050406030204" pitchFamily="18" charset="0"/>
                                <a:ea typeface="Cambria Math" panose="02040503050406030204" pitchFamily="18" charset="0"/>
                              </a:rPr>
                              <m:t>𝑖</m:t>
                            </m:r>
                          </m:sub>
                        </m:sSub>
                        <m:sSub>
                          <m:sSubPr>
                            <m:ctrlPr>
                              <a:rPr lang="es-VE" b="0" i="1" smtClean="0">
                                <a:latin typeface="Cambria Math" panose="02040503050406030204" pitchFamily="18" charset="0"/>
                                <a:ea typeface="Cambria Math" panose="02040503050406030204" pitchFamily="18" charset="0"/>
                              </a:rPr>
                            </m:ctrlPr>
                          </m:sSubPr>
                          <m:e>
                            <m:r>
                              <a:rPr lang="es-VE" b="0" i="1" smtClean="0">
                                <a:latin typeface="Cambria Math" panose="02040503050406030204" pitchFamily="18" charset="0"/>
                                <a:ea typeface="Cambria Math" panose="02040503050406030204" pitchFamily="18" charset="0"/>
                              </a:rPr>
                              <m:t>𝑟</m:t>
                            </m:r>
                          </m:e>
                          <m:sub>
                            <m:r>
                              <a:rPr lang="es-VE" b="0" i="1" smtClean="0">
                                <a:latin typeface="Cambria Math" panose="02040503050406030204" pitchFamily="18" charset="0"/>
                                <a:ea typeface="Cambria Math" panose="02040503050406030204" pitchFamily="18" charset="0"/>
                              </a:rPr>
                              <m:t>𝑖</m:t>
                            </m:r>
                          </m:sub>
                        </m:sSub>
                        <m:r>
                          <a:rPr lang="es-VE" b="0" i="1" smtClean="0">
                            <a:latin typeface="Cambria Math" panose="02040503050406030204" pitchFamily="18" charset="0"/>
                            <a:ea typeface="Cambria Math" panose="02040503050406030204" pitchFamily="18" charset="0"/>
                          </a:rPr>
                          <m:t>𝑣</m:t>
                        </m:r>
                      </m:e>
                      <m:sub>
                        <m:r>
                          <a:rPr lang="es-VE" b="0" i="1" smtClean="0">
                            <a:latin typeface="Cambria Math" panose="02040503050406030204" pitchFamily="18" charset="0"/>
                            <a:ea typeface="Cambria Math" panose="02040503050406030204" pitchFamily="18" charset="0"/>
                          </a:rPr>
                          <m:t>𝑖</m:t>
                        </m:r>
                      </m:sub>
                    </m:sSub>
                  </m:oMath>
                </a14:m>
                <a:r>
                  <a:rPr lang="es-VE" dirty="0" smtClean="0"/>
                  <a:t>. Como </a:t>
                </a:r>
                <a14:m>
                  <m:oMath xmlns:m="http://schemas.openxmlformats.org/officeDocument/2006/math">
                    <m:sSub>
                      <m:sSubPr>
                        <m:ctrlPr>
                          <a:rPr lang="es-VE" b="0" i="1" smtClean="0">
                            <a:latin typeface="Cambria Math" panose="02040503050406030204" pitchFamily="18" charset="0"/>
                            <a:ea typeface="Cambria Math" panose="02040503050406030204" pitchFamily="18" charset="0"/>
                          </a:rPr>
                        </m:ctrlPr>
                      </m:sSubPr>
                      <m:e>
                        <m:r>
                          <a:rPr lang="es-VE" b="0" i="1" smtClean="0">
                            <a:latin typeface="Cambria Math" panose="02040503050406030204" pitchFamily="18" charset="0"/>
                            <a:ea typeface="Cambria Math" panose="02040503050406030204" pitchFamily="18" charset="0"/>
                          </a:rPr>
                          <m:t>𝑣</m:t>
                        </m:r>
                      </m:e>
                      <m:sub>
                        <m:r>
                          <a:rPr lang="es-VE" b="0" i="1" smtClean="0">
                            <a:latin typeface="Cambria Math" panose="02040503050406030204" pitchFamily="18" charset="0"/>
                            <a:ea typeface="Cambria Math" panose="02040503050406030204" pitchFamily="18" charset="0"/>
                          </a:rPr>
                          <m:t>𝑖</m:t>
                        </m:r>
                      </m:sub>
                    </m:sSub>
                    <m:r>
                      <a:rPr lang="es-VE" b="0" i="1" smtClean="0">
                        <a:latin typeface="Cambria Math" panose="02040503050406030204" pitchFamily="18" charset="0"/>
                        <a:ea typeface="Cambria Math" panose="02040503050406030204" pitchFamily="18" charset="0"/>
                      </a:rPr>
                      <m:t>=</m:t>
                    </m:r>
                    <m:sSub>
                      <m:sSubPr>
                        <m:ctrlPr>
                          <a:rPr lang="es-VE" b="0" i="1" smtClean="0">
                            <a:latin typeface="Cambria Math" panose="02040503050406030204" pitchFamily="18" charset="0"/>
                            <a:ea typeface="Cambria Math" panose="02040503050406030204" pitchFamily="18" charset="0"/>
                          </a:rPr>
                        </m:ctrlPr>
                      </m:sSubPr>
                      <m:e>
                        <m:r>
                          <a:rPr lang="es-VE" b="0" i="1" smtClean="0">
                            <a:latin typeface="Cambria Math" panose="02040503050406030204" pitchFamily="18" charset="0"/>
                            <a:ea typeface="Cambria Math" panose="02040503050406030204" pitchFamily="18" charset="0"/>
                          </a:rPr>
                          <m:t>𝑟</m:t>
                        </m:r>
                      </m:e>
                      <m:sub>
                        <m:r>
                          <a:rPr lang="es-VE" b="0" i="1" smtClean="0">
                            <a:latin typeface="Cambria Math" panose="02040503050406030204" pitchFamily="18" charset="0"/>
                            <a:ea typeface="Cambria Math" panose="02040503050406030204" pitchFamily="18" charset="0"/>
                          </a:rPr>
                          <m:t>𝑖</m:t>
                        </m:r>
                      </m:sub>
                    </m:sSub>
                    <m:r>
                      <a:rPr lang="es-VE" b="0"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𝜔</m:t>
                    </m:r>
                  </m:oMath>
                </a14:m>
                <a:r>
                  <a:rPr lang="es-VE" b="0" dirty="0" smtClean="0">
                    <a:ea typeface="Cambria Math" panose="02040503050406030204" pitchFamily="18" charset="0"/>
                  </a:rPr>
                  <a:t>,</a:t>
                </a:r>
                <a:r>
                  <a:rPr lang="es-VE" dirty="0" smtClean="0"/>
                  <a:t> podemos expresar la magnitud del momento angular de esta partícula como</a:t>
                </a:r>
                <a:endParaRPr lang="es-VE" dirty="0"/>
              </a:p>
            </p:txBody>
          </p:sp>
        </mc:Choice>
        <mc:Fallback xmlns="">
          <p:sp>
            <p:nvSpPr>
              <p:cNvPr id="3" name="Rectángulo 2"/>
              <p:cNvSpPr>
                <a:spLocks noRot="1" noChangeAspect="1" noMove="1" noResize="1" noEditPoints="1" noAdjustHandles="1" noChangeArrowheads="1" noChangeShapeType="1" noTextEdit="1"/>
              </p:cNvSpPr>
              <p:nvPr/>
            </p:nvSpPr>
            <p:spPr>
              <a:xfrm>
                <a:off x="838200" y="1605136"/>
                <a:ext cx="10515600" cy="1477328"/>
              </a:xfrm>
              <a:prstGeom prst="rect">
                <a:avLst/>
              </a:prstGeom>
              <a:blipFill rotWithShape="0">
                <a:blip r:embed="rId2"/>
                <a:stretch>
                  <a:fillRect l="-522" t="-2058" r="-116" b="-5350"/>
                </a:stretch>
              </a:blipFill>
            </p:spPr>
            <p:txBody>
              <a:bodyPr/>
              <a:lstStyle/>
              <a:p>
                <a:r>
                  <a:rPr lang="es-VE">
                    <a:noFill/>
                  </a:rPr>
                  <a:t> </a:t>
                </a:r>
              </a:p>
            </p:txBody>
          </p:sp>
        </mc:Fallback>
      </mc:AlternateContent>
      <p:pic>
        <p:nvPicPr>
          <p:cNvPr id="4" name="Imagen 3"/>
          <p:cNvPicPr>
            <a:picLocks noChangeAspect="1"/>
          </p:cNvPicPr>
          <p:nvPr/>
        </p:nvPicPr>
        <p:blipFill>
          <a:blip r:embed="rId3"/>
          <a:stretch>
            <a:fillRect/>
          </a:stretch>
        </p:blipFill>
        <p:spPr>
          <a:xfrm>
            <a:off x="1172347" y="3296682"/>
            <a:ext cx="2639798" cy="2802605"/>
          </a:xfrm>
          <a:prstGeom prst="rect">
            <a:avLst/>
          </a:prstGeom>
        </p:spPr>
      </p:pic>
      <mc:AlternateContent xmlns:mc="http://schemas.openxmlformats.org/markup-compatibility/2006" xmlns:a14="http://schemas.microsoft.com/office/drawing/2010/main">
        <mc:Choice Requires="a14">
          <p:sp>
            <p:nvSpPr>
              <p:cNvPr id="5" name="Rectángulo 4"/>
              <p:cNvSpPr/>
              <p:nvPr/>
            </p:nvSpPr>
            <p:spPr>
              <a:xfrm>
                <a:off x="4437845" y="3296682"/>
                <a:ext cx="6915955" cy="2635978"/>
              </a:xfrm>
              <a:prstGeom prst="rect">
                <a:avLst/>
              </a:prstGeom>
            </p:spPr>
            <p:txBody>
              <a:bodyPr wrap="square">
                <a:spAutoFit/>
              </a:bodyPr>
              <a:lstStyle/>
              <a:p>
                <a:r>
                  <a:rPr lang="es-VE" b="0" dirty="0" smtClean="0">
                    <a:ea typeface="Cambria Math" panose="02040503050406030204" pitchFamily="18" charset="0"/>
                  </a:rPr>
                  <a:t>                                         </a:t>
                </a:r>
                <a14:m>
                  <m:oMath xmlns:m="http://schemas.openxmlformats.org/officeDocument/2006/math">
                    <m:sSub>
                      <m:sSubPr>
                        <m:ctrlPr>
                          <a:rPr lang="es-VE" b="0" i="1" smtClean="0">
                            <a:latin typeface="Cambria Math" panose="02040503050406030204" pitchFamily="18" charset="0"/>
                            <a:ea typeface="Cambria Math" panose="02040503050406030204" pitchFamily="18" charset="0"/>
                          </a:rPr>
                        </m:ctrlPr>
                      </m:sSubPr>
                      <m:e>
                        <m:r>
                          <a:rPr lang="es-VE" b="0" i="1" smtClean="0">
                            <a:latin typeface="Cambria Math" panose="02040503050406030204" pitchFamily="18" charset="0"/>
                            <a:ea typeface="Cambria Math" panose="02040503050406030204" pitchFamily="18" charset="0"/>
                          </a:rPr>
                          <m:t>𝐿</m:t>
                        </m:r>
                      </m:e>
                      <m:sub>
                        <m:r>
                          <a:rPr lang="es-VE" b="0" i="1" smtClean="0">
                            <a:latin typeface="Cambria Math" panose="02040503050406030204" pitchFamily="18" charset="0"/>
                            <a:ea typeface="Cambria Math" panose="02040503050406030204" pitchFamily="18" charset="0"/>
                          </a:rPr>
                          <m:t>𝑖</m:t>
                        </m:r>
                      </m:sub>
                    </m:sSub>
                    <m:r>
                      <a:rPr lang="es-VE" b="0" i="1" smtClean="0">
                        <a:latin typeface="Cambria Math" panose="02040503050406030204" pitchFamily="18" charset="0"/>
                        <a:ea typeface="Cambria Math" panose="02040503050406030204" pitchFamily="18" charset="0"/>
                      </a:rPr>
                      <m:t>=</m:t>
                    </m:r>
                    <m:sSub>
                      <m:sSubPr>
                        <m:ctrlPr>
                          <a:rPr lang="es-VE" b="0" i="1" smtClean="0">
                            <a:latin typeface="Cambria Math" panose="02040503050406030204" pitchFamily="18" charset="0"/>
                            <a:ea typeface="Cambria Math" panose="02040503050406030204" pitchFamily="18" charset="0"/>
                          </a:rPr>
                        </m:ctrlPr>
                      </m:sSubPr>
                      <m:e>
                        <m:r>
                          <a:rPr lang="es-VE" b="0" i="1" smtClean="0">
                            <a:latin typeface="Cambria Math" panose="02040503050406030204" pitchFamily="18" charset="0"/>
                            <a:ea typeface="Cambria Math" panose="02040503050406030204" pitchFamily="18" charset="0"/>
                          </a:rPr>
                          <m:t>𝑚</m:t>
                        </m:r>
                      </m:e>
                      <m:sub>
                        <m:r>
                          <a:rPr lang="es-VE" b="0" i="1" smtClean="0">
                            <a:latin typeface="Cambria Math" panose="02040503050406030204" pitchFamily="18" charset="0"/>
                            <a:ea typeface="Cambria Math" panose="02040503050406030204" pitchFamily="18" charset="0"/>
                          </a:rPr>
                          <m:t>𝑖</m:t>
                        </m:r>
                      </m:sub>
                    </m:sSub>
                    <m:sSubSup>
                      <m:sSubSupPr>
                        <m:ctrlPr>
                          <a:rPr lang="es-VE" b="0" i="1" smtClean="0">
                            <a:latin typeface="Cambria Math" panose="02040503050406030204" pitchFamily="18" charset="0"/>
                            <a:ea typeface="Cambria Math" panose="02040503050406030204" pitchFamily="18" charset="0"/>
                          </a:rPr>
                        </m:ctrlPr>
                      </m:sSubSupPr>
                      <m:e>
                        <m:r>
                          <a:rPr lang="es-VE" b="0" i="1" smtClean="0">
                            <a:latin typeface="Cambria Math" panose="02040503050406030204" pitchFamily="18" charset="0"/>
                            <a:ea typeface="Cambria Math" panose="02040503050406030204" pitchFamily="18" charset="0"/>
                          </a:rPr>
                          <m:t>𝑟</m:t>
                        </m:r>
                      </m:e>
                      <m:sub>
                        <m:r>
                          <a:rPr lang="es-VE" b="0" i="1" smtClean="0">
                            <a:latin typeface="Cambria Math" panose="02040503050406030204" pitchFamily="18" charset="0"/>
                            <a:ea typeface="Cambria Math" panose="02040503050406030204" pitchFamily="18" charset="0"/>
                          </a:rPr>
                          <m:t>𝑖</m:t>
                        </m:r>
                      </m:sub>
                      <m:sup>
                        <m:r>
                          <a:rPr lang="es-VE" b="0" i="1" smtClean="0">
                            <a:latin typeface="Cambria Math" panose="02040503050406030204" pitchFamily="18" charset="0"/>
                            <a:ea typeface="Cambria Math" panose="02040503050406030204" pitchFamily="18" charset="0"/>
                          </a:rPr>
                          <m:t>2</m:t>
                        </m:r>
                      </m:sup>
                    </m:sSubSup>
                    <m:r>
                      <a:rPr lang="es-VE" b="0"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𝜔</m:t>
                    </m:r>
                  </m:oMath>
                </a14:m>
                <a:r>
                  <a:rPr lang="es-VE" dirty="0" smtClean="0"/>
                  <a:t>                                (7)</a:t>
                </a:r>
              </a:p>
              <a:p>
                <a:r>
                  <a:rPr lang="es-VE" dirty="0" smtClean="0"/>
                  <a:t>            </a:t>
                </a:r>
              </a:p>
              <a:p>
                <a:r>
                  <a:rPr lang="es-VE" dirty="0" smtClean="0"/>
                  <a:t>El momento angular considerando el total de las partículas que conforman el sólido rígido será entonces </a:t>
                </a:r>
              </a:p>
              <a:p>
                <a:endParaRPr lang="es-VE" dirty="0" smtClean="0"/>
              </a:p>
              <a:p>
                <a:r>
                  <a:rPr lang="es-VE" b="0" dirty="0" smtClean="0">
                    <a:ea typeface="Cambria Math" panose="02040503050406030204" pitchFamily="18" charset="0"/>
                  </a:rPr>
                  <a:t>                          </a:t>
                </a:r>
                <a14:m>
                  <m:oMath xmlns:m="http://schemas.openxmlformats.org/officeDocument/2006/math">
                    <m:sSub>
                      <m:sSubPr>
                        <m:ctrlPr>
                          <a:rPr lang="es-VE" b="0" i="1" smtClean="0">
                            <a:latin typeface="Cambria Math" panose="02040503050406030204" pitchFamily="18" charset="0"/>
                            <a:ea typeface="Cambria Math" panose="02040503050406030204" pitchFamily="18" charset="0"/>
                          </a:rPr>
                        </m:ctrlPr>
                      </m:sSubPr>
                      <m:e>
                        <m:r>
                          <a:rPr lang="es-VE" b="0" i="1" smtClean="0">
                            <a:latin typeface="Cambria Math" panose="02040503050406030204" pitchFamily="18" charset="0"/>
                            <a:ea typeface="Cambria Math" panose="02040503050406030204" pitchFamily="18" charset="0"/>
                          </a:rPr>
                          <m:t>𝐿</m:t>
                        </m:r>
                      </m:e>
                      <m:sub>
                        <m:r>
                          <a:rPr lang="es-VE" b="0" i="1" smtClean="0">
                            <a:latin typeface="Cambria Math" panose="02040503050406030204" pitchFamily="18" charset="0"/>
                            <a:ea typeface="Cambria Math" panose="02040503050406030204" pitchFamily="18" charset="0"/>
                          </a:rPr>
                          <m:t>𝑧</m:t>
                        </m:r>
                      </m:sub>
                    </m:sSub>
                    <m:r>
                      <a:rPr lang="es-VE" b="0" i="1" smtClean="0">
                        <a:latin typeface="Cambria Math" panose="02040503050406030204" pitchFamily="18" charset="0"/>
                        <a:ea typeface="Cambria Math" panose="02040503050406030204" pitchFamily="18" charset="0"/>
                      </a:rPr>
                      <m:t>=</m:t>
                    </m:r>
                    <m:nary>
                      <m:naryPr>
                        <m:chr m:val="∑"/>
                        <m:supHide m:val="on"/>
                        <m:ctrlPr>
                          <a:rPr lang="es-VE" b="0" i="1" smtClean="0">
                            <a:latin typeface="Cambria Math" panose="02040503050406030204" pitchFamily="18" charset="0"/>
                            <a:ea typeface="Cambria Math" panose="02040503050406030204" pitchFamily="18" charset="0"/>
                          </a:rPr>
                        </m:ctrlPr>
                      </m:naryPr>
                      <m:sub>
                        <m:r>
                          <m:rPr>
                            <m:brk m:alnAt="7"/>
                          </m:rPr>
                          <a:rPr lang="es-VE" b="0" i="1" smtClean="0">
                            <a:latin typeface="Cambria Math" panose="02040503050406030204" pitchFamily="18" charset="0"/>
                            <a:ea typeface="Cambria Math" panose="02040503050406030204" pitchFamily="18" charset="0"/>
                          </a:rPr>
                          <m:t>𝑖</m:t>
                        </m:r>
                      </m:sub>
                      <m:sup/>
                      <m:e>
                        <m:sSub>
                          <m:sSubPr>
                            <m:ctrlPr>
                              <a:rPr lang="es-VE" b="0" i="1" smtClean="0">
                                <a:latin typeface="Cambria Math" panose="02040503050406030204" pitchFamily="18" charset="0"/>
                                <a:ea typeface="Cambria Math" panose="02040503050406030204" pitchFamily="18" charset="0"/>
                              </a:rPr>
                            </m:ctrlPr>
                          </m:sSubPr>
                          <m:e>
                            <m:r>
                              <a:rPr lang="es-VE" b="0" i="1" smtClean="0">
                                <a:latin typeface="Cambria Math" panose="02040503050406030204" pitchFamily="18" charset="0"/>
                                <a:ea typeface="Cambria Math" panose="02040503050406030204" pitchFamily="18" charset="0"/>
                              </a:rPr>
                              <m:t>𝑚</m:t>
                            </m:r>
                          </m:e>
                          <m:sub>
                            <m:r>
                              <a:rPr lang="es-VE" b="0" i="1" smtClean="0">
                                <a:latin typeface="Cambria Math" panose="02040503050406030204" pitchFamily="18" charset="0"/>
                                <a:ea typeface="Cambria Math" panose="02040503050406030204" pitchFamily="18" charset="0"/>
                              </a:rPr>
                              <m:t>𝑖</m:t>
                            </m:r>
                          </m:sub>
                        </m:sSub>
                      </m:e>
                    </m:nary>
                    <m:sSubSup>
                      <m:sSubSupPr>
                        <m:ctrlPr>
                          <a:rPr lang="es-VE" b="0" i="1" smtClean="0">
                            <a:latin typeface="Cambria Math" panose="02040503050406030204" pitchFamily="18" charset="0"/>
                            <a:ea typeface="Cambria Math" panose="02040503050406030204" pitchFamily="18" charset="0"/>
                          </a:rPr>
                        </m:ctrlPr>
                      </m:sSubSupPr>
                      <m:e>
                        <m:r>
                          <a:rPr lang="es-VE" b="0" i="1" smtClean="0">
                            <a:latin typeface="Cambria Math" panose="02040503050406030204" pitchFamily="18" charset="0"/>
                            <a:ea typeface="Cambria Math" panose="02040503050406030204" pitchFamily="18" charset="0"/>
                          </a:rPr>
                          <m:t>𝑟</m:t>
                        </m:r>
                      </m:e>
                      <m:sub>
                        <m:r>
                          <a:rPr lang="es-VE" b="0" i="1" smtClean="0">
                            <a:latin typeface="Cambria Math" panose="02040503050406030204" pitchFamily="18" charset="0"/>
                            <a:ea typeface="Cambria Math" panose="02040503050406030204" pitchFamily="18" charset="0"/>
                          </a:rPr>
                          <m:t>𝑖</m:t>
                        </m:r>
                      </m:sub>
                      <m:sup>
                        <m:r>
                          <a:rPr lang="es-VE" b="0" i="1" smtClean="0">
                            <a:latin typeface="Cambria Math" panose="02040503050406030204" pitchFamily="18" charset="0"/>
                            <a:ea typeface="Cambria Math" panose="02040503050406030204" pitchFamily="18" charset="0"/>
                          </a:rPr>
                          <m:t>2</m:t>
                        </m:r>
                      </m:sup>
                    </m:sSubSup>
                    <m:r>
                      <a:rPr lang="es-VE" b="0"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𝜔</m:t>
                    </m:r>
                    <m:r>
                      <a:rPr lang="es-VE" b="0" i="1" smtClean="0">
                        <a:latin typeface="Cambria Math" panose="02040503050406030204" pitchFamily="18" charset="0"/>
                        <a:ea typeface="Cambria Math" panose="02040503050406030204" pitchFamily="18" charset="0"/>
                      </a:rPr>
                      <m:t>=</m:t>
                    </m:r>
                    <m:nary>
                      <m:naryPr>
                        <m:chr m:val="∑"/>
                        <m:supHide m:val="on"/>
                        <m:ctrlPr>
                          <a:rPr lang="es-VE" b="0" i="1" smtClean="0">
                            <a:latin typeface="Cambria Math" panose="02040503050406030204" pitchFamily="18" charset="0"/>
                            <a:ea typeface="Cambria Math" panose="02040503050406030204" pitchFamily="18" charset="0"/>
                          </a:rPr>
                        </m:ctrlPr>
                      </m:naryPr>
                      <m:sub>
                        <m:r>
                          <m:rPr>
                            <m:brk m:alnAt="7"/>
                          </m:rPr>
                          <a:rPr lang="es-VE" b="0" i="1" smtClean="0">
                            <a:latin typeface="Cambria Math" panose="02040503050406030204" pitchFamily="18" charset="0"/>
                            <a:ea typeface="Cambria Math" panose="02040503050406030204" pitchFamily="18" charset="0"/>
                          </a:rPr>
                          <m:t>𝑖</m:t>
                        </m:r>
                      </m:sub>
                      <m:sup/>
                      <m:e>
                        <m:d>
                          <m:dPr>
                            <m:ctrlPr>
                              <a:rPr lang="es-VE" b="0" i="1" smtClean="0">
                                <a:latin typeface="Cambria Math" panose="02040503050406030204" pitchFamily="18" charset="0"/>
                                <a:ea typeface="Cambria Math" panose="02040503050406030204" pitchFamily="18" charset="0"/>
                              </a:rPr>
                            </m:ctrlPr>
                          </m:dPr>
                          <m:e>
                            <m:sSub>
                              <m:sSubPr>
                                <m:ctrlPr>
                                  <a:rPr lang="es-VE" b="0" i="1" smtClean="0">
                                    <a:latin typeface="Cambria Math" panose="02040503050406030204" pitchFamily="18" charset="0"/>
                                    <a:ea typeface="Cambria Math" panose="02040503050406030204" pitchFamily="18" charset="0"/>
                                  </a:rPr>
                                </m:ctrlPr>
                              </m:sSubPr>
                              <m:e>
                                <m:r>
                                  <a:rPr lang="es-VE" b="0" i="1" smtClean="0">
                                    <a:latin typeface="Cambria Math" panose="02040503050406030204" pitchFamily="18" charset="0"/>
                                    <a:ea typeface="Cambria Math" panose="02040503050406030204" pitchFamily="18" charset="0"/>
                                  </a:rPr>
                                  <m:t>𝑚</m:t>
                                </m:r>
                              </m:e>
                              <m:sub>
                                <m:r>
                                  <a:rPr lang="es-VE" b="0" i="1" smtClean="0">
                                    <a:latin typeface="Cambria Math" panose="02040503050406030204" pitchFamily="18" charset="0"/>
                                    <a:ea typeface="Cambria Math" panose="02040503050406030204" pitchFamily="18" charset="0"/>
                                  </a:rPr>
                                  <m:t>𝑖</m:t>
                                </m:r>
                              </m:sub>
                            </m:sSub>
                            <m:sSubSup>
                              <m:sSubSupPr>
                                <m:ctrlPr>
                                  <a:rPr lang="es-VE" b="0" i="1" smtClean="0">
                                    <a:latin typeface="Cambria Math" panose="02040503050406030204" pitchFamily="18" charset="0"/>
                                    <a:ea typeface="Cambria Math" panose="02040503050406030204" pitchFamily="18" charset="0"/>
                                  </a:rPr>
                                </m:ctrlPr>
                              </m:sSubSupPr>
                              <m:e>
                                <m:r>
                                  <a:rPr lang="es-VE" b="0" i="1" smtClean="0">
                                    <a:latin typeface="Cambria Math" panose="02040503050406030204" pitchFamily="18" charset="0"/>
                                    <a:ea typeface="Cambria Math" panose="02040503050406030204" pitchFamily="18" charset="0"/>
                                  </a:rPr>
                                  <m:t>𝑟</m:t>
                                </m:r>
                              </m:e>
                              <m:sub>
                                <m:r>
                                  <a:rPr lang="es-VE" b="0" i="1" smtClean="0">
                                    <a:latin typeface="Cambria Math" panose="02040503050406030204" pitchFamily="18" charset="0"/>
                                    <a:ea typeface="Cambria Math" panose="02040503050406030204" pitchFamily="18" charset="0"/>
                                  </a:rPr>
                                  <m:t>𝑖</m:t>
                                </m:r>
                              </m:sub>
                              <m:sup>
                                <m:r>
                                  <a:rPr lang="es-VE" b="0" i="1" smtClean="0">
                                    <a:latin typeface="Cambria Math" panose="02040503050406030204" pitchFamily="18" charset="0"/>
                                    <a:ea typeface="Cambria Math" panose="02040503050406030204" pitchFamily="18" charset="0"/>
                                  </a:rPr>
                                  <m:t>2</m:t>
                                </m:r>
                              </m:sup>
                            </m:sSubSup>
                          </m:e>
                        </m:d>
                      </m:e>
                    </m:nary>
                    <m:r>
                      <a:rPr lang="es-VE" b="0" i="1" smtClean="0">
                        <a:latin typeface="Cambria Math" panose="02040503050406030204" pitchFamily="18" charset="0"/>
                        <a:ea typeface="Cambria Math" panose="02040503050406030204" pitchFamily="18" charset="0"/>
                      </a:rPr>
                      <m:t>𝜔</m:t>
                    </m:r>
                  </m:oMath>
                </a14:m>
                <a:r>
                  <a:rPr lang="es-VE" dirty="0" smtClean="0"/>
                  <a:t>              (8)</a:t>
                </a:r>
              </a:p>
              <a:p>
                <a:endParaRPr lang="es-VE" dirty="0" smtClean="0"/>
              </a:p>
              <a:p>
                <a:r>
                  <a:rPr lang="es-VE" b="0" dirty="0" smtClean="0">
                    <a:ea typeface="Cambria Math" panose="02040503050406030204" pitchFamily="18" charset="0"/>
                  </a:rPr>
                  <a:t>                                                     </a:t>
                </a:r>
                <a14:m>
                  <m:oMath xmlns:m="http://schemas.openxmlformats.org/officeDocument/2006/math">
                    <m:sSub>
                      <m:sSubPr>
                        <m:ctrlPr>
                          <a:rPr lang="es-VE" b="0" i="1" smtClean="0">
                            <a:latin typeface="Cambria Math" panose="02040503050406030204" pitchFamily="18" charset="0"/>
                            <a:ea typeface="Cambria Math" panose="02040503050406030204" pitchFamily="18" charset="0"/>
                          </a:rPr>
                        </m:ctrlPr>
                      </m:sSubPr>
                      <m:e>
                        <m:r>
                          <a:rPr lang="es-VE" b="0" i="1" smtClean="0">
                            <a:latin typeface="Cambria Math" panose="02040503050406030204" pitchFamily="18" charset="0"/>
                            <a:ea typeface="Cambria Math" panose="02040503050406030204" pitchFamily="18" charset="0"/>
                          </a:rPr>
                          <m:t>𝐿</m:t>
                        </m:r>
                      </m:e>
                      <m:sub>
                        <m:r>
                          <a:rPr lang="es-VE" b="0" i="1" smtClean="0">
                            <a:latin typeface="Cambria Math" panose="02040503050406030204" pitchFamily="18" charset="0"/>
                            <a:ea typeface="Cambria Math" panose="02040503050406030204" pitchFamily="18" charset="0"/>
                          </a:rPr>
                          <m:t>𝑧</m:t>
                        </m:r>
                      </m:sub>
                    </m:sSub>
                    <m:r>
                      <a:rPr lang="es-VE" b="0"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𝐼</m:t>
                    </m:r>
                    <m:r>
                      <a:rPr lang="es-VE" b="0" i="1" smtClean="0">
                        <a:latin typeface="Cambria Math" panose="02040503050406030204" pitchFamily="18" charset="0"/>
                        <a:ea typeface="Cambria Math" panose="02040503050406030204" pitchFamily="18" charset="0"/>
                      </a:rPr>
                      <m:t>𝜔</m:t>
                    </m:r>
                  </m:oMath>
                </a14:m>
                <a:r>
                  <a:rPr lang="es-VE" dirty="0" smtClean="0"/>
                  <a:t>                               (9)</a:t>
                </a:r>
              </a:p>
              <a:p>
                <a:endParaRPr lang="es-VE" dirty="0"/>
              </a:p>
            </p:txBody>
          </p:sp>
        </mc:Choice>
        <mc:Fallback xmlns="">
          <p:sp>
            <p:nvSpPr>
              <p:cNvPr id="5" name="Rectángulo 4"/>
              <p:cNvSpPr>
                <a:spLocks noRot="1" noChangeAspect="1" noMove="1" noResize="1" noEditPoints="1" noAdjustHandles="1" noChangeArrowheads="1" noChangeShapeType="1" noTextEdit="1"/>
              </p:cNvSpPr>
              <p:nvPr/>
            </p:nvSpPr>
            <p:spPr>
              <a:xfrm>
                <a:off x="4437845" y="3296682"/>
                <a:ext cx="6915955" cy="2635978"/>
              </a:xfrm>
              <a:prstGeom prst="rect">
                <a:avLst/>
              </a:prstGeom>
              <a:blipFill rotWithShape="0">
                <a:blip r:embed="rId4"/>
                <a:stretch>
                  <a:fillRect l="-793" t="-694"/>
                </a:stretch>
              </a:blipFill>
            </p:spPr>
            <p:txBody>
              <a:bodyPr/>
              <a:lstStyle/>
              <a:p>
                <a:r>
                  <a:rPr lang="es-VE">
                    <a:noFill/>
                  </a:rPr>
                  <a:t> </a:t>
                </a:r>
              </a:p>
            </p:txBody>
          </p:sp>
        </mc:Fallback>
      </mc:AlternateContent>
    </p:spTree>
    <p:extLst>
      <p:ext uri="{BB962C8B-B14F-4D97-AF65-F5344CB8AC3E}">
        <p14:creationId xmlns:p14="http://schemas.microsoft.com/office/powerpoint/2010/main" val="29206837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25793"/>
          </a:xfrm>
          <a:solidFill>
            <a:srgbClr val="002060"/>
          </a:solidFill>
        </p:spPr>
        <p:txBody>
          <a:bodyPr/>
          <a:lstStyle/>
          <a:p>
            <a:r>
              <a:rPr lang="es-VE" dirty="0" smtClean="0">
                <a:solidFill>
                  <a:schemeClr val="bg1"/>
                </a:solidFill>
              </a:rPr>
              <a:t>Momento angular para un cuerpo rígido</a:t>
            </a:r>
            <a:endParaRPr lang="es-VE" dirty="0">
              <a:solidFill>
                <a:schemeClr val="bg1"/>
              </a:solidFill>
            </a:endParaRPr>
          </a:p>
        </p:txBody>
      </p:sp>
      <mc:AlternateContent xmlns:mc="http://schemas.openxmlformats.org/markup-compatibility/2006" xmlns:a14="http://schemas.microsoft.com/office/drawing/2010/main">
        <mc:Choice Requires="a14">
          <p:sp>
            <p:nvSpPr>
              <p:cNvPr id="3" name="Rectángulo 2"/>
              <p:cNvSpPr/>
              <p:nvPr/>
            </p:nvSpPr>
            <p:spPr>
              <a:xfrm>
                <a:off x="838200" y="1682410"/>
                <a:ext cx="10515600" cy="2264851"/>
              </a:xfrm>
              <a:prstGeom prst="rect">
                <a:avLst/>
              </a:prstGeom>
            </p:spPr>
            <p:txBody>
              <a:bodyPr wrap="square">
                <a:spAutoFit/>
              </a:bodyPr>
              <a:lstStyle/>
              <a:p>
                <a:r>
                  <a:rPr lang="es-VE" dirty="0" smtClean="0"/>
                  <a:t>Si ahora derivamos la ecuación (9) respecto al tiempo</a:t>
                </a:r>
              </a:p>
              <a:p>
                <a:endParaRPr lang="es-VE" dirty="0" smtClean="0"/>
              </a:p>
              <a:p>
                <a:pPr/>
                <a14:m>
                  <m:oMathPara xmlns:m="http://schemas.openxmlformats.org/officeDocument/2006/math">
                    <m:oMathParaPr>
                      <m:jc m:val="centerGroup"/>
                    </m:oMathParaPr>
                    <m:oMath xmlns:m="http://schemas.openxmlformats.org/officeDocument/2006/math">
                      <m:f>
                        <m:fPr>
                          <m:ctrlPr>
                            <a:rPr lang="es-VE" b="0" i="1" smtClean="0">
                              <a:latin typeface="Cambria Math" panose="02040503050406030204" pitchFamily="18" charset="0"/>
                              <a:ea typeface="Cambria Math" panose="02040503050406030204" pitchFamily="18" charset="0"/>
                            </a:rPr>
                          </m:ctrlPr>
                        </m:fPr>
                        <m:num>
                          <m:r>
                            <a:rPr lang="es-VE" b="0" i="1" smtClean="0">
                              <a:latin typeface="Cambria Math" panose="02040503050406030204" pitchFamily="18" charset="0"/>
                              <a:ea typeface="Cambria Math" panose="02040503050406030204" pitchFamily="18" charset="0"/>
                            </a:rPr>
                            <m:t>𝑑</m:t>
                          </m:r>
                          <m:sSub>
                            <m:sSubPr>
                              <m:ctrlPr>
                                <a:rPr lang="es-VE" b="0" i="1" smtClean="0">
                                  <a:latin typeface="Cambria Math" panose="02040503050406030204" pitchFamily="18" charset="0"/>
                                  <a:ea typeface="Cambria Math" panose="02040503050406030204" pitchFamily="18" charset="0"/>
                                </a:rPr>
                              </m:ctrlPr>
                            </m:sSubPr>
                            <m:e>
                              <m:r>
                                <a:rPr lang="es-VE" b="0" i="1" smtClean="0">
                                  <a:latin typeface="Cambria Math" panose="02040503050406030204" pitchFamily="18" charset="0"/>
                                  <a:ea typeface="Cambria Math" panose="02040503050406030204" pitchFamily="18" charset="0"/>
                                </a:rPr>
                                <m:t>𝐿</m:t>
                              </m:r>
                            </m:e>
                            <m:sub>
                              <m:r>
                                <a:rPr lang="es-VE" b="0" i="1" smtClean="0">
                                  <a:latin typeface="Cambria Math" panose="02040503050406030204" pitchFamily="18" charset="0"/>
                                  <a:ea typeface="Cambria Math" panose="02040503050406030204" pitchFamily="18" charset="0"/>
                                </a:rPr>
                                <m:t>𝑧</m:t>
                              </m:r>
                            </m:sub>
                          </m:sSub>
                        </m:num>
                        <m:den>
                          <m:r>
                            <a:rPr lang="es-VE" b="0" i="1" smtClean="0">
                              <a:latin typeface="Cambria Math" panose="02040503050406030204" pitchFamily="18" charset="0"/>
                              <a:ea typeface="Cambria Math" panose="02040503050406030204" pitchFamily="18" charset="0"/>
                            </a:rPr>
                            <m:t>𝑑𝑡</m:t>
                          </m:r>
                        </m:den>
                      </m:f>
                      <m:r>
                        <a:rPr lang="es-VE" b="0" i="1" smtClean="0">
                          <a:latin typeface="Cambria Math" panose="02040503050406030204" pitchFamily="18" charset="0"/>
                          <a:ea typeface="Cambria Math" panose="02040503050406030204" pitchFamily="18" charset="0"/>
                        </a:rPr>
                        <m:t>=</m:t>
                      </m:r>
                      <m:f>
                        <m:fPr>
                          <m:ctrlPr>
                            <a:rPr lang="es-VE" b="0" i="1" smtClean="0">
                              <a:latin typeface="Cambria Math" panose="02040503050406030204" pitchFamily="18" charset="0"/>
                              <a:ea typeface="Cambria Math" panose="02040503050406030204" pitchFamily="18" charset="0"/>
                            </a:rPr>
                          </m:ctrlPr>
                        </m:fPr>
                        <m:num>
                          <m:r>
                            <a:rPr lang="es-VE" b="0" i="1" smtClean="0">
                              <a:latin typeface="Cambria Math" panose="02040503050406030204" pitchFamily="18" charset="0"/>
                              <a:ea typeface="Cambria Math" panose="02040503050406030204" pitchFamily="18" charset="0"/>
                            </a:rPr>
                            <m:t>𝑑</m:t>
                          </m:r>
                        </m:num>
                        <m:den>
                          <m:r>
                            <a:rPr lang="es-VE" b="0" i="1" smtClean="0">
                              <a:latin typeface="Cambria Math" panose="02040503050406030204" pitchFamily="18" charset="0"/>
                              <a:ea typeface="Cambria Math" panose="02040503050406030204" pitchFamily="18" charset="0"/>
                            </a:rPr>
                            <m:t>𝑑𝑡</m:t>
                          </m:r>
                        </m:den>
                      </m:f>
                      <m:d>
                        <m:dPr>
                          <m:ctrlPr>
                            <a:rPr lang="es-VE" b="0" i="1" smtClean="0">
                              <a:latin typeface="Cambria Math" panose="02040503050406030204" pitchFamily="18" charset="0"/>
                              <a:ea typeface="Cambria Math" panose="02040503050406030204" pitchFamily="18" charset="0"/>
                            </a:rPr>
                          </m:ctrlPr>
                        </m:dPr>
                        <m:e>
                          <m:r>
                            <a:rPr lang="es-VE" b="0" i="1" smtClean="0">
                              <a:latin typeface="Cambria Math" panose="02040503050406030204" pitchFamily="18" charset="0"/>
                              <a:ea typeface="Cambria Math" panose="02040503050406030204" pitchFamily="18" charset="0"/>
                            </a:rPr>
                            <m:t>𝐼</m:t>
                          </m:r>
                          <m:r>
                            <a:rPr lang="es-VE" b="0" i="1" smtClean="0">
                              <a:latin typeface="Cambria Math" panose="02040503050406030204" pitchFamily="18" charset="0"/>
                              <a:ea typeface="Cambria Math" panose="02040503050406030204" pitchFamily="18" charset="0"/>
                            </a:rPr>
                            <m:t>𝜔</m:t>
                          </m:r>
                        </m:e>
                      </m:d>
                      <m:r>
                        <a:rPr lang="es-VE" b="0"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𝐼</m:t>
                      </m:r>
                      <m:f>
                        <m:fPr>
                          <m:ctrlPr>
                            <a:rPr lang="es-VE" b="0" i="1" smtClean="0">
                              <a:latin typeface="Cambria Math" panose="02040503050406030204" pitchFamily="18" charset="0"/>
                              <a:ea typeface="Cambria Math" panose="02040503050406030204" pitchFamily="18" charset="0"/>
                            </a:rPr>
                          </m:ctrlPr>
                        </m:fPr>
                        <m:num>
                          <m:r>
                            <a:rPr lang="es-VE" b="0" i="1" smtClean="0">
                              <a:latin typeface="Cambria Math" panose="02040503050406030204" pitchFamily="18" charset="0"/>
                              <a:ea typeface="Cambria Math" panose="02040503050406030204" pitchFamily="18" charset="0"/>
                            </a:rPr>
                            <m:t>𝑑</m:t>
                          </m:r>
                          <m:r>
                            <a:rPr lang="es-VE" b="0" i="1" smtClean="0">
                              <a:latin typeface="Cambria Math" panose="02040503050406030204" pitchFamily="18" charset="0"/>
                              <a:ea typeface="Cambria Math" panose="02040503050406030204" pitchFamily="18" charset="0"/>
                            </a:rPr>
                            <m:t>𝜔</m:t>
                          </m:r>
                        </m:num>
                        <m:den>
                          <m:r>
                            <a:rPr lang="es-VE" b="0" i="1" smtClean="0">
                              <a:latin typeface="Cambria Math" panose="02040503050406030204" pitchFamily="18" charset="0"/>
                              <a:ea typeface="Cambria Math" panose="02040503050406030204" pitchFamily="18" charset="0"/>
                            </a:rPr>
                            <m:t>𝑑𝑡</m:t>
                          </m:r>
                        </m:den>
                      </m:f>
                      <m:r>
                        <a:rPr lang="es-VE" b="0"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𝐼</m:t>
                      </m:r>
                      <m:r>
                        <a:rPr lang="es-VE" b="0"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𝛼</m:t>
                      </m:r>
                      <m:r>
                        <a:rPr lang="es-VE" b="0" i="1" smtClean="0">
                          <a:latin typeface="Cambria Math" panose="02040503050406030204" pitchFamily="18" charset="0"/>
                          <a:ea typeface="Cambria Math" panose="02040503050406030204" pitchFamily="18" charset="0"/>
                        </a:rPr>
                        <m:t>=</m:t>
                      </m:r>
                      <m:nary>
                        <m:naryPr>
                          <m:chr m:val="∑"/>
                          <m:subHide m:val="on"/>
                          <m:supHide m:val="on"/>
                          <m:ctrlPr>
                            <a:rPr lang="es-VE" b="0" i="1" smtClean="0">
                              <a:latin typeface="Cambria Math" panose="02040503050406030204" pitchFamily="18" charset="0"/>
                              <a:ea typeface="Cambria Math" panose="02040503050406030204" pitchFamily="18" charset="0"/>
                            </a:rPr>
                          </m:ctrlPr>
                        </m:naryPr>
                        <m:sub/>
                        <m:sup/>
                        <m:e>
                          <m:sSub>
                            <m:sSubPr>
                              <m:ctrlPr>
                                <a:rPr lang="es-VE" b="0" i="1" smtClean="0">
                                  <a:latin typeface="Cambria Math" panose="02040503050406030204" pitchFamily="18" charset="0"/>
                                  <a:ea typeface="Cambria Math" panose="02040503050406030204" pitchFamily="18" charset="0"/>
                                </a:rPr>
                              </m:ctrlPr>
                            </m:sSubPr>
                            <m:e>
                              <m:r>
                                <a:rPr lang="es-VE" b="0" i="1" smtClean="0">
                                  <a:latin typeface="Cambria Math" panose="02040503050406030204" pitchFamily="18" charset="0"/>
                                  <a:ea typeface="Cambria Math" panose="02040503050406030204" pitchFamily="18" charset="0"/>
                                </a:rPr>
                                <m:t>𝜏</m:t>
                              </m:r>
                            </m:e>
                            <m:sub>
                              <m:r>
                                <a:rPr lang="es-VE" b="0" i="1" smtClean="0">
                                  <a:latin typeface="Cambria Math" panose="02040503050406030204" pitchFamily="18" charset="0"/>
                                  <a:ea typeface="Cambria Math" panose="02040503050406030204" pitchFamily="18" charset="0"/>
                                </a:rPr>
                                <m:t>𝑒𝑥𝑡</m:t>
                              </m:r>
                            </m:sub>
                          </m:sSub>
                        </m:e>
                      </m:nary>
                    </m:oMath>
                  </m:oMathPara>
                </a14:m>
                <a:endParaRPr lang="es-VE" dirty="0" smtClean="0"/>
              </a:p>
              <a:p>
                <a:pPr/>
                <a14:m>
                  <m:oMathPara xmlns:m="http://schemas.openxmlformats.org/officeDocument/2006/math">
                    <m:oMathParaPr>
                      <m:jc m:val="centerGroup"/>
                    </m:oMathParaPr>
                    <m:oMath xmlns:m="http://schemas.openxmlformats.org/officeDocument/2006/math">
                      <m:nary>
                        <m:naryPr>
                          <m:chr m:val="∑"/>
                          <m:subHide m:val="on"/>
                          <m:supHide m:val="on"/>
                          <m:ctrlPr>
                            <a:rPr lang="es-VE" b="0" i="1" smtClean="0">
                              <a:latin typeface="Cambria Math" panose="02040503050406030204" pitchFamily="18" charset="0"/>
                              <a:ea typeface="Cambria Math" panose="02040503050406030204" pitchFamily="18" charset="0"/>
                            </a:rPr>
                          </m:ctrlPr>
                        </m:naryPr>
                        <m:sub/>
                        <m:sup/>
                        <m:e>
                          <m:sSub>
                            <m:sSubPr>
                              <m:ctrlPr>
                                <a:rPr lang="es-VE" b="0" i="1" smtClean="0">
                                  <a:latin typeface="Cambria Math" panose="02040503050406030204" pitchFamily="18" charset="0"/>
                                  <a:ea typeface="Cambria Math" panose="02040503050406030204" pitchFamily="18" charset="0"/>
                                </a:rPr>
                              </m:ctrlPr>
                            </m:sSubPr>
                            <m:e>
                              <m:r>
                                <a:rPr lang="es-VE" b="0" i="1" smtClean="0">
                                  <a:latin typeface="Cambria Math" panose="02040503050406030204" pitchFamily="18" charset="0"/>
                                  <a:ea typeface="Cambria Math" panose="02040503050406030204" pitchFamily="18" charset="0"/>
                                </a:rPr>
                                <m:t>𝜏</m:t>
                              </m:r>
                            </m:e>
                            <m:sub>
                              <m:r>
                                <a:rPr lang="es-VE" b="0" i="1" smtClean="0">
                                  <a:latin typeface="Cambria Math" panose="02040503050406030204" pitchFamily="18" charset="0"/>
                                  <a:ea typeface="Cambria Math" panose="02040503050406030204" pitchFamily="18" charset="0"/>
                                </a:rPr>
                                <m:t>𝑒𝑥𝑡</m:t>
                              </m:r>
                            </m:sub>
                          </m:sSub>
                        </m:e>
                      </m:nary>
                      <m:r>
                        <a:rPr lang="es-VE" b="0" i="1" smtClean="0">
                          <a:latin typeface="Cambria Math" panose="02040503050406030204" pitchFamily="18" charset="0"/>
                          <a:ea typeface="Cambria Math" panose="02040503050406030204" pitchFamily="18" charset="0"/>
                        </a:rPr>
                        <m:t>=</m:t>
                      </m:r>
                      <m:f>
                        <m:fPr>
                          <m:ctrlPr>
                            <a:rPr lang="es-VE" b="0" i="1" smtClean="0">
                              <a:latin typeface="Cambria Math" panose="02040503050406030204" pitchFamily="18" charset="0"/>
                              <a:ea typeface="Cambria Math" panose="02040503050406030204" pitchFamily="18" charset="0"/>
                            </a:rPr>
                          </m:ctrlPr>
                        </m:fPr>
                        <m:num>
                          <m:r>
                            <a:rPr lang="es-VE" b="0" i="1" smtClean="0">
                              <a:latin typeface="Cambria Math" panose="02040503050406030204" pitchFamily="18" charset="0"/>
                              <a:ea typeface="Cambria Math" panose="02040503050406030204" pitchFamily="18" charset="0"/>
                            </a:rPr>
                            <m:t>𝑑</m:t>
                          </m:r>
                          <m:sSub>
                            <m:sSubPr>
                              <m:ctrlPr>
                                <a:rPr lang="es-VE" b="0" i="1" smtClean="0">
                                  <a:latin typeface="Cambria Math" panose="02040503050406030204" pitchFamily="18" charset="0"/>
                                  <a:ea typeface="Cambria Math" panose="02040503050406030204" pitchFamily="18" charset="0"/>
                                </a:rPr>
                              </m:ctrlPr>
                            </m:sSubPr>
                            <m:e>
                              <m:r>
                                <a:rPr lang="es-VE" b="0" i="1" smtClean="0">
                                  <a:latin typeface="Cambria Math" panose="02040503050406030204" pitchFamily="18" charset="0"/>
                                  <a:ea typeface="Cambria Math" panose="02040503050406030204" pitchFamily="18" charset="0"/>
                                </a:rPr>
                                <m:t>𝐿</m:t>
                              </m:r>
                            </m:e>
                            <m:sub>
                              <m:r>
                                <a:rPr lang="es-VE" b="0" i="1" smtClean="0">
                                  <a:latin typeface="Cambria Math" panose="02040503050406030204" pitchFamily="18" charset="0"/>
                                  <a:ea typeface="Cambria Math" panose="02040503050406030204" pitchFamily="18" charset="0"/>
                                </a:rPr>
                                <m:t>𝑧</m:t>
                              </m:r>
                            </m:sub>
                          </m:sSub>
                        </m:num>
                        <m:den>
                          <m:r>
                            <a:rPr lang="es-VE" b="0" i="1" smtClean="0">
                              <a:latin typeface="Cambria Math" panose="02040503050406030204" pitchFamily="18" charset="0"/>
                              <a:ea typeface="Cambria Math" panose="02040503050406030204" pitchFamily="18" charset="0"/>
                            </a:rPr>
                            <m:t>𝑑𝑡</m:t>
                          </m:r>
                        </m:den>
                      </m:f>
                    </m:oMath>
                  </m:oMathPara>
                </a14:m>
                <a:endParaRPr lang="es-VE" dirty="0"/>
              </a:p>
              <a:p>
                <a:endParaRPr lang="es-VE" dirty="0"/>
              </a:p>
            </p:txBody>
          </p:sp>
        </mc:Choice>
        <mc:Fallback xmlns="">
          <p:sp>
            <p:nvSpPr>
              <p:cNvPr id="3" name="Rectángulo 2"/>
              <p:cNvSpPr>
                <a:spLocks noRot="1" noChangeAspect="1" noMove="1" noResize="1" noEditPoints="1" noAdjustHandles="1" noChangeArrowheads="1" noChangeShapeType="1" noTextEdit="1"/>
              </p:cNvSpPr>
              <p:nvPr/>
            </p:nvSpPr>
            <p:spPr>
              <a:xfrm>
                <a:off x="838200" y="1682410"/>
                <a:ext cx="10515600" cy="2264851"/>
              </a:xfrm>
              <a:prstGeom prst="rect">
                <a:avLst/>
              </a:prstGeom>
              <a:blipFill rotWithShape="0">
                <a:blip r:embed="rId2"/>
                <a:stretch>
                  <a:fillRect l="-522" t="-1613"/>
                </a:stretch>
              </a:blipFill>
            </p:spPr>
            <p:txBody>
              <a:bodyPr/>
              <a:lstStyle/>
              <a:p>
                <a:r>
                  <a:rPr lang="es-VE">
                    <a:noFill/>
                  </a:rPr>
                  <a:t> </a:t>
                </a:r>
              </a:p>
            </p:txBody>
          </p:sp>
        </mc:Fallback>
      </mc:AlternateContent>
    </p:spTree>
    <p:extLst>
      <p:ext uri="{BB962C8B-B14F-4D97-AF65-F5344CB8AC3E}">
        <p14:creationId xmlns:p14="http://schemas.microsoft.com/office/powerpoint/2010/main" val="29311343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a:stretch>
            <a:fillRect/>
          </a:stretch>
        </p:blipFill>
        <p:spPr>
          <a:xfrm>
            <a:off x="4496834" y="3063011"/>
            <a:ext cx="2837724" cy="2848392"/>
          </a:xfrm>
          <a:prstGeom prst="rect">
            <a:avLst/>
          </a:prstGeom>
        </p:spPr>
      </p:pic>
      <p:sp>
        <p:nvSpPr>
          <p:cNvPr id="2" name="Título 1"/>
          <p:cNvSpPr>
            <a:spLocks noGrp="1"/>
          </p:cNvSpPr>
          <p:nvPr>
            <p:ph type="title"/>
          </p:nvPr>
        </p:nvSpPr>
        <p:spPr>
          <a:xfrm>
            <a:off x="838200" y="365125"/>
            <a:ext cx="10515600" cy="1025793"/>
          </a:xfrm>
          <a:solidFill>
            <a:srgbClr val="002060"/>
          </a:solidFill>
        </p:spPr>
        <p:txBody>
          <a:bodyPr/>
          <a:lstStyle/>
          <a:p>
            <a:r>
              <a:rPr lang="es-VE" dirty="0" smtClean="0">
                <a:solidFill>
                  <a:schemeClr val="bg1"/>
                </a:solidFill>
              </a:rPr>
              <a:t>Momento angular para un cuerpo rígido</a:t>
            </a:r>
            <a:endParaRPr lang="es-VE" dirty="0">
              <a:solidFill>
                <a:schemeClr val="bg1"/>
              </a:solidFill>
            </a:endParaRPr>
          </a:p>
        </p:txBody>
      </p:sp>
      <p:sp>
        <p:nvSpPr>
          <p:cNvPr id="5" name="Rectángulo 4"/>
          <p:cNvSpPr/>
          <p:nvPr/>
        </p:nvSpPr>
        <p:spPr>
          <a:xfrm>
            <a:off x="838200" y="1583530"/>
            <a:ext cx="10515600" cy="1754326"/>
          </a:xfrm>
          <a:prstGeom prst="rect">
            <a:avLst/>
          </a:prstGeom>
        </p:spPr>
        <p:txBody>
          <a:bodyPr wrap="square">
            <a:spAutoFit/>
          </a:bodyPr>
          <a:lstStyle/>
          <a:p>
            <a:r>
              <a:rPr lang="es-VE" dirty="0" smtClean="0"/>
              <a:t>Ejercicio N°2. Un cilindro de masa </a:t>
            </a:r>
            <a:r>
              <a:rPr lang="es-VE" dirty="0" smtClean="0">
                <a:ea typeface="Dotum" panose="020B0600000101010101" pitchFamily="34" charset="-127"/>
              </a:rPr>
              <a:t>M</a:t>
            </a:r>
            <a:r>
              <a:rPr lang="es-VE" dirty="0" smtClean="0"/>
              <a:t> y longitud </a:t>
            </a:r>
            <a:r>
              <a:rPr lang="es-VE" dirty="0" smtClean="0">
                <a:ea typeface="Dotum" panose="020B0600000101010101" pitchFamily="34" charset="-127"/>
              </a:rPr>
              <a:t>l</a:t>
            </a:r>
            <a:r>
              <a:rPr lang="es-VE" dirty="0" smtClean="0"/>
              <a:t> gira sin fricción en su centro como se muestra en la figura. </a:t>
            </a:r>
          </a:p>
          <a:p>
            <a:r>
              <a:rPr lang="es-VE" dirty="0" smtClean="0"/>
              <a:t>Dos partículas de masas  m</a:t>
            </a:r>
            <a:r>
              <a:rPr lang="es-VE" baseline="-25000" dirty="0" smtClean="0"/>
              <a:t>1</a:t>
            </a:r>
            <a:r>
              <a:rPr lang="es-VE" dirty="0" smtClean="0"/>
              <a:t> y m</a:t>
            </a:r>
            <a:r>
              <a:rPr lang="es-VE" baseline="-25000" dirty="0" smtClean="0"/>
              <a:t>2</a:t>
            </a:r>
            <a:r>
              <a:rPr lang="es-VE" dirty="0" smtClean="0"/>
              <a:t>, son conectadas en sus extremos. La rotación combinada en el plano vertical tiene velocidad angular </a:t>
            </a:r>
            <a:r>
              <a:rPr lang="es-VE" dirty="0" smtClean="0">
                <a:sym typeface="Symbol" panose="05050102010706020507" pitchFamily="18" charset="2"/>
              </a:rPr>
              <a:t>. Encuentre: </a:t>
            </a:r>
          </a:p>
          <a:p>
            <a:pPr marL="342900" indent="-342900">
              <a:buFont typeface="+mj-lt"/>
              <a:buAutoNum type="alphaLcParenR"/>
            </a:pPr>
            <a:r>
              <a:rPr lang="es-VE" dirty="0" smtClean="0">
                <a:sym typeface="Symbol" panose="05050102010706020507" pitchFamily="18" charset="2"/>
              </a:rPr>
              <a:t>Una expresión para la magnitud del momento angular del sistema</a:t>
            </a:r>
          </a:p>
          <a:p>
            <a:pPr marL="342900" indent="-342900">
              <a:buFont typeface="+mj-lt"/>
              <a:buAutoNum type="alphaLcParenR"/>
            </a:pPr>
            <a:r>
              <a:rPr lang="es-VE" dirty="0" smtClean="0">
                <a:sym typeface="Symbol" panose="05050102010706020507" pitchFamily="18" charset="2"/>
              </a:rPr>
              <a:t>Una expresión para la magnitud de la aceleración angular del sistema cuando el cilindro hace un ángulo  con la horizontal</a:t>
            </a:r>
            <a:r>
              <a:rPr lang="es-VE" dirty="0" smtClean="0"/>
              <a:t> </a:t>
            </a:r>
            <a:r>
              <a:rPr lang="es-VE" baseline="-25000" dirty="0" smtClean="0"/>
              <a:t> </a:t>
            </a:r>
            <a:endParaRPr lang="es-VE" dirty="0"/>
          </a:p>
        </p:txBody>
      </p:sp>
    </p:spTree>
    <p:extLst>
      <p:ext uri="{BB962C8B-B14F-4D97-AF65-F5344CB8AC3E}">
        <p14:creationId xmlns:p14="http://schemas.microsoft.com/office/powerpoint/2010/main" val="21387072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Rectángulo 4"/>
              <p:cNvSpPr/>
              <p:nvPr/>
            </p:nvSpPr>
            <p:spPr>
              <a:xfrm>
                <a:off x="888642" y="921105"/>
                <a:ext cx="10431888" cy="4231415"/>
              </a:xfrm>
              <a:prstGeom prst="rect">
                <a:avLst/>
              </a:prstGeom>
            </p:spPr>
            <p:txBody>
              <a:bodyPr wrap="square">
                <a:spAutoFit/>
              </a:bodyPr>
              <a:lstStyle/>
              <a:p>
                <a:r>
                  <a:rPr lang="es-VE" u="sng" dirty="0" smtClean="0"/>
                  <a:t>Interpretación</a:t>
                </a:r>
                <a:r>
                  <a:rPr lang="es-VE" dirty="0" smtClean="0"/>
                  <a:t>: </a:t>
                </a:r>
              </a:p>
              <a:p>
                <a:pPr marL="342900" indent="-342900">
                  <a:buAutoNum type="alphaLcParenBoth"/>
                </a:pPr>
                <a:r>
                  <a:rPr lang="es-VE" dirty="0" smtClean="0"/>
                  <a:t>En este problema debemos considerar el movimiento de varios cuerpos, así que el momento de inercia del sistema es igual a la suma de los momentos de inercia del cilindro y las dos masas en cada extremo de este. </a:t>
                </a:r>
              </a:p>
              <a:p>
                <a:r>
                  <a:rPr lang="es-VE" u="sng" dirty="0" smtClean="0"/>
                  <a:t>Desarrollo</a:t>
                </a:r>
                <a:r>
                  <a:rPr lang="es-VE" dirty="0" smtClean="0"/>
                  <a:t>: El momento angular es </a:t>
                </a:r>
                <a14:m>
                  <m:oMath xmlns:m="http://schemas.openxmlformats.org/officeDocument/2006/math">
                    <m:sSub>
                      <m:sSubPr>
                        <m:ctrlPr>
                          <a:rPr lang="es-VE" b="0" i="1" smtClean="0">
                            <a:latin typeface="Cambria Math" panose="02040503050406030204" pitchFamily="18" charset="0"/>
                            <a:ea typeface="Cambria Math" panose="02040503050406030204" pitchFamily="18" charset="0"/>
                          </a:rPr>
                        </m:ctrlPr>
                      </m:sSubPr>
                      <m:e>
                        <m:r>
                          <a:rPr lang="es-VE" b="0" i="1" smtClean="0">
                            <a:latin typeface="Cambria Math" panose="02040503050406030204" pitchFamily="18" charset="0"/>
                            <a:ea typeface="Cambria Math" panose="02040503050406030204" pitchFamily="18" charset="0"/>
                          </a:rPr>
                          <m:t>𝐿</m:t>
                        </m:r>
                      </m:e>
                      <m:sub>
                        <m:r>
                          <a:rPr lang="es-VE" b="0" i="1" smtClean="0">
                            <a:latin typeface="Cambria Math" panose="02040503050406030204" pitchFamily="18" charset="0"/>
                            <a:ea typeface="Cambria Math" panose="02040503050406030204" pitchFamily="18" charset="0"/>
                          </a:rPr>
                          <m:t>𝑧</m:t>
                        </m:r>
                      </m:sub>
                    </m:sSub>
                    <m:r>
                      <a:rPr lang="es-VE" b="0"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𝐼</m:t>
                    </m:r>
                    <m:r>
                      <a:rPr lang="es-VE" b="0" i="1" smtClean="0">
                        <a:latin typeface="Cambria Math" panose="02040503050406030204" pitchFamily="18" charset="0"/>
                        <a:ea typeface="Cambria Math" panose="02040503050406030204" pitchFamily="18" charset="0"/>
                      </a:rPr>
                      <m:t>𝜔</m:t>
                    </m:r>
                  </m:oMath>
                </a14:m>
                <a:r>
                  <a:rPr lang="es-VE" dirty="0" smtClean="0"/>
                  <a:t>. Tomamos entonces de la tabla de momentos de cuerpos geométricos definidos, el de el cilindro, y usamos el momento de inercia para partículas discretas </a:t>
                </a:r>
                <a14:m>
                  <m:oMath xmlns:m="http://schemas.openxmlformats.org/officeDocument/2006/math">
                    <m:sSub>
                      <m:sSubPr>
                        <m:ctrlPr>
                          <a:rPr lang="es-VE" b="0" i="1" smtClean="0">
                            <a:latin typeface="Cambria Math" panose="02040503050406030204" pitchFamily="18" charset="0"/>
                            <a:ea typeface="Cambria Math" panose="02040503050406030204" pitchFamily="18" charset="0"/>
                          </a:rPr>
                        </m:ctrlPr>
                      </m:sSubPr>
                      <m:e>
                        <m:r>
                          <a:rPr lang="es-VE" b="0" i="1" smtClean="0">
                            <a:latin typeface="Cambria Math" panose="02040503050406030204" pitchFamily="18" charset="0"/>
                            <a:ea typeface="Cambria Math" panose="02040503050406030204" pitchFamily="18" charset="0"/>
                          </a:rPr>
                          <m:t>𝐼</m:t>
                        </m:r>
                        <m:r>
                          <a:rPr lang="es-VE" b="0"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𝑚</m:t>
                        </m:r>
                      </m:e>
                      <m:sub>
                        <m:r>
                          <a:rPr lang="es-VE" b="0" i="1" smtClean="0">
                            <a:latin typeface="Cambria Math" panose="02040503050406030204" pitchFamily="18" charset="0"/>
                            <a:ea typeface="Cambria Math" panose="02040503050406030204" pitchFamily="18" charset="0"/>
                          </a:rPr>
                          <m:t>𝑖</m:t>
                        </m:r>
                      </m:sub>
                    </m:sSub>
                    <m:sSubSup>
                      <m:sSubSupPr>
                        <m:ctrlPr>
                          <a:rPr lang="es-VE" b="0" i="1" smtClean="0">
                            <a:latin typeface="Cambria Math" panose="02040503050406030204" pitchFamily="18" charset="0"/>
                            <a:ea typeface="Cambria Math" panose="02040503050406030204" pitchFamily="18" charset="0"/>
                          </a:rPr>
                        </m:ctrlPr>
                      </m:sSubSupPr>
                      <m:e>
                        <m:r>
                          <a:rPr lang="es-VE" b="0" i="1" smtClean="0">
                            <a:latin typeface="Cambria Math" panose="02040503050406030204" pitchFamily="18" charset="0"/>
                            <a:ea typeface="Cambria Math" panose="02040503050406030204" pitchFamily="18" charset="0"/>
                          </a:rPr>
                          <m:t>𝑟</m:t>
                        </m:r>
                      </m:e>
                      <m:sub>
                        <m:r>
                          <a:rPr lang="es-VE" b="0" i="1" smtClean="0">
                            <a:latin typeface="Cambria Math" panose="02040503050406030204" pitchFamily="18" charset="0"/>
                            <a:ea typeface="Cambria Math" panose="02040503050406030204" pitchFamily="18" charset="0"/>
                          </a:rPr>
                          <m:t>𝑖</m:t>
                        </m:r>
                      </m:sub>
                      <m:sup>
                        <m:r>
                          <a:rPr lang="es-VE" b="0" i="1" smtClean="0">
                            <a:latin typeface="Cambria Math" panose="02040503050406030204" pitchFamily="18" charset="0"/>
                            <a:ea typeface="Cambria Math" panose="02040503050406030204" pitchFamily="18" charset="0"/>
                          </a:rPr>
                          <m:t>2</m:t>
                        </m:r>
                      </m:sup>
                    </m:sSubSup>
                  </m:oMath>
                </a14:m>
                <a:r>
                  <a:rPr lang="es-VE" dirty="0" smtClean="0"/>
                  <a:t>, para cada partícula con respecto al origen.</a:t>
                </a:r>
              </a:p>
              <a:p>
                <a:r>
                  <a:rPr lang="es-VE" dirty="0" smtClean="0"/>
                  <a:t> </a:t>
                </a:r>
              </a:p>
              <a:p>
                <a:pPr/>
                <a14:m>
                  <m:oMathPara xmlns:m="http://schemas.openxmlformats.org/officeDocument/2006/math">
                    <m:oMathParaPr>
                      <m:jc m:val="centerGroup"/>
                    </m:oMathParaPr>
                    <m:oMath xmlns:m="http://schemas.openxmlformats.org/officeDocument/2006/math">
                      <m:r>
                        <a:rPr lang="es-VE" b="0" i="1" smtClean="0">
                          <a:latin typeface="Cambria Math" panose="02040503050406030204" pitchFamily="18" charset="0"/>
                        </a:rPr>
                        <m:t>𝐼</m:t>
                      </m:r>
                      <m:r>
                        <a:rPr lang="es-VE" b="0" i="1" smtClean="0">
                          <a:latin typeface="Cambria Math" panose="02040503050406030204" pitchFamily="18" charset="0"/>
                          <a:ea typeface="Cambria Math" panose="02040503050406030204" pitchFamily="18" charset="0"/>
                        </a:rPr>
                        <m:t>=</m:t>
                      </m:r>
                      <m:f>
                        <m:fPr>
                          <m:ctrlPr>
                            <a:rPr lang="es-VE" b="0" i="1" smtClean="0">
                              <a:latin typeface="Cambria Math" panose="02040503050406030204" pitchFamily="18" charset="0"/>
                              <a:ea typeface="Cambria Math" panose="02040503050406030204" pitchFamily="18" charset="0"/>
                            </a:rPr>
                          </m:ctrlPr>
                        </m:fPr>
                        <m:num>
                          <m:r>
                            <a:rPr lang="es-VE" b="0" i="1" smtClean="0">
                              <a:latin typeface="Cambria Math" panose="02040503050406030204" pitchFamily="18" charset="0"/>
                              <a:ea typeface="Cambria Math" panose="02040503050406030204" pitchFamily="18" charset="0"/>
                            </a:rPr>
                            <m:t>1</m:t>
                          </m:r>
                        </m:num>
                        <m:den>
                          <m:r>
                            <a:rPr lang="es-VE" b="0" i="1" smtClean="0">
                              <a:latin typeface="Cambria Math" panose="02040503050406030204" pitchFamily="18" charset="0"/>
                              <a:ea typeface="Cambria Math" panose="02040503050406030204" pitchFamily="18" charset="0"/>
                            </a:rPr>
                            <m:t>12</m:t>
                          </m:r>
                        </m:den>
                      </m:f>
                      <m:r>
                        <a:rPr lang="es-VE" b="0" i="1" smtClean="0">
                          <a:latin typeface="Cambria Math" panose="02040503050406030204" pitchFamily="18" charset="0"/>
                          <a:ea typeface="Cambria Math" panose="02040503050406030204" pitchFamily="18" charset="0"/>
                        </a:rPr>
                        <m:t>𝑀</m:t>
                      </m:r>
                      <m:sSup>
                        <m:sSupPr>
                          <m:ctrlPr>
                            <a:rPr lang="es-VE" b="0" i="1" smtClean="0">
                              <a:latin typeface="Cambria Math" panose="02040503050406030204" pitchFamily="18" charset="0"/>
                              <a:ea typeface="Cambria Math" panose="02040503050406030204" pitchFamily="18" charset="0"/>
                            </a:rPr>
                          </m:ctrlPr>
                        </m:sSupPr>
                        <m:e>
                          <m:r>
                            <a:rPr lang="es-VE" b="0" i="1" smtClean="0">
                              <a:latin typeface="Cambria Math" panose="02040503050406030204" pitchFamily="18" charset="0"/>
                              <a:ea typeface="Cambria Math" panose="02040503050406030204" pitchFamily="18" charset="0"/>
                            </a:rPr>
                            <m:t>𝑙</m:t>
                          </m:r>
                        </m:e>
                        <m:sup>
                          <m:r>
                            <a:rPr lang="es-VE" b="0" i="1" smtClean="0">
                              <a:latin typeface="Cambria Math" panose="02040503050406030204" pitchFamily="18" charset="0"/>
                              <a:ea typeface="Cambria Math" panose="02040503050406030204" pitchFamily="18" charset="0"/>
                            </a:rPr>
                            <m:t>2</m:t>
                          </m:r>
                        </m:sup>
                      </m:sSup>
                      <m:r>
                        <a:rPr lang="es-VE" b="0" i="1" smtClean="0">
                          <a:latin typeface="Cambria Math" panose="02040503050406030204" pitchFamily="18" charset="0"/>
                          <a:ea typeface="Cambria Math" panose="02040503050406030204" pitchFamily="18" charset="0"/>
                        </a:rPr>
                        <m:t>+</m:t>
                      </m:r>
                      <m:sSub>
                        <m:sSubPr>
                          <m:ctrlPr>
                            <a:rPr lang="es-VE" b="0" i="1" smtClean="0">
                              <a:latin typeface="Cambria Math" panose="02040503050406030204" pitchFamily="18" charset="0"/>
                              <a:ea typeface="Cambria Math" panose="02040503050406030204" pitchFamily="18" charset="0"/>
                            </a:rPr>
                          </m:ctrlPr>
                        </m:sSubPr>
                        <m:e>
                          <m:r>
                            <a:rPr lang="es-VE" b="0" i="1" smtClean="0">
                              <a:latin typeface="Cambria Math" panose="02040503050406030204" pitchFamily="18" charset="0"/>
                              <a:ea typeface="Cambria Math" panose="02040503050406030204" pitchFamily="18" charset="0"/>
                            </a:rPr>
                            <m:t>𝑚</m:t>
                          </m:r>
                        </m:e>
                        <m:sub>
                          <m:r>
                            <a:rPr lang="es-VE" b="0" i="1" smtClean="0">
                              <a:latin typeface="Cambria Math" panose="02040503050406030204" pitchFamily="18" charset="0"/>
                              <a:ea typeface="Cambria Math" panose="02040503050406030204" pitchFamily="18" charset="0"/>
                            </a:rPr>
                            <m:t>1</m:t>
                          </m:r>
                        </m:sub>
                      </m:sSub>
                      <m:sSup>
                        <m:sSupPr>
                          <m:ctrlPr>
                            <a:rPr lang="es-VE" b="0" i="1" smtClean="0">
                              <a:latin typeface="Cambria Math" panose="02040503050406030204" pitchFamily="18" charset="0"/>
                              <a:ea typeface="Cambria Math" panose="02040503050406030204" pitchFamily="18" charset="0"/>
                            </a:rPr>
                          </m:ctrlPr>
                        </m:sSupPr>
                        <m:e>
                          <m:d>
                            <m:dPr>
                              <m:ctrlPr>
                                <a:rPr lang="es-VE" b="0" i="1" smtClean="0">
                                  <a:latin typeface="Cambria Math" panose="02040503050406030204" pitchFamily="18" charset="0"/>
                                  <a:ea typeface="Cambria Math" panose="02040503050406030204" pitchFamily="18" charset="0"/>
                                </a:rPr>
                              </m:ctrlPr>
                            </m:dPr>
                            <m:e>
                              <m:f>
                                <m:fPr>
                                  <m:ctrlPr>
                                    <a:rPr lang="es-VE" b="0" i="1" smtClean="0">
                                      <a:latin typeface="Cambria Math" panose="02040503050406030204" pitchFamily="18" charset="0"/>
                                      <a:ea typeface="Cambria Math" panose="02040503050406030204" pitchFamily="18" charset="0"/>
                                    </a:rPr>
                                  </m:ctrlPr>
                                </m:fPr>
                                <m:num>
                                  <m:r>
                                    <a:rPr lang="es-VE" b="0" i="1" smtClean="0">
                                      <a:latin typeface="Cambria Math" panose="02040503050406030204" pitchFamily="18" charset="0"/>
                                      <a:ea typeface="Cambria Math" panose="02040503050406030204" pitchFamily="18" charset="0"/>
                                    </a:rPr>
                                    <m:t>𝑙</m:t>
                                  </m:r>
                                </m:num>
                                <m:den>
                                  <m:r>
                                    <a:rPr lang="es-VE" b="0" i="1" smtClean="0">
                                      <a:latin typeface="Cambria Math" panose="02040503050406030204" pitchFamily="18" charset="0"/>
                                      <a:ea typeface="Cambria Math" panose="02040503050406030204" pitchFamily="18" charset="0"/>
                                    </a:rPr>
                                    <m:t>2</m:t>
                                  </m:r>
                                </m:den>
                              </m:f>
                            </m:e>
                          </m:d>
                        </m:e>
                        <m:sup>
                          <m:r>
                            <a:rPr lang="es-VE" b="0" i="1" smtClean="0">
                              <a:latin typeface="Cambria Math" panose="02040503050406030204" pitchFamily="18" charset="0"/>
                              <a:ea typeface="Cambria Math" panose="02040503050406030204" pitchFamily="18" charset="0"/>
                            </a:rPr>
                            <m:t>2</m:t>
                          </m:r>
                        </m:sup>
                      </m:sSup>
                      <m:r>
                        <a:rPr lang="es-VE" b="0" i="1" smtClean="0">
                          <a:latin typeface="Cambria Math" panose="02040503050406030204" pitchFamily="18" charset="0"/>
                          <a:ea typeface="Cambria Math" panose="02040503050406030204" pitchFamily="18" charset="0"/>
                        </a:rPr>
                        <m:t>+</m:t>
                      </m:r>
                      <m:sSub>
                        <m:sSubPr>
                          <m:ctrlPr>
                            <a:rPr lang="es-VE" b="0" i="1" smtClean="0">
                              <a:latin typeface="Cambria Math" panose="02040503050406030204" pitchFamily="18" charset="0"/>
                              <a:ea typeface="Cambria Math" panose="02040503050406030204" pitchFamily="18" charset="0"/>
                            </a:rPr>
                          </m:ctrlPr>
                        </m:sSubPr>
                        <m:e>
                          <m:r>
                            <a:rPr lang="es-VE" b="0" i="1" smtClean="0">
                              <a:latin typeface="Cambria Math" panose="02040503050406030204" pitchFamily="18" charset="0"/>
                              <a:ea typeface="Cambria Math" panose="02040503050406030204" pitchFamily="18" charset="0"/>
                            </a:rPr>
                            <m:t>𝑚</m:t>
                          </m:r>
                        </m:e>
                        <m:sub>
                          <m:r>
                            <a:rPr lang="es-VE" b="0" i="1" smtClean="0">
                              <a:latin typeface="Cambria Math" panose="02040503050406030204" pitchFamily="18" charset="0"/>
                              <a:ea typeface="Cambria Math" panose="02040503050406030204" pitchFamily="18" charset="0"/>
                            </a:rPr>
                            <m:t>2</m:t>
                          </m:r>
                        </m:sub>
                      </m:sSub>
                      <m:sSup>
                        <m:sSupPr>
                          <m:ctrlPr>
                            <a:rPr lang="es-VE" b="0" i="1" smtClean="0">
                              <a:latin typeface="Cambria Math" panose="02040503050406030204" pitchFamily="18" charset="0"/>
                              <a:ea typeface="Cambria Math" panose="02040503050406030204" pitchFamily="18" charset="0"/>
                            </a:rPr>
                          </m:ctrlPr>
                        </m:sSupPr>
                        <m:e>
                          <m:d>
                            <m:dPr>
                              <m:ctrlPr>
                                <a:rPr lang="es-VE" b="0" i="1" smtClean="0">
                                  <a:latin typeface="Cambria Math" panose="02040503050406030204" pitchFamily="18" charset="0"/>
                                  <a:ea typeface="Cambria Math" panose="02040503050406030204" pitchFamily="18" charset="0"/>
                                </a:rPr>
                              </m:ctrlPr>
                            </m:dPr>
                            <m:e>
                              <m:f>
                                <m:fPr>
                                  <m:ctrlPr>
                                    <a:rPr lang="es-VE" b="0" i="1" smtClean="0">
                                      <a:latin typeface="Cambria Math" panose="02040503050406030204" pitchFamily="18" charset="0"/>
                                      <a:ea typeface="Cambria Math" panose="02040503050406030204" pitchFamily="18" charset="0"/>
                                    </a:rPr>
                                  </m:ctrlPr>
                                </m:fPr>
                                <m:num>
                                  <m:r>
                                    <a:rPr lang="es-VE" b="0" i="1" smtClean="0">
                                      <a:latin typeface="Cambria Math" panose="02040503050406030204" pitchFamily="18" charset="0"/>
                                      <a:ea typeface="Cambria Math" panose="02040503050406030204" pitchFamily="18" charset="0"/>
                                    </a:rPr>
                                    <m:t>𝑙</m:t>
                                  </m:r>
                                </m:num>
                                <m:den>
                                  <m:r>
                                    <a:rPr lang="es-VE" b="0" i="1" smtClean="0">
                                      <a:latin typeface="Cambria Math" panose="02040503050406030204" pitchFamily="18" charset="0"/>
                                      <a:ea typeface="Cambria Math" panose="02040503050406030204" pitchFamily="18" charset="0"/>
                                    </a:rPr>
                                    <m:t>2</m:t>
                                  </m:r>
                                </m:den>
                              </m:f>
                            </m:e>
                          </m:d>
                        </m:e>
                        <m:sup>
                          <m:r>
                            <a:rPr lang="es-VE" b="0" i="1" smtClean="0">
                              <a:latin typeface="Cambria Math" panose="02040503050406030204" pitchFamily="18" charset="0"/>
                              <a:ea typeface="Cambria Math" panose="02040503050406030204" pitchFamily="18" charset="0"/>
                            </a:rPr>
                            <m:t>2</m:t>
                          </m:r>
                        </m:sup>
                      </m:sSup>
                      <m:r>
                        <a:rPr lang="es-VE" b="0" i="1" smtClean="0">
                          <a:latin typeface="Cambria Math" panose="02040503050406030204" pitchFamily="18" charset="0"/>
                          <a:ea typeface="Cambria Math" panose="02040503050406030204" pitchFamily="18" charset="0"/>
                        </a:rPr>
                        <m:t>=</m:t>
                      </m:r>
                      <m:sSup>
                        <m:sSupPr>
                          <m:ctrlPr>
                            <a:rPr lang="es-VE" b="0" i="1" smtClean="0">
                              <a:latin typeface="Cambria Math" panose="02040503050406030204" pitchFamily="18" charset="0"/>
                              <a:ea typeface="Cambria Math" panose="02040503050406030204" pitchFamily="18" charset="0"/>
                            </a:rPr>
                          </m:ctrlPr>
                        </m:sSupPr>
                        <m:e>
                          <m:d>
                            <m:dPr>
                              <m:ctrlPr>
                                <a:rPr lang="es-VE" b="0" i="1" smtClean="0">
                                  <a:latin typeface="Cambria Math" panose="02040503050406030204" pitchFamily="18" charset="0"/>
                                  <a:ea typeface="Cambria Math" panose="02040503050406030204" pitchFamily="18" charset="0"/>
                                </a:rPr>
                              </m:ctrlPr>
                            </m:dPr>
                            <m:e>
                              <m:f>
                                <m:fPr>
                                  <m:ctrlPr>
                                    <a:rPr lang="es-VE" b="0" i="1" smtClean="0">
                                      <a:latin typeface="Cambria Math" panose="02040503050406030204" pitchFamily="18" charset="0"/>
                                      <a:ea typeface="Cambria Math" panose="02040503050406030204" pitchFamily="18" charset="0"/>
                                    </a:rPr>
                                  </m:ctrlPr>
                                </m:fPr>
                                <m:num>
                                  <m:r>
                                    <a:rPr lang="es-VE" b="0" i="1" smtClean="0">
                                      <a:latin typeface="Cambria Math" panose="02040503050406030204" pitchFamily="18" charset="0"/>
                                      <a:ea typeface="Cambria Math" panose="02040503050406030204" pitchFamily="18" charset="0"/>
                                    </a:rPr>
                                    <m:t>𝑙</m:t>
                                  </m:r>
                                </m:num>
                                <m:den>
                                  <m:r>
                                    <a:rPr lang="es-VE" b="0" i="1" smtClean="0">
                                      <a:latin typeface="Cambria Math" panose="02040503050406030204" pitchFamily="18" charset="0"/>
                                      <a:ea typeface="Cambria Math" panose="02040503050406030204" pitchFamily="18" charset="0"/>
                                    </a:rPr>
                                    <m:t>4</m:t>
                                  </m:r>
                                </m:den>
                              </m:f>
                            </m:e>
                          </m:d>
                        </m:e>
                        <m:sup>
                          <m:r>
                            <a:rPr lang="es-VE" b="0" i="1" smtClean="0">
                              <a:latin typeface="Cambria Math" panose="02040503050406030204" pitchFamily="18" charset="0"/>
                              <a:ea typeface="Cambria Math" panose="02040503050406030204" pitchFamily="18" charset="0"/>
                            </a:rPr>
                            <m:t>2</m:t>
                          </m:r>
                        </m:sup>
                      </m:sSup>
                      <m:d>
                        <m:dPr>
                          <m:ctrlPr>
                            <a:rPr lang="es-VE" b="0" i="1" smtClean="0">
                              <a:latin typeface="Cambria Math" panose="02040503050406030204" pitchFamily="18" charset="0"/>
                              <a:ea typeface="Cambria Math" panose="02040503050406030204" pitchFamily="18" charset="0"/>
                            </a:rPr>
                          </m:ctrlPr>
                        </m:dPr>
                        <m:e>
                          <m:f>
                            <m:fPr>
                              <m:ctrlPr>
                                <a:rPr lang="es-VE" b="0" i="1" smtClean="0">
                                  <a:latin typeface="Cambria Math" panose="02040503050406030204" pitchFamily="18" charset="0"/>
                                  <a:ea typeface="Cambria Math" panose="02040503050406030204" pitchFamily="18" charset="0"/>
                                </a:rPr>
                              </m:ctrlPr>
                            </m:fPr>
                            <m:num>
                              <m:r>
                                <a:rPr lang="es-VE" b="0" i="1" smtClean="0">
                                  <a:latin typeface="Cambria Math" panose="02040503050406030204" pitchFamily="18" charset="0"/>
                                  <a:ea typeface="Cambria Math" panose="02040503050406030204" pitchFamily="18" charset="0"/>
                                </a:rPr>
                                <m:t>𝑀</m:t>
                              </m:r>
                            </m:num>
                            <m:den>
                              <m:r>
                                <a:rPr lang="es-VE" b="0" i="1" smtClean="0">
                                  <a:latin typeface="Cambria Math" panose="02040503050406030204" pitchFamily="18" charset="0"/>
                                  <a:ea typeface="Cambria Math" panose="02040503050406030204" pitchFamily="18" charset="0"/>
                                </a:rPr>
                                <m:t>3</m:t>
                              </m:r>
                            </m:den>
                          </m:f>
                          <m:r>
                            <a:rPr lang="es-VE" b="0" i="1" smtClean="0">
                              <a:latin typeface="Cambria Math" panose="02040503050406030204" pitchFamily="18" charset="0"/>
                              <a:ea typeface="Cambria Math" panose="02040503050406030204" pitchFamily="18" charset="0"/>
                            </a:rPr>
                            <m:t>+</m:t>
                          </m:r>
                          <m:sSub>
                            <m:sSubPr>
                              <m:ctrlPr>
                                <a:rPr lang="es-VE" b="0" i="1" smtClean="0">
                                  <a:latin typeface="Cambria Math" panose="02040503050406030204" pitchFamily="18" charset="0"/>
                                  <a:ea typeface="Cambria Math" panose="02040503050406030204" pitchFamily="18" charset="0"/>
                                </a:rPr>
                              </m:ctrlPr>
                            </m:sSubPr>
                            <m:e>
                              <m:r>
                                <a:rPr lang="es-VE" b="0" i="1" smtClean="0">
                                  <a:latin typeface="Cambria Math" panose="02040503050406030204" pitchFamily="18" charset="0"/>
                                  <a:ea typeface="Cambria Math" panose="02040503050406030204" pitchFamily="18" charset="0"/>
                                </a:rPr>
                                <m:t>𝑚</m:t>
                              </m:r>
                            </m:e>
                            <m:sub>
                              <m:r>
                                <a:rPr lang="es-VE" b="0" i="1" smtClean="0">
                                  <a:latin typeface="Cambria Math" panose="02040503050406030204" pitchFamily="18" charset="0"/>
                                  <a:ea typeface="Cambria Math" panose="02040503050406030204" pitchFamily="18" charset="0"/>
                                </a:rPr>
                                <m:t>1</m:t>
                              </m:r>
                            </m:sub>
                          </m:sSub>
                          <m:r>
                            <a:rPr lang="es-VE" b="0" i="1" smtClean="0">
                              <a:latin typeface="Cambria Math" panose="02040503050406030204" pitchFamily="18" charset="0"/>
                              <a:ea typeface="Cambria Math" panose="02040503050406030204" pitchFamily="18" charset="0"/>
                            </a:rPr>
                            <m:t>+</m:t>
                          </m:r>
                          <m:sSub>
                            <m:sSubPr>
                              <m:ctrlPr>
                                <a:rPr lang="es-VE" b="0" i="1" smtClean="0">
                                  <a:latin typeface="Cambria Math" panose="02040503050406030204" pitchFamily="18" charset="0"/>
                                  <a:ea typeface="Cambria Math" panose="02040503050406030204" pitchFamily="18" charset="0"/>
                                </a:rPr>
                              </m:ctrlPr>
                            </m:sSubPr>
                            <m:e>
                              <m:r>
                                <a:rPr lang="es-VE" b="0" i="1" smtClean="0">
                                  <a:latin typeface="Cambria Math" panose="02040503050406030204" pitchFamily="18" charset="0"/>
                                  <a:ea typeface="Cambria Math" panose="02040503050406030204" pitchFamily="18" charset="0"/>
                                </a:rPr>
                                <m:t>𝑚</m:t>
                              </m:r>
                            </m:e>
                            <m:sub>
                              <m:r>
                                <a:rPr lang="es-VE" b="0" i="1" smtClean="0">
                                  <a:latin typeface="Cambria Math" panose="02040503050406030204" pitchFamily="18" charset="0"/>
                                  <a:ea typeface="Cambria Math" panose="02040503050406030204" pitchFamily="18" charset="0"/>
                                </a:rPr>
                                <m:t>2</m:t>
                              </m:r>
                            </m:sub>
                          </m:sSub>
                        </m:e>
                      </m:d>
                    </m:oMath>
                  </m:oMathPara>
                </a14:m>
                <a:endParaRPr lang="es-VE" dirty="0" smtClean="0"/>
              </a:p>
              <a:p>
                <a:endParaRPr lang="es-VE" dirty="0" smtClean="0"/>
              </a:p>
              <a:p>
                <a:pPr/>
                <a14:m>
                  <m:oMathPara xmlns:m="http://schemas.openxmlformats.org/officeDocument/2006/math">
                    <m:oMathParaPr>
                      <m:jc m:val="centerGroup"/>
                    </m:oMathParaPr>
                    <m:oMath xmlns:m="http://schemas.openxmlformats.org/officeDocument/2006/math">
                      <m:sSub>
                        <m:sSubPr>
                          <m:ctrlPr>
                            <a:rPr lang="es-VE" b="0" i="1" smtClean="0">
                              <a:latin typeface="Cambria Math" panose="02040503050406030204" pitchFamily="18" charset="0"/>
                              <a:ea typeface="Cambria Math" panose="02040503050406030204" pitchFamily="18" charset="0"/>
                            </a:rPr>
                          </m:ctrlPr>
                        </m:sSubPr>
                        <m:e>
                          <m:r>
                            <a:rPr lang="es-VE" b="0" i="1" smtClean="0">
                              <a:latin typeface="Cambria Math" panose="02040503050406030204" pitchFamily="18" charset="0"/>
                              <a:ea typeface="Cambria Math" panose="02040503050406030204" pitchFamily="18" charset="0"/>
                            </a:rPr>
                            <m:t>𝐿</m:t>
                          </m:r>
                        </m:e>
                        <m:sub>
                          <m:r>
                            <a:rPr lang="es-VE" b="0" i="1" smtClean="0">
                              <a:latin typeface="Cambria Math" panose="02040503050406030204" pitchFamily="18" charset="0"/>
                              <a:ea typeface="Cambria Math" panose="02040503050406030204" pitchFamily="18" charset="0"/>
                            </a:rPr>
                            <m:t>𝑧</m:t>
                          </m:r>
                        </m:sub>
                      </m:sSub>
                      <m:r>
                        <a:rPr lang="es-VE" b="0"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𝐼</m:t>
                      </m:r>
                      <m:r>
                        <a:rPr lang="es-VE" b="0" i="1" smtClean="0">
                          <a:latin typeface="Cambria Math" panose="02040503050406030204" pitchFamily="18" charset="0"/>
                          <a:ea typeface="Cambria Math" panose="02040503050406030204" pitchFamily="18" charset="0"/>
                        </a:rPr>
                        <m:t>𝜔</m:t>
                      </m:r>
                      <m:r>
                        <a:rPr lang="es-VE" b="0" i="1" smtClean="0">
                          <a:latin typeface="Cambria Math" panose="02040503050406030204" pitchFamily="18" charset="0"/>
                          <a:ea typeface="Cambria Math" panose="02040503050406030204" pitchFamily="18" charset="0"/>
                        </a:rPr>
                        <m:t>=</m:t>
                      </m:r>
                      <m:sSup>
                        <m:sSupPr>
                          <m:ctrlPr>
                            <a:rPr lang="es-VE" b="0" i="1" smtClean="0">
                              <a:latin typeface="Cambria Math" panose="02040503050406030204" pitchFamily="18" charset="0"/>
                              <a:ea typeface="Cambria Math" panose="02040503050406030204" pitchFamily="18" charset="0"/>
                            </a:rPr>
                          </m:ctrlPr>
                        </m:sSupPr>
                        <m:e>
                          <m:d>
                            <m:dPr>
                              <m:ctrlPr>
                                <a:rPr lang="es-VE" b="0" i="1" smtClean="0">
                                  <a:latin typeface="Cambria Math" panose="02040503050406030204" pitchFamily="18" charset="0"/>
                                  <a:ea typeface="Cambria Math" panose="02040503050406030204" pitchFamily="18" charset="0"/>
                                </a:rPr>
                              </m:ctrlPr>
                            </m:dPr>
                            <m:e>
                              <m:f>
                                <m:fPr>
                                  <m:ctrlPr>
                                    <a:rPr lang="es-VE" b="0" i="1" smtClean="0">
                                      <a:latin typeface="Cambria Math" panose="02040503050406030204" pitchFamily="18" charset="0"/>
                                      <a:ea typeface="Cambria Math" panose="02040503050406030204" pitchFamily="18" charset="0"/>
                                    </a:rPr>
                                  </m:ctrlPr>
                                </m:fPr>
                                <m:num>
                                  <m:r>
                                    <a:rPr lang="es-VE" b="0" i="1" smtClean="0">
                                      <a:latin typeface="Cambria Math" panose="02040503050406030204" pitchFamily="18" charset="0"/>
                                      <a:ea typeface="Cambria Math" panose="02040503050406030204" pitchFamily="18" charset="0"/>
                                    </a:rPr>
                                    <m:t>𝑙</m:t>
                                  </m:r>
                                </m:num>
                                <m:den>
                                  <m:r>
                                    <a:rPr lang="es-VE" b="0" i="1" smtClean="0">
                                      <a:latin typeface="Cambria Math" panose="02040503050406030204" pitchFamily="18" charset="0"/>
                                      <a:ea typeface="Cambria Math" panose="02040503050406030204" pitchFamily="18" charset="0"/>
                                    </a:rPr>
                                    <m:t>4</m:t>
                                  </m:r>
                                </m:den>
                              </m:f>
                            </m:e>
                          </m:d>
                        </m:e>
                        <m:sup>
                          <m:r>
                            <a:rPr lang="es-VE" b="0" i="1" smtClean="0">
                              <a:latin typeface="Cambria Math" panose="02040503050406030204" pitchFamily="18" charset="0"/>
                              <a:ea typeface="Cambria Math" panose="02040503050406030204" pitchFamily="18" charset="0"/>
                            </a:rPr>
                            <m:t>2</m:t>
                          </m:r>
                        </m:sup>
                      </m:sSup>
                      <m:d>
                        <m:dPr>
                          <m:ctrlPr>
                            <a:rPr lang="es-VE" b="0" i="1" smtClean="0">
                              <a:latin typeface="Cambria Math" panose="02040503050406030204" pitchFamily="18" charset="0"/>
                              <a:ea typeface="Cambria Math" panose="02040503050406030204" pitchFamily="18" charset="0"/>
                            </a:rPr>
                          </m:ctrlPr>
                        </m:dPr>
                        <m:e>
                          <m:f>
                            <m:fPr>
                              <m:ctrlPr>
                                <a:rPr lang="es-VE" b="0" i="1" smtClean="0">
                                  <a:latin typeface="Cambria Math" panose="02040503050406030204" pitchFamily="18" charset="0"/>
                                  <a:ea typeface="Cambria Math" panose="02040503050406030204" pitchFamily="18" charset="0"/>
                                </a:rPr>
                              </m:ctrlPr>
                            </m:fPr>
                            <m:num>
                              <m:r>
                                <a:rPr lang="es-VE" b="0" i="1" smtClean="0">
                                  <a:latin typeface="Cambria Math" panose="02040503050406030204" pitchFamily="18" charset="0"/>
                                  <a:ea typeface="Cambria Math" panose="02040503050406030204" pitchFamily="18" charset="0"/>
                                </a:rPr>
                                <m:t>𝑀</m:t>
                              </m:r>
                            </m:num>
                            <m:den>
                              <m:r>
                                <a:rPr lang="es-VE" b="0" i="1" smtClean="0">
                                  <a:latin typeface="Cambria Math" panose="02040503050406030204" pitchFamily="18" charset="0"/>
                                  <a:ea typeface="Cambria Math" panose="02040503050406030204" pitchFamily="18" charset="0"/>
                                </a:rPr>
                                <m:t>3</m:t>
                              </m:r>
                            </m:den>
                          </m:f>
                          <m:r>
                            <a:rPr lang="es-VE" b="0" i="1" smtClean="0">
                              <a:latin typeface="Cambria Math" panose="02040503050406030204" pitchFamily="18" charset="0"/>
                              <a:ea typeface="Cambria Math" panose="02040503050406030204" pitchFamily="18" charset="0"/>
                            </a:rPr>
                            <m:t>+</m:t>
                          </m:r>
                          <m:sSub>
                            <m:sSubPr>
                              <m:ctrlPr>
                                <a:rPr lang="es-VE" b="0" i="1" smtClean="0">
                                  <a:latin typeface="Cambria Math" panose="02040503050406030204" pitchFamily="18" charset="0"/>
                                  <a:ea typeface="Cambria Math" panose="02040503050406030204" pitchFamily="18" charset="0"/>
                                </a:rPr>
                              </m:ctrlPr>
                            </m:sSubPr>
                            <m:e>
                              <m:r>
                                <a:rPr lang="es-VE" b="0" i="1" smtClean="0">
                                  <a:latin typeface="Cambria Math" panose="02040503050406030204" pitchFamily="18" charset="0"/>
                                  <a:ea typeface="Cambria Math" panose="02040503050406030204" pitchFamily="18" charset="0"/>
                                </a:rPr>
                                <m:t>𝑚</m:t>
                              </m:r>
                            </m:e>
                            <m:sub>
                              <m:r>
                                <a:rPr lang="es-VE" b="0" i="1" smtClean="0">
                                  <a:latin typeface="Cambria Math" panose="02040503050406030204" pitchFamily="18" charset="0"/>
                                  <a:ea typeface="Cambria Math" panose="02040503050406030204" pitchFamily="18" charset="0"/>
                                </a:rPr>
                                <m:t>1</m:t>
                              </m:r>
                            </m:sub>
                          </m:sSub>
                          <m:r>
                            <a:rPr lang="es-VE" b="0" i="1" smtClean="0">
                              <a:latin typeface="Cambria Math" panose="02040503050406030204" pitchFamily="18" charset="0"/>
                              <a:ea typeface="Cambria Math" panose="02040503050406030204" pitchFamily="18" charset="0"/>
                            </a:rPr>
                            <m:t>+</m:t>
                          </m:r>
                          <m:sSub>
                            <m:sSubPr>
                              <m:ctrlPr>
                                <a:rPr lang="es-VE" b="0" i="1" smtClean="0">
                                  <a:latin typeface="Cambria Math" panose="02040503050406030204" pitchFamily="18" charset="0"/>
                                  <a:ea typeface="Cambria Math" panose="02040503050406030204" pitchFamily="18" charset="0"/>
                                </a:rPr>
                              </m:ctrlPr>
                            </m:sSubPr>
                            <m:e>
                              <m:r>
                                <a:rPr lang="es-VE" b="0" i="1" smtClean="0">
                                  <a:latin typeface="Cambria Math" panose="02040503050406030204" pitchFamily="18" charset="0"/>
                                  <a:ea typeface="Cambria Math" panose="02040503050406030204" pitchFamily="18" charset="0"/>
                                </a:rPr>
                                <m:t>𝑚</m:t>
                              </m:r>
                            </m:e>
                            <m:sub>
                              <m:r>
                                <a:rPr lang="es-VE" b="0" i="1" smtClean="0">
                                  <a:latin typeface="Cambria Math" panose="02040503050406030204" pitchFamily="18" charset="0"/>
                                  <a:ea typeface="Cambria Math" panose="02040503050406030204" pitchFamily="18" charset="0"/>
                                </a:rPr>
                                <m:t>2</m:t>
                              </m:r>
                            </m:sub>
                          </m:sSub>
                        </m:e>
                      </m:d>
                      <m:r>
                        <a:rPr lang="es-VE" b="0"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𝜔</m:t>
                      </m:r>
                    </m:oMath>
                  </m:oMathPara>
                </a14:m>
                <a:endParaRPr lang="es-VE" dirty="0" smtClean="0"/>
              </a:p>
              <a:p>
                <a:endParaRPr lang="es-VE" dirty="0"/>
              </a:p>
            </p:txBody>
          </p:sp>
        </mc:Choice>
        <mc:Fallback xmlns="">
          <p:sp>
            <p:nvSpPr>
              <p:cNvPr id="5" name="Rectángulo 4"/>
              <p:cNvSpPr>
                <a:spLocks noRot="1" noChangeAspect="1" noMove="1" noResize="1" noEditPoints="1" noAdjustHandles="1" noChangeArrowheads="1" noChangeShapeType="1" noTextEdit="1"/>
              </p:cNvSpPr>
              <p:nvPr/>
            </p:nvSpPr>
            <p:spPr>
              <a:xfrm>
                <a:off x="888642" y="921105"/>
                <a:ext cx="10431888" cy="4231415"/>
              </a:xfrm>
              <a:prstGeom prst="rect">
                <a:avLst/>
              </a:prstGeom>
              <a:blipFill rotWithShape="0">
                <a:blip r:embed="rId2"/>
                <a:stretch>
                  <a:fillRect l="-526" t="-720" r="-877"/>
                </a:stretch>
              </a:blipFill>
            </p:spPr>
            <p:txBody>
              <a:bodyPr/>
              <a:lstStyle/>
              <a:p>
                <a:r>
                  <a:rPr lang="es-VE">
                    <a:noFill/>
                  </a:rPr>
                  <a:t> </a:t>
                </a:r>
              </a:p>
            </p:txBody>
          </p:sp>
        </mc:Fallback>
      </mc:AlternateContent>
    </p:spTree>
    <p:extLst>
      <p:ext uri="{BB962C8B-B14F-4D97-AF65-F5344CB8AC3E}">
        <p14:creationId xmlns:p14="http://schemas.microsoft.com/office/powerpoint/2010/main" val="388069516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429</TotalTime>
  <Words>771</Words>
  <Application>Microsoft Office PowerPoint</Application>
  <PresentationFormat>Panorámica</PresentationFormat>
  <Paragraphs>93</Paragraphs>
  <Slides>13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13</vt:i4>
      </vt:variant>
    </vt:vector>
  </HeadingPairs>
  <TitlesOfParts>
    <vt:vector size="20" baseType="lpstr">
      <vt:lpstr>Dotum</vt:lpstr>
      <vt:lpstr>Arial</vt:lpstr>
      <vt:lpstr>Calibri</vt:lpstr>
      <vt:lpstr>Calibri Light</vt:lpstr>
      <vt:lpstr>Cambria Math</vt:lpstr>
      <vt:lpstr>Symbol</vt:lpstr>
      <vt:lpstr>Tema de Office</vt:lpstr>
      <vt:lpstr>Momento Angular</vt:lpstr>
      <vt:lpstr>Presentación de PowerPoint</vt:lpstr>
      <vt:lpstr>Presentación de PowerPoint</vt:lpstr>
      <vt:lpstr>Presentación de PowerPoint</vt:lpstr>
      <vt:lpstr>Presentación de PowerPoint</vt:lpstr>
      <vt:lpstr>Momento angular para un cuerpo rígido</vt:lpstr>
      <vt:lpstr>Momento angular para un cuerpo rígido</vt:lpstr>
      <vt:lpstr>Momento angular para un cuerpo rígido</vt:lpstr>
      <vt:lpstr>Presentación de PowerPoint</vt:lpstr>
      <vt:lpstr>Presentación de PowerPoint</vt:lpstr>
      <vt:lpstr>Conservación del momento angular</vt:lpstr>
      <vt:lpstr>Conservación del momento angular</vt:lpstr>
      <vt:lpstr>Presentación de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Momento Angular</dc:title>
  <dc:creator>Uneg</dc:creator>
  <cp:lastModifiedBy>Uneg</cp:lastModifiedBy>
  <cp:revision>39</cp:revision>
  <dcterms:created xsi:type="dcterms:W3CDTF">2021-09-09T19:56:23Z</dcterms:created>
  <dcterms:modified xsi:type="dcterms:W3CDTF">2021-09-10T22:05:49Z</dcterms:modified>
</cp:coreProperties>
</file>