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Documentos%20Chuito\9NO%20SEMESTRE\Ingenier&#237;a%20del%20Ambiente\TEMA%203%20Control%20y%20Evaluaci&#243;n%20de%20la%20Contaminaci&#243;n%20del%20Agua\Experimento\Datos%20recopilados,%20Experimen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solidFill>
                  <a:schemeClr val="lt1"/>
                </a:solidFill>
                <a:latin typeface="+mn-lt"/>
                <a:ea typeface="+mn-ea"/>
                <a:cs typeface="+mn-cs"/>
              </a:defRPr>
            </a:pPr>
            <a:r>
              <a:rPr lang="es-VE">
                <a:solidFill>
                  <a:schemeClr val="lt1"/>
                </a:solidFill>
                <a:latin typeface="Arial" pitchFamily="34" charset="0"/>
                <a:ea typeface="+mn-ea"/>
                <a:cs typeface="Arial" pitchFamily="34" charset="0"/>
              </a:rPr>
              <a:t>Pesaje</a:t>
            </a:r>
            <a:r>
              <a:rPr lang="es-VE" baseline="0">
                <a:solidFill>
                  <a:schemeClr val="lt1"/>
                </a:solidFill>
                <a:latin typeface="Arial" pitchFamily="34" charset="0"/>
                <a:ea typeface="+mn-ea"/>
                <a:cs typeface="Arial" pitchFamily="34" charset="0"/>
              </a:rPr>
              <a:t> Materiales de Tratamiento del Agua</a:t>
            </a:r>
            <a:endParaRPr lang="es-VE">
              <a:latin typeface="Arial" pitchFamily="34" charset="0"/>
              <a:cs typeface="Arial" pitchFamily="34" charset="0"/>
            </a:endParaRPr>
          </a:p>
        </c:rich>
      </c:tx>
      <c:layout/>
      <c:overlay val="0"/>
      <c:spPr>
        <a:solidFill>
          <a:schemeClr val="accent1"/>
        </a:solidFill>
        <a:ln w="25400" cap="flat" cmpd="sng" algn="ctr">
          <a:solidFill>
            <a:schemeClr val="accent1">
              <a:shade val="50000"/>
            </a:schemeClr>
          </a:solidFill>
          <a:prstDash val="solid"/>
        </a:ln>
        <a:effectLst/>
      </c:spPr>
    </c:title>
    <c:autoTitleDeleted val="0"/>
    <c:plotArea>
      <c:layout>
        <c:manualLayout>
          <c:layoutTarget val="inner"/>
          <c:xMode val="edge"/>
          <c:yMode val="edge"/>
          <c:x val="0.11253295398081463"/>
          <c:y val="0.14966534174306495"/>
          <c:w val="0.86455038311181376"/>
          <c:h val="0.54060666520715195"/>
        </c:manualLayout>
      </c:layout>
      <c:barChart>
        <c:barDir val="col"/>
        <c:grouping val="clustered"/>
        <c:varyColors val="0"/>
        <c:ser>
          <c:idx val="0"/>
          <c:order val="0"/>
          <c:tx>
            <c:strRef>
              <c:f>'Experimento 1'!$C$4</c:f>
              <c:strCache>
                <c:ptCount val="1"/>
                <c:pt idx="0">
                  <c:v>Nuevo (gr)</c:v>
                </c:pt>
              </c:strCache>
            </c:strRef>
          </c:tx>
          <c:invertIfNegative val="0"/>
          <c:cat>
            <c:strRef>
              <c:f>'Experimento 1'!$B$5:$B$10</c:f>
              <c:strCache>
                <c:ptCount val="6"/>
                <c:pt idx="0">
                  <c:v>Colador #1</c:v>
                </c:pt>
                <c:pt idx="1">
                  <c:v>Colador #2</c:v>
                </c:pt>
                <c:pt idx="2">
                  <c:v>Colador #3</c:v>
                </c:pt>
                <c:pt idx="3">
                  <c:v>Filtro de Tela</c:v>
                </c:pt>
                <c:pt idx="4">
                  <c:v>Filtro de Papel (Sin embudo)</c:v>
                </c:pt>
                <c:pt idx="5">
                  <c:v>Filtro de Papel (Con embudo)</c:v>
                </c:pt>
              </c:strCache>
            </c:strRef>
          </c:cat>
          <c:val>
            <c:numRef>
              <c:f>'Experimento 1'!$C$5:$C$10</c:f>
              <c:numCache>
                <c:formatCode>General</c:formatCode>
                <c:ptCount val="6"/>
                <c:pt idx="0">
                  <c:v>22</c:v>
                </c:pt>
                <c:pt idx="1">
                  <c:v>8</c:v>
                </c:pt>
                <c:pt idx="2">
                  <c:v>4</c:v>
                </c:pt>
                <c:pt idx="3">
                  <c:v>22</c:v>
                </c:pt>
                <c:pt idx="4">
                  <c:v>6</c:v>
                </c:pt>
                <c:pt idx="5">
                  <c:v>11</c:v>
                </c:pt>
              </c:numCache>
            </c:numRef>
          </c:val>
        </c:ser>
        <c:ser>
          <c:idx val="1"/>
          <c:order val="1"/>
          <c:tx>
            <c:strRef>
              <c:f>'Experimento 1'!$D$4</c:f>
              <c:strCache>
                <c:ptCount val="1"/>
                <c:pt idx="0">
                  <c:v>Usado (gr)</c:v>
                </c:pt>
              </c:strCache>
            </c:strRef>
          </c:tx>
          <c:invertIfNegative val="0"/>
          <c:cat>
            <c:strRef>
              <c:f>'Experimento 1'!$B$5:$B$10</c:f>
              <c:strCache>
                <c:ptCount val="6"/>
                <c:pt idx="0">
                  <c:v>Colador #1</c:v>
                </c:pt>
                <c:pt idx="1">
                  <c:v>Colador #2</c:v>
                </c:pt>
                <c:pt idx="2">
                  <c:v>Colador #3</c:v>
                </c:pt>
                <c:pt idx="3">
                  <c:v>Filtro de Tela</c:v>
                </c:pt>
                <c:pt idx="4">
                  <c:v>Filtro de Papel (Sin embudo)</c:v>
                </c:pt>
                <c:pt idx="5">
                  <c:v>Filtro de Papel (Con embudo)</c:v>
                </c:pt>
              </c:strCache>
            </c:strRef>
          </c:cat>
          <c:val>
            <c:numRef>
              <c:f>'Experimento 1'!$D$5:$D$10</c:f>
              <c:numCache>
                <c:formatCode>General</c:formatCode>
                <c:ptCount val="6"/>
                <c:pt idx="0">
                  <c:v>34</c:v>
                </c:pt>
                <c:pt idx="1">
                  <c:v>10</c:v>
                </c:pt>
                <c:pt idx="2">
                  <c:v>5</c:v>
                </c:pt>
                <c:pt idx="3">
                  <c:v>30</c:v>
                </c:pt>
                <c:pt idx="4">
                  <c:v>7</c:v>
                </c:pt>
                <c:pt idx="5">
                  <c:v>21</c:v>
                </c:pt>
              </c:numCache>
            </c:numRef>
          </c:val>
        </c:ser>
        <c:dLbls>
          <c:showLegendKey val="0"/>
          <c:showVal val="1"/>
          <c:showCatName val="0"/>
          <c:showSerName val="0"/>
          <c:showPercent val="0"/>
          <c:showBubbleSize val="0"/>
        </c:dLbls>
        <c:gapWidth val="150"/>
        <c:overlap val="-25"/>
        <c:axId val="24163072"/>
        <c:axId val="24164992"/>
      </c:barChart>
      <c:catAx>
        <c:axId val="24163072"/>
        <c:scaling>
          <c:orientation val="minMax"/>
        </c:scaling>
        <c:delete val="0"/>
        <c:axPos val="b"/>
        <c:majorGridlines/>
        <c:title>
          <c:tx>
            <c:rich>
              <a:bodyPr/>
              <a:lstStyle/>
              <a:p>
                <a:pPr>
                  <a:defRPr/>
                </a:pPr>
                <a:r>
                  <a:rPr lang="es-VE">
                    <a:latin typeface="Arial Black" pitchFamily="34" charset="0"/>
                  </a:rPr>
                  <a:t>Materiales</a:t>
                </a:r>
              </a:p>
            </c:rich>
          </c:tx>
          <c:layout/>
          <c:overlay val="0"/>
        </c:title>
        <c:majorTickMark val="none"/>
        <c:minorTickMark val="none"/>
        <c:tickLblPos val="nextTo"/>
        <c:crossAx val="24164992"/>
        <c:crosses val="autoZero"/>
        <c:auto val="1"/>
        <c:lblAlgn val="ctr"/>
        <c:lblOffset val="100"/>
        <c:noMultiLvlLbl val="0"/>
      </c:catAx>
      <c:valAx>
        <c:axId val="24164992"/>
        <c:scaling>
          <c:orientation val="minMax"/>
        </c:scaling>
        <c:delete val="0"/>
        <c:axPos val="l"/>
        <c:title>
          <c:tx>
            <c:rich>
              <a:bodyPr rot="-5400000" vert="horz"/>
              <a:lstStyle/>
              <a:p>
                <a:pPr>
                  <a:defRPr/>
                </a:pPr>
                <a:r>
                  <a:rPr lang="es-VE">
                    <a:latin typeface="Arial Black" pitchFamily="34" charset="0"/>
                  </a:rPr>
                  <a:t>Pesaje (Gramos)</a:t>
                </a:r>
              </a:p>
            </c:rich>
          </c:tx>
          <c:layout>
            <c:manualLayout>
              <c:xMode val="edge"/>
              <c:yMode val="edge"/>
              <c:x val="2.9166661882109271E-2"/>
              <c:y val="0.2438932882924775"/>
            </c:manualLayout>
          </c:layout>
          <c:overlay val="0"/>
        </c:title>
        <c:numFmt formatCode="General" sourceLinked="1"/>
        <c:majorTickMark val="out"/>
        <c:minorTickMark val="none"/>
        <c:tickLblPos val="nextTo"/>
        <c:crossAx val="24163072"/>
        <c:crosses val="autoZero"/>
        <c:crossBetween val="between"/>
      </c:valAx>
    </c:plotArea>
    <c:legend>
      <c:legendPos val="b"/>
      <c:layout>
        <c:manualLayout>
          <c:xMode val="edge"/>
          <c:yMode val="edge"/>
          <c:x val="9.4229971418967939E-2"/>
          <c:y val="0.88965462066384049"/>
          <c:w val="0.26777357812113217"/>
          <c:h val="6.6328879502809954E-2"/>
        </c:manualLayout>
      </c:layout>
      <c:overlay val="0"/>
      <c:spPr>
        <a:ln>
          <a:solidFill>
            <a:schemeClr val="bg1">
              <a:lumMod val="85000"/>
            </a:schemeClr>
          </a:solidFill>
        </a:ln>
      </c:sp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VE"/>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A847CFC-816F-41D0-AAC0-9BF4FEBC753E}" type="datetimeFigureOut">
              <a:rPr lang="es-ES" smtClean="0"/>
              <a:t>01/02/2025</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32FADFE-3B8F-471C-ABF0-DBC7717ECBBC}" type="slidenum">
              <a:rPr lang="es-ES" smtClean="0"/>
              <a:t>‹Nº›</a:t>
            </a:fld>
            <a:endParaRPr lang="es-E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01/02/2025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01/02/2025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01/02/2025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01/02/2025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t>01/02/2025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01/02/2025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01/02/2025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01/02/2025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01/02/2025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01/02/2025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A847CFC-816F-41D0-AAC0-9BF4FEBC753E}" type="datetimeFigureOut">
              <a:rPr lang="es-ES" smtClean="0"/>
              <a:t>01/02/2025</a:t>
            </a:fld>
            <a:endParaRPr lang="es-E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395536" y="332655"/>
            <a:ext cx="1109980" cy="832485"/>
          </a:xfrm>
          <a:prstGeom prst="rect">
            <a:avLst/>
          </a:prstGeom>
        </p:spPr>
      </p:pic>
      <p:sp>
        <p:nvSpPr>
          <p:cNvPr id="5" name="4 Rectángulo"/>
          <p:cNvSpPr/>
          <p:nvPr/>
        </p:nvSpPr>
        <p:spPr>
          <a:xfrm>
            <a:off x="1492615" y="332655"/>
            <a:ext cx="6463761" cy="1477328"/>
          </a:xfrm>
          <a:prstGeom prst="rect">
            <a:avLst/>
          </a:prstGeom>
        </p:spPr>
        <p:txBody>
          <a:bodyPr wrap="square">
            <a:spAutoFit/>
          </a:bodyPr>
          <a:lstStyle/>
          <a:p>
            <a:pPr algn="ctr"/>
            <a:r>
              <a:rPr lang="es-VE" b="1" dirty="0" smtClean="0">
                <a:latin typeface="Arial" pitchFamily="34" charset="0"/>
                <a:cs typeface="Arial" pitchFamily="34" charset="0"/>
              </a:rPr>
              <a:t>REPÚBLICA</a:t>
            </a:r>
            <a:r>
              <a:rPr lang="es-VE" dirty="0" smtClean="0">
                <a:latin typeface="Arial" pitchFamily="34" charset="0"/>
                <a:cs typeface="Arial" pitchFamily="34" charset="0"/>
              </a:rPr>
              <a:t> </a:t>
            </a:r>
            <a:r>
              <a:rPr lang="es-VE" b="1" dirty="0" smtClean="0">
                <a:latin typeface="Arial" pitchFamily="34" charset="0"/>
                <a:cs typeface="Arial" pitchFamily="34" charset="0"/>
              </a:rPr>
              <a:t>BOLIVARIANA DE VENEZUELA</a:t>
            </a:r>
            <a:endParaRPr lang="es-VE" dirty="0" smtClean="0">
              <a:latin typeface="Arial" pitchFamily="34" charset="0"/>
              <a:cs typeface="Arial" pitchFamily="34" charset="0"/>
            </a:endParaRPr>
          </a:p>
          <a:p>
            <a:pPr algn="ctr"/>
            <a:r>
              <a:rPr lang="es-VE" b="1" dirty="0" smtClean="0">
                <a:latin typeface="Arial" pitchFamily="34" charset="0"/>
                <a:cs typeface="Arial" pitchFamily="34" charset="0"/>
              </a:rPr>
              <a:t>UNIVERSIDAD NACIONAL EXPERIMENTAL DE GUAYANA</a:t>
            </a:r>
            <a:endParaRPr lang="es-VE" dirty="0" smtClean="0">
              <a:latin typeface="Arial" pitchFamily="34" charset="0"/>
              <a:cs typeface="Arial" pitchFamily="34" charset="0"/>
            </a:endParaRPr>
          </a:p>
          <a:p>
            <a:pPr algn="ctr"/>
            <a:r>
              <a:rPr lang="es-VE" b="1" dirty="0" smtClean="0">
                <a:latin typeface="Arial" pitchFamily="34" charset="0"/>
                <a:cs typeface="Arial" pitchFamily="34" charset="0"/>
              </a:rPr>
              <a:t>VICE-RECTORADO ACADÉMICO</a:t>
            </a:r>
            <a:endParaRPr lang="es-VE" dirty="0" smtClean="0">
              <a:latin typeface="Arial" pitchFamily="34" charset="0"/>
              <a:cs typeface="Arial" pitchFamily="34" charset="0"/>
            </a:endParaRPr>
          </a:p>
          <a:p>
            <a:pPr algn="ctr"/>
            <a:r>
              <a:rPr lang="es-VE" b="1" dirty="0" smtClean="0">
                <a:latin typeface="Arial" pitchFamily="34" charset="0"/>
                <a:cs typeface="Arial" pitchFamily="34" charset="0"/>
              </a:rPr>
              <a:t>INGENERÍA INDUSTRIAL</a:t>
            </a:r>
            <a:endParaRPr lang="es-VE" dirty="0" smtClean="0">
              <a:latin typeface="Arial" pitchFamily="34" charset="0"/>
              <a:cs typeface="Arial" pitchFamily="34" charset="0"/>
            </a:endParaRPr>
          </a:p>
          <a:p>
            <a:pPr algn="ctr"/>
            <a:r>
              <a:rPr lang="es-VE" b="1" dirty="0" smtClean="0">
                <a:latin typeface="Arial" pitchFamily="34" charset="0"/>
                <a:cs typeface="Arial" pitchFamily="34" charset="0"/>
              </a:rPr>
              <a:t>INGENIERIA DEL AMBIENTE</a:t>
            </a:r>
            <a:endParaRPr lang="es-VE" dirty="0" smtClean="0">
              <a:latin typeface="Arial" pitchFamily="34" charset="0"/>
              <a:cs typeface="Arial" pitchFamily="34" charset="0"/>
            </a:endParaRPr>
          </a:p>
        </p:txBody>
      </p:sp>
      <p:sp>
        <p:nvSpPr>
          <p:cNvPr id="6" name="1 Título"/>
          <p:cNvSpPr>
            <a:spLocks noGrp="1"/>
          </p:cNvSpPr>
          <p:nvPr>
            <p:ph type="ctrTitle"/>
          </p:nvPr>
        </p:nvSpPr>
        <p:spPr>
          <a:xfrm>
            <a:off x="683568" y="2852936"/>
            <a:ext cx="7988424" cy="461914"/>
          </a:xfrm>
          <a:effectLst/>
        </p:spPr>
        <p:txBody>
          <a:bodyPr>
            <a:normAutofit fontScale="90000"/>
            <a:scene3d>
              <a:camera prst="orthographicFront"/>
              <a:lightRig rig="freezing" dir="t">
                <a:rot lat="0" lon="0" rev="5640000"/>
              </a:lightRig>
            </a:scene3d>
            <a:sp3d prstMaterial="flat">
              <a:bevelT w="38100" h="38100"/>
              <a:contourClr>
                <a:schemeClr val="tx2"/>
              </a:contourClr>
            </a:sp3d>
          </a:bodyPr>
          <a:lstStyle/>
          <a:p>
            <a:pPr algn="ctr"/>
            <a:r>
              <a:rPr lang="es-VE" sz="2800" dirty="0" smtClean="0">
                <a:effectLst>
                  <a:glow rad="228600">
                    <a:schemeClr val="accent3">
                      <a:satMod val="175000"/>
                      <a:alpha val="40000"/>
                    </a:schemeClr>
                  </a:glow>
                  <a:outerShdw blurRad="38100" dist="38100" dir="2700000" algn="tl">
                    <a:srgbClr val="000000">
                      <a:alpha val="43137"/>
                    </a:srgbClr>
                  </a:outerShdw>
                </a:effectLst>
                <a:latin typeface="Aharoni" pitchFamily="2" charset="-79"/>
                <a:cs typeface="Aharoni" pitchFamily="2" charset="-79"/>
              </a:rPr>
              <a:t>CONTROL Y EVALUACION DE LA CONTAMINACION DEL AGUA</a:t>
            </a:r>
            <a:endParaRPr lang="es-VE" sz="2800" dirty="0">
              <a:solidFill>
                <a:schemeClr val="tx1"/>
              </a:solidFill>
              <a:effectLst>
                <a:glow rad="228600">
                  <a:schemeClr val="accent3">
                    <a:satMod val="175000"/>
                    <a:alpha val="40000"/>
                  </a:schemeClr>
                </a:glow>
                <a:outerShdw blurRad="38100" dist="38100" dir="2700000" algn="tl">
                  <a:srgbClr val="000000">
                    <a:alpha val="43137"/>
                  </a:srgbClr>
                </a:outerShdw>
              </a:effectLst>
              <a:latin typeface="Aharoni" pitchFamily="2" charset="-79"/>
              <a:cs typeface="Aharoni" pitchFamily="2" charset="-79"/>
            </a:endParaRPr>
          </a:p>
        </p:txBody>
      </p:sp>
      <p:sp>
        <p:nvSpPr>
          <p:cNvPr id="7" name="2 Subtítulo"/>
          <p:cNvSpPr>
            <a:spLocks noGrp="1"/>
          </p:cNvSpPr>
          <p:nvPr>
            <p:ph type="subTitle" idx="1"/>
          </p:nvPr>
        </p:nvSpPr>
        <p:spPr>
          <a:xfrm>
            <a:off x="611560" y="4212683"/>
            <a:ext cx="2376264" cy="936103"/>
          </a:xfrm>
        </p:spPr>
        <p:txBody>
          <a:bodyPr>
            <a:normAutofit/>
          </a:bodyPr>
          <a:lstStyle/>
          <a:p>
            <a:pPr algn="ctr"/>
            <a:r>
              <a:rPr lang="es-VE" sz="1800" dirty="0" smtClean="0">
                <a:latin typeface="Arial" pitchFamily="34" charset="0"/>
                <a:cs typeface="Arial" pitchFamily="34" charset="0"/>
              </a:rPr>
              <a:t>Docente:           </a:t>
            </a:r>
            <a:r>
              <a:rPr lang="es-VE" sz="1800" dirty="0" err="1" smtClean="0">
                <a:latin typeface="Arial" pitchFamily="34" charset="0"/>
                <a:cs typeface="Arial" pitchFamily="34" charset="0"/>
              </a:rPr>
              <a:t>Arlenis</a:t>
            </a:r>
            <a:r>
              <a:rPr lang="es-VE" sz="1800" dirty="0" smtClean="0">
                <a:latin typeface="Arial" pitchFamily="34" charset="0"/>
                <a:cs typeface="Arial" pitchFamily="34" charset="0"/>
              </a:rPr>
              <a:t> Crespo</a:t>
            </a:r>
            <a:endParaRPr lang="es-VE" sz="1800" dirty="0">
              <a:latin typeface="Arial" pitchFamily="34" charset="0"/>
              <a:cs typeface="Arial" pitchFamily="34" charset="0"/>
            </a:endParaRPr>
          </a:p>
        </p:txBody>
      </p:sp>
      <p:sp>
        <p:nvSpPr>
          <p:cNvPr id="8" name="7 CuadroTexto"/>
          <p:cNvSpPr txBox="1"/>
          <p:nvPr/>
        </p:nvSpPr>
        <p:spPr>
          <a:xfrm>
            <a:off x="6156176" y="4073774"/>
            <a:ext cx="2520280" cy="923330"/>
          </a:xfrm>
          <a:prstGeom prst="rect">
            <a:avLst/>
          </a:prstGeom>
          <a:noFill/>
        </p:spPr>
        <p:txBody>
          <a:bodyPr wrap="square" rtlCol="0">
            <a:spAutoFit/>
          </a:bodyPr>
          <a:lstStyle/>
          <a:p>
            <a:pPr algn="ctr"/>
            <a:r>
              <a:rPr lang="es-VE" dirty="0" smtClean="0">
                <a:latin typeface="Arial" pitchFamily="34" charset="0"/>
                <a:cs typeface="Arial" pitchFamily="34" charset="0"/>
              </a:rPr>
              <a:t>Integrantes:</a:t>
            </a:r>
          </a:p>
          <a:p>
            <a:pPr algn="ctr"/>
            <a:r>
              <a:rPr lang="es-VE" dirty="0" err="1" smtClean="0">
                <a:latin typeface="Arial" pitchFamily="34" charset="0"/>
                <a:cs typeface="Arial" pitchFamily="34" charset="0"/>
              </a:rPr>
              <a:t>Josmer</a:t>
            </a:r>
            <a:r>
              <a:rPr lang="es-VE" dirty="0" smtClean="0">
                <a:latin typeface="Arial" pitchFamily="34" charset="0"/>
                <a:cs typeface="Arial" pitchFamily="34" charset="0"/>
              </a:rPr>
              <a:t> Fernández    V-30001987</a:t>
            </a:r>
          </a:p>
        </p:txBody>
      </p:sp>
      <p:sp>
        <p:nvSpPr>
          <p:cNvPr id="9" name="8 CuadroTexto"/>
          <p:cNvSpPr txBox="1"/>
          <p:nvPr/>
        </p:nvSpPr>
        <p:spPr>
          <a:xfrm>
            <a:off x="1930461" y="5877272"/>
            <a:ext cx="5216172" cy="369332"/>
          </a:xfrm>
          <a:prstGeom prst="rect">
            <a:avLst/>
          </a:prstGeom>
          <a:noFill/>
        </p:spPr>
        <p:txBody>
          <a:bodyPr wrap="none" rtlCol="0">
            <a:spAutoFit/>
          </a:bodyPr>
          <a:lstStyle/>
          <a:p>
            <a:r>
              <a:rPr lang="es-VE" b="1" dirty="0" smtClean="0">
                <a:latin typeface="Arial" pitchFamily="34" charset="0"/>
                <a:cs typeface="Arial" pitchFamily="34" charset="0"/>
              </a:rPr>
              <a:t>PUERTO ORDAZ – 01 DE FEBRERO DEL 2025</a:t>
            </a:r>
            <a:endParaRPr lang="es-VE" b="1" dirty="0">
              <a:latin typeface="Arial" pitchFamily="34" charset="0"/>
              <a:cs typeface="Arial" pitchFamily="34" charset="0"/>
            </a:endParaRPr>
          </a:p>
        </p:txBody>
      </p:sp>
    </p:spTree>
    <p:extLst>
      <p:ext uri="{BB962C8B-B14F-4D97-AF65-F5344CB8AC3E}">
        <p14:creationId xmlns:p14="http://schemas.microsoft.com/office/powerpoint/2010/main" val="419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05878"/>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con Filtro</a:t>
            </a:r>
          </a:p>
          <a:p>
            <a:pPr algn="ctr"/>
            <a:r>
              <a:rPr lang="es-VE" sz="1200" dirty="0" smtClean="0">
                <a:latin typeface="Arial Black" pitchFamily="34" charset="0"/>
                <a:cs typeface="Arial" pitchFamily="34" charset="0"/>
              </a:rPr>
              <a:t>21-01-2025</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85" y="1067543"/>
            <a:ext cx="2167973" cy="2708920"/>
          </a:xfrm>
          <a:prstGeom prst="rect">
            <a:avLst/>
          </a:prstGeom>
          <a:ln>
            <a:solidFill>
              <a:schemeClr val="accent1"/>
            </a:solid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84" y="3933056"/>
            <a:ext cx="2167973" cy="2780928"/>
          </a:xfrm>
          <a:prstGeom prst="rect">
            <a:avLst/>
          </a:prstGeom>
          <a:ln>
            <a:solidFill>
              <a:schemeClr val="accent1"/>
            </a:solidFill>
          </a:ln>
        </p:spPr>
      </p:pic>
      <p:sp>
        <p:nvSpPr>
          <p:cNvPr id="5" name="4 CuadroTexto"/>
          <p:cNvSpPr txBox="1"/>
          <p:nvPr/>
        </p:nvSpPr>
        <p:spPr>
          <a:xfrm>
            <a:off x="3635896" y="605878"/>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con Filtro</a:t>
            </a:r>
          </a:p>
          <a:p>
            <a:pPr algn="ctr"/>
            <a:r>
              <a:rPr lang="es-VE" sz="1200" dirty="0" smtClean="0">
                <a:latin typeface="Arial Black" pitchFamily="34" charset="0"/>
                <a:cs typeface="Arial" pitchFamily="34" charset="0"/>
              </a:rPr>
              <a:t>26-01-2025</a:t>
            </a: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3933056"/>
            <a:ext cx="2041959" cy="2780928"/>
          </a:xfrm>
          <a:prstGeom prst="rect">
            <a:avLst/>
          </a:prstGeom>
          <a:ln>
            <a:solidFill>
              <a:schemeClr val="accent1"/>
            </a:solidFill>
          </a:ln>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067543"/>
            <a:ext cx="2041959" cy="2708920"/>
          </a:xfrm>
          <a:prstGeom prst="rect">
            <a:avLst/>
          </a:prstGeom>
          <a:ln>
            <a:solidFill>
              <a:schemeClr val="accent1"/>
            </a:solidFill>
          </a:ln>
        </p:spPr>
      </p:pic>
      <p:sp>
        <p:nvSpPr>
          <p:cNvPr id="8" name="7 CuadroTexto"/>
          <p:cNvSpPr txBox="1"/>
          <p:nvPr/>
        </p:nvSpPr>
        <p:spPr>
          <a:xfrm>
            <a:off x="6516216" y="605877"/>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con Filtro</a:t>
            </a:r>
          </a:p>
          <a:p>
            <a:pPr algn="ctr"/>
            <a:r>
              <a:rPr lang="es-VE" sz="1200" dirty="0" smtClean="0">
                <a:latin typeface="Arial Black" pitchFamily="34" charset="0"/>
                <a:cs typeface="Arial" pitchFamily="34" charset="0"/>
              </a:rPr>
              <a:t>31-01-2025</a:t>
            </a: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3933056"/>
            <a:ext cx="2016224" cy="2780928"/>
          </a:xfrm>
          <a:prstGeom prst="rect">
            <a:avLst/>
          </a:prstGeom>
          <a:ln>
            <a:solidFill>
              <a:schemeClr val="accent1"/>
            </a:solidFill>
          </a:ln>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232" y="1067544"/>
            <a:ext cx="2016224" cy="2708920"/>
          </a:xfrm>
          <a:prstGeom prst="rect">
            <a:avLst/>
          </a:prstGeom>
          <a:ln>
            <a:solidFill>
              <a:schemeClr val="accent1"/>
            </a:solidFill>
          </a:ln>
        </p:spPr>
      </p:pic>
    </p:spTree>
    <p:extLst>
      <p:ext uri="{BB962C8B-B14F-4D97-AF65-F5344CB8AC3E}">
        <p14:creationId xmlns:p14="http://schemas.microsoft.com/office/powerpoint/2010/main" val="287031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725237878"/>
              </p:ext>
            </p:extLst>
          </p:nvPr>
        </p:nvGraphicFramePr>
        <p:xfrm>
          <a:off x="395536" y="1196752"/>
          <a:ext cx="8496944" cy="4077764"/>
        </p:xfrm>
        <a:graphic>
          <a:graphicData uri="http://schemas.openxmlformats.org/drawingml/2006/table">
            <a:tbl>
              <a:tblPr/>
              <a:tblGrid>
                <a:gridCol w="1758728"/>
                <a:gridCol w="4432567"/>
                <a:gridCol w="2305649"/>
              </a:tblGrid>
              <a:tr h="255938">
                <a:tc>
                  <a:txBody>
                    <a:bodyPr/>
                    <a:lstStyle/>
                    <a:p>
                      <a:pPr algn="ctr" fontAlgn="ctr"/>
                      <a:r>
                        <a:rPr lang="es-VE" sz="1200" b="1" i="0" u="none" strike="noStrike" dirty="0">
                          <a:solidFill>
                            <a:srgbClr val="3F3F3F"/>
                          </a:solidFill>
                          <a:effectLst/>
                          <a:latin typeface="Arial" pitchFamily="34" charset="0"/>
                          <a:cs typeface="Arial" pitchFamily="34" charset="0"/>
                        </a:rPr>
                        <a:t># Muestras</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a:solidFill>
                            <a:srgbClr val="3F3F3F"/>
                          </a:solidFill>
                          <a:effectLst/>
                          <a:latin typeface="Arial" pitchFamily="34" charset="0"/>
                          <a:cs typeface="Arial" pitchFamily="34" charset="0"/>
                        </a:rPr>
                        <a:t>Estado del Agua</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a:solidFill>
                            <a:srgbClr val="3F3F3F"/>
                          </a:solidFill>
                          <a:effectLst/>
                          <a:latin typeface="Arial" pitchFamily="34" charset="0"/>
                          <a:cs typeface="Arial" pitchFamily="34" charset="0"/>
                        </a:rPr>
                        <a:t>Estado del Filtro</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55938">
                <a:tc>
                  <a:txBody>
                    <a:bodyPr/>
                    <a:lstStyle/>
                    <a:p>
                      <a:pPr algn="ctr" fontAlgn="ctr"/>
                      <a:r>
                        <a:rPr lang="es-VE" sz="1200" b="1" i="0" u="none" strike="noStrike">
                          <a:solidFill>
                            <a:srgbClr val="3F3F3F"/>
                          </a:solidFill>
                          <a:effectLst/>
                          <a:latin typeface="Arial" pitchFamily="34" charset="0"/>
                          <a:cs typeface="Arial" pitchFamily="34" charset="0"/>
                        </a:rPr>
                        <a:t>0 (Sin Filtro 14.01.2025)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Agua con minuciosas partículas y considerablemente </a:t>
                      </a:r>
                      <a:r>
                        <a:rPr lang="es-VE" sz="1200" b="1" i="0" u="none" strike="noStrike" dirty="0" smtClean="0">
                          <a:solidFill>
                            <a:srgbClr val="3F3F3F"/>
                          </a:solidFill>
                          <a:effectLst/>
                          <a:latin typeface="Arial" pitchFamily="34" charset="0"/>
                          <a:cs typeface="Arial" pitchFamily="34" charset="0"/>
                        </a:rPr>
                        <a:t>potable.</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No tiene filtro de </a:t>
                      </a:r>
                      <a:r>
                        <a:rPr lang="es-VE" sz="1200" b="1" i="0" u="none" strike="noStrike" dirty="0" smtClean="0">
                          <a:solidFill>
                            <a:srgbClr val="3F3F3F"/>
                          </a:solidFill>
                          <a:effectLst/>
                          <a:latin typeface="Arial" pitchFamily="34" charset="0"/>
                          <a:cs typeface="Arial" pitchFamily="34" charset="0"/>
                        </a:rPr>
                        <a:t>agua.</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55938">
                <a:tc>
                  <a:txBody>
                    <a:bodyPr/>
                    <a:lstStyle/>
                    <a:p>
                      <a:pPr algn="ctr" fontAlgn="ctr"/>
                      <a:r>
                        <a:rPr lang="es-VE" sz="1200" b="1" i="0" u="none" strike="noStrike">
                          <a:solidFill>
                            <a:srgbClr val="3F3F3F"/>
                          </a:solidFill>
                          <a:effectLst/>
                          <a:latin typeface="Arial" pitchFamily="34" charset="0"/>
                          <a:cs typeface="Arial" pitchFamily="34" charset="0"/>
                        </a:rPr>
                        <a:t>1 (14.01.2025)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Agua con mejoras de potabilidad, muy poca </a:t>
                      </a:r>
                      <a:r>
                        <a:rPr lang="es-VE" sz="1200" b="1" i="0" u="none" strike="noStrike" dirty="0" smtClean="0">
                          <a:solidFill>
                            <a:srgbClr val="3F3F3F"/>
                          </a:solidFill>
                          <a:effectLst/>
                          <a:latin typeface="Arial" pitchFamily="34" charset="0"/>
                          <a:cs typeface="Arial" pitchFamily="34" charset="0"/>
                        </a:rPr>
                        <a:t>suciedad.</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Filtro limpio, con poca </a:t>
                      </a:r>
                      <a:r>
                        <a:rPr lang="es-VE" sz="1200" b="1" i="0" u="none" strike="noStrike" dirty="0" smtClean="0">
                          <a:solidFill>
                            <a:srgbClr val="3F3F3F"/>
                          </a:solidFill>
                          <a:effectLst/>
                          <a:latin typeface="Arial" pitchFamily="34" charset="0"/>
                          <a:cs typeface="Arial" pitchFamily="34" charset="0"/>
                        </a:rPr>
                        <a:t>suciedad.</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511876">
                <a:tc>
                  <a:txBody>
                    <a:bodyPr/>
                    <a:lstStyle/>
                    <a:p>
                      <a:pPr algn="ctr" fontAlgn="ctr"/>
                      <a:r>
                        <a:rPr lang="es-VE" sz="1200" b="1" i="0" u="none" strike="noStrike">
                          <a:solidFill>
                            <a:srgbClr val="3F3F3F"/>
                          </a:solidFill>
                          <a:effectLst/>
                          <a:latin typeface="Arial" pitchFamily="34" charset="0"/>
                          <a:cs typeface="Arial" pitchFamily="34" charset="0"/>
                        </a:rPr>
                        <a:t>2 (16.01.2025)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Agua con mejoras de potabilidad, muy poca suciedad al pasar 2 </a:t>
                      </a:r>
                      <a:r>
                        <a:rPr lang="es-VE" sz="1200" b="1" i="0" u="none" strike="noStrike" dirty="0" smtClean="0">
                          <a:solidFill>
                            <a:srgbClr val="3F3F3F"/>
                          </a:solidFill>
                          <a:effectLst/>
                          <a:latin typeface="Arial" pitchFamily="34" charset="0"/>
                          <a:cs typeface="Arial" pitchFamily="34" charset="0"/>
                        </a:rPr>
                        <a:t>días.</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smtClean="0">
                          <a:solidFill>
                            <a:srgbClr val="3F3F3F"/>
                          </a:solidFill>
                          <a:effectLst/>
                          <a:latin typeface="Arial" pitchFamily="34" charset="0"/>
                          <a:cs typeface="Arial" pitchFamily="34" charset="0"/>
                        </a:rPr>
                        <a:t>Filtro </a:t>
                      </a:r>
                      <a:r>
                        <a:rPr lang="es-VE" sz="1200" b="1" i="0" u="none" strike="noStrike" dirty="0">
                          <a:solidFill>
                            <a:srgbClr val="3F3F3F"/>
                          </a:solidFill>
                          <a:effectLst/>
                          <a:latin typeface="Arial" pitchFamily="34" charset="0"/>
                          <a:cs typeface="Arial" pitchFamily="34" charset="0"/>
                        </a:rPr>
                        <a:t>con presencia de suciedad en la </a:t>
                      </a:r>
                      <a:r>
                        <a:rPr lang="es-VE" sz="1200" b="1" i="0" u="none" strike="noStrike" dirty="0" smtClean="0">
                          <a:solidFill>
                            <a:srgbClr val="3F3F3F"/>
                          </a:solidFill>
                          <a:effectLst/>
                          <a:latin typeface="Arial" pitchFamily="34" charset="0"/>
                          <a:cs typeface="Arial" pitchFamily="34" charset="0"/>
                        </a:rPr>
                        <a:t>tela.</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767814">
                <a:tc>
                  <a:txBody>
                    <a:bodyPr/>
                    <a:lstStyle/>
                    <a:p>
                      <a:pPr algn="ctr" fontAlgn="ctr"/>
                      <a:r>
                        <a:rPr lang="es-VE" sz="1200" b="1" i="0" u="none" strike="noStrike">
                          <a:solidFill>
                            <a:srgbClr val="3F3F3F"/>
                          </a:solidFill>
                          <a:effectLst/>
                          <a:latin typeface="Arial" pitchFamily="34" charset="0"/>
                          <a:cs typeface="Arial" pitchFamily="34" charset="0"/>
                        </a:rPr>
                        <a:t>3 (21.01.2025)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Agua con presencia de pequeñas partículas que cambian sin mucha notoriedad el color del agua, siendo menos </a:t>
                      </a:r>
                      <a:r>
                        <a:rPr lang="es-VE" sz="1200" b="1" i="0" u="none" strike="noStrike" dirty="0" smtClean="0">
                          <a:solidFill>
                            <a:srgbClr val="3F3F3F"/>
                          </a:solidFill>
                          <a:effectLst/>
                          <a:latin typeface="Arial" pitchFamily="34" charset="0"/>
                          <a:cs typeface="Arial" pitchFamily="34" charset="0"/>
                        </a:rPr>
                        <a:t>potable.</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smtClean="0">
                          <a:solidFill>
                            <a:srgbClr val="3F3F3F"/>
                          </a:solidFill>
                          <a:effectLst/>
                          <a:latin typeface="Arial" pitchFamily="34" charset="0"/>
                          <a:cs typeface="Arial" pitchFamily="34" charset="0"/>
                        </a:rPr>
                        <a:t>Filtro </a:t>
                      </a:r>
                      <a:r>
                        <a:rPr lang="es-VE" sz="1200" b="1" i="0" u="none" strike="noStrike" dirty="0">
                          <a:solidFill>
                            <a:srgbClr val="3F3F3F"/>
                          </a:solidFill>
                          <a:effectLst/>
                          <a:latin typeface="Arial" pitchFamily="34" charset="0"/>
                          <a:cs typeface="Arial" pitchFamily="34" charset="0"/>
                        </a:rPr>
                        <a:t>con mucha suciedad, lo cual puede considerarse como un filtro que esta </a:t>
                      </a:r>
                      <a:r>
                        <a:rPr lang="es-VE" sz="1200" b="1" i="0" u="none" strike="noStrike" dirty="0" smtClean="0">
                          <a:solidFill>
                            <a:srgbClr val="3F3F3F"/>
                          </a:solidFill>
                          <a:effectLst/>
                          <a:latin typeface="Arial" pitchFamily="34" charset="0"/>
                          <a:cs typeface="Arial" pitchFamily="34" charset="0"/>
                        </a:rPr>
                        <a:t>funcionando.</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767814">
                <a:tc>
                  <a:txBody>
                    <a:bodyPr/>
                    <a:lstStyle/>
                    <a:p>
                      <a:pPr algn="ctr" fontAlgn="ctr"/>
                      <a:r>
                        <a:rPr lang="es-VE" sz="1200" b="1" i="0" u="none" strike="noStrike">
                          <a:solidFill>
                            <a:srgbClr val="3F3F3F"/>
                          </a:solidFill>
                          <a:effectLst/>
                          <a:latin typeface="Arial" pitchFamily="34" charset="0"/>
                          <a:cs typeface="Arial" pitchFamily="34" charset="0"/>
                        </a:rPr>
                        <a:t>4 (26.01.2025)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Sigue con el mismo color del agua de la Muestra #3, lo cual se mantiene menos </a:t>
                      </a:r>
                      <a:r>
                        <a:rPr lang="es-VE" sz="1200" b="1" i="0" u="none" strike="noStrike" dirty="0" smtClean="0">
                          <a:solidFill>
                            <a:srgbClr val="3F3F3F"/>
                          </a:solidFill>
                          <a:effectLst/>
                          <a:latin typeface="Arial" pitchFamily="34" charset="0"/>
                          <a:cs typeface="Arial" pitchFamily="34" charset="0"/>
                        </a:rPr>
                        <a:t>potable.</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Sigue acumulando mucha suciedad, afectando la potabilidad del </a:t>
                      </a:r>
                      <a:r>
                        <a:rPr lang="es-VE" sz="1200" b="1" i="0" u="none" strike="noStrike" dirty="0" smtClean="0">
                          <a:solidFill>
                            <a:srgbClr val="3F3F3F"/>
                          </a:solidFill>
                          <a:effectLst/>
                          <a:latin typeface="Arial" pitchFamily="34" charset="0"/>
                          <a:cs typeface="Arial" pitchFamily="34" charset="0"/>
                        </a:rPr>
                        <a:t>agua.</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023752">
                <a:tc>
                  <a:txBody>
                    <a:bodyPr/>
                    <a:lstStyle/>
                    <a:p>
                      <a:pPr algn="ctr" fontAlgn="ctr"/>
                      <a:r>
                        <a:rPr lang="es-VE" sz="1200" b="1" i="0" u="none" strike="noStrike">
                          <a:solidFill>
                            <a:srgbClr val="3F3F3F"/>
                          </a:solidFill>
                          <a:effectLst/>
                          <a:latin typeface="Arial" pitchFamily="34" charset="0"/>
                          <a:cs typeface="Arial" pitchFamily="34" charset="0"/>
                        </a:rPr>
                        <a:t>5 (31.01.2025)</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smtClean="0">
                          <a:solidFill>
                            <a:srgbClr val="3F3F3F"/>
                          </a:solidFill>
                          <a:effectLst/>
                          <a:latin typeface="Arial" pitchFamily="34" charset="0"/>
                          <a:cs typeface="Arial" pitchFamily="34" charset="0"/>
                        </a:rPr>
                        <a:t>Mantiene </a:t>
                      </a:r>
                      <a:r>
                        <a:rPr lang="es-VE" sz="1200" b="1" i="0" u="none" strike="noStrike" dirty="0">
                          <a:solidFill>
                            <a:srgbClr val="3F3F3F"/>
                          </a:solidFill>
                          <a:effectLst/>
                          <a:latin typeface="Arial" pitchFamily="34" charset="0"/>
                          <a:cs typeface="Arial" pitchFamily="34" charset="0"/>
                        </a:rPr>
                        <a:t>el mismo color del agua de la muestra anterior, lo cual es una señal de cambiar el filtro del </a:t>
                      </a:r>
                      <a:r>
                        <a:rPr lang="es-VE" sz="1200" b="1" i="0" u="none" strike="noStrike" dirty="0" smtClean="0">
                          <a:solidFill>
                            <a:srgbClr val="3F3F3F"/>
                          </a:solidFill>
                          <a:effectLst/>
                          <a:latin typeface="Arial" pitchFamily="34" charset="0"/>
                          <a:cs typeface="Arial" pitchFamily="34" charset="0"/>
                        </a:rPr>
                        <a:t>agua.</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s-VE" sz="1200" b="1" i="0" u="none" strike="noStrike" dirty="0">
                          <a:solidFill>
                            <a:srgbClr val="3F3F3F"/>
                          </a:solidFill>
                          <a:effectLst/>
                          <a:latin typeface="Arial" pitchFamily="34" charset="0"/>
                          <a:cs typeface="Arial" pitchFamily="34" charset="0"/>
                        </a:rPr>
                        <a:t>Sigue acumulando mucha suciedad de muestras anteriores, afectando así la funcionalidad del </a:t>
                      </a:r>
                      <a:r>
                        <a:rPr lang="es-VE" sz="1200" b="1" i="0" u="none" strike="noStrike" dirty="0" smtClean="0">
                          <a:solidFill>
                            <a:srgbClr val="3F3F3F"/>
                          </a:solidFill>
                          <a:effectLst/>
                          <a:latin typeface="Arial" pitchFamily="34" charset="0"/>
                          <a:cs typeface="Arial" pitchFamily="34" charset="0"/>
                        </a:rPr>
                        <a:t>filtro.</a:t>
                      </a:r>
                      <a:endParaRPr lang="es-VE" sz="1200" b="1" i="0" u="none" strike="noStrike" dirty="0">
                        <a:solidFill>
                          <a:srgbClr val="3F3F3F"/>
                        </a:solidFill>
                        <a:effectLst/>
                        <a:latin typeface="Arial" pitchFamily="34" charset="0"/>
                        <a:cs typeface="Arial" pitchFamily="34" charset="0"/>
                      </a:endParaRP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7" name="6 CuadroTexto"/>
          <p:cNvSpPr txBox="1"/>
          <p:nvPr/>
        </p:nvSpPr>
        <p:spPr>
          <a:xfrm>
            <a:off x="1763688" y="328207"/>
            <a:ext cx="5328592" cy="276999"/>
          </a:xfrm>
          <a:prstGeom prst="rect">
            <a:avLst/>
          </a:prstGeom>
          <a:noFill/>
        </p:spPr>
        <p:txBody>
          <a:bodyPr wrap="square" rtlCol="0">
            <a:spAutoFit/>
          </a:bodyPr>
          <a:lstStyle/>
          <a:p>
            <a:pPr algn="ctr"/>
            <a:r>
              <a:rPr lang="es-VE" sz="1200" dirty="0" smtClean="0">
                <a:latin typeface="Arial Black" pitchFamily="34" charset="0"/>
                <a:cs typeface="Arial" pitchFamily="34" charset="0"/>
              </a:rPr>
              <a:t>Comparativa de Muestras de Aguas Registradas</a:t>
            </a:r>
          </a:p>
        </p:txBody>
      </p:sp>
    </p:spTree>
    <p:extLst>
      <p:ext uri="{BB962C8B-B14F-4D97-AF65-F5344CB8AC3E}">
        <p14:creationId xmlns:p14="http://schemas.microsoft.com/office/powerpoint/2010/main" val="134713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41975"/>
            <a:ext cx="8928992"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V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CONCLUSIONES</a:t>
            </a:r>
            <a:endParaRPr lang="es-V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3" name="2 CuadroTexto"/>
          <p:cNvSpPr txBox="1"/>
          <p:nvPr/>
        </p:nvSpPr>
        <p:spPr>
          <a:xfrm>
            <a:off x="467545" y="643269"/>
            <a:ext cx="8496944" cy="5078313"/>
          </a:xfrm>
          <a:prstGeom prst="rect">
            <a:avLst/>
          </a:prstGeom>
          <a:noFill/>
        </p:spPr>
        <p:txBody>
          <a:bodyPr wrap="square" rtlCol="0">
            <a:spAutoFit/>
          </a:bodyPr>
          <a:lstStyle/>
          <a:p>
            <a:r>
              <a:rPr lang="es-VE" dirty="0" smtClean="0">
                <a:latin typeface="Arial" pitchFamily="34" charset="0"/>
                <a:cs typeface="Arial" pitchFamily="34" charset="0"/>
              </a:rPr>
              <a:t>Durante el primer experimento referido al estudio de las aguas residuales mediante implementos que tenemos presentes en casas y a su vez de los materiales orgánicos que mayormente lo botamos a la basura, he notado que existen cambios cuando se realiza el filtrado con la variedad de filtros utilizados, dejando saber la realidad del procedimiento que se hace en organizaciones especializadas en este tipo de actividades la importancia de establecer aguas limpias proveniente de restos residuales para su reutilización en otros usos requeridos o también usarse como agua potable mediante otros métodos que mejoren la calidad del agua.</a:t>
            </a:r>
          </a:p>
          <a:p>
            <a:endParaRPr lang="es-VE" dirty="0">
              <a:latin typeface="Arial" pitchFamily="34" charset="0"/>
              <a:cs typeface="Arial" pitchFamily="34" charset="0"/>
            </a:endParaRPr>
          </a:p>
          <a:p>
            <a:r>
              <a:rPr lang="es-VE" dirty="0" smtClean="0">
                <a:latin typeface="Arial" pitchFamily="34" charset="0"/>
                <a:cs typeface="Arial" pitchFamily="34" charset="0"/>
              </a:rPr>
              <a:t>De allí entra el segundo experimento referido a la medición de la calidad del agua que nosotros utilizamos el día a día, llegando a ver cambios notables en el color y olor del agua cuando es pasado por el filtro utilizado en este estudio, dejándome impresionado el antes y después de ese filtro por el color que obtuvo durante el paso del tiempo. Por ello el tratamiento del agua que consumimos o usamos en distintas áreas que forman parte de nuestro día a día, puede llegar a evitar la existencia de estas partículas presentes en la sustancia más importante del mundo, el agua.</a:t>
            </a:r>
            <a:endParaRPr lang="es-VE" dirty="0">
              <a:latin typeface="Arial" pitchFamily="34" charset="0"/>
              <a:cs typeface="Arial" pitchFamily="34" charset="0"/>
            </a:endParaRPr>
          </a:p>
        </p:txBody>
      </p:sp>
    </p:spTree>
    <p:extLst>
      <p:ext uri="{BB962C8B-B14F-4D97-AF65-F5344CB8AC3E}">
        <p14:creationId xmlns:p14="http://schemas.microsoft.com/office/powerpoint/2010/main" val="27863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90135" y="188640"/>
            <a:ext cx="3566041"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V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UBICACIÓN GEOGRAFICA</a:t>
            </a:r>
            <a:endParaRPr lang="es-V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CuadroTexto"/>
          <p:cNvSpPr txBox="1"/>
          <p:nvPr/>
        </p:nvSpPr>
        <p:spPr>
          <a:xfrm>
            <a:off x="467545" y="643269"/>
            <a:ext cx="8496944" cy="1200329"/>
          </a:xfrm>
          <a:prstGeom prst="rect">
            <a:avLst/>
          </a:prstGeom>
          <a:noFill/>
        </p:spPr>
        <p:txBody>
          <a:bodyPr wrap="square" rtlCol="0">
            <a:spAutoFit/>
          </a:bodyPr>
          <a:lstStyle/>
          <a:p>
            <a:r>
              <a:rPr lang="es-VE" dirty="0" smtClean="0">
                <a:latin typeface="Arial" pitchFamily="34" charset="0"/>
                <a:cs typeface="Arial" pitchFamily="34" charset="0"/>
              </a:rPr>
              <a:t>La ubicación geográfica </a:t>
            </a:r>
            <a:r>
              <a:rPr lang="es-VE" dirty="0" smtClean="0">
                <a:latin typeface="Arial" pitchFamily="34" charset="0"/>
                <a:cs typeface="Arial" pitchFamily="34" charset="0"/>
              </a:rPr>
              <a:t>donde se usó el agua como estudio para los siguientes experimentos, </a:t>
            </a:r>
            <a:r>
              <a:rPr lang="es-VE" dirty="0" smtClean="0">
                <a:latin typeface="Arial" pitchFamily="34" charset="0"/>
                <a:cs typeface="Arial" pitchFamily="34" charset="0"/>
              </a:rPr>
              <a:t>es encontrado </a:t>
            </a:r>
            <a:r>
              <a:rPr lang="es-VE" dirty="0" smtClean="0">
                <a:latin typeface="Arial" pitchFamily="34" charset="0"/>
                <a:cs typeface="Arial" pitchFamily="34" charset="0"/>
              </a:rPr>
              <a:t>en </a:t>
            </a:r>
            <a:r>
              <a:rPr lang="es-VE" dirty="0" smtClean="0">
                <a:latin typeface="Arial" pitchFamily="34" charset="0"/>
                <a:cs typeface="Arial" pitchFamily="34" charset="0"/>
              </a:rPr>
              <a:t>el Estado Bolívar, municipio Caroní, parroquia Unare. La dirección específica del lugar se encuentra ubicada en el </a:t>
            </a:r>
            <a:r>
              <a:rPr lang="es-VE" dirty="0" err="1" smtClean="0">
                <a:latin typeface="Arial" pitchFamily="34" charset="0"/>
                <a:cs typeface="Arial" pitchFamily="34" charset="0"/>
              </a:rPr>
              <a:t>Core</a:t>
            </a:r>
            <a:r>
              <a:rPr lang="es-VE" dirty="0" smtClean="0">
                <a:latin typeface="Arial" pitchFamily="34" charset="0"/>
                <a:cs typeface="Arial" pitchFamily="34" charset="0"/>
              </a:rPr>
              <a:t> 8, UD 337 Urbanización Gran Sabana – </a:t>
            </a:r>
            <a:r>
              <a:rPr lang="es-VE" dirty="0" err="1" smtClean="0">
                <a:latin typeface="Arial" pitchFamily="34" charset="0"/>
                <a:cs typeface="Arial" pitchFamily="34" charset="0"/>
              </a:rPr>
              <a:t>Mzn</a:t>
            </a:r>
            <a:r>
              <a:rPr lang="es-VE" dirty="0" smtClean="0">
                <a:latin typeface="Arial" pitchFamily="34" charset="0"/>
                <a:cs typeface="Arial" pitchFamily="34" charset="0"/>
              </a:rPr>
              <a:t> 18 Casa #46.</a:t>
            </a:r>
            <a:endParaRPr lang="es-VE" dirty="0">
              <a:latin typeface="Arial" pitchFamily="34" charset="0"/>
              <a:cs typeface="Arial"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314" y="1843597"/>
            <a:ext cx="3913682" cy="4859587"/>
          </a:xfrm>
          <a:prstGeom prst="rect">
            <a:avLst/>
          </a:prstGeom>
          <a:ln>
            <a:solidFill>
              <a:schemeClr val="accent1"/>
            </a:solidFill>
          </a:ln>
        </p:spPr>
      </p:pic>
    </p:spTree>
    <p:extLst>
      <p:ext uri="{BB962C8B-B14F-4D97-AF65-F5344CB8AC3E}">
        <p14:creationId xmlns:p14="http://schemas.microsoft.com/office/powerpoint/2010/main" val="166510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41975"/>
            <a:ext cx="885698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V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EXPERIMENTO NO.1: TRATAMIENTO DE AGUAS RESIDUALES</a:t>
            </a:r>
            <a:endParaRPr lang="es-V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3" name="2 CuadroTexto"/>
          <p:cNvSpPr txBox="1"/>
          <p:nvPr/>
        </p:nvSpPr>
        <p:spPr>
          <a:xfrm>
            <a:off x="251520" y="836712"/>
            <a:ext cx="3814314" cy="307777"/>
          </a:xfrm>
          <a:prstGeom prst="rect">
            <a:avLst/>
          </a:prstGeom>
          <a:noFill/>
        </p:spPr>
        <p:txBody>
          <a:bodyPr wrap="none" rtlCol="0">
            <a:spAutoFit/>
          </a:bodyPr>
          <a:lstStyle/>
          <a:p>
            <a:r>
              <a:rPr lang="es-VE" sz="1400" dirty="0" smtClean="0">
                <a:solidFill>
                  <a:schemeClr val="accent2">
                    <a:lumMod val="50000"/>
                  </a:schemeClr>
                </a:solidFill>
                <a:latin typeface="Cooper Black" pitchFamily="18" charset="0"/>
                <a:cs typeface="Aharoni" pitchFamily="2" charset="-79"/>
              </a:rPr>
              <a:t>Preparación de Agua Residual Simulada</a:t>
            </a:r>
            <a:endParaRPr lang="es-VE" sz="1400" dirty="0">
              <a:solidFill>
                <a:schemeClr val="accent2">
                  <a:lumMod val="50000"/>
                </a:schemeClr>
              </a:solidFill>
              <a:latin typeface="Cooper Black" pitchFamily="18" charset="0"/>
              <a:cs typeface="Aharoni" pitchFamily="2" charset="-79"/>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84784"/>
            <a:ext cx="2376264" cy="1656184"/>
          </a:xfrm>
          <a:prstGeom prst="rect">
            <a:avLst/>
          </a:prstGeom>
          <a:ln>
            <a:solidFill>
              <a:schemeClr val="accent1"/>
            </a:solidFill>
          </a:ln>
        </p:spPr>
      </p:pic>
      <p:sp>
        <p:nvSpPr>
          <p:cNvPr id="5" name="4 CuadroTexto"/>
          <p:cNvSpPr txBox="1"/>
          <p:nvPr/>
        </p:nvSpPr>
        <p:spPr>
          <a:xfrm>
            <a:off x="755576" y="3224009"/>
            <a:ext cx="1663212" cy="276999"/>
          </a:xfrm>
          <a:prstGeom prst="rect">
            <a:avLst/>
          </a:prstGeom>
          <a:noFill/>
        </p:spPr>
        <p:txBody>
          <a:bodyPr wrap="none" rtlCol="0">
            <a:spAutoFit/>
          </a:bodyPr>
          <a:lstStyle/>
          <a:p>
            <a:r>
              <a:rPr lang="es-VE" sz="1200" dirty="0" smtClean="0">
                <a:latin typeface="Arial Black" pitchFamily="34" charset="0"/>
                <a:cs typeface="Arial" pitchFamily="34" charset="0"/>
              </a:rPr>
              <a:t>Baldes de ensayo</a:t>
            </a:r>
            <a:endParaRPr lang="es-VE" sz="1200" dirty="0">
              <a:latin typeface="Arial Black" pitchFamily="34" charset="0"/>
              <a:cs typeface="Arial"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648405"/>
            <a:ext cx="1995686" cy="2660915"/>
          </a:xfrm>
          <a:prstGeom prst="rect">
            <a:avLst/>
          </a:prstGeom>
          <a:ln>
            <a:solidFill>
              <a:schemeClr val="accent1"/>
            </a:solidFill>
          </a:ln>
        </p:spPr>
      </p:pic>
      <p:sp>
        <p:nvSpPr>
          <p:cNvPr id="7" name="6 CuadroTexto"/>
          <p:cNvSpPr txBox="1"/>
          <p:nvPr/>
        </p:nvSpPr>
        <p:spPr>
          <a:xfrm>
            <a:off x="899592" y="6392361"/>
            <a:ext cx="1427891" cy="276999"/>
          </a:xfrm>
          <a:prstGeom prst="rect">
            <a:avLst/>
          </a:prstGeom>
          <a:noFill/>
        </p:spPr>
        <p:txBody>
          <a:bodyPr wrap="none" rtlCol="0">
            <a:spAutoFit/>
          </a:bodyPr>
          <a:lstStyle/>
          <a:p>
            <a:r>
              <a:rPr lang="es-VE" sz="1200" dirty="0" smtClean="0">
                <a:latin typeface="Arial Black" pitchFamily="34" charset="0"/>
                <a:cs typeface="Arial" pitchFamily="34" charset="0"/>
              </a:rPr>
              <a:t>Agua (2 Litros)</a:t>
            </a:r>
            <a:endParaRPr lang="es-VE" sz="1200" dirty="0">
              <a:latin typeface="Arial Black" pitchFamily="34" charset="0"/>
              <a:cs typeface="Arial" pitchFamily="34" charset="0"/>
            </a:endParaRPr>
          </a:p>
        </p:txBody>
      </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645024"/>
            <a:ext cx="2395590" cy="2592289"/>
          </a:xfrm>
          <a:prstGeom prst="rect">
            <a:avLst/>
          </a:prstGeom>
          <a:ln>
            <a:solidFill>
              <a:schemeClr val="accent1"/>
            </a:solidFill>
          </a:ln>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1483862"/>
            <a:ext cx="2363165" cy="1657105"/>
          </a:xfrm>
          <a:prstGeom prst="rect">
            <a:avLst/>
          </a:prstGeom>
          <a:ln>
            <a:solidFill>
              <a:schemeClr val="accent1"/>
            </a:solidFill>
          </a:ln>
        </p:spPr>
      </p:pic>
      <p:sp>
        <p:nvSpPr>
          <p:cNvPr id="10" name="9 CuadroTexto"/>
          <p:cNvSpPr txBox="1"/>
          <p:nvPr/>
        </p:nvSpPr>
        <p:spPr>
          <a:xfrm>
            <a:off x="3407315" y="3215290"/>
            <a:ext cx="2676310" cy="276999"/>
          </a:xfrm>
          <a:prstGeom prst="rect">
            <a:avLst/>
          </a:prstGeom>
          <a:noFill/>
        </p:spPr>
        <p:txBody>
          <a:bodyPr wrap="none" rtlCol="0">
            <a:spAutoFit/>
          </a:bodyPr>
          <a:lstStyle/>
          <a:p>
            <a:r>
              <a:rPr lang="es-VE" sz="1200" dirty="0" smtClean="0">
                <a:latin typeface="Arial Black" pitchFamily="34" charset="0"/>
                <a:cs typeface="Arial" pitchFamily="34" charset="0"/>
              </a:rPr>
              <a:t>Tierra (1/2 Taza) y Arena (1/4)</a:t>
            </a:r>
            <a:endParaRPr lang="es-VE" sz="1200" dirty="0">
              <a:latin typeface="Arial Black" pitchFamily="34" charset="0"/>
              <a:cs typeface="Arial" pitchFamily="34" charset="0"/>
            </a:endParaRPr>
          </a:p>
        </p:txBody>
      </p:sp>
      <p:sp>
        <p:nvSpPr>
          <p:cNvPr id="11" name="10 CuadroTexto"/>
          <p:cNvSpPr txBox="1"/>
          <p:nvPr/>
        </p:nvSpPr>
        <p:spPr>
          <a:xfrm>
            <a:off x="3576326" y="6392361"/>
            <a:ext cx="2422010" cy="276999"/>
          </a:xfrm>
          <a:prstGeom prst="rect">
            <a:avLst/>
          </a:prstGeom>
          <a:noFill/>
        </p:spPr>
        <p:txBody>
          <a:bodyPr wrap="none" rtlCol="0">
            <a:spAutoFit/>
          </a:bodyPr>
          <a:lstStyle/>
          <a:p>
            <a:r>
              <a:rPr lang="es-VE" sz="1200" dirty="0" smtClean="0">
                <a:latin typeface="Arial Black" pitchFamily="34" charset="0"/>
                <a:cs typeface="Arial" pitchFamily="34" charset="0"/>
              </a:rPr>
              <a:t>Restos de Comida (1 Taza)</a:t>
            </a:r>
            <a:endParaRPr lang="es-VE" sz="1200" dirty="0">
              <a:latin typeface="Arial Black" pitchFamily="34" charset="0"/>
              <a:cs typeface="Arial" pitchFamily="34" charset="0"/>
            </a:endParaRPr>
          </a:p>
        </p:txBody>
      </p:sp>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8270" y="3648404"/>
            <a:ext cx="2376264" cy="2084851"/>
          </a:xfrm>
          <a:prstGeom prst="rect">
            <a:avLst/>
          </a:prstGeom>
          <a:ln>
            <a:solidFill>
              <a:schemeClr val="accent1"/>
            </a:solidFill>
          </a:ln>
        </p:spPr>
      </p:pic>
      <p:sp>
        <p:nvSpPr>
          <p:cNvPr id="13" name="12 CuadroTexto"/>
          <p:cNvSpPr txBox="1"/>
          <p:nvPr/>
        </p:nvSpPr>
        <p:spPr>
          <a:xfrm>
            <a:off x="6196308" y="5893821"/>
            <a:ext cx="2840188" cy="830997"/>
          </a:xfrm>
          <a:prstGeom prst="rect">
            <a:avLst/>
          </a:prstGeom>
          <a:noFill/>
        </p:spPr>
        <p:txBody>
          <a:bodyPr wrap="square" rtlCol="0">
            <a:spAutoFit/>
          </a:bodyPr>
          <a:lstStyle/>
          <a:p>
            <a:r>
              <a:rPr lang="es-VE" sz="1200" dirty="0" smtClean="0">
                <a:latin typeface="Arial Black" pitchFamily="34" charset="0"/>
                <a:cs typeface="Arial" pitchFamily="34" charset="0"/>
              </a:rPr>
              <a:t>Se realiza el mezclado con un palo y dejar asentado de 5 a 10 minutos para su respectivo </a:t>
            </a:r>
            <a:r>
              <a:rPr lang="es-VE" sz="1200" dirty="0" err="1" smtClean="0">
                <a:latin typeface="Arial Black" pitchFamily="34" charset="0"/>
                <a:cs typeface="Arial" pitchFamily="34" charset="0"/>
              </a:rPr>
              <a:t>traramiento</a:t>
            </a:r>
            <a:r>
              <a:rPr lang="es-VE" sz="1200" dirty="0" smtClean="0">
                <a:latin typeface="Arial Black" pitchFamily="34" charset="0"/>
                <a:cs typeface="Arial" pitchFamily="34" charset="0"/>
              </a:rPr>
              <a:t>.</a:t>
            </a:r>
            <a:endParaRPr lang="es-VE" sz="1200" dirty="0">
              <a:latin typeface="Arial Black" pitchFamily="34" charset="0"/>
              <a:cs typeface="Arial" pitchFamily="34" charset="0"/>
            </a:endParaRPr>
          </a:p>
        </p:txBody>
      </p:sp>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610" y="1144489"/>
            <a:ext cx="2065584" cy="1883241"/>
          </a:xfrm>
          <a:prstGeom prst="rect">
            <a:avLst/>
          </a:prstGeom>
          <a:ln>
            <a:solidFill>
              <a:schemeClr val="accent1"/>
            </a:solidFill>
          </a:ln>
        </p:spPr>
      </p:pic>
      <p:sp>
        <p:nvSpPr>
          <p:cNvPr id="15" name="14 CuadroTexto"/>
          <p:cNvSpPr txBox="1"/>
          <p:nvPr/>
        </p:nvSpPr>
        <p:spPr>
          <a:xfrm>
            <a:off x="6846094" y="3161125"/>
            <a:ext cx="1522276" cy="276999"/>
          </a:xfrm>
          <a:prstGeom prst="rect">
            <a:avLst/>
          </a:prstGeom>
          <a:noFill/>
        </p:spPr>
        <p:txBody>
          <a:bodyPr wrap="none" rtlCol="0">
            <a:spAutoFit/>
          </a:bodyPr>
          <a:lstStyle/>
          <a:p>
            <a:r>
              <a:rPr lang="es-VE" sz="1200" dirty="0" smtClean="0">
                <a:latin typeface="Arial Black" pitchFamily="34" charset="0"/>
                <a:cs typeface="Arial" pitchFamily="34" charset="0"/>
              </a:rPr>
              <a:t>Trozos de Papel</a:t>
            </a:r>
            <a:endParaRPr lang="es-VE" sz="1200" dirty="0">
              <a:latin typeface="Arial Black" pitchFamily="34" charset="0"/>
              <a:cs typeface="Arial" pitchFamily="34" charset="0"/>
            </a:endParaRPr>
          </a:p>
        </p:txBody>
      </p:sp>
    </p:spTree>
    <p:extLst>
      <p:ext uri="{BB962C8B-B14F-4D97-AF65-F5344CB8AC3E}">
        <p14:creationId xmlns:p14="http://schemas.microsoft.com/office/powerpoint/2010/main" val="176663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2387448" cy="307777"/>
          </a:xfrm>
          <a:prstGeom prst="rect">
            <a:avLst/>
          </a:prstGeom>
          <a:noFill/>
        </p:spPr>
        <p:txBody>
          <a:bodyPr wrap="none" rtlCol="0">
            <a:spAutoFit/>
          </a:bodyPr>
          <a:lstStyle/>
          <a:p>
            <a:r>
              <a:rPr lang="es-VE" sz="1400" dirty="0" smtClean="0">
                <a:solidFill>
                  <a:schemeClr val="accent2">
                    <a:lumMod val="50000"/>
                  </a:schemeClr>
                </a:solidFill>
                <a:latin typeface="Cooper Black" pitchFamily="18" charset="0"/>
                <a:cs typeface="Aharoni" pitchFamily="2" charset="-79"/>
              </a:rPr>
              <a:t>Tratamientos Utilizados</a:t>
            </a:r>
            <a:endParaRPr lang="es-VE" sz="1400" dirty="0">
              <a:solidFill>
                <a:schemeClr val="accent2">
                  <a:lumMod val="50000"/>
                </a:schemeClr>
              </a:solidFill>
              <a:latin typeface="Cooper Black" pitchFamily="18" charset="0"/>
              <a:cs typeface="Aharoni" pitchFamily="2" charset="-79"/>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03" y="836712"/>
            <a:ext cx="2987824" cy="2116596"/>
          </a:xfrm>
          <a:prstGeom prst="rect">
            <a:avLst/>
          </a:prstGeom>
          <a:ln>
            <a:solidFill>
              <a:schemeClr val="accent1"/>
            </a:solid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866" y="836711"/>
            <a:ext cx="3096344" cy="2116597"/>
          </a:xfrm>
          <a:prstGeom prst="rect">
            <a:avLst/>
          </a:prstGeom>
          <a:ln>
            <a:solidFill>
              <a:schemeClr val="accent1"/>
            </a:solidFill>
          </a:ln>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702039"/>
            <a:ext cx="2987824" cy="2463266"/>
          </a:xfrm>
          <a:prstGeom prst="rect">
            <a:avLst/>
          </a:prstGeom>
          <a:ln>
            <a:solidFill>
              <a:schemeClr val="accent1"/>
            </a:solidFill>
          </a:ln>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308" y="3630031"/>
            <a:ext cx="2592288" cy="2535273"/>
          </a:xfrm>
          <a:prstGeom prst="rect">
            <a:avLst/>
          </a:prstGeom>
          <a:ln>
            <a:solidFill>
              <a:schemeClr val="accent1"/>
            </a:solidFill>
          </a:ln>
        </p:spPr>
      </p:pic>
      <p:sp>
        <p:nvSpPr>
          <p:cNvPr id="7" name="6 CuadroTexto"/>
          <p:cNvSpPr txBox="1"/>
          <p:nvPr/>
        </p:nvSpPr>
        <p:spPr>
          <a:xfrm>
            <a:off x="539552" y="3098486"/>
            <a:ext cx="2977866" cy="276999"/>
          </a:xfrm>
          <a:prstGeom prst="rect">
            <a:avLst/>
          </a:prstGeom>
          <a:noFill/>
        </p:spPr>
        <p:txBody>
          <a:bodyPr wrap="none" rtlCol="0">
            <a:spAutoFit/>
          </a:bodyPr>
          <a:lstStyle/>
          <a:p>
            <a:r>
              <a:rPr lang="es-VE" sz="1200" dirty="0" smtClean="0">
                <a:latin typeface="Arial Black" pitchFamily="34" charset="0"/>
                <a:cs typeface="Arial" pitchFamily="34" charset="0"/>
              </a:rPr>
              <a:t>Coladores de diferentes tamaños</a:t>
            </a:r>
            <a:endParaRPr lang="es-VE" sz="1200" dirty="0">
              <a:latin typeface="Arial Black" pitchFamily="34" charset="0"/>
              <a:cs typeface="Arial" pitchFamily="34" charset="0"/>
            </a:endParaRPr>
          </a:p>
        </p:txBody>
      </p:sp>
      <p:sp>
        <p:nvSpPr>
          <p:cNvPr id="8" name="7 CuadroTexto"/>
          <p:cNvSpPr txBox="1"/>
          <p:nvPr/>
        </p:nvSpPr>
        <p:spPr>
          <a:xfrm>
            <a:off x="5939822" y="3098487"/>
            <a:ext cx="1298432" cy="276999"/>
          </a:xfrm>
          <a:prstGeom prst="rect">
            <a:avLst/>
          </a:prstGeom>
          <a:noFill/>
        </p:spPr>
        <p:txBody>
          <a:bodyPr wrap="none" rtlCol="0">
            <a:spAutoFit/>
          </a:bodyPr>
          <a:lstStyle/>
          <a:p>
            <a:r>
              <a:rPr lang="es-VE" sz="1200" dirty="0" smtClean="0">
                <a:latin typeface="Arial Black" pitchFamily="34" charset="0"/>
                <a:cs typeface="Arial" pitchFamily="34" charset="0"/>
              </a:rPr>
              <a:t>Filtro de Tela</a:t>
            </a:r>
            <a:endParaRPr lang="es-VE" sz="1200" dirty="0">
              <a:latin typeface="Arial Black" pitchFamily="34" charset="0"/>
              <a:cs typeface="Arial" pitchFamily="34" charset="0"/>
            </a:endParaRPr>
          </a:p>
        </p:txBody>
      </p:sp>
      <p:sp>
        <p:nvSpPr>
          <p:cNvPr id="9" name="8 CuadroTexto"/>
          <p:cNvSpPr txBox="1"/>
          <p:nvPr/>
        </p:nvSpPr>
        <p:spPr>
          <a:xfrm>
            <a:off x="1328912" y="6381327"/>
            <a:ext cx="1409104" cy="276999"/>
          </a:xfrm>
          <a:prstGeom prst="rect">
            <a:avLst/>
          </a:prstGeom>
          <a:noFill/>
        </p:spPr>
        <p:txBody>
          <a:bodyPr wrap="none" rtlCol="0">
            <a:spAutoFit/>
          </a:bodyPr>
          <a:lstStyle/>
          <a:p>
            <a:r>
              <a:rPr lang="es-VE" sz="1200" dirty="0" smtClean="0">
                <a:latin typeface="Arial Black" pitchFamily="34" charset="0"/>
                <a:cs typeface="Arial" pitchFamily="34" charset="0"/>
              </a:rPr>
              <a:t>Filtro de Papel</a:t>
            </a:r>
            <a:endParaRPr lang="es-VE" sz="1200" dirty="0">
              <a:latin typeface="Arial Black" pitchFamily="34" charset="0"/>
              <a:cs typeface="Arial" pitchFamily="34" charset="0"/>
            </a:endParaRPr>
          </a:p>
        </p:txBody>
      </p:sp>
      <p:sp>
        <p:nvSpPr>
          <p:cNvPr id="10" name="9 CuadroTexto"/>
          <p:cNvSpPr txBox="1"/>
          <p:nvPr/>
        </p:nvSpPr>
        <p:spPr>
          <a:xfrm>
            <a:off x="5060836" y="6288993"/>
            <a:ext cx="3115232" cy="461665"/>
          </a:xfrm>
          <a:prstGeom prst="rect">
            <a:avLst/>
          </a:prstGeom>
          <a:noFill/>
        </p:spPr>
        <p:txBody>
          <a:bodyPr wrap="square" rtlCol="0">
            <a:spAutoFit/>
          </a:bodyPr>
          <a:lstStyle/>
          <a:p>
            <a:r>
              <a:rPr lang="es-VE" sz="1200" dirty="0" smtClean="0">
                <a:latin typeface="Arial Black" pitchFamily="34" charset="0"/>
                <a:cs typeface="Arial" pitchFamily="34" charset="0"/>
              </a:rPr>
              <a:t>Peso (pesaje de Tratamientos Utilizados)</a:t>
            </a:r>
            <a:endParaRPr lang="es-VE" sz="1200" dirty="0">
              <a:latin typeface="Arial Black" pitchFamily="34" charset="0"/>
              <a:cs typeface="Arial" pitchFamily="34" charset="0"/>
            </a:endParaRPr>
          </a:p>
        </p:txBody>
      </p:sp>
    </p:spTree>
    <p:extLst>
      <p:ext uri="{BB962C8B-B14F-4D97-AF65-F5344CB8AC3E}">
        <p14:creationId xmlns:p14="http://schemas.microsoft.com/office/powerpoint/2010/main" val="373383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9097"/>
            <a:ext cx="3174139" cy="307777"/>
          </a:xfrm>
          <a:prstGeom prst="rect">
            <a:avLst/>
          </a:prstGeom>
          <a:noFill/>
        </p:spPr>
        <p:txBody>
          <a:bodyPr wrap="none" rtlCol="0">
            <a:spAutoFit/>
          </a:bodyPr>
          <a:lstStyle/>
          <a:p>
            <a:r>
              <a:rPr lang="es-VE" sz="1400" dirty="0" smtClean="0">
                <a:solidFill>
                  <a:schemeClr val="accent2">
                    <a:lumMod val="50000"/>
                  </a:schemeClr>
                </a:solidFill>
                <a:latin typeface="Cooper Black" pitchFamily="18" charset="0"/>
                <a:cs typeface="Aharoni" pitchFamily="2" charset="-79"/>
              </a:rPr>
              <a:t>Tratamientos y Pesaje: Coladores</a:t>
            </a:r>
            <a:endParaRPr lang="es-VE" sz="1400" dirty="0">
              <a:solidFill>
                <a:schemeClr val="accent2">
                  <a:lumMod val="50000"/>
                </a:schemeClr>
              </a:solidFill>
              <a:latin typeface="Cooper Black" pitchFamily="18" charset="0"/>
              <a:cs typeface="Aharoni" pitchFamily="2" charset="-79"/>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36" y="908720"/>
            <a:ext cx="3021384" cy="1800200"/>
          </a:xfrm>
          <a:prstGeom prst="rect">
            <a:avLst/>
          </a:prstGeom>
          <a:ln>
            <a:solidFill>
              <a:schemeClr val="accent1"/>
            </a:solid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6" y="2890308"/>
            <a:ext cx="3021384" cy="1690820"/>
          </a:xfrm>
          <a:prstGeom prst="rect">
            <a:avLst/>
          </a:prstGeom>
          <a:ln>
            <a:solidFill>
              <a:schemeClr val="accent1"/>
            </a:solidFill>
          </a:ln>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36" y="4725144"/>
            <a:ext cx="3021384" cy="1800200"/>
          </a:xfrm>
          <a:prstGeom prst="rect">
            <a:avLst/>
          </a:prstGeom>
          <a:ln>
            <a:solidFill>
              <a:schemeClr val="accent1"/>
            </a:solidFill>
          </a:ln>
        </p:spPr>
      </p:pic>
      <p:sp>
        <p:nvSpPr>
          <p:cNvPr id="6" name="5 CuadroTexto"/>
          <p:cNvSpPr txBox="1"/>
          <p:nvPr/>
        </p:nvSpPr>
        <p:spPr>
          <a:xfrm>
            <a:off x="251520" y="620688"/>
            <a:ext cx="1340303" cy="276999"/>
          </a:xfrm>
          <a:prstGeom prst="rect">
            <a:avLst/>
          </a:prstGeom>
          <a:noFill/>
        </p:spPr>
        <p:txBody>
          <a:bodyPr wrap="none" rtlCol="0">
            <a:spAutoFit/>
          </a:bodyPr>
          <a:lstStyle/>
          <a:p>
            <a:r>
              <a:rPr lang="es-VE" sz="1200" dirty="0" smtClean="0">
                <a:latin typeface="Arial Black" pitchFamily="34" charset="0"/>
                <a:cs typeface="Arial" pitchFamily="34" charset="0"/>
              </a:rPr>
              <a:t>Colador Nro.1</a:t>
            </a:r>
            <a:endParaRPr lang="es-VE" sz="1200" dirty="0">
              <a:latin typeface="Arial Black" pitchFamily="34" charset="0"/>
              <a:cs typeface="Arial" pitchFamily="34" charset="0"/>
            </a:endParaRPr>
          </a:p>
        </p:txBody>
      </p:sp>
      <p:sp>
        <p:nvSpPr>
          <p:cNvPr id="7" name="6 CuadroTexto"/>
          <p:cNvSpPr txBox="1"/>
          <p:nvPr/>
        </p:nvSpPr>
        <p:spPr>
          <a:xfrm>
            <a:off x="5148064" y="620687"/>
            <a:ext cx="1340303" cy="276999"/>
          </a:xfrm>
          <a:prstGeom prst="rect">
            <a:avLst/>
          </a:prstGeom>
          <a:noFill/>
        </p:spPr>
        <p:txBody>
          <a:bodyPr wrap="none" rtlCol="0">
            <a:spAutoFit/>
          </a:bodyPr>
          <a:lstStyle/>
          <a:p>
            <a:r>
              <a:rPr lang="es-VE" sz="1200" dirty="0" smtClean="0">
                <a:latin typeface="Arial Black" pitchFamily="34" charset="0"/>
                <a:cs typeface="Arial" pitchFamily="34" charset="0"/>
              </a:rPr>
              <a:t>Colador Nro.2</a:t>
            </a:r>
            <a:endParaRPr lang="es-VE" sz="1200" dirty="0">
              <a:latin typeface="Arial Black" pitchFamily="34" charset="0"/>
              <a:cs typeface="Arial" pitchFamily="34" charset="0"/>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908720"/>
            <a:ext cx="2664296" cy="1800200"/>
          </a:xfrm>
          <a:prstGeom prst="rect">
            <a:avLst/>
          </a:prstGeom>
          <a:ln>
            <a:solidFill>
              <a:schemeClr val="accent1"/>
            </a:solidFill>
          </a:ln>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2890308"/>
            <a:ext cx="2664296" cy="1690819"/>
          </a:xfrm>
          <a:prstGeom prst="rect">
            <a:avLst/>
          </a:prstGeom>
          <a:ln>
            <a:solidFill>
              <a:schemeClr val="accent1"/>
            </a:solidFill>
          </a:ln>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4725144"/>
            <a:ext cx="2664297" cy="1800200"/>
          </a:xfrm>
          <a:prstGeom prst="rect">
            <a:avLst/>
          </a:prstGeom>
        </p:spPr>
      </p:pic>
    </p:spTree>
    <p:extLst>
      <p:ext uri="{BB962C8B-B14F-4D97-AF65-F5344CB8AC3E}">
        <p14:creationId xmlns:p14="http://schemas.microsoft.com/office/powerpoint/2010/main" val="178392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620688"/>
            <a:ext cx="1340303" cy="276999"/>
          </a:xfrm>
          <a:prstGeom prst="rect">
            <a:avLst/>
          </a:prstGeom>
          <a:noFill/>
        </p:spPr>
        <p:txBody>
          <a:bodyPr wrap="none" rtlCol="0">
            <a:spAutoFit/>
          </a:bodyPr>
          <a:lstStyle/>
          <a:p>
            <a:r>
              <a:rPr lang="es-VE" sz="1200" dirty="0" smtClean="0">
                <a:latin typeface="Arial Black" pitchFamily="34" charset="0"/>
                <a:cs typeface="Arial" pitchFamily="34" charset="0"/>
              </a:rPr>
              <a:t>Colador Nro.3</a:t>
            </a:r>
            <a:endParaRPr lang="es-VE" sz="1200" dirty="0">
              <a:latin typeface="Arial Black" pitchFamily="34" charset="0"/>
              <a:cs typeface="Arial" pitchFamily="34"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897686"/>
            <a:ext cx="3002258" cy="2675330"/>
          </a:xfrm>
          <a:prstGeom prst="rect">
            <a:avLst/>
          </a:prstGeom>
          <a:ln>
            <a:solidFill>
              <a:schemeClr val="accent1"/>
            </a:solid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861048"/>
            <a:ext cx="2733768" cy="2780928"/>
          </a:xfrm>
          <a:prstGeom prst="rect">
            <a:avLst/>
          </a:prstGeom>
          <a:ln>
            <a:solidFill>
              <a:schemeClr val="accent1"/>
            </a:solidFill>
          </a:ln>
        </p:spPr>
      </p:pic>
      <p:sp>
        <p:nvSpPr>
          <p:cNvPr id="5" name="4 CuadroTexto"/>
          <p:cNvSpPr txBox="1"/>
          <p:nvPr/>
        </p:nvSpPr>
        <p:spPr>
          <a:xfrm>
            <a:off x="5076056" y="620686"/>
            <a:ext cx="1298432" cy="276999"/>
          </a:xfrm>
          <a:prstGeom prst="rect">
            <a:avLst/>
          </a:prstGeom>
          <a:noFill/>
        </p:spPr>
        <p:txBody>
          <a:bodyPr wrap="none" rtlCol="0">
            <a:spAutoFit/>
          </a:bodyPr>
          <a:lstStyle/>
          <a:p>
            <a:r>
              <a:rPr lang="es-VE" sz="1200" dirty="0" smtClean="0">
                <a:latin typeface="Arial Black" pitchFamily="34" charset="0"/>
                <a:cs typeface="Arial" pitchFamily="34" charset="0"/>
              </a:rPr>
              <a:t>Filtro de Tela</a:t>
            </a: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897687"/>
            <a:ext cx="2592288" cy="2675329"/>
          </a:xfrm>
          <a:prstGeom prst="rect">
            <a:avLst/>
          </a:prstGeom>
          <a:ln>
            <a:solidFill>
              <a:schemeClr val="accent1"/>
            </a:solidFill>
          </a:ln>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861048"/>
            <a:ext cx="2592288" cy="2780928"/>
          </a:xfrm>
          <a:prstGeom prst="rect">
            <a:avLst/>
          </a:prstGeom>
          <a:ln>
            <a:solidFill>
              <a:schemeClr val="accent1"/>
            </a:solidFill>
          </a:ln>
        </p:spPr>
      </p:pic>
    </p:spTree>
    <p:extLst>
      <p:ext uri="{BB962C8B-B14F-4D97-AF65-F5344CB8AC3E}">
        <p14:creationId xmlns:p14="http://schemas.microsoft.com/office/powerpoint/2010/main" val="387711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1409104" cy="276999"/>
          </a:xfrm>
          <a:prstGeom prst="rect">
            <a:avLst/>
          </a:prstGeom>
          <a:noFill/>
        </p:spPr>
        <p:txBody>
          <a:bodyPr wrap="none" rtlCol="0">
            <a:spAutoFit/>
          </a:bodyPr>
          <a:lstStyle/>
          <a:p>
            <a:r>
              <a:rPr lang="es-VE" sz="1200" dirty="0" smtClean="0">
                <a:latin typeface="Arial Black" pitchFamily="34" charset="0"/>
                <a:cs typeface="Arial" pitchFamily="34" charset="0"/>
              </a:rPr>
              <a:t>Filtro de Papel</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92" y="500315"/>
            <a:ext cx="2217031" cy="1673242"/>
          </a:xfrm>
          <a:prstGeom prst="rect">
            <a:avLst/>
          </a:prstGeom>
          <a:ln>
            <a:solidFill>
              <a:schemeClr val="accent1"/>
            </a:solid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92" y="2996952"/>
            <a:ext cx="2217031" cy="1440160"/>
          </a:xfrm>
          <a:prstGeom prst="rect">
            <a:avLst/>
          </a:prstGeom>
          <a:ln>
            <a:solidFill>
              <a:schemeClr val="accent1"/>
            </a:solidFill>
          </a:ln>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791" y="4797152"/>
            <a:ext cx="2217031" cy="1728192"/>
          </a:xfrm>
          <a:prstGeom prst="rect">
            <a:avLst/>
          </a:prstGeom>
          <a:ln>
            <a:solidFill>
              <a:schemeClr val="accent1"/>
            </a:solidFill>
          </a:ln>
        </p:spPr>
      </p:pic>
      <p:sp>
        <p:nvSpPr>
          <p:cNvPr id="6" name="5 CuadroTexto"/>
          <p:cNvSpPr txBox="1"/>
          <p:nvPr/>
        </p:nvSpPr>
        <p:spPr>
          <a:xfrm>
            <a:off x="506111" y="2276871"/>
            <a:ext cx="2597058" cy="461665"/>
          </a:xfrm>
          <a:prstGeom prst="rect">
            <a:avLst/>
          </a:prstGeom>
          <a:noFill/>
        </p:spPr>
        <p:txBody>
          <a:bodyPr wrap="none" rtlCol="0">
            <a:spAutoFit/>
          </a:bodyPr>
          <a:lstStyle/>
          <a:p>
            <a:r>
              <a:rPr lang="es-VE" sz="1200" dirty="0" smtClean="0">
                <a:latin typeface="Arial Black" pitchFamily="34" charset="0"/>
                <a:cs typeface="Arial" pitchFamily="34" charset="0"/>
              </a:rPr>
              <a:t>Tiempo de Filtrado de Papel:</a:t>
            </a:r>
          </a:p>
          <a:p>
            <a:r>
              <a:rPr lang="es-VE" sz="1200" dirty="0" smtClean="0">
                <a:latin typeface="Arial Black" pitchFamily="34" charset="0"/>
                <a:cs typeface="Arial" pitchFamily="34" charset="0"/>
              </a:rPr>
              <a:t>4 Min, 55 Seg y 59 Milésimas</a:t>
            </a:r>
          </a:p>
        </p:txBody>
      </p:sp>
      <p:sp>
        <p:nvSpPr>
          <p:cNvPr id="7" name="6 CuadroTexto"/>
          <p:cNvSpPr txBox="1"/>
          <p:nvPr/>
        </p:nvSpPr>
        <p:spPr>
          <a:xfrm>
            <a:off x="4406408" y="1097949"/>
            <a:ext cx="3687035" cy="276999"/>
          </a:xfrm>
          <a:prstGeom prst="rect">
            <a:avLst/>
          </a:prstGeom>
          <a:noFill/>
        </p:spPr>
        <p:txBody>
          <a:bodyPr wrap="none" rtlCol="0">
            <a:spAutoFit/>
          </a:bodyPr>
          <a:lstStyle/>
          <a:p>
            <a:r>
              <a:rPr lang="es-VE" sz="1200" dirty="0" smtClean="0">
                <a:latin typeface="Arial Black" pitchFamily="34" charset="0"/>
                <a:cs typeface="Arial" pitchFamily="34" charset="0"/>
              </a:rPr>
              <a:t>Comparativa del Estado del Agua Tratada</a:t>
            </a: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1" y="1628800"/>
            <a:ext cx="2592288" cy="3442692"/>
          </a:xfrm>
          <a:prstGeom prst="rect">
            <a:avLst/>
          </a:prstGeom>
          <a:ln>
            <a:solidFill>
              <a:schemeClr val="accent1"/>
            </a:solidFill>
          </a:ln>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7988" y="1628800"/>
            <a:ext cx="2646500" cy="3442692"/>
          </a:xfrm>
          <a:prstGeom prst="rect">
            <a:avLst/>
          </a:prstGeom>
          <a:ln>
            <a:solidFill>
              <a:schemeClr val="accent1"/>
            </a:solidFill>
          </a:ln>
        </p:spPr>
      </p:pic>
      <p:sp>
        <p:nvSpPr>
          <p:cNvPr id="10" name="9 CuadroTexto"/>
          <p:cNvSpPr txBox="1"/>
          <p:nvPr/>
        </p:nvSpPr>
        <p:spPr>
          <a:xfrm>
            <a:off x="4451234" y="5171476"/>
            <a:ext cx="673582" cy="276999"/>
          </a:xfrm>
          <a:prstGeom prst="rect">
            <a:avLst/>
          </a:prstGeom>
          <a:noFill/>
        </p:spPr>
        <p:txBody>
          <a:bodyPr wrap="none" rtlCol="0">
            <a:spAutoFit/>
          </a:bodyPr>
          <a:lstStyle/>
          <a:p>
            <a:r>
              <a:rPr lang="es-VE" sz="1200" dirty="0" smtClean="0">
                <a:latin typeface="Arial Black" pitchFamily="34" charset="0"/>
                <a:cs typeface="Arial" pitchFamily="34" charset="0"/>
              </a:rPr>
              <a:t>Antes</a:t>
            </a:r>
          </a:p>
        </p:txBody>
      </p:sp>
      <p:sp>
        <p:nvSpPr>
          <p:cNvPr id="11" name="10 CuadroTexto"/>
          <p:cNvSpPr txBox="1"/>
          <p:nvPr/>
        </p:nvSpPr>
        <p:spPr>
          <a:xfrm>
            <a:off x="7189028" y="5171475"/>
            <a:ext cx="904415" cy="276999"/>
          </a:xfrm>
          <a:prstGeom prst="rect">
            <a:avLst/>
          </a:prstGeom>
          <a:noFill/>
        </p:spPr>
        <p:txBody>
          <a:bodyPr wrap="none" rtlCol="0">
            <a:spAutoFit/>
          </a:bodyPr>
          <a:lstStyle/>
          <a:p>
            <a:r>
              <a:rPr lang="es-VE" sz="1200" dirty="0" smtClean="0">
                <a:latin typeface="Arial Black" pitchFamily="34" charset="0"/>
                <a:cs typeface="Arial" pitchFamily="34" charset="0"/>
              </a:rPr>
              <a:t>Después</a:t>
            </a:r>
          </a:p>
        </p:txBody>
      </p:sp>
    </p:spTree>
    <p:extLst>
      <p:ext uri="{BB962C8B-B14F-4D97-AF65-F5344CB8AC3E}">
        <p14:creationId xmlns:p14="http://schemas.microsoft.com/office/powerpoint/2010/main" val="326497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extLst>
              <p:ext uri="{D42A27DB-BD31-4B8C-83A1-F6EECF244321}">
                <p14:modId xmlns:p14="http://schemas.microsoft.com/office/powerpoint/2010/main" val="1793451852"/>
              </p:ext>
            </p:extLst>
          </p:nvPr>
        </p:nvGraphicFramePr>
        <p:xfrm>
          <a:off x="1259632" y="1268760"/>
          <a:ext cx="662473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55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41975"/>
            <a:ext cx="892899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V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EXPERIMENTO NO.2: MEDICIÓN DE CALIDAD DE AGUA POTABLE</a:t>
            </a:r>
            <a:endParaRPr lang="es-V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3" name="2 CuadroTexto"/>
          <p:cNvSpPr txBox="1"/>
          <p:nvPr/>
        </p:nvSpPr>
        <p:spPr>
          <a:xfrm>
            <a:off x="179512" y="1196752"/>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antes de implementar el filtro</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772816"/>
            <a:ext cx="1656184" cy="2162212"/>
          </a:xfrm>
          <a:prstGeom prst="rect">
            <a:avLst/>
          </a:prstGeom>
          <a:ln>
            <a:solidFill>
              <a:schemeClr val="accent1"/>
            </a:solidFill>
          </a:ln>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41440"/>
            <a:ext cx="1656184" cy="2112234"/>
          </a:xfrm>
          <a:prstGeom prst="rect">
            <a:avLst/>
          </a:prstGeom>
          <a:ln>
            <a:solidFill>
              <a:schemeClr val="accent1"/>
            </a:solidFill>
          </a:ln>
        </p:spPr>
      </p:pic>
      <p:sp>
        <p:nvSpPr>
          <p:cNvPr id="6" name="5 CuadroTexto"/>
          <p:cNvSpPr txBox="1"/>
          <p:nvPr/>
        </p:nvSpPr>
        <p:spPr>
          <a:xfrm>
            <a:off x="3203848" y="1196752"/>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con Filtro</a:t>
            </a:r>
          </a:p>
          <a:p>
            <a:pPr algn="ctr"/>
            <a:r>
              <a:rPr lang="es-VE" sz="1200" dirty="0" smtClean="0">
                <a:latin typeface="Arial Black" pitchFamily="34" charset="0"/>
                <a:cs typeface="Arial" pitchFamily="34" charset="0"/>
              </a:rPr>
              <a:t>14-01-2025</a:t>
            </a:r>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772816"/>
            <a:ext cx="1800200" cy="2098542"/>
          </a:xfrm>
          <a:prstGeom prst="rect">
            <a:avLst/>
          </a:prstGeom>
          <a:ln>
            <a:solidFill>
              <a:schemeClr val="accent1"/>
            </a:solidFill>
          </a:ln>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4141440"/>
            <a:ext cx="1800200" cy="2112234"/>
          </a:xfrm>
          <a:prstGeom prst="rect">
            <a:avLst/>
          </a:prstGeom>
          <a:ln>
            <a:solidFill>
              <a:schemeClr val="accent1"/>
            </a:solidFill>
          </a:ln>
        </p:spPr>
      </p:pic>
      <p:sp>
        <p:nvSpPr>
          <p:cNvPr id="9" name="8 CuadroTexto"/>
          <p:cNvSpPr txBox="1"/>
          <p:nvPr/>
        </p:nvSpPr>
        <p:spPr>
          <a:xfrm>
            <a:off x="6444208" y="1196752"/>
            <a:ext cx="2448272" cy="461665"/>
          </a:xfrm>
          <a:prstGeom prst="rect">
            <a:avLst/>
          </a:prstGeom>
          <a:noFill/>
        </p:spPr>
        <p:txBody>
          <a:bodyPr wrap="square" rtlCol="0">
            <a:spAutoFit/>
          </a:bodyPr>
          <a:lstStyle/>
          <a:p>
            <a:pPr algn="ctr"/>
            <a:r>
              <a:rPr lang="es-VE" sz="1200" dirty="0" smtClean="0">
                <a:latin typeface="Arial Black" pitchFamily="34" charset="0"/>
                <a:cs typeface="Arial" pitchFamily="34" charset="0"/>
              </a:rPr>
              <a:t>Muestra de agua con Filtro</a:t>
            </a:r>
          </a:p>
          <a:p>
            <a:pPr algn="ctr"/>
            <a:r>
              <a:rPr lang="es-VE" sz="1200" dirty="0" smtClean="0">
                <a:latin typeface="Arial Black" pitchFamily="34" charset="0"/>
                <a:cs typeface="Arial" pitchFamily="34" charset="0"/>
              </a:rPr>
              <a:t>16-01-2025</a:t>
            </a:r>
          </a:p>
        </p:txBody>
      </p:sp>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1772817"/>
            <a:ext cx="1851670" cy="2098542"/>
          </a:xfrm>
          <a:prstGeom prst="rect">
            <a:avLst/>
          </a:prstGeom>
          <a:ln>
            <a:solidFill>
              <a:schemeClr val="accent1"/>
            </a:solidFill>
          </a:ln>
        </p:spPr>
      </p:pic>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232" y="4141440"/>
            <a:ext cx="1851670" cy="2112234"/>
          </a:xfrm>
          <a:prstGeom prst="rect">
            <a:avLst/>
          </a:prstGeom>
          <a:ln>
            <a:solidFill>
              <a:schemeClr val="accent1"/>
            </a:solidFill>
          </a:ln>
        </p:spPr>
      </p:pic>
    </p:spTree>
    <p:extLst>
      <p:ext uri="{BB962C8B-B14F-4D97-AF65-F5344CB8AC3E}">
        <p14:creationId xmlns:p14="http://schemas.microsoft.com/office/powerpoint/2010/main" val="3780339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199</TotalTime>
  <Words>682</Words>
  <Application>Microsoft Office PowerPoint</Application>
  <PresentationFormat>Presentación en pantalla (4:3)</PresentationFormat>
  <Paragraphs>77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Cartoné</vt:lpstr>
      <vt:lpstr>CONTROL Y EVALUACION DE LA CONTAMINACION DEL AGUA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Y EVALUACION DE LA CONTAMINACION DEL AGUA</dc:title>
  <dc:creator>user</dc:creator>
  <cp:lastModifiedBy>user</cp:lastModifiedBy>
  <cp:revision>18</cp:revision>
  <dcterms:created xsi:type="dcterms:W3CDTF">2025-02-01T14:47:49Z</dcterms:created>
  <dcterms:modified xsi:type="dcterms:W3CDTF">2025-02-01T18:52:33Z</dcterms:modified>
</cp:coreProperties>
</file>