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70" d="100"/>
          <a:sy n="70" d="100"/>
        </p:scale>
        <p:origin x="7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VE"/>
        </a:p>
      </c:txPr>
    </c:title>
    <c:autoTitleDeleted val="0"/>
    <c:plotArea>
      <c:layout/>
      <c:barChart>
        <c:barDir val="bar"/>
        <c:grouping val="clustered"/>
        <c:varyColors val="0"/>
        <c:ser>
          <c:idx val="0"/>
          <c:order val="0"/>
          <c:tx>
            <c:strRef>
              <c:f>Hoja1!$C$2</c:f>
              <c:strCache>
                <c:ptCount val="1"/>
                <c:pt idx="0">
                  <c:v>Peso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V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Hoja1!$B$3:$B$11</c:f>
              <c:strCache>
                <c:ptCount val="9"/>
                <c:pt idx="0">
                  <c:v>Peso de filtro de papel seco (Pfprs)</c:v>
                </c:pt>
                <c:pt idx="1">
                  <c:v>Peso de filtro papel húmedo (Pfprh)</c:v>
                </c:pt>
                <c:pt idx="2">
                  <c:v>Peso de filtro de tela usado (Pfth)</c:v>
                </c:pt>
                <c:pt idx="3">
                  <c:v>Peso del colador con residuos  (Pcr 3)</c:v>
                </c:pt>
                <c:pt idx="4">
                  <c:v>Peso del colador con residuos  (Pcr 2)</c:v>
                </c:pt>
                <c:pt idx="5">
                  <c:v>Peso del colador con residuos  (Pcr 1)</c:v>
                </c:pt>
                <c:pt idx="6">
                  <c:v>Peso del colador limpio (Pcl 3)</c:v>
                </c:pt>
                <c:pt idx="7">
                  <c:v>Peso del colador limpio (Pcl 2)</c:v>
                </c:pt>
                <c:pt idx="8">
                  <c:v>Peso del colador limpio (Pcl 1)</c:v>
                </c:pt>
              </c:strCache>
            </c:strRef>
          </c:cat>
          <c:val>
            <c:numRef>
              <c:f>Hoja1!$C$3:$C$11</c:f>
              <c:numCache>
                <c:formatCode>General</c:formatCode>
                <c:ptCount val="9"/>
                <c:pt idx="0">
                  <c:v>1</c:v>
                </c:pt>
                <c:pt idx="1">
                  <c:v>5</c:v>
                </c:pt>
                <c:pt idx="2">
                  <c:v>35</c:v>
                </c:pt>
                <c:pt idx="3">
                  <c:v>15</c:v>
                </c:pt>
                <c:pt idx="4">
                  <c:v>25</c:v>
                </c:pt>
                <c:pt idx="5">
                  <c:v>50</c:v>
                </c:pt>
                <c:pt idx="6">
                  <c:v>15</c:v>
                </c:pt>
                <c:pt idx="7">
                  <c:v>25</c:v>
                </c:pt>
                <c:pt idx="8">
                  <c:v>35</c:v>
                </c:pt>
              </c:numCache>
            </c:numRef>
          </c:val>
          <c:extLst>
            <c:ext xmlns:c16="http://schemas.microsoft.com/office/drawing/2014/chart" uri="{C3380CC4-5D6E-409C-BE32-E72D297353CC}">
              <c16:uniqueId val="{00000000-7975-4F7D-8F5E-0A7B89717E0C}"/>
            </c:ext>
          </c:extLst>
        </c:ser>
        <c:dLbls>
          <c:showLegendKey val="0"/>
          <c:showVal val="0"/>
          <c:showCatName val="0"/>
          <c:showSerName val="0"/>
          <c:showPercent val="0"/>
          <c:showBubbleSize val="0"/>
        </c:dLbls>
        <c:gapWidth val="75"/>
        <c:overlap val="40"/>
        <c:axId val="1792765599"/>
        <c:axId val="1792767039"/>
      </c:barChart>
      <c:catAx>
        <c:axId val="1792765599"/>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500" b="0" i="0" u="none" strike="noStrike" kern="1200" baseline="0">
                <a:solidFill>
                  <a:schemeClr val="lt1">
                    <a:lumMod val="85000"/>
                  </a:schemeClr>
                </a:solidFill>
                <a:latin typeface="Arial Black" panose="020B0A04020102020204" pitchFamily="34" charset="0"/>
                <a:ea typeface="+mn-ea"/>
                <a:cs typeface="+mn-cs"/>
              </a:defRPr>
            </a:pPr>
            <a:endParaRPr lang="es-VE"/>
          </a:p>
        </c:txPr>
        <c:crossAx val="1792767039"/>
        <c:crosses val="autoZero"/>
        <c:auto val="1"/>
        <c:lblAlgn val="ctr"/>
        <c:lblOffset val="100"/>
        <c:noMultiLvlLbl val="0"/>
      </c:catAx>
      <c:valAx>
        <c:axId val="1792767039"/>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VE"/>
          </a:p>
        </c:txPr>
        <c:crossAx val="17927655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V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V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30B91-9D82-81DB-71CD-42AFDEA1AC9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A70B2526-74D1-B464-F56D-02A7410E7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A01B203A-E6C2-2CD6-5F67-DBBD749479E9}"/>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5" name="Marcador de pie de página 4">
            <a:extLst>
              <a:ext uri="{FF2B5EF4-FFF2-40B4-BE49-F238E27FC236}">
                <a16:creationId xmlns:a16="http://schemas.microsoft.com/office/drawing/2014/main" id="{9489D377-FCA8-CA58-718E-14DDD5182513}"/>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E5A4933E-3105-4C3E-3E8E-E3177D45D40D}"/>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416362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EA950-C37C-C877-871B-D403AD8914D6}"/>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8AC696CE-0E81-0EB6-EFB6-C4EFB2F716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58FE74D8-79CE-7385-10DF-198942E61FE5}"/>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5" name="Marcador de pie de página 4">
            <a:extLst>
              <a:ext uri="{FF2B5EF4-FFF2-40B4-BE49-F238E27FC236}">
                <a16:creationId xmlns:a16="http://schemas.microsoft.com/office/drawing/2014/main" id="{51489CC0-5238-EC86-6CEA-701D8666AF88}"/>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738D50DC-0B24-D129-BFA5-14190C3B00C6}"/>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266169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5603E1-B9BC-CE4B-F2BC-94D3D24048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5F77DB67-FD4C-870D-7E0B-294244E16D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5084FC19-1556-B4BF-E76E-7DFD03F5747A}"/>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5" name="Marcador de pie de página 4">
            <a:extLst>
              <a:ext uri="{FF2B5EF4-FFF2-40B4-BE49-F238E27FC236}">
                <a16:creationId xmlns:a16="http://schemas.microsoft.com/office/drawing/2014/main" id="{CABF97E3-A58A-E47C-B9B0-B2940454F29D}"/>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69D169D6-C193-3497-3E6F-33F8B5915F7C}"/>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29306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CC9C0-8835-52D6-945A-B4750DC63F49}"/>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1512CDE3-E158-4967-C65A-9630584D88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F6B8FA5D-5362-2384-63C0-2AB7D0CF745D}"/>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5" name="Marcador de pie de página 4">
            <a:extLst>
              <a:ext uri="{FF2B5EF4-FFF2-40B4-BE49-F238E27FC236}">
                <a16:creationId xmlns:a16="http://schemas.microsoft.com/office/drawing/2014/main" id="{712C1D60-4AB2-8C98-3DD4-7F08704C5B90}"/>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E98B2C07-C517-20C9-227B-340936D32BE2}"/>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49180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8F513-93CA-F6F2-4E0A-BC15A76550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721ECE43-ACA9-8522-1933-610881040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7EB773-6053-3E84-4699-C49327A79851}"/>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5" name="Marcador de pie de página 4">
            <a:extLst>
              <a:ext uri="{FF2B5EF4-FFF2-40B4-BE49-F238E27FC236}">
                <a16:creationId xmlns:a16="http://schemas.microsoft.com/office/drawing/2014/main" id="{2E1E5605-3DBA-BAEE-2558-0059E26570EC}"/>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FF44C05C-2BD0-3DFB-30F6-A864EB70AC14}"/>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99482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4093E-E40D-E404-9835-9B07AD32BAC1}"/>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44F32C09-0F78-FDB3-094C-1676D4E25FE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F72974A6-2AA6-D9DA-4E29-A07C226C5D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58FA7339-ED39-5E42-1968-44826755A3FF}"/>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6" name="Marcador de pie de página 5">
            <a:extLst>
              <a:ext uri="{FF2B5EF4-FFF2-40B4-BE49-F238E27FC236}">
                <a16:creationId xmlns:a16="http://schemas.microsoft.com/office/drawing/2014/main" id="{67456283-748C-9B3E-9306-6C5C302042EB}"/>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2A2207C3-34FA-788D-BB6B-2B8D11C87C67}"/>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103218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4D1FF-7CCA-E65B-CA5F-91859481868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F2F0961C-209B-122D-260D-BADAB8B2A0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6E98553-AE1C-22CF-9B1B-2FBA52C17B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7B267582-B5C7-36C3-930C-3DBEBC2BB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5D0B92-AB7B-4CBA-D8EB-CAE19F4D3E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61970FE0-3317-7AB8-8153-7B3EBD1D5AF0}"/>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8" name="Marcador de pie de página 7">
            <a:extLst>
              <a:ext uri="{FF2B5EF4-FFF2-40B4-BE49-F238E27FC236}">
                <a16:creationId xmlns:a16="http://schemas.microsoft.com/office/drawing/2014/main" id="{D42FD84D-5740-2701-F44E-481A570870A4}"/>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CB29682E-8A72-2E53-94ED-0133DAC5A9EF}"/>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53942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39A19E-D5C4-6D2B-A6A0-B2892A7E694C}"/>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D86165D0-1CD1-0BAA-00AE-9862A181167A}"/>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4" name="Marcador de pie de página 3">
            <a:extLst>
              <a:ext uri="{FF2B5EF4-FFF2-40B4-BE49-F238E27FC236}">
                <a16:creationId xmlns:a16="http://schemas.microsoft.com/office/drawing/2014/main" id="{9764A575-25DD-BF23-8A9A-69F04DD62C13}"/>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3ED823DF-C9BD-566F-A58A-BD65C6491878}"/>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92131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CEE418-B64B-CF89-6A3A-55C43A5D63E8}"/>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3" name="Marcador de pie de página 2">
            <a:extLst>
              <a:ext uri="{FF2B5EF4-FFF2-40B4-BE49-F238E27FC236}">
                <a16:creationId xmlns:a16="http://schemas.microsoft.com/office/drawing/2014/main" id="{884FC27D-70F7-84FF-855F-4D247BBD480A}"/>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CC8E64CE-7232-5C10-ADE9-037A04768E62}"/>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225416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FDD12-9046-3086-4222-C9FDB0E355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0930C42A-124F-1B69-9781-F1EF49514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52B9D342-617B-A368-AD0A-E3835171A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4AD047-3A5D-6827-21DE-628C43AF0F44}"/>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6" name="Marcador de pie de página 5">
            <a:extLst>
              <a:ext uri="{FF2B5EF4-FFF2-40B4-BE49-F238E27FC236}">
                <a16:creationId xmlns:a16="http://schemas.microsoft.com/office/drawing/2014/main" id="{D5227712-8274-2C0A-168E-0D1CCCC3B1F2}"/>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76360D74-51CD-7073-38F6-77699503A144}"/>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90532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58CF9-B045-6A0E-2E94-BE71D48E3E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537E66BE-5FF5-EB8D-09FD-875A4DADB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AE8313F3-F624-B144-7F6E-96951AD29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77F9D1-BC5F-736B-5788-14F63B0985E8}"/>
              </a:ext>
            </a:extLst>
          </p:cNvPr>
          <p:cNvSpPr>
            <a:spLocks noGrp="1"/>
          </p:cNvSpPr>
          <p:nvPr>
            <p:ph type="dt" sz="half" idx="10"/>
          </p:nvPr>
        </p:nvSpPr>
        <p:spPr/>
        <p:txBody>
          <a:bodyPr/>
          <a:lstStyle/>
          <a:p>
            <a:fld id="{87DA075A-CCE1-4E4E-A38E-B15F851323D3}" type="datetimeFigureOut">
              <a:rPr lang="es-VE" smtClean="0"/>
              <a:t>3/2/2025</a:t>
            </a:fld>
            <a:endParaRPr lang="es-VE"/>
          </a:p>
        </p:txBody>
      </p:sp>
      <p:sp>
        <p:nvSpPr>
          <p:cNvPr id="6" name="Marcador de pie de página 5">
            <a:extLst>
              <a:ext uri="{FF2B5EF4-FFF2-40B4-BE49-F238E27FC236}">
                <a16:creationId xmlns:a16="http://schemas.microsoft.com/office/drawing/2014/main" id="{2E30EA58-2DA1-9E88-2EF1-C47615A14135}"/>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28669A8C-BF2A-3909-2E4E-1B681B5BAC0B}"/>
              </a:ext>
            </a:extLst>
          </p:cNvPr>
          <p:cNvSpPr>
            <a:spLocks noGrp="1"/>
          </p:cNvSpPr>
          <p:nvPr>
            <p:ph type="sldNum" sz="quarter" idx="12"/>
          </p:nvPr>
        </p:nvSpPr>
        <p:spPr/>
        <p:txBody>
          <a:bodyPr/>
          <a:lstStyle/>
          <a:p>
            <a:fld id="{454F95CF-25C4-4071-8E86-57972340D828}" type="slidenum">
              <a:rPr lang="es-VE" smtClean="0"/>
              <a:t>‹Nº›</a:t>
            </a:fld>
            <a:endParaRPr lang="es-VE"/>
          </a:p>
        </p:txBody>
      </p:sp>
    </p:spTree>
    <p:extLst>
      <p:ext uri="{BB962C8B-B14F-4D97-AF65-F5344CB8AC3E}">
        <p14:creationId xmlns:p14="http://schemas.microsoft.com/office/powerpoint/2010/main" val="18800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7CE189-AEBC-5998-C07F-66B821BF9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51C8DF2E-675D-D903-1E39-9894D82A62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BA12CA8E-7BD1-C105-1288-8A2C8B6D8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A075A-CCE1-4E4E-A38E-B15F851323D3}" type="datetimeFigureOut">
              <a:rPr lang="es-VE" smtClean="0"/>
              <a:t>3/2/2025</a:t>
            </a:fld>
            <a:endParaRPr lang="es-VE"/>
          </a:p>
        </p:txBody>
      </p:sp>
      <p:sp>
        <p:nvSpPr>
          <p:cNvPr id="5" name="Marcador de pie de página 4">
            <a:extLst>
              <a:ext uri="{FF2B5EF4-FFF2-40B4-BE49-F238E27FC236}">
                <a16:creationId xmlns:a16="http://schemas.microsoft.com/office/drawing/2014/main" id="{ABEE1943-E8DB-2290-6BF8-D475EFC42E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26093D08-8A22-DB20-38AF-F2719A761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95CF-25C4-4071-8E86-57972340D828}" type="slidenum">
              <a:rPr lang="es-VE" smtClean="0"/>
              <a:t>‹Nº›</a:t>
            </a:fld>
            <a:endParaRPr lang="es-VE"/>
          </a:p>
        </p:txBody>
      </p:sp>
    </p:spTree>
    <p:extLst>
      <p:ext uri="{BB962C8B-B14F-4D97-AF65-F5344CB8AC3E}">
        <p14:creationId xmlns:p14="http://schemas.microsoft.com/office/powerpoint/2010/main" val="271496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86BBD88-1027-8ABA-6A12-0D7B5B8D4E86}"/>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E42159E-791D-C223-0147-AA819DA6A913}"/>
              </a:ext>
            </a:extLst>
          </p:cNvPr>
          <p:cNvSpPr>
            <a:spLocks noGrp="1"/>
          </p:cNvSpPr>
          <p:nvPr>
            <p:ph type="ctrTitle"/>
          </p:nvPr>
        </p:nvSpPr>
        <p:spPr>
          <a:xfrm>
            <a:off x="1360227" y="1373548"/>
            <a:ext cx="9144000" cy="3037645"/>
          </a:xfrm>
          <a:noFill/>
        </p:spPr>
        <p:txBody>
          <a:bodyPr>
            <a:normAutofit fontScale="90000"/>
          </a:bodyPr>
          <a:lstStyle/>
          <a:p>
            <a:pPr>
              <a:lnSpc>
                <a:spcPct val="150000"/>
              </a:lnSpc>
              <a:spcAft>
                <a:spcPts val="1000"/>
              </a:spcAft>
              <a:tabLst>
                <a:tab pos="1828800" algn="l"/>
                <a:tab pos="3336925" algn="l"/>
              </a:tabLst>
            </a:pP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UNIVERSIDAD NACIONAL EXPERIMENTAL DE GUAYANA</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VICERECTORADO ACADEMICO</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COORDINACION GENERAL DE PREGRADO</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PROYECTO DE CARRERA: INGENIERIA INDUSTRIAL</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UNIDAD CURRICULAR:  ING. DEL AMBIENTE SECCION 1</a:t>
            </a:r>
            <a:br>
              <a:rPr lang="es-VE" sz="18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rPr>
            </a:br>
            <a:endParaRPr lang="es-VE" dirty="0">
              <a:solidFill>
                <a:schemeClr val="bg1"/>
              </a:solidFill>
            </a:endParaRPr>
          </a:p>
        </p:txBody>
      </p:sp>
      <p:pic>
        <p:nvPicPr>
          <p:cNvPr id="10" name="Imagen 9">
            <a:extLst>
              <a:ext uri="{FF2B5EF4-FFF2-40B4-BE49-F238E27FC236}">
                <a16:creationId xmlns:a16="http://schemas.microsoft.com/office/drawing/2014/main" id="{95C393F1-8346-9B2F-9D91-A78148231D65}"/>
              </a:ext>
            </a:extLst>
          </p:cNvPr>
          <p:cNvPicPr>
            <a:picLocks noChangeAspect="1"/>
          </p:cNvPicPr>
          <p:nvPr/>
        </p:nvPicPr>
        <p:blipFill>
          <a:blip r:embed="rId3"/>
          <a:stretch>
            <a:fillRect/>
          </a:stretch>
        </p:blipFill>
        <p:spPr>
          <a:xfrm>
            <a:off x="5517663" y="263202"/>
            <a:ext cx="829128" cy="719390"/>
          </a:xfrm>
          <a:prstGeom prst="rect">
            <a:avLst/>
          </a:prstGeom>
        </p:spPr>
      </p:pic>
      <p:sp>
        <p:nvSpPr>
          <p:cNvPr id="12" name="CuadroTexto 11">
            <a:extLst>
              <a:ext uri="{FF2B5EF4-FFF2-40B4-BE49-F238E27FC236}">
                <a16:creationId xmlns:a16="http://schemas.microsoft.com/office/drawing/2014/main" id="{33C50C55-CB6B-B13C-43ED-F4B40BBD705F}"/>
              </a:ext>
            </a:extLst>
          </p:cNvPr>
          <p:cNvSpPr txBox="1"/>
          <p:nvPr/>
        </p:nvSpPr>
        <p:spPr>
          <a:xfrm>
            <a:off x="7737231" y="5138410"/>
            <a:ext cx="4602829" cy="1015663"/>
          </a:xfrm>
          <a:prstGeom prst="rect">
            <a:avLst/>
          </a:prstGeom>
          <a:noFill/>
        </p:spPr>
        <p:txBody>
          <a:bodyPr wrap="square" rtlCol="0">
            <a:spAutoFit/>
          </a:bodyPr>
          <a:lstStyle/>
          <a:p>
            <a:r>
              <a:rPr lang="es-ES" sz="2000" b="1" dirty="0">
                <a:ln w="9525">
                  <a:solidFill>
                    <a:schemeClr val="tx1"/>
                  </a:solidFill>
                  <a:prstDash val="solid"/>
                </a:ln>
                <a:solidFill>
                  <a:schemeClr val="bg1"/>
                </a:solidFill>
                <a:latin typeface="Arial" panose="020B0604020202020204" pitchFamily="34" charset="0"/>
                <a:cs typeface="Arial" panose="020B0604020202020204" pitchFamily="34" charset="0"/>
              </a:rPr>
              <a:t>Integrantes:</a:t>
            </a:r>
          </a:p>
          <a:p>
            <a:r>
              <a:rPr lang="es-ES" sz="2000" b="1" dirty="0">
                <a:ln w="9525">
                  <a:solidFill>
                    <a:schemeClr val="tx1"/>
                  </a:solidFill>
                  <a:prstDash val="solid"/>
                </a:ln>
                <a:solidFill>
                  <a:schemeClr val="bg1"/>
                </a:solidFill>
                <a:latin typeface="Arial" panose="020B0604020202020204" pitchFamily="34" charset="0"/>
                <a:cs typeface="Arial" panose="020B0604020202020204" pitchFamily="34" charset="0"/>
              </a:rPr>
              <a:t>Porfirio Zamarra C.I 25.566.986</a:t>
            </a:r>
          </a:p>
          <a:p>
            <a:endParaRPr lang="es-VE" sz="2000" b="1" dirty="0">
              <a:ln>
                <a:solidFill>
                  <a:schemeClr val="tx2"/>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015C7FBD-487A-AE93-EFF7-F0CEC6889121}"/>
              </a:ext>
            </a:extLst>
          </p:cNvPr>
          <p:cNvSpPr/>
          <p:nvPr/>
        </p:nvSpPr>
        <p:spPr>
          <a:xfrm>
            <a:off x="2969987" y="3656378"/>
            <a:ext cx="6252033" cy="707886"/>
          </a:xfrm>
          <a:prstGeom prst="rect">
            <a:avLst/>
          </a:prstGeom>
          <a:noFill/>
          <a:ln>
            <a:noFill/>
          </a:ln>
        </p:spPr>
        <p:txBody>
          <a:bodyPr wrap="none" lIns="91440" tIns="45720" rIns="91440" bIns="45720">
            <a:spAutoFit/>
          </a:bodyPr>
          <a:lstStyle/>
          <a:p>
            <a:pPr algn="ctr"/>
            <a:r>
              <a:rPr lang="es-ES" sz="4000" b="1" dirty="0">
                <a:ln w="9525">
                  <a:solidFill>
                    <a:schemeClr val="tx1"/>
                  </a:solidFill>
                  <a:prstDash val="solid"/>
                </a:ln>
                <a:solidFill>
                  <a:schemeClr val="bg1"/>
                </a:solidFill>
                <a:latin typeface="Arial" panose="020B0604020202020204" pitchFamily="34" charset="0"/>
                <a:cs typeface="Arial" panose="020B0604020202020204" pitchFamily="34" charset="0"/>
              </a:rPr>
              <a:t>Contaminación del agua </a:t>
            </a:r>
          </a:p>
        </p:txBody>
      </p:sp>
      <p:sp>
        <p:nvSpPr>
          <p:cNvPr id="3" name="CuadroTexto 2">
            <a:extLst>
              <a:ext uri="{FF2B5EF4-FFF2-40B4-BE49-F238E27FC236}">
                <a16:creationId xmlns:a16="http://schemas.microsoft.com/office/drawing/2014/main" id="{068F210F-7C27-8816-029C-5DB1BD85DC36}"/>
              </a:ext>
            </a:extLst>
          </p:cNvPr>
          <p:cNvSpPr txBox="1"/>
          <p:nvPr/>
        </p:nvSpPr>
        <p:spPr>
          <a:xfrm>
            <a:off x="163773" y="5280653"/>
            <a:ext cx="4602829" cy="707886"/>
          </a:xfrm>
          <a:prstGeom prst="rect">
            <a:avLst/>
          </a:prstGeom>
          <a:noFill/>
        </p:spPr>
        <p:txBody>
          <a:bodyPr wrap="square" rtlCol="0">
            <a:spAutoFit/>
          </a:bodyPr>
          <a:lstStyle/>
          <a:p>
            <a:r>
              <a:rPr lang="es-ES" sz="2000" b="1" dirty="0">
                <a:ln w="0">
                  <a:solidFill>
                    <a:schemeClr val="tx1"/>
                  </a:solidFill>
                </a:ln>
                <a:solidFill>
                  <a:schemeClr val="bg1"/>
                </a:solidFill>
                <a:latin typeface="Arial" panose="020B0604020202020204" pitchFamily="34" charset="0"/>
                <a:cs typeface="Arial" panose="020B0604020202020204" pitchFamily="34" charset="0"/>
              </a:rPr>
              <a:t>Profesora:</a:t>
            </a:r>
          </a:p>
          <a:p>
            <a:r>
              <a:rPr lang="es-ES" sz="2000" b="1" dirty="0">
                <a:ln w="0">
                  <a:solidFill>
                    <a:schemeClr val="tx1"/>
                  </a:solidFill>
                </a:ln>
                <a:solidFill>
                  <a:schemeClr val="bg1"/>
                </a:solidFill>
                <a:latin typeface="Arial" panose="020B0604020202020204" pitchFamily="34" charset="0"/>
                <a:cs typeface="Arial" panose="020B0604020202020204" pitchFamily="34" charset="0"/>
              </a:rPr>
              <a:t>Arlenis crespo</a:t>
            </a:r>
          </a:p>
        </p:txBody>
      </p:sp>
    </p:spTree>
    <p:extLst>
      <p:ext uri="{BB962C8B-B14F-4D97-AF65-F5344CB8AC3E}">
        <p14:creationId xmlns:p14="http://schemas.microsoft.com/office/powerpoint/2010/main" val="144371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0C0D-71D9-8901-DF59-78E71950627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2B419D1-2810-70C3-FE48-B1040D6A9EFF}"/>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2E4F570-9524-078A-5F00-7878DF5DEB22}"/>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Comparación del agua comercial y de chorro.</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DAB4F0B9-91B7-BE13-7865-4EDA15813C5D}"/>
              </a:ext>
            </a:extLst>
          </p:cNvPr>
          <p:cNvPicPr>
            <a:picLocks noChangeAspect="1"/>
          </p:cNvPicPr>
          <p:nvPr/>
        </p:nvPicPr>
        <p:blipFill>
          <a:blip r:embed="rId3">
            <a:extLst>
              <a:ext uri="{28A0092B-C50C-407E-A947-70E740481C1C}">
                <a14:useLocalDpi xmlns:a14="http://schemas.microsoft.com/office/drawing/2010/main" val="0"/>
              </a:ext>
            </a:extLst>
          </a:blip>
          <a:srcRect t="5173" b="21393"/>
          <a:stretch/>
        </p:blipFill>
        <p:spPr>
          <a:xfrm>
            <a:off x="6864824" y="1122924"/>
            <a:ext cx="4926842" cy="5036024"/>
          </a:xfrm>
          <a:prstGeom prst="rect">
            <a:avLst/>
          </a:prstGeom>
        </p:spPr>
      </p:pic>
      <p:sp>
        <p:nvSpPr>
          <p:cNvPr id="5" name="CuadroTexto 4">
            <a:extLst>
              <a:ext uri="{FF2B5EF4-FFF2-40B4-BE49-F238E27FC236}">
                <a16:creationId xmlns:a16="http://schemas.microsoft.com/office/drawing/2014/main" id="{D51FA8F5-3FC9-066E-E68C-19ED5BF1BAAB}"/>
              </a:ext>
            </a:extLst>
          </p:cNvPr>
          <p:cNvSpPr txBox="1"/>
          <p:nvPr/>
        </p:nvSpPr>
        <p:spPr>
          <a:xfrm>
            <a:off x="7042245" y="5431809"/>
            <a:ext cx="2142698" cy="400110"/>
          </a:xfrm>
          <a:prstGeom prst="rect">
            <a:avLst/>
          </a:prstGeom>
          <a:solidFill>
            <a:schemeClr val="bg1"/>
          </a:solidFill>
        </p:spPr>
        <p:txBody>
          <a:bodyPr wrap="square" rtlCol="0">
            <a:spAutoFit/>
          </a:bodyPr>
          <a:lstStyle/>
          <a:p>
            <a:r>
              <a:rPr lang="es-ES" sz="2000" dirty="0">
                <a:latin typeface="Arial" panose="020B0604020202020204" pitchFamily="34" charset="0"/>
                <a:cs typeface="Arial" panose="020B0604020202020204" pitchFamily="34" charset="0"/>
              </a:rPr>
              <a:t>Agua del chorro.</a:t>
            </a:r>
            <a:endParaRPr lang="es-VE" sz="20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8683FCC4-4EF6-B0BA-BE03-5E2A0B9D7901}"/>
              </a:ext>
            </a:extLst>
          </p:cNvPr>
          <p:cNvSpPr txBox="1"/>
          <p:nvPr/>
        </p:nvSpPr>
        <p:spPr>
          <a:xfrm>
            <a:off x="9616599" y="5431809"/>
            <a:ext cx="2033515" cy="400110"/>
          </a:xfrm>
          <a:prstGeom prst="rect">
            <a:avLst/>
          </a:prstGeom>
          <a:solidFill>
            <a:schemeClr val="bg1"/>
          </a:solidFill>
        </p:spPr>
        <p:txBody>
          <a:bodyPr wrap="square" rtlCol="0">
            <a:spAutoFit/>
          </a:bodyPr>
          <a:lstStyle/>
          <a:p>
            <a:r>
              <a:rPr lang="es-ES" sz="2000" dirty="0">
                <a:latin typeface="Arial" panose="020B0604020202020204" pitchFamily="34" charset="0"/>
                <a:cs typeface="Arial" panose="020B0604020202020204" pitchFamily="34" charset="0"/>
              </a:rPr>
              <a:t>Agua comercial.</a:t>
            </a:r>
            <a:endParaRPr lang="es-VE" sz="2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61704A14-5929-1D5A-7AB7-1DC1D6402B3B}"/>
              </a:ext>
            </a:extLst>
          </p:cNvPr>
          <p:cNvSpPr txBox="1"/>
          <p:nvPr/>
        </p:nvSpPr>
        <p:spPr>
          <a:xfrm>
            <a:off x="457202" y="1027390"/>
            <a:ext cx="6257498" cy="2805320"/>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Como se muestra en la figura se encuentra dos tipos de agua recolectada en diferentes lugares o tratada previamente. el agua del chorro  posee una ligera coloración y olor a minerales. En cambio, al agua comercial no posee coloración ni olor.</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89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29D00-B5E8-A855-B37D-390C11AE3E7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3DF2F0C-F0D3-AC82-B0E4-F5DC9DF0B23D}"/>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FC6B13-79AA-DCE8-C1CF-76DE7CE492D4}"/>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Tabla de datos.</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6EFABFF4-E599-1883-8554-6CD5D346EDD0}"/>
              </a:ext>
            </a:extLst>
          </p:cNvPr>
          <p:cNvGraphicFramePr>
            <a:graphicFrameLocks noGrp="1"/>
          </p:cNvGraphicFramePr>
          <p:nvPr>
            <p:extLst>
              <p:ext uri="{D42A27DB-BD31-4B8C-83A1-F6EECF244321}">
                <p14:modId xmlns:p14="http://schemas.microsoft.com/office/powerpoint/2010/main" val="2730719417"/>
              </p:ext>
            </p:extLst>
          </p:nvPr>
        </p:nvGraphicFramePr>
        <p:xfrm>
          <a:off x="581891" y="1195339"/>
          <a:ext cx="10903528" cy="3959937"/>
        </p:xfrm>
        <a:graphic>
          <a:graphicData uri="http://schemas.openxmlformats.org/drawingml/2006/table">
            <a:tbl>
              <a:tblPr firstRow="1" bandRow="1">
                <a:tableStyleId>{5C22544A-7EE6-4342-B048-85BDC9FD1C3A}</a:tableStyleId>
              </a:tblPr>
              <a:tblGrid>
                <a:gridCol w="5451764">
                  <a:extLst>
                    <a:ext uri="{9D8B030D-6E8A-4147-A177-3AD203B41FA5}">
                      <a16:colId xmlns:a16="http://schemas.microsoft.com/office/drawing/2014/main" val="343415005"/>
                    </a:ext>
                  </a:extLst>
                </a:gridCol>
                <a:gridCol w="5451764">
                  <a:extLst>
                    <a:ext uri="{9D8B030D-6E8A-4147-A177-3AD203B41FA5}">
                      <a16:colId xmlns:a16="http://schemas.microsoft.com/office/drawing/2014/main" val="2572254135"/>
                    </a:ext>
                  </a:extLst>
                </a:gridCol>
              </a:tblGrid>
              <a:tr h="0">
                <a:tc>
                  <a:txBody>
                    <a:bodyPr/>
                    <a:lstStyle/>
                    <a:p>
                      <a:pPr algn="ctr"/>
                      <a:r>
                        <a:rPr lang="es-ES" sz="2000" dirty="0">
                          <a:latin typeface="Arial" panose="020B0604020202020204" pitchFamily="34" charset="0"/>
                          <a:cs typeface="Arial" panose="020B0604020202020204" pitchFamily="34" charset="0"/>
                        </a:rPr>
                        <a:t>Nombre</a:t>
                      </a:r>
                      <a:endParaRPr lang="es-VE" sz="2000" dirty="0">
                        <a:latin typeface="Arial" panose="020B0604020202020204" pitchFamily="34" charset="0"/>
                        <a:cs typeface="Arial" panose="020B0604020202020204" pitchFamily="34" charset="0"/>
                      </a:endParaRPr>
                    </a:p>
                  </a:txBody>
                  <a:tcPr/>
                </a:tc>
                <a:tc>
                  <a:txBody>
                    <a:bodyPr/>
                    <a:lstStyle/>
                    <a:p>
                      <a:pPr algn="ctr"/>
                      <a:r>
                        <a:rPr lang="es-ES" sz="2000" dirty="0">
                          <a:latin typeface="Arial" panose="020B0604020202020204" pitchFamily="34" charset="0"/>
                          <a:cs typeface="Arial" panose="020B0604020202020204" pitchFamily="34" charset="0"/>
                        </a:rPr>
                        <a:t>Peso</a:t>
                      </a:r>
                      <a:endParaRPr lang="es-V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3140331"/>
                  </a:ext>
                </a:extLst>
              </a:tr>
              <a:tr h="370840">
                <a:tc>
                  <a:txBody>
                    <a:bodyPr/>
                    <a:lstStyle/>
                    <a:p>
                      <a:pPr marL="457200" algn="l">
                        <a:lnSpc>
                          <a:spcPct val="120000"/>
                        </a:lnSpc>
                      </a:pP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Peso del colador limpio (</a:t>
                      </a:r>
                      <a:r>
                        <a:rPr lang="es-VE" sz="2000" b="1"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Pcl</a:t>
                      </a: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1)</a:t>
                      </a:r>
                    </a:p>
                  </a:txBody>
                  <a:tcPr marL="68580" marR="68580" marT="0" marB="0"/>
                </a:tc>
                <a:tc>
                  <a:txBody>
                    <a:bodyPr/>
                    <a:lstStyle/>
                    <a:p>
                      <a:pPr marL="457200" algn="l">
                        <a:lnSpc>
                          <a:spcPct val="120000"/>
                        </a:lnSpc>
                        <a:spcAft>
                          <a:spcPts val="1000"/>
                        </a:spcAft>
                      </a:pP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35</a:t>
                      </a:r>
                    </a:p>
                  </a:txBody>
                  <a:tcPr marL="68580" marR="68580" marT="0" marB="0"/>
                </a:tc>
                <a:extLst>
                  <a:ext uri="{0D108BD9-81ED-4DB2-BD59-A6C34878D82A}">
                    <a16:rowId xmlns:a16="http://schemas.microsoft.com/office/drawing/2014/main" val="4106505373"/>
                  </a:ext>
                </a:extLst>
              </a:tr>
              <a:tr h="370840">
                <a:tc>
                  <a:txBody>
                    <a:bodyPr/>
                    <a:lstStyle/>
                    <a:p>
                      <a:pPr marL="457200" algn="l">
                        <a:lnSpc>
                          <a:spcPct val="120000"/>
                        </a:lnSpc>
                      </a:pP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Peso del colador limpio (</a:t>
                      </a:r>
                      <a:r>
                        <a:rPr lang="es-VE" sz="2000" b="1"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Pcl</a:t>
                      </a: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2)</a:t>
                      </a:r>
                    </a:p>
                  </a:txBody>
                  <a:tcPr marL="68580" marR="68580" marT="0" marB="0"/>
                </a:tc>
                <a:tc>
                  <a:txBody>
                    <a:bodyPr/>
                    <a:lstStyle/>
                    <a:p>
                      <a:pPr marL="457200" algn="l">
                        <a:lnSpc>
                          <a:spcPct val="120000"/>
                        </a:lnSpc>
                        <a:spcAft>
                          <a:spcPts val="1000"/>
                        </a:spcAft>
                      </a:pP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25</a:t>
                      </a:r>
                    </a:p>
                  </a:txBody>
                  <a:tcPr marL="68580" marR="68580" marT="0" marB="0"/>
                </a:tc>
                <a:extLst>
                  <a:ext uri="{0D108BD9-81ED-4DB2-BD59-A6C34878D82A}">
                    <a16:rowId xmlns:a16="http://schemas.microsoft.com/office/drawing/2014/main" val="1751450964"/>
                  </a:ext>
                </a:extLst>
              </a:tr>
              <a:tr h="520777">
                <a:tc>
                  <a:txBody>
                    <a:bodyPr/>
                    <a:lstStyle/>
                    <a:p>
                      <a:pPr marL="457200" algn="l">
                        <a:lnSpc>
                          <a:spcPct val="120000"/>
                        </a:lnSpc>
                      </a:pP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Peso del colador limpio (</a:t>
                      </a:r>
                      <a:r>
                        <a:rPr lang="es-VE" sz="2000" b="1"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Pcl</a:t>
                      </a: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3)</a:t>
                      </a:r>
                    </a:p>
                  </a:txBody>
                  <a:tcPr marL="68580" marR="68580" marT="0" marB="0"/>
                </a:tc>
                <a:tc>
                  <a:txBody>
                    <a:bodyPr/>
                    <a:lstStyle/>
                    <a:p>
                      <a:pPr marL="457200" algn="l">
                        <a:lnSpc>
                          <a:spcPct val="120000"/>
                        </a:lnSpc>
                        <a:spcAft>
                          <a:spcPts val="1000"/>
                        </a:spcAft>
                      </a:pPr>
                      <a:r>
                        <a:rPr lang="es-VE" sz="20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15</a:t>
                      </a:r>
                    </a:p>
                  </a:txBody>
                  <a:tcPr marL="68580" marR="68580" marT="0" marB="0"/>
                </a:tc>
                <a:extLst>
                  <a:ext uri="{0D108BD9-81ED-4DB2-BD59-A6C34878D82A}">
                    <a16:rowId xmlns:a16="http://schemas.microsoft.com/office/drawing/2014/main" val="2697256821"/>
                  </a:ext>
                </a:extLst>
              </a:tr>
              <a:tr h="370840">
                <a:tc>
                  <a:txBody>
                    <a:bodyPr/>
                    <a:lstStyle/>
                    <a:p>
                      <a:pPr marL="457200" algn="l">
                        <a:lnSpc>
                          <a:spcPct val="120000"/>
                        </a:lnSpc>
                      </a:pPr>
                      <a:r>
                        <a:rPr lang="es-VE" sz="2000" b="1" dirty="0">
                          <a:effectLst/>
                          <a:latin typeface="Arial" panose="020B0604020202020204" pitchFamily="34" charset="0"/>
                          <a:ea typeface="MS Mincho" panose="02020609040205080304" pitchFamily="49" charset="-128"/>
                          <a:cs typeface="Arial" panose="020B0604020202020204" pitchFamily="34" charset="0"/>
                        </a:rPr>
                        <a:t>Peso del colador con residuos  (</a:t>
                      </a:r>
                      <a:r>
                        <a:rPr lang="es-VE" sz="2000" b="1" dirty="0" err="1">
                          <a:effectLst/>
                          <a:latin typeface="Arial" panose="020B0604020202020204" pitchFamily="34" charset="0"/>
                          <a:ea typeface="MS Mincho" panose="02020609040205080304" pitchFamily="49" charset="-128"/>
                          <a:cs typeface="Arial" panose="020B0604020202020204" pitchFamily="34" charset="0"/>
                        </a:rPr>
                        <a:t>Pcr</a:t>
                      </a:r>
                      <a:r>
                        <a:rPr lang="es-VE" sz="2000" b="1" dirty="0">
                          <a:effectLst/>
                          <a:latin typeface="Arial" panose="020B0604020202020204" pitchFamily="34" charset="0"/>
                          <a:ea typeface="MS Mincho" panose="02020609040205080304" pitchFamily="49" charset="-128"/>
                          <a:cs typeface="Arial" panose="020B0604020202020204" pitchFamily="34" charset="0"/>
                        </a:rPr>
                        <a:t> 1)</a:t>
                      </a:r>
                    </a:p>
                  </a:txBody>
                  <a:tcPr marL="68580" marR="68580" marT="0" marB="0"/>
                </a:tc>
                <a:tc>
                  <a:txBody>
                    <a:bodyPr/>
                    <a:lstStyle/>
                    <a:p>
                      <a:pPr marL="457200" algn="l">
                        <a:lnSpc>
                          <a:spcPct val="120000"/>
                        </a:lnSpc>
                        <a:spcAft>
                          <a:spcPts val="1000"/>
                        </a:spcAft>
                      </a:pPr>
                      <a:r>
                        <a:rPr lang="es-VE" sz="2000" b="1" dirty="0">
                          <a:effectLst/>
                          <a:latin typeface="Arial" panose="020B0604020202020204" pitchFamily="34" charset="0"/>
                          <a:ea typeface="MS Mincho" panose="02020609040205080304" pitchFamily="49" charset="-128"/>
                          <a:cs typeface="Arial" panose="020B0604020202020204" pitchFamily="34" charset="0"/>
                        </a:rPr>
                        <a:t>                             50</a:t>
                      </a:r>
                    </a:p>
                  </a:txBody>
                  <a:tcPr marL="68580" marR="68580" marT="0" marB="0"/>
                </a:tc>
                <a:extLst>
                  <a:ext uri="{0D108BD9-81ED-4DB2-BD59-A6C34878D82A}">
                    <a16:rowId xmlns:a16="http://schemas.microsoft.com/office/drawing/2014/main" val="555944516"/>
                  </a:ext>
                </a:extLst>
              </a:tr>
              <a:tr h="370840">
                <a:tc>
                  <a:txBody>
                    <a:bodyPr/>
                    <a:lstStyle/>
                    <a:p>
                      <a:pPr marL="457200" algn="l">
                        <a:lnSpc>
                          <a:spcPct val="120000"/>
                        </a:lnSpc>
                      </a:pPr>
                      <a:r>
                        <a:rPr lang="es-ES" sz="2000" b="1" dirty="0">
                          <a:effectLst/>
                          <a:latin typeface="Arial" panose="020B0604020202020204" pitchFamily="34" charset="0"/>
                          <a:ea typeface="MS Mincho" panose="02020609040205080304" pitchFamily="49" charset="-128"/>
                          <a:cs typeface="Arial" panose="020B0604020202020204" pitchFamily="34" charset="0"/>
                        </a:rPr>
                        <a:t>Peso del colador con residuos </a:t>
                      </a:r>
                      <a:r>
                        <a:rPr lang="es-VE" sz="2000" b="1" dirty="0">
                          <a:effectLst/>
                          <a:latin typeface="Arial" panose="020B0604020202020204" pitchFamily="34" charset="0"/>
                          <a:ea typeface="MS Mincho" panose="02020609040205080304" pitchFamily="49" charset="-128"/>
                          <a:cs typeface="Arial" panose="020B0604020202020204" pitchFamily="34" charset="0"/>
                        </a:rPr>
                        <a:t> (</a:t>
                      </a:r>
                      <a:r>
                        <a:rPr lang="es-VE" sz="2000" b="1" dirty="0" err="1">
                          <a:effectLst/>
                          <a:latin typeface="Arial" panose="020B0604020202020204" pitchFamily="34" charset="0"/>
                          <a:ea typeface="MS Mincho" panose="02020609040205080304" pitchFamily="49" charset="-128"/>
                          <a:cs typeface="Arial" panose="020B0604020202020204" pitchFamily="34" charset="0"/>
                        </a:rPr>
                        <a:t>Pcr</a:t>
                      </a:r>
                      <a:r>
                        <a:rPr lang="es-VE" sz="2000" b="1" dirty="0">
                          <a:effectLst/>
                          <a:latin typeface="Arial" panose="020B0604020202020204" pitchFamily="34" charset="0"/>
                          <a:ea typeface="MS Mincho" panose="02020609040205080304" pitchFamily="49" charset="-128"/>
                          <a:cs typeface="Arial" panose="020B0604020202020204" pitchFamily="34" charset="0"/>
                        </a:rPr>
                        <a:t> 2)</a:t>
                      </a:r>
                    </a:p>
                  </a:txBody>
                  <a:tcPr marL="68580" marR="68580" marT="0" marB="0"/>
                </a:tc>
                <a:tc>
                  <a:txBody>
                    <a:bodyPr/>
                    <a:lstStyle/>
                    <a:p>
                      <a:pPr marL="457200" algn="l">
                        <a:lnSpc>
                          <a:spcPct val="120000"/>
                        </a:lnSpc>
                        <a:spcAft>
                          <a:spcPts val="1000"/>
                        </a:spcAft>
                      </a:pPr>
                      <a:r>
                        <a:rPr lang="es-VE" sz="2000" b="1" dirty="0">
                          <a:effectLst/>
                          <a:latin typeface="Arial" panose="020B0604020202020204" pitchFamily="34" charset="0"/>
                          <a:ea typeface="MS Mincho" panose="02020609040205080304" pitchFamily="49" charset="-128"/>
                          <a:cs typeface="Arial" panose="020B0604020202020204" pitchFamily="34" charset="0"/>
                        </a:rPr>
                        <a:t>                             25</a:t>
                      </a:r>
                    </a:p>
                  </a:txBody>
                  <a:tcPr marL="68580" marR="68580" marT="0" marB="0"/>
                </a:tc>
                <a:extLst>
                  <a:ext uri="{0D108BD9-81ED-4DB2-BD59-A6C34878D82A}">
                    <a16:rowId xmlns:a16="http://schemas.microsoft.com/office/drawing/2014/main" val="3275644366"/>
                  </a:ext>
                </a:extLst>
              </a:tr>
              <a:tr h="370840">
                <a:tc>
                  <a:txBody>
                    <a:bodyPr/>
                    <a:lstStyle/>
                    <a:p>
                      <a:pPr marL="457200" algn="l">
                        <a:lnSpc>
                          <a:spcPct val="120000"/>
                        </a:lnSpc>
                      </a:pPr>
                      <a:r>
                        <a:rPr lang="es-ES" sz="2000" b="1" dirty="0">
                          <a:effectLst/>
                          <a:latin typeface="Arial" panose="020B0604020202020204" pitchFamily="34" charset="0"/>
                          <a:ea typeface="MS Mincho" panose="02020609040205080304" pitchFamily="49" charset="-128"/>
                          <a:cs typeface="Arial" panose="020B0604020202020204" pitchFamily="34" charset="0"/>
                        </a:rPr>
                        <a:t>Peso del colador con residuos </a:t>
                      </a:r>
                      <a:r>
                        <a:rPr lang="es-VE" sz="2000" b="1" dirty="0">
                          <a:effectLst/>
                          <a:latin typeface="Arial" panose="020B0604020202020204" pitchFamily="34" charset="0"/>
                          <a:ea typeface="MS Mincho" panose="02020609040205080304" pitchFamily="49" charset="-128"/>
                          <a:cs typeface="Arial" panose="020B0604020202020204" pitchFamily="34" charset="0"/>
                        </a:rPr>
                        <a:t> (</a:t>
                      </a:r>
                      <a:r>
                        <a:rPr lang="es-VE" sz="2000" b="1" dirty="0" err="1">
                          <a:effectLst/>
                          <a:latin typeface="Arial" panose="020B0604020202020204" pitchFamily="34" charset="0"/>
                          <a:ea typeface="MS Mincho" panose="02020609040205080304" pitchFamily="49" charset="-128"/>
                          <a:cs typeface="Arial" panose="020B0604020202020204" pitchFamily="34" charset="0"/>
                        </a:rPr>
                        <a:t>Pcr</a:t>
                      </a:r>
                      <a:r>
                        <a:rPr lang="es-VE" sz="2000" b="1" dirty="0">
                          <a:effectLst/>
                          <a:latin typeface="Arial" panose="020B0604020202020204" pitchFamily="34" charset="0"/>
                          <a:ea typeface="MS Mincho" panose="02020609040205080304" pitchFamily="49" charset="-128"/>
                          <a:cs typeface="Arial" panose="020B0604020202020204" pitchFamily="34" charset="0"/>
                        </a:rPr>
                        <a:t> 3)</a:t>
                      </a:r>
                    </a:p>
                  </a:txBody>
                  <a:tcPr marL="68580" marR="68580" marT="0" marB="0"/>
                </a:tc>
                <a:tc>
                  <a:txBody>
                    <a:bodyPr/>
                    <a:lstStyle/>
                    <a:p>
                      <a:pPr marL="457200" algn="l">
                        <a:lnSpc>
                          <a:spcPct val="120000"/>
                        </a:lnSpc>
                        <a:spcAft>
                          <a:spcPts val="1000"/>
                        </a:spcAft>
                      </a:pPr>
                      <a:r>
                        <a:rPr lang="es-VE" sz="2000" b="1" dirty="0">
                          <a:effectLst/>
                          <a:latin typeface="Arial" panose="020B0604020202020204" pitchFamily="34" charset="0"/>
                          <a:ea typeface="MS Mincho" panose="02020609040205080304" pitchFamily="49" charset="-128"/>
                          <a:cs typeface="Arial" panose="020B0604020202020204" pitchFamily="34" charset="0"/>
                        </a:rPr>
                        <a:t>                             15</a:t>
                      </a:r>
                    </a:p>
                  </a:txBody>
                  <a:tcPr marL="68580" marR="68580" marT="0" marB="0"/>
                </a:tc>
                <a:extLst>
                  <a:ext uri="{0D108BD9-81ED-4DB2-BD59-A6C34878D82A}">
                    <a16:rowId xmlns:a16="http://schemas.microsoft.com/office/drawing/2014/main" val="3850787530"/>
                  </a:ext>
                </a:extLst>
              </a:tr>
              <a:tr h="370840">
                <a:tc>
                  <a:txBody>
                    <a:bodyPr/>
                    <a:lstStyle/>
                    <a:p>
                      <a:pPr algn="l"/>
                      <a:r>
                        <a:rPr lang="es-ES" sz="2000" b="1" dirty="0">
                          <a:latin typeface="Arial" panose="020B0604020202020204" pitchFamily="34" charset="0"/>
                          <a:cs typeface="Arial" panose="020B0604020202020204" pitchFamily="34" charset="0"/>
                        </a:rPr>
                        <a:t>      Peso de filtro de tela usado (</a:t>
                      </a:r>
                      <a:r>
                        <a:rPr lang="es-ES" sz="2000" b="1" dirty="0" err="1">
                          <a:latin typeface="Arial" panose="020B0604020202020204" pitchFamily="34" charset="0"/>
                          <a:cs typeface="Arial" panose="020B0604020202020204" pitchFamily="34" charset="0"/>
                        </a:rPr>
                        <a:t>Pfth</a:t>
                      </a:r>
                      <a:r>
                        <a:rPr lang="es-ES" sz="2000" b="1" dirty="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a:txBody>
                  <a:tcPr/>
                </a:tc>
                <a:tc>
                  <a:txBody>
                    <a:bodyPr/>
                    <a:lstStyle/>
                    <a:p>
                      <a:pPr algn="l"/>
                      <a:r>
                        <a:rPr lang="es-ES" sz="2000" b="1" dirty="0">
                          <a:latin typeface="Arial" panose="020B0604020202020204" pitchFamily="34" charset="0"/>
                          <a:cs typeface="Arial" panose="020B0604020202020204" pitchFamily="34" charset="0"/>
                        </a:rPr>
                        <a:t>                                   35</a:t>
                      </a:r>
                      <a:endParaRPr lang="es-V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2833610"/>
                  </a:ext>
                </a:extLst>
              </a:tr>
              <a:tr h="370840">
                <a:tc>
                  <a:txBody>
                    <a:bodyPr/>
                    <a:lstStyle/>
                    <a:p>
                      <a:pPr algn="l"/>
                      <a:r>
                        <a:rPr lang="es-ES" sz="2000" b="1" dirty="0">
                          <a:latin typeface="Arial" panose="020B0604020202020204" pitchFamily="34" charset="0"/>
                          <a:cs typeface="Arial" panose="020B0604020202020204" pitchFamily="34" charset="0"/>
                        </a:rPr>
                        <a:t>      Peso de filtro papel húmedo (</a:t>
                      </a:r>
                      <a:r>
                        <a:rPr lang="es-ES" sz="2000" b="1" dirty="0" err="1">
                          <a:latin typeface="Arial" panose="020B0604020202020204" pitchFamily="34" charset="0"/>
                          <a:cs typeface="Arial" panose="020B0604020202020204" pitchFamily="34" charset="0"/>
                        </a:rPr>
                        <a:t>Pfprh</a:t>
                      </a:r>
                      <a:r>
                        <a:rPr lang="es-ES" sz="2000" b="1" dirty="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a:txBody>
                  <a:tcPr/>
                </a:tc>
                <a:tc>
                  <a:txBody>
                    <a:bodyPr/>
                    <a:lstStyle/>
                    <a:p>
                      <a:pPr algn="l"/>
                      <a:r>
                        <a:rPr lang="es-ES" sz="2000" b="1" dirty="0">
                          <a:latin typeface="Arial" panose="020B0604020202020204" pitchFamily="34" charset="0"/>
                          <a:cs typeface="Arial" panose="020B0604020202020204" pitchFamily="34" charset="0"/>
                        </a:rPr>
                        <a:t>                                     5</a:t>
                      </a:r>
                      <a:endParaRPr lang="es-V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3941415"/>
                  </a:ext>
                </a:extLst>
              </a:tr>
              <a:tr h="370840">
                <a:tc>
                  <a:txBody>
                    <a:bodyPr/>
                    <a:lstStyle/>
                    <a:p>
                      <a:pPr algn="l"/>
                      <a:r>
                        <a:rPr lang="es-ES" sz="2000" b="1" dirty="0">
                          <a:latin typeface="Arial" panose="020B0604020202020204" pitchFamily="34" charset="0"/>
                          <a:cs typeface="Arial" panose="020B0604020202020204" pitchFamily="34" charset="0"/>
                        </a:rPr>
                        <a:t>      Peso de filtro de papel seco (</a:t>
                      </a:r>
                      <a:r>
                        <a:rPr lang="es-ES" sz="2000" b="1" dirty="0" err="1">
                          <a:latin typeface="Arial" panose="020B0604020202020204" pitchFamily="34" charset="0"/>
                          <a:cs typeface="Arial" panose="020B0604020202020204" pitchFamily="34" charset="0"/>
                        </a:rPr>
                        <a:t>Pfprs</a:t>
                      </a:r>
                      <a:r>
                        <a:rPr lang="es-ES" sz="2000" b="1" dirty="0">
                          <a:latin typeface="Arial" panose="020B0604020202020204" pitchFamily="34" charset="0"/>
                          <a:cs typeface="Arial" panose="020B0604020202020204" pitchFamily="34" charset="0"/>
                        </a:rPr>
                        <a:t>)</a:t>
                      </a:r>
                      <a:endParaRPr lang="es-VE" sz="2000" b="1" dirty="0">
                        <a:latin typeface="Arial" panose="020B0604020202020204" pitchFamily="34" charset="0"/>
                        <a:cs typeface="Arial" panose="020B0604020202020204" pitchFamily="34" charset="0"/>
                      </a:endParaRPr>
                    </a:p>
                  </a:txBody>
                  <a:tcPr/>
                </a:tc>
                <a:tc>
                  <a:txBody>
                    <a:bodyPr/>
                    <a:lstStyle/>
                    <a:p>
                      <a:pPr algn="l"/>
                      <a:r>
                        <a:rPr lang="es-ES" sz="2000" b="1" dirty="0">
                          <a:latin typeface="Arial" panose="020B0604020202020204" pitchFamily="34" charset="0"/>
                          <a:cs typeface="Arial" panose="020B0604020202020204" pitchFamily="34" charset="0"/>
                        </a:rPr>
                        <a:t>                                     1</a:t>
                      </a:r>
                      <a:endParaRPr lang="es-V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0304212"/>
                  </a:ext>
                </a:extLst>
              </a:tr>
            </a:tbl>
          </a:graphicData>
        </a:graphic>
      </p:graphicFrame>
    </p:spTree>
    <p:extLst>
      <p:ext uri="{BB962C8B-B14F-4D97-AF65-F5344CB8AC3E}">
        <p14:creationId xmlns:p14="http://schemas.microsoft.com/office/powerpoint/2010/main" val="3986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40A0-E39C-E305-990C-8D149D254F1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5A23B9A-B2A3-951B-B6DC-6B67FECFF0F3}"/>
              </a:ext>
            </a:extLst>
          </p:cNvPr>
          <p:cNvPicPr>
            <a:picLocks noChangeAspect="1"/>
          </p:cNvPicPr>
          <p:nvPr/>
        </p:nvPicPr>
        <p:blipFill>
          <a:blip r:embed="rId2"/>
          <a:stretch>
            <a:fillRect/>
          </a:stretch>
        </p:blipFill>
        <p:spPr>
          <a:xfrm>
            <a:off x="0" y="-27296"/>
            <a:ext cx="12192000" cy="6885296"/>
          </a:xfrm>
          <a:prstGeom prst="rect">
            <a:avLst/>
          </a:prstGeom>
        </p:spPr>
      </p:pic>
      <p:sp>
        <p:nvSpPr>
          <p:cNvPr id="2" name="CuadroTexto 1">
            <a:extLst>
              <a:ext uri="{FF2B5EF4-FFF2-40B4-BE49-F238E27FC236}">
                <a16:creationId xmlns:a16="http://schemas.microsoft.com/office/drawing/2014/main" id="{215B7DDE-6292-6ED3-88F0-119E2E1C7F7F}"/>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Grafico de barras.</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graphicFrame>
        <p:nvGraphicFramePr>
          <p:cNvPr id="11" name="Gráfico 10">
            <a:extLst>
              <a:ext uri="{FF2B5EF4-FFF2-40B4-BE49-F238E27FC236}">
                <a16:creationId xmlns:a16="http://schemas.microsoft.com/office/drawing/2014/main" id="{725EEABC-5D9A-F404-18E3-2B35FC4F9FCB}"/>
              </a:ext>
            </a:extLst>
          </p:cNvPr>
          <p:cNvGraphicFramePr>
            <a:graphicFrameLocks/>
          </p:cNvGraphicFramePr>
          <p:nvPr>
            <p:extLst>
              <p:ext uri="{D42A27DB-BD31-4B8C-83A1-F6EECF244321}">
                <p14:modId xmlns:p14="http://schemas.microsoft.com/office/powerpoint/2010/main" val="291989172"/>
              </p:ext>
            </p:extLst>
          </p:nvPr>
        </p:nvGraphicFramePr>
        <p:xfrm>
          <a:off x="586854" y="1187355"/>
          <a:ext cx="10773873" cy="5036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33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5D13-24BC-DA37-BA45-4CEE67A84C0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D358A9E-92F1-3580-DFA0-6B6B29A423DF}"/>
              </a:ext>
            </a:extLst>
          </p:cNvPr>
          <p:cNvPicPr>
            <a:picLocks noChangeAspect="1"/>
          </p:cNvPicPr>
          <p:nvPr/>
        </p:nvPicPr>
        <p:blipFill>
          <a:blip r:embed="rId2"/>
          <a:stretch>
            <a:fillRect/>
          </a:stretch>
        </p:blipFill>
        <p:spPr>
          <a:xfrm>
            <a:off x="0" y="-27296"/>
            <a:ext cx="12192000" cy="6885296"/>
          </a:xfrm>
          <a:prstGeom prst="rect">
            <a:avLst/>
          </a:prstGeom>
        </p:spPr>
      </p:pic>
      <p:sp>
        <p:nvSpPr>
          <p:cNvPr id="2" name="CuadroTexto 1">
            <a:extLst>
              <a:ext uri="{FF2B5EF4-FFF2-40B4-BE49-F238E27FC236}">
                <a16:creationId xmlns:a16="http://schemas.microsoft.com/office/drawing/2014/main" id="{1C47900F-3935-0687-6882-F7ABCAB4DF1F}"/>
              </a:ext>
            </a:extLst>
          </p:cNvPr>
          <p:cNvSpPr txBox="1"/>
          <p:nvPr/>
        </p:nvSpPr>
        <p:spPr>
          <a:xfrm>
            <a:off x="457201" y="252085"/>
            <a:ext cx="10903527" cy="523220"/>
          </a:xfrm>
          <a:prstGeom prst="rect">
            <a:avLst/>
          </a:prstGeom>
          <a:noFill/>
        </p:spPr>
        <p:txBody>
          <a:bodyPr wrap="square" rtlCol="0">
            <a:spAutoFit/>
          </a:bodyPr>
          <a:lstStyle/>
          <a:p>
            <a:pPr algn="ctr"/>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Conclusión.</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FA929DC-91B6-9CC5-60C5-ABBB766D58C3}"/>
              </a:ext>
            </a:extLst>
          </p:cNvPr>
          <p:cNvSpPr txBox="1"/>
          <p:nvPr/>
        </p:nvSpPr>
        <p:spPr>
          <a:xfrm>
            <a:off x="457200" y="1027390"/>
            <a:ext cx="10903527" cy="3266985"/>
          </a:xfrm>
          <a:prstGeom prst="rect">
            <a:avLst/>
          </a:prstGeom>
          <a:noFill/>
        </p:spPr>
        <p:txBody>
          <a:bodyPr wrap="square" rtlCol="0">
            <a:spAutoFit/>
          </a:bodyPr>
          <a:lstStyle/>
          <a:p>
            <a:pPr>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Al finalizar el experimento del agua todavía tiene una coloración marrón, indicado que aun posee contamínate nocivos para el ambiente o uso personal. Como recomendación se emplear otros procedimientos para su trata. Una alternativa puede ser la ebullición del agua para eliminar mayor parte de los microorganismos, y repetir el mismo procedimiento anterior con herramientas mas precisas. Con ellos se puede minimizar la contaminación en el agua, aprovechando al máximo este recurso importante </a:t>
            </a:r>
            <a:r>
              <a:rPr lang="es-ES" sz="2000" b="1">
                <a:ln>
                  <a:solidFill>
                    <a:schemeClr val="tx1"/>
                  </a:solidFill>
                </a:ln>
                <a:solidFill>
                  <a:schemeClr val="bg1"/>
                </a:solidFill>
                <a:latin typeface="Arial" panose="020B0604020202020204" pitchFamily="34" charset="0"/>
                <a:cs typeface="Arial" panose="020B0604020202020204" pitchFamily="34" charset="0"/>
              </a:rPr>
              <a:t>para nuestras vidas.</a:t>
            </a:r>
            <a:endParaRPr lang="es-ES" sz="2000" b="1" dirty="0">
              <a:ln>
                <a:solidFill>
                  <a:schemeClr val="tx1"/>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30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43390-CAA3-2CA7-6DBB-56B0689561B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0595E79-1982-98B4-4F16-510DF45A9677}"/>
              </a:ext>
            </a:extLst>
          </p:cNvPr>
          <p:cNvPicPr>
            <a:picLocks noChangeAspect="1"/>
          </p:cNvPicPr>
          <p:nvPr/>
        </p:nvPicPr>
        <p:blipFill>
          <a:blip r:embed="rId2"/>
          <a:stretch>
            <a:fillRect/>
          </a:stretch>
        </p:blipFill>
        <p:spPr>
          <a:xfrm>
            <a:off x="0" y="0"/>
            <a:ext cx="12192000" cy="6858000"/>
          </a:xfrm>
          <a:prstGeom prst="rect">
            <a:avLst/>
          </a:prstGeom>
        </p:spPr>
      </p:pic>
      <p:sp>
        <p:nvSpPr>
          <p:cNvPr id="12" name="CuadroTexto 11">
            <a:extLst>
              <a:ext uri="{FF2B5EF4-FFF2-40B4-BE49-F238E27FC236}">
                <a16:creationId xmlns:a16="http://schemas.microsoft.com/office/drawing/2014/main" id="{E8704138-0ED4-D00E-A77A-6089A8898D0F}"/>
              </a:ext>
            </a:extLst>
          </p:cNvPr>
          <p:cNvSpPr txBox="1"/>
          <p:nvPr/>
        </p:nvSpPr>
        <p:spPr>
          <a:xfrm>
            <a:off x="457200" y="252085"/>
            <a:ext cx="8686800"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Objetivos del experimento.</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1F7C4696-6AD1-896C-425A-E3713CD6196A}"/>
              </a:ext>
            </a:extLst>
          </p:cNvPr>
          <p:cNvSpPr txBox="1"/>
          <p:nvPr/>
        </p:nvSpPr>
        <p:spPr>
          <a:xfrm>
            <a:off x="457200" y="1027390"/>
            <a:ext cx="10583839" cy="23436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Comprobar la capacidad de cada colador para retener los desperdicios.</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Comprobar la coloración del agua luego de los procesos empleados.</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 Verificar la cantidad de desechos que quedaron en el agua luego del proceso.</a:t>
            </a:r>
          </a:p>
          <a:p>
            <a:pPr marL="342900" indent="-342900">
              <a:lnSpc>
                <a:spcPct val="150000"/>
              </a:lnSpc>
              <a:buFont typeface="Arial" panose="020B0604020202020204" pitchFamily="34" charset="0"/>
              <a:buChar char="•"/>
            </a:pPr>
            <a:endParaRPr lang="es-ES" sz="2000" b="1" dirty="0">
              <a:ln>
                <a:solidFill>
                  <a:schemeClr val="tx1"/>
                </a:solidFill>
              </a:ln>
              <a:solidFill>
                <a:schemeClr val="bg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46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9535-7899-0376-9469-60EC627A5E5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1341B9F-4A16-8581-33A9-F10DF57498B6}"/>
              </a:ext>
            </a:extLst>
          </p:cNvPr>
          <p:cNvPicPr>
            <a:picLocks noChangeAspect="1"/>
          </p:cNvPicPr>
          <p:nvPr/>
        </p:nvPicPr>
        <p:blipFill>
          <a:blip r:embed="rId2"/>
          <a:stretch>
            <a:fillRect/>
          </a:stretch>
        </p:blipFill>
        <p:spPr>
          <a:xfrm>
            <a:off x="0" y="0"/>
            <a:ext cx="12192000" cy="6858000"/>
          </a:xfrm>
          <a:prstGeom prst="rect">
            <a:avLst/>
          </a:prstGeom>
        </p:spPr>
      </p:pic>
      <p:sp>
        <p:nvSpPr>
          <p:cNvPr id="12" name="CuadroTexto 11">
            <a:extLst>
              <a:ext uri="{FF2B5EF4-FFF2-40B4-BE49-F238E27FC236}">
                <a16:creationId xmlns:a16="http://schemas.microsoft.com/office/drawing/2014/main" id="{AC08718F-1F2E-779A-7EAC-9AF8C70DFB9D}"/>
              </a:ext>
            </a:extLst>
          </p:cNvPr>
          <p:cNvSpPr txBox="1"/>
          <p:nvPr/>
        </p:nvSpPr>
        <p:spPr>
          <a:xfrm>
            <a:off x="457200" y="252085"/>
            <a:ext cx="8686800"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Materiales para el experimento del desagüe.</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0C91142-7036-9C1D-B1BD-BFE1E388B09B}"/>
              </a:ext>
            </a:extLst>
          </p:cNvPr>
          <p:cNvSpPr txBox="1"/>
          <p:nvPr/>
        </p:nvSpPr>
        <p:spPr>
          <a:xfrm>
            <a:off x="457200" y="1027390"/>
            <a:ext cx="8158163" cy="2805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Dos litros de agua.</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Agua residual simulada.</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3 coladores de diferentes tamaños de abertura.</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Filtro de papel. </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Peso o balanza.</a:t>
            </a:r>
          </a:p>
          <a:p>
            <a:pPr marL="342900" indent="-342900">
              <a:lnSpc>
                <a:spcPct val="150000"/>
              </a:lnSpc>
              <a:buFont typeface="Arial" panose="020B0604020202020204" pitchFamily="34" charset="0"/>
              <a:buChar char="•"/>
            </a:pPr>
            <a:r>
              <a:rPr lang="es-ES" sz="2000" b="1" dirty="0">
                <a:ln>
                  <a:solidFill>
                    <a:schemeClr val="tx1"/>
                  </a:solidFill>
                </a:ln>
                <a:solidFill>
                  <a:schemeClr val="bg1"/>
                </a:solidFill>
                <a:latin typeface="Arial" panose="020B0604020202020204" pitchFamily="34" charset="0"/>
                <a:cs typeface="Arial" panose="020B0604020202020204" pitchFamily="34" charset="0"/>
              </a:rPr>
              <a:t>Una botella de agua comercial.</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0A78294-DA28-CB13-F4D5-F0A9A6E688F2}"/>
              </a:ext>
            </a:extLst>
          </p:cNvPr>
          <p:cNvPicPr>
            <a:picLocks noChangeAspect="1"/>
          </p:cNvPicPr>
          <p:nvPr/>
        </p:nvPicPr>
        <p:blipFill>
          <a:blip r:embed="rId3">
            <a:extLst>
              <a:ext uri="{28A0092B-C50C-407E-A947-70E740481C1C}">
                <a14:useLocalDpi xmlns:a14="http://schemas.microsoft.com/office/drawing/2010/main" val="0"/>
              </a:ext>
            </a:extLst>
          </a:blip>
          <a:srcRect b="25217"/>
          <a:stretch/>
        </p:blipFill>
        <p:spPr>
          <a:xfrm>
            <a:off x="7122319" y="1027390"/>
            <a:ext cx="4572000" cy="3976254"/>
          </a:xfrm>
          <a:prstGeom prst="rect">
            <a:avLst/>
          </a:prstGeom>
        </p:spPr>
      </p:pic>
    </p:spTree>
    <p:extLst>
      <p:ext uri="{BB962C8B-B14F-4D97-AF65-F5344CB8AC3E}">
        <p14:creationId xmlns:p14="http://schemas.microsoft.com/office/powerpoint/2010/main" val="152700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4D997-1CFD-DCD7-016C-E973701A6C4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FBE50AD-24F5-F484-24EC-2684F6F29073}"/>
              </a:ext>
            </a:extLst>
          </p:cNvPr>
          <p:cNvPicPr>
            <a:picLocks noChangeAspect="1"/>
          </p:cNvPicPr>
          <p:nvPr/>
        </p:nvPicPr>
        <p:blipFill>
          <a:blip r:embed="rId2"/>
          <a:stretch>
            <a:fillRect/>
          </a:stretch>
        </p:blipFill>
        <p:spPr>
          <a:xfrm>
            <a:off x="0" y="0"/>
            <a:ext cx="12192000" cy="6858000"/>
          </a:xfrm>
          <a:prstGeom prst="rect">
            <a:avLst/>
          </a:prstGeom>
        </p:spPr>
      </p:pic>
      <p:sp>
        <p:nvSpPr>
          <p:cNvPr id="12" name="CuadroTexto 11">
            <a:extLst>
              <a:ext uri="{FF2B5EF4-FFF2-40B4-BE49-F238E27FC236}">
                <a16:creationId xmlns:a16="http://schemas.microsoft.com/office/drawing/2014/main" id="{D0ADECA2-126D-20BA-F838-42D3F233D9FF}"/>
              </a:ext>
            </a:extLst>
          </p:cNvPr>
          <p:cNvSpPr txBox="1"/>
          <p:nvPr/>
        </p:nvSpPr>
        <p:spPr>
          <a:xfrm>
            <a:off x="457200" y="252085"/>
            <a:ext cx="8686800"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Preparación del agua residual simulada.</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30EA9A04-666B-C92D-9B23-8A3FDC14BF5A}"/>
              </a:ext>
            </a:extLst>
          </p:cNvPr>
          <p:cNvSpPr txBox="1"/>
          <p:nvPr/>
        </p:nvSpPr>
        <p:spPr>
          <a:xfrm>
            <a:off x="457201" y="1027390"/>
            <a:ext cx="6800849" cy="2805320"/>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Para la realización de este experimento se utilizo en la preparación del agua residual  simulada: Tierra, arena, papel, residuos de café y de alimentos. Se mezclo todos estos materiales y se dejo en reposo en pequeño periodo de tiempo (20min) para el proceso de colado. </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0BA6EF78-421E-2DE5-8D3F-B604BB61FDBD}"/>
              </a:ext>
            </a:extLst>
          </p:cNvPr>
          <p:cNvPicPr>
            <a:picLocks noChangeAspect="1"/>
          </p:cNvPicPr>
          <p:nvPr/>
        </p:nvPicPr>
        <p:blipFill>
          <a:blip r:embed="rId3">
            <a:extLst>
              <a:ext uri="{28A0092B-C50C-407E-A947-70E740481C1C}">
                <a14:useLocalDpi xmlns:a14="http://schemas.microsoft.com/office/drawing/2010/main" val="0"/>
              </a:ext>
            </a:extLst>
          </a:blip>
          <a:srcRect t="12978"/>
          <a:stretch/>
        </p:blipFill>
        <p:spPr>
          <a:xfrm>
            <a:off x="7882625" y="1113676"/>
            <a:ext cx="3160059" cy="4630648"/>
          </a:xfrm>
          <a:prstGeom prst="rect">
            <a:avLst/>
          </a:prstGeom>
        </p:spPr>
      </p:pic>
    </p:spTree>
    <p:extLst>
      <p:ext uri="{BB962C8B-B14F-4D97-AF65-F5344CB8AC3E}">
        <p14:creationId xmlns:p14="http://schemas.microsoft.com/office/powerpoint/2010/main" val="32111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1AC45-A29D-E701-A9E5-168E7262CE6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FF5ABDF-1B28-DB7A-2F89-C1DCC605FFEB}"/>
              </a:ext>
            </a:extLst>
          </p:cNvPr>
          <p:cNvPicPr>
            <a:picLocks noChangeAspect="1"/>
          </p:cNvPicPr>
          <p:nvPr/>
        </p:nvPicPr>
        <p:blipFill>
          <a:blip r:embed="rId2"/>
          <a:stretch>
            <a:fillRect/>
          </a:stretch>
        </p:blipFill>
        <p:spPr>
          <a:xfrm>
            <a:off x="0" y="0"/>
            <a:ext cx="12192000" cy="6858000"/>
          </a:xfrm>
          <a:prstGeom prst="rect">
            <a:avLst/>
          </a:prstGeom>
        </p:spPr>
      </p:pic>
      <p:sp>
        <p:nvSpPr>
          <p:cNvPr id="12" name="CuadroTexto 11">
            <a:extLst>
              <a:ext uri="{FF2B5EF4-FFF2-40B4-BE49-F238E27FC236}">
                <a16:creationId xmlns:a16="http://schemas.microsoft.com/office/drawing/2014/main" id="{1F68D8E3-2BD1-D38F-3FDD-66141A3CC8CF}"/>
              </a:ext>
            </a:extLst>
          </p:cNvPr>
          <p:cNvSpPr txBox="1"/>
          <p:nvPr/>
        </p:nvSpPr>
        <p:spPr>
          <a:xfrm>
            <a:off x="457199"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Proceso de separación con colador de diferentes aberturas 1.</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3503A42-20ED-C0BF-51D5-EE4008C63A4D}"/>
              </a:ext>
            </a:extLst>
          </p:cNvPr>
          <p:cNvSpPr txBox="1"/>
          <p:nvPr/>
        </p:nvSpPr>
        <p:spPr>
          <a:xfrm>
            <a:off x="457201" y="1027390"/>
            <a:ext cx="6800849" cy="2805320"/>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Antes de pasar la mezcla a otro recipiente se toma registro sobre el peso de los coladores sin utilizar. Se vierte la mezcla en el otro balde utilizado el primer colador (Pcl1) para observa la cantidad de solidos retenido en su transferencia, y luego se procede a tomar su peso con la cantidad de solidos obtenidos.</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E38A3191-2405-B64B-96E3-46693923EDC4}"/>
              </a:ext>
            </a:extLst>
          </p:cNvPr>
          <p:cNvPicPr>
            <a:picLocks noChangeAspect="1"/>
          </p:cNvPicPr>
          <p:nvPr/>
        </p:nvPicPr>
        <p:blipFill>
          <a:blip r:embed="rId3">
            <a:extLst>
              <a:ext uri="{28A0092B-C50C-407E-A947-70E740481C1C}">
                <a14:useLocalDpi xmlns:a14="http://schemas.microsoft.com/office/drawing/2010/main" val="0"/>
              </a:ext>
            </a:extLst>
          </a:blip>
          <a:srcRect t="8158" b="25783"/>
          <a:stretch/>
        </p:blipFill>
        <p:spPr>
          <a:xfrm>
            <a:off x="7715251" y="1163781"/>
            <a:ext cx="3463637" cy="4530437"/>
          </a:xfrm>
          <a:prstGeom prst="rect">
            <a:avLst/>
          </a:prstGeom>
        </p:spPr>
      </p:pic>
    </p:spTree>
    <p:extLst>
      <p:ext uri="{BB962C8B-B14F-4D97-AF65-F5344CB8AC3E}">
        <p14:creationId xmlns:p14="http://schemas.microsoft.com/office/powerpoint/2010/main" val="423042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3CC59-1866-3AF3-34FA-453A9831034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CDC620B-B705-B9F8-8E7E-5DA258039FE2}"/>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F58837B-502D-E2C9-EAEF-FE4592E41928}"/>
              </a:ext>
            </a:extLst>
          </p:cNvPr>
          <p:cNvSpPr txBox="1"/>
          <p:nvPr/>
        </p:nvSpPr>
        <p:spPr>
          <a:xfrm>
            <a:off x="457201" y="1027390"/>
            <a:ext cx="10557163" cy="1420325"/>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Con otro Balde limpio y otro colador se repite el mismo proceso, como  resultado se obtuvo una menor cantidad de solidos retenidos en el colador y se procede a tomar registro sobre el peso del mismo.</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C816612C-BA41-B3C6-E0C1-8CD40B69B9CE}"/>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Proceso de separación con colador de diferentes aberturas 2.</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6D4C437-D751-E0BB-C6B0-B71154D6C479}"/>
              </a:ext>
            </a:extLst>
          </p:cNvPr>
          <p:cNvPicPr>
            <a:picLocks noChangeAspect="1"/>
          </p:cNvPicPr>
          <p:nvPr/>
        </p:nvPicPr>
        <p:blipFill>
          <a:blip r:embed="rId3">
            <a:extLst>
              <a:ext uri="{28A0092B-C50C-407E-A947-70E740481C1C}">
                <a14:useLocalDpi xmlns:a14="http://schemas.microsoft.com/office/drawing/2010/main" val="0"/>
              </a:ext>
            </a:extLst>
          </a:blip>
          <a:srcRect t="9399"/>
          <a:stretch/>
        </p:blipFill>
        <p:spPr>
          <a:xfrm>
            <a:off x="3394364" y="2576945"/>
            <a:ext cx="5661447" cy="4028970"/>
          </a:xfrm>
          <a:prstGeom prst="rect">
            <a:avLst/>
          </a:prstGeom>
        </p:spPr>
      </p:pic>
    </p:spTree>
    <p:extLst>
      <p:ext uri="{BB962C8B-B14F-4D97-AF65-F5344CB8AC3E}">
        <p14:creationId xmlns:p14="http://schemas.microsoft.com/office/powerpoint/2010/main" val="390677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DA090-B514-38DD-7D6E-93942C97DD7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14A7A0B-F103-93DA-D1F8-695C82E5B326}"/>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1DC8DBE-BE54-FA37-08BF-78C98877B467}"/>
              </a:ext>
            </a:extLst>
          </p:cNvPr>
          <p:cNvSpPr txBox="1"/>
          <p:nvPr/>
        </p:nvSpPr>
        <p:spPr>
          <a:xfrm>
            <a:off x="457201" y="1027390"/>
            <a:ext cx="6800849" cy="2805320"/>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Se utiliza el ultimo colador limpio y se trasfiere la mezcla a otro balde. En este caso la cantidad de solidos retenidos en la malla es menor que en el proceso anterior, pero el agua sigue manteniendo una coloración marrón y una presenta alguna cantidad solidos.</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90004D3-83AF-3036-05AE-3F156FBBFD40}"/>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Proceso de separación con colador de diferentes aberturas 3.</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26178E9-634B-52A2-0F42-66B16CA21C7A}"/>
              </a:ext>
            </a:extLst>
          </p:cNvPr>
          <p:cNvPicPr>
            <a:picLocks noChangeAspect="1"/>
          </p:cNvPicPr>
          <p:nvPr/>
        </p:nvPicPr>
        <p:blipFill>
          <a:blip r:embed="rId3">
            <a:extLst>
              <a:ext uri="{28A0092B-C50C-407E-A947-70E740481C1C}">
                <a14:useLocalDpi xmlns:a14="http://schemas.microsoft.com/office/drawing/2010/main" val="0"/>
              </a:ext>
            </a:extLst>
          </a:blip>
          <a:srcRect t="10272" b="20202"/>
          <a:stretch/>
        </p:blipFill>
        <p:spPr>
          <a:xfrm>
            <a:off x="8032439" y="1027390"/>
            <a:ext cx="3165231" cy="4768117"/>
          </a:xfrm>
          <a:prstGeom prst="rect">
            <a:avLst/>
          </a:prstGeom>
        </p:spPr>
      </p:pic>
    </p:spTree>
    <p:extLst>
      <p:ext uri="{BB962C8B-B14F-4D97-AF65-F5344CB8AC3E}">
        <p14:creationId xmlns:p14="http://schemas.microsoft.com/office/powerpoint/2010/main" val="409525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9D244-08C9-9135-6B42-832926646D2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FADE40E-C7A7-DB07-F5A0-25FA7536BF45}"/>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2DD263A9-D01A-6018-5273-B7E5D49F3603}"/>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Proceso de separación con colador de tela.</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1E0CD63-AF4F-78E4-4E36-06F7321E9BA0}"/>
              </a:ext>
            </a:extLst>
          </p:cNvPr>
          <p:cNvSpPr txBox="1"/>
          <p:nvPr/>
        </p:nvSpPr>
        <p:spPr>
          <a:xfrm>
            <a:off x="457201" y="1027390"/>
            <a:ext cx="6800849" cy="2343655"/>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Se repite el mismo procedimiento de los anteriores, la diferencia es que la transferencia de la mezcla tiene una mayor duración debido al colador de tela, lo que retiene tanto el liquido como los solidos. Aun así no se obtuvo una gran diferencia con su peso.</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0BB37F80-7FD0-FA5C-12EB-0E090F405848}"/>
              </a:ext>
            </a:extLst>
          </p:cNvPr>
          <p:cNvPicPr>
            <a:picLocks noChangeAspect="1"/>
          </p:cNvPicPr>
          <p:nvPr/>
        </p:nvPicPr>
        <p:blipFill>
          <a:blip r:embed="rId3">
            <a:extLst>
              <a:ext uri="{28A0092B-C50C-407E-A947-70E740481C1C}">
                <a14:useLocalDpi xmlns:a14="http://schemas.microsoft.com/office/drawing/2010/main" val="0"/>
              </a:ext>
            </a:extLst>
          </a:blip>
          <a:srcRect t="12494" b="11184"/>
          <a:stretch/>
        </p:blipFill>
        <p:spPr>
          <a:xfrm>
            <a:off x="7899522" y="1027390"/>
            <a:ext cx="3165231" cy="4730473"/>
          </a:xfrm>
          <a:prstGeom prst="rect">
            <a:avLst/>
          </a:prstGeom>
        </p:spPr>
      </p:pic>
    </p:spTree>
    <p:extLst>
      <p:ext uri="{BB962C8B-B14F-4D97-AF65-F5344CB8AC3E}">
        <p14:creationId xmlns:p14="http://schemas.microsoft.com/office/powerpoint/2010/main" val="10065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B8FF8-9043-CEF2-8AFA-901CC60842B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0717FA7-396E-B9A4-06D0-76A59899AC79}"/>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37C83B94-4170-C344-FF07-1855DA55DDCD}"/>
              </a:ext>
            </a:extLst>
          </p:cNvPr>
          <p:cNvSpPr txBox="1"/>
          <p:nvPr/>
        </p:nvSpPr>
        <p:spPr>
          <a:xfrm>
            <a:off x="457201" y="252085"/>
            <a:ext cx="10903527" cy="523220"/>
          </a:xfrm>
          <a:prstGeom prst="rect">
            <a:avLst/>
          </a:prstGeom>
          <a:noFill/>
        </p:spPr>
        <p:txBody>
          <a:bodyPr wrap="square" rtlCol="0">
            <a:spAutoFit/>
          </a:bodyPr>
          <a:lstStyle/>
          <a:p>
            <a:r>
              <a:rPr lang="es-ES"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rPr>
              <a:t>Proceso de separación con colador de papel.</a:t>
            </a:r>
            <a:endParaRPr lang="es-VE" sz="2800" b="1" dirty="0">
              <a:ln>
                <a:solidFill>
                  <a:schemeClr val="tx1"/>
                </a:solidFill>
              </a:ln>
              <a:solidFill>
                <a:schemeClr val="bg1"/>
              </a:solidFill>
              <a:effectLst>
                <a:glow>
                  <a:schemeClr val="tx1"/>
                </a:glow>
              </a:effectLst>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0845986-C7C4-1832-E51E-D33224ECB6D4}"/>
              </a:ext>
            </a:extLst>
          </p:cNvPr>
          <p:cNvSpPr txBox="1"/>
          <p:nvPr/>
        </p:nvSpPr>
        <p:spPr>
          <a:xfrm>
            <a:off x="457201" y="1027390"/>
            <a:ext cx="6800849" cy="2805320"/>
          </a:xfrm>
          <a:prstGeom prst="rect">
            <a:avLst/>
          </a:prstGeom>
          <a:noFill/>
        </p:spPr>
        <p:txBody>
          <a:bodyPr wrap="square" rtlCol="0">
            <a:spAutoFit/>
          </a:bodyPr>
          <a:lstStyle/>
          <a:p>
            <a:pPr algn="just">
              <a:lnSpc>
                <a:spcPct val="150000"/>
              </a:lnSpc>
            </a:pPr>
            <a:r>
              <a:rPr lang="es-ES" sz="2000" b="1" dirty="0">
                <a:ln>
                  <a:solidFill>
                    <a:schemeClr val="tx1"/>
                  </a:solidFill>
                </a:ln>
                <a:solidFill>
                  <a:schemeClr val="bg1"/>
                </a:solidFill>
                <a:latin typeface="Arial" panose="020B0604020202020204" pitchFamily="34" charset="0"/>
                <a:cs typeface="Arial" panose="020B0604020202020204" pitchFamily="34" charset="0"/>
              </a:rPr>
              <a:t>En este caso se elaboro un embudo y filtro de papel para realizar este proceso. Durante su transferencia tuvo una mayor retención de liquido a tardo aproximadamente 39.06 segundos. Sin embargo, no logro retener  ningún sólido. Al finalizar este proceso se pesa el filtro estado húmedo y cuando este seco. </a:t>
            </a:r>
            <a:endParaRPr lang="es-VE" sz="2000" b="1" dirty="0">
              <a:ln>
                <a:solidFill>
                  <a:schemeClr val="tx1"/>
                </a:solidFill>
              </a:ln>
              <a:solidFill>
                <a:schemeClr val="bg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0B9A8EA-34EB-6142-5319-322605137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2" y="1027390"/>
            <a:ext cx="3645476" cy="5059665"/>
          </a:xfrm>
          <a:prstGeom prst="rect">
            <a:avLst/>
          </a:prstGeom>
        </p:spPr>
      </p:pic>
    </p:spTree>
    <p:extLst>
      <p:ext uri="{BB962C8B-B14F-4D97-AF65-F5344CB8AC3E}">
        <p14:creationId xmlns:p14="http://schemas.microsoft.com/office/powerpoint/2010/main" val="25815127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737</Words>
  <Application>Microsoft Office PowerPoint</Application>
  <PresentationFormat>Panorámica</PresentationFormat>
  <Paragraphs>58</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UNIVERSIDAD NACIONAL EXPERIMENTAL DE GUAYANA VICERECTORADO ACADEMICO COORDINACION GENERAL DE PREGRADO PROYECTO DE CARRERA: INGENIERIA INDUSTRIAL UNIDAD CURRICULAR:  ING. DEL AMBIENTE SECCION 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69</cp:revision>
  <dcterms:created xsi:type="dcterms:W3CDTF">2024-12-03T19:41:03Z</dcterms:created>
  <dcterms:modified xsi:type="dcterms:W3CDTF">2025-02-03T20:21:40Z</dcterms:modified>
</cp:coreProperties>
</file>