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61" r:id="rId4"/>
    <p:sldId id="258" r:id="rId5"/>
    <p:sldId id="259" r:id="rId6"/>
    <p:sldId id="260" r:id="rId7"/>
    <p:sldId id="262"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85" autoAdjust="0"/>
    <p:restoredTop sz="94660"/>
  </p:normalViewPr>
  <p:slideViewPr>
    <p:cSldViewPr snapToGrid="0">
      <p:cViewPr varScale="1">
        <p:scale>
          <a:sx n="70" d="100"/>
          <a:sy n="70" d="100"/>
        </p:scale>
        <p:origin x="76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87DA075A-CCE1-4E4E-A38E-B15F851323D3}" type="datetimeFigureOut">
              <a:rPr lang="es-VE" smtClean="0"/>
              <a:t>3/2/2025</a:t>
            </a:fld>
            <a:endParaRPr lang="es-VE"/>
          </a:p>
        </p:txBody>
      </p:sp>
      <p:sp>
        <p:nvSpPr>
          <p:cNvPr id="5" name="Footer Placeholder 4"/>
          <p:cNvSpPr>
            <a:spLocks noGrp="1"/>
          </p:cNvSpPr>
          <p:nvPr>
            <p:ph type="ftr" sz="quarter" idx="11"/>
          </p:nvPr>
        </p:nvSpPr>
        <p:spPr/>
        <p:txBody>
          <a:bodyPr/>
          <a:lstStyle/>
          <a:p>
            <a:endParaRPr lang="es-VE"/>
          </a:p>
        </p:txBody>
      </p:sp>
      <p:sp>
        <p:nvSpPr>
          <p:cNvPr id="6" name="Slide Number Placeholder 5"/>
          <p:cNvSpPr>
            <a:spLocks noGrp="1"/>
          </p:cNvSpPr>
          <p:nvPr>
            <p:ph type="sldNum" sz="quarter" idx="12"/>
          </p:nvPr>
        </p:nvSpPr>
        <p:spPr/>
        <p:txBody>
          <a:bodyPr/>
          <a:lstStyle/>
          <a:p>
            <a:fld id="{454F95CF-25C4-4071-8E86-57972340D828}" type="slidenum">
              <a:rPr lang="es-VE" smtClean="0"/>
              <a:t>‹Nº›</a:t>
            </a:fld>
            <a:endParaRPr lang="es-VE"/>
          </a:p>
        </p:txBody>
      </p:sp>
    </p:spTree>
    <p:extLst>
      <p:ext uri="{BB962C8B-B14F-4D97-AF65-F5344CB8AC3E}">
        <p14:creationId xmlns:p14="http://schemas.microsoft.com/office/powerpoint/2010/main" val="2155014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7DA075A-CCE1-4E4E-A38E-B15F851323D3}" type="datetimeFigureOut">
              <a:rPr lang="es-VE" smtClean="0"/>
              <a:t>3/2/2025</a:t>
            </a:fld>
            <a:endParaRPr lang="es-VE"/>
          </a:p>
        </p:txBody>
      </p:sp>
      <p:sp>
        <p:nvSpPr>
          <p:cNvPr id="5" name="Footer Placeholder 4"/>
          <p:cNvSpPr>
            <a:spLocks noGrp="1"/>
          </p:cNvSpPr>
          <p:nvPr>
            <p:ph type="ftr" sz="quarter" idx="11"/>
          </p:nvPr>
        </p:nvSpPr>
        <p:spPr/>
        <p:txBody>
          <a:bodyPr/>
          <a:lstStyle/>
          <a:p>
            <a:endParaRPr lang="es-VE"/>
          </a:p>
        </p:txBody>
      </p:sp>
      <p:sp>
        <p:nvSpPr>
          <p:cNvPr id="6" name="Slide Number Placeholder 5"/>
          <p:cNvSpPr>
            <a:spLocks noGrp="1"/>
          </p:cNvSpPr>
          <p:nvPr>
            <p:ph type="sldNum" sz="quarter" idx="12"/>
          </p:nvPr>
        </p:nvSpPr>
        <p:spPr/>
        <p:txBody>
          <a:bodyPr/>
          <a:lstStyle/>
          <a:p>
            <a:fld id="{454F95CF-25C4-4071-8E86-57972340D828}" type="slidenum">
              <a:rPr lang="es-VE" smtClean="0"/>
              <a:t>‹Nº›</a:t>
            </a:fld>
            <a:endParaRPr lang="es-VE"/>
          </a:p>
        </p:txBody>
      </p:sp>
    </p:spTree>
    <p:extLst>
      <p:ext uri="{BB962C8B-B14F-4D97-AF65-F5344CB8AC3E}">
        <p14:creationId xmlns:p14="http://schemas.microsoft.com/office/powerpoint/2010/main" val="3005711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7DA075A-CCE1-4E4E-A38E-B15F851323D3}" type="datetimeFigureOut">
              <a:rPr lang="es-VE" smtClean="0"/>
              <a:t>3/2/2025</a:t>
            </a:fld>
            <a:endParaRPr lang="es-VE"/>
          </a:p>
        </p:txBody>
      </p:sp>
      <p:sp>
        <p:nvSpPr>
          <p:cNvPr id="5" name="Footer Placeholder 4"/>
          <p:cNvSpPr>
            <a:spLocks noGrp="1"/>
          </p:cNvSpPr>
          <p:nvPr>
            <p:ph type="ftr" sz="quarter" idx="11"/>
          </p:nvPr>
        </p:nvSpPr>
        <p:spPr/>
        <p:txBody>
          <a:bodyPr/>
          <a:lstStyle/>
          <a:p>
            <a:endParaRPr lang="es-VE"/>
          </a:p>
        </p:txBody>
      </p:sp>
      <p:sp>
        <p:nvSpPr>
          <p:cNvPr id="6" name="Slide Number Placeholder 5"/>
          <p:cNvSpPr>
            <a:spLocks noGrp="1"/>
          </p:cNvSpPr>
          <p:nvPr>
            <p:ph type="sldNum" sz="quarter" idx="12"/>
          </p:nvPr>
        </p:nvSpPr>
        <p:spPr/>
        <p:txBody>
          <a:bodyPr/>
          <a:lstStyle/>
          <a:p>
            <a:fld id="{454F95CF-25C4-4071-8E86-57972340D828}" type="slidenum">
              <a:rPr lang="es-VE" smtClean="0"/>
              <a:t>‹Nº›</a:t>
            </a:fld>
            <a:endParaRPr lang="es-VE"/>
          </a:p>
        </p:txBody>
      </p:sp>
    </p:spTree>
    <p:extLst>
      <p:ext uri="{BB962C8B-B14F-4D97-AF65-F5344CB8AC3E}">
        <p14:creationId xmlns:p14="http://schemas.microsoft.com/office/powerpoint/2010/main" val="3023842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7DA075A-CCE1-4E4E-A38E-B15F851323D3}" type="datetimeFigureOut">
              <a:rPr lang="es-VE" smtClean="0"/>
              <a:t>3/2/2025</a:t>
            </a:fld>
            <a:endParaRPr lang="es-VE"/>
          </a:p>
        </p:txBody>
      </p:sp>
      <p:sp>
        <p:nvSpPr>
          <p:cNvPr id="5" name="Footer Placeholder 4"/>
          <p:cNvSpPr>
            <a:spLocks noGrp="1"/>
          </p:cNvSpPr>
          <p:nvPr>
            <p:ph type="ftr" sz="quarter" idx="11"/>
          </p:nvPr>
        </p:nvSpPr>
        <p:spPr/>
        <p:txBody>
          <a:bodyPr/>
          <a:lstStyle/>
          <a:p>
            <a:endParaRPr lang="es-VE"/>
          </a:p>
        </p:txBody>
      </p:sp>
      <p:sp>
        <p:nvSpPr>
          <p:cNvPr id="6" name="Slide Number Placeholder 5"/>
          <p:cNvSpPr>
            <a:spLocks noGrp="1"/>
          </p:cNvSpPr>
          <p:nvPr>
            <p:ph type="sldNum" sz="quarter" idx="12"/>
          </p:nvPr>
        </p:nvSpPr>
        <p:spPr/>
        <p:txBody>
          <a:bodyPr/>
          <a:lstStyle/>
          <a:p>
            <a:fld id="{454F95CF-25C4-4071-8E86-57972340D828}" type="slidenum">
              <a:rPr lang="es-VE" smtClean="0"/>
              <a:t>‹Nº›</a:t>
            </a:fld>
            <a:endParaRPr lang="es-VE"/>
          </a:p>
        </p:txBody>
      </p:sp>
    </p:spTree>
    <p:extLst>
      <p:ext uri="{BB962C8B-B14F-4D97-AF65-F5344CB8AC3E}">
        <p14:creationId xmlns:p14="http://schemas.microsoft.com/office/powerpoint/2010/main" val="1711724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87DA075A-CCE1-4E4E-A38E-B15F851323D3}" type="datetimeFigureOut">
              <a:rPr lang="es-VE" smtClean="0"/>
              <a:t>3/2/2025</a:t>
            </a:fld>
            <a:endParaRPr lang="es-VE"/>
          </a:p>
        </p:txBody>
      </p:sp>
      <p:sp>
        <p:nvSpPr>
          <p:cNvPr id="5" name="Footer Placeholder 4"/>
          <p:cNvSpPr>
            <a:spLocks noGrp="1"/>
          </p:cNvSpPr>
          <p:nvPr>
            <p:ph type="ftr" sz="quarter" idx="11"/>
          </p:nvPr>
        </p:nvSpPr>
        <p:spPr/>
        <p:txBody>
          <a:bodyPr/>
          <a:lstStyle/>
          <a:p>
            <a:endParaRPr lang="es-VE"/>
          </a:p>
        </p:txBody>
      </p:sp>
      <p:sp>
        <p:nvSpPr>
          <p:cNvPr id="6" name="Slide Number Placeholder 5"/>
          <p:cNvSpPr>
            <a:spLocks noGrp="1"/>
          </p:cNvSpPr>
          <p:nvPr>
            <p:ph type="sldNum" sz="quarter" idx="12"/>
          </p:nvPr>
        </p:nvSpPr>
        <p:spPr/>
        <p:txBody>
          <a:bodyPr/>
          <a:lstStyle/>
          <a:p>
            <a:fld id="{454F95CF-25C4-4071-8E86-57972340D828}" type="slidenum">
              <a:rPr lang="es-VE" smtClean="0"/>
              <a:t>‹Nº›</a:t>
            </a:fld>
            <a:endParaRPr lang="es-VE"/>
          </a:p>
        </p:txBody>
      </p:sp>
    </p:spTree>
    <p:extLst>
      <p:ext uri="{BB962C8B-B14F-4D97-AF65-F5344CB8AC3E}">
        <p14:creationId xmlns:p14="http://schemas.microsoft.com/office/powerpoint/2010/main" val="368390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87DA075A-CCE1-4E4E-A38E-B15F851323D3}" type="datetimeFigureOut">
              <a:rPr lang="es-VE" smtClean="0"/>
              <a:t>3/2/2025</a:t>
            </a:fld>
            <a:endParaRPr lang="es-VE"/>
          </a:p>
        </p:txBody>
      </p:sp>
      <p:sp>
        <p:nvSpPr>
          <p:cNvPr id="6" name="Footer Placeholder 5"/>
          <p:cNvSpPr>
            <a:spLocks noGrp="1"/>
          </p:cNvSpPr>
          <p:nvPr>
            <p:ph type="ftr" sz="quarter" idx="11"/>
          </p:nvPr>
        </p:nvSpPr>
        <p:spPr/>
        <p:txBody>
          <a:bodyPr/>
          <a:lstStyle/>
          <a:p>
            <a:endParaRPr lang="es-VE"/>
          </a:p>
        </p:txBody>
      </p:sp>
      <p:sp>
        <p:nvSpPr>
          <p:cNvPr id="7" name="Slide Number Placeholder 6"/>
          <p:cNvSpPr>
            <a:spLocks noGrp="1"/>
          </p:cNvSpPr>
          <p:nvPr>
            <p:ph type="sldNum" sz="quarter" idx="12"/>
          </p:nvPr>
        </p:nvSpPr>
        <p:spPr/>
        <p:txBody>
          <a:bodyPr/>
          <a:lstStyle/>
          <a:p>
            <a:fld id="{454F95CF-25C4-4071-8E86-57972340D828}" type="slidenum">
              <a:rPr lang="es-VE" smtClean="0"/>
              <a:t>‹Nº›</a:t>
            </a:fld>
            <a:endParaRPr lang="es-VE"/>
          </a:p>
        </p:txBody>
      </p:sp>
    </p:spTree>
    <p:extLst>
      <p:ext uri="{BB962C8B-B14F-4D97-AF65-F5344CB8AC3E}">
        <p14:creationId xmlns:p14="http://schemas.microsoft.com/office/powerpoint/2010/main" val="1283227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87DA075A-CCE1-4E4E-A38E-B15F851323D3}" type="datetimeFigureOut">
              <a:rPr lang="es-VE" smtClean="0"/>
              <a:t>3/2/2025</a:t>
            </a:fld>
            <a:endParaRPr lang="es-VE"/>
          </a:p>
        </p:txBody>
      </p:sp>
      <p:sp>
        <p:nvSpPr>
          <p:cNvPr id="8" name="Footer Placeholder 7"/>
          <p:cNvSpPr>
            <a:spLocks noGrp="1"/>
          </p:cNvSpPr>
          <p:nvPr>
            <p:ph type="ftr" sz="quarter" idx="11"/>
          </p:nvPr>
        </p:nvSpPr>
        <p:spPr/>
        <p:txBody>
          <a:bodyPr/>
          <a:lstStyle/>
          <a:p>
            <a:endParaRPr lang="es-VE"/>
          </a:p>
        </p:txBody>
      </p:sp>
      <p:sp>
        <p:nvSpPr>
          <p:cNvPr id="9" name="Slide Number Placeholder 8"/>
          <p:cNvSpPr>
            <a:spLocks noGrp="1"/>
          </p:cNvSpPr>
          <p:nvPr>
            <p:ph type="sldNum" sz="quarter" idx="12"/>
          </p:nvPr>
        </p:nvSpPr>
        <p:spPr/>
        <p:txBody>
          <a:bodyPr/>
          <a:lstStyle/>
          <a:p>
            <a:fld id="{454F95CF-25C4-4071-8E86-57972340D828}" type="slidenum">
              <a:rPr lang="es-VE" smtClean="0"/>
              <a:t>‹Nº›</a:t>
            </a:fld>
            <a:endParaRPr lang="es-VE"/>
          </a:p>
        </p:txBody>
      </p:sp>
    </p:spTree>
    <p:extLst>
      <p:ext uri="{BB962C8B-B14F-4D97-AF65-F5344CB8AC3E}">
        <p14:creationId xmlns:p14="http://schemas.microsoft.com/office/powerpoint/2010/main" val="3188470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87DA075A-CCE1-4E4E-A38E-B15F851323D3}" type="datetimeFigureOut">
              <a:rPr lang="es-VE" smtClean="0"/>
              <a:t>3/2/2025</a:t>
            </a:fld>
            <a:endParaRPr lang="es-VE"/>
          </a:p>
        </p:txBody>
      </p:sp>
      <p:sp>
        <p:nvSpPr>
          <p:cNvPr id="4" name="Footer Placeholder 3"/>
          <p:cNvSpPr>
            <a:spLocks noGrp="1"/>
          </p:cNvSpPr>
          <p:nvPr>
            <p:ph type="ftr" sz="quarter" idx="11"/>
          </p:nvPr>
        </p:nvSpPr>
        <p:spPr/>
        <p:txBody>
          <a:bodyPr/>
          <a:lstStyle/>
          <a:p>
            <a:endParaRPr lang="es-VE"/>
          </a:p>
        </p:txBody>
      </p:sp>
      <p:sp>
        <p:nvSpPr>
          <p:cNvPr id="5" name="Slide Number Placeholder 4"/>
          <p:cNvSpPr>
            <a:spLocks noGrp="1"/>
          </p:cNvSpPr>
          <p:nvPr>
            <p:ph type="sldNum" sz="quarter" idx="12"/>
          </p:nvPr>
        </p:nvSpPr>
        <p:spPr/>
        <p:txBody>
          <a:bodyPr/>
          <a:lstStyle/>
          <a:p>
            <a:fld id="{454F95CF-25C4-4071-8E86-57972340D828}" type="slidenum">
              <a:rPr lang="es-VE" smtClean="0"/>
              <a:t>‹Nº›</a:t>
            </a:fld>
            <a:endParaRPr lang="es-VE"/>
          </a:p>
        </p:txBody>
      </p:sp>
    </p:spTree>
    <p:extLst>
      <p:ext uri="{BB962C8B-B14F-4D97-AF65-F5344CB8AC3E}">
        <p14:creationId xmlns:p14="http://schemas.microsoft.com/office/powerpoint/2010/main" val="3103586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A075A-CCE1-4E4E-A38E-B15F851323D3}" type="datetimeFigureOut">
              <a:rPr lang="es-VE" smtClean="0"/>
              <a:t>3/2/2025</a:t>
            </a:fld>
            <a:endParaRPr lang="es-VE"/>
          </a:p>
        </p:txBody>
      </p:sp>
      <p:sp>
        <p:nvSpPr>
          <p:cNvPr id="3" name="Footer Placeholder 2"/>
          <p:cNvSpPr>
            <a:spLocks noGrp="1"/>
          </p:cNvSpPr>
          <p:nvPr>
            <p:ph type="ftr" sz="quarter" idx="11"/>
          </p:nvPr>
        </p:nvSpPr>
        <p:spPr/>
        <p:txBody>
          <a:bodyPr/>
          <a:lstStyle/>
          <a:p>
            <a:endParaRPr lang="es-VE"/>
          </a:p>
        </p:txBody>
      </p:sp>
      <p:sp>
        <p:nvSpPr>
          <p:cNvPr id="4" name="Slide Number Placeholder 3"/>
          <p:cNvSpPr>
            <a:spLocks noGrp="1"/>
          </p:cNvSpPr>
          <p:nvPr>
            <p:ph type="sldNum" sz="quarter" idx="12"/>
          </p:nvPr>
        </p:nvSpPr>
        <p:spPr/>
        <p:txBody>
          <a:bodyPr/>
          <a:lstStyle/>
          <a:p>
            <a:fld id="{454F95CF-25C4-4071-8E86-57972340D828}" type="slidenum">
              <a:rPr lang="es-VE" smtClean="0"/>
              <a:t>‹Nº›</a:t>
            </a:fld>
            <a:endParaRPr lang="es-VE"/>
          </a:p>
        </p:txBody>
      </p:sp>
    </p:spTree>
    <p:extLst>
      <p:ext uri="{BB962C8B-B14F-4D97-AF65-F5344CB8AC3E}">
        <p14:creationId xmlns:p14="http://schemas.microsoft.com/office/powerpoint/2010/main" val="766198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87DA075A-CCE1-4E4E-A38E-B15F851323D3}" type="datetimeFigureOut">
              <a:rPr lang="es-VE" smtClean="0"/>
              <a:t>3/2/2025</a:t>
            </a:fld>
            <a:endParaRPr lang="es-VE"/>
          </a:p>
        </p:txBody>
      </p:sp>
      <p:sp>
        <p:nvSpPr>
          <p:cNvPr id="6" name="Footer Placeholder 5"/>
          <p:cNvSpPr>
            <a:spLocks noGrp="1"/>
          </p:cNvSpPr>
          <p:nvPr>
            <p:ph type="ftr" sz="quarter" idx="11"/>
          </p:nvPr>
        </p:nvSpPr>
        <p:spPr/>
        <p:txBody>
          <a:bodyPr/>
          <a:lstStyle/>
          <a:p>
            <a:endParaRPr lang="es-VE"/>
          </a:p>
        </p:txBody>
      </p:sp>
      <p:sp>
        <p:nvSpPr>
          <p:cNvPr id="7" name="Slide Number Placeholder 6"/>
          <p:cNvSpPr>
            <a:spLocks noGrp="1"/>
          </p:cNvSpPr>
          <p:nvPr>
            <p:ph type="sldNum" sz="quarter" idx="12"/>
          </p:nvPr>
        </p:nvSpPr>
        <p:spPr/>
        <p:txBody>
          <a:bodyPr/>
          <a:lstStyle/>
          <a:p>
            <a:fld id="{454F95CF-25C4-4071-8E86-57972340D828}" type="slidenum">
              <a:rPr lang="es-VE" smtClean="0"/>
              <a:t>‹Nº›</a:t>
            </a:fld>
            <a:endParaRPr lang="es-VE"/>
          </a:p>
        </p:txBody>
      </p:sp>
    </p:spTree>
    <p:extLst>
      <p:ext uri="{BB962C8B-B14F-4D97-AF65-F5344CB8AC3E}">
        <p14:creationId xmlns:p14="http://schemas.microsoft.com/office/powerpoint/2010/main" val="1239323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87DA075A-CCE1-4E4E-A38E-B15F851323D3}" type="datetimeFigureOut">
              <a:rPr lang="es-VE" smtClean="0"/>
              <a:t>3/2/2025</a:t>
            </a:fld>
            <a:endParaRPr lang="es-VE"/>
          </a:p>
        </p:txBody>
      </p:sp>
      <p:sp>
        <p:nvSpPr>
          <p:cNvPr id="6" name="Footer Placeholder 5"/>
          <p:cNvSpPr>
            <a:spLocks noGrp="1"/>
          </p:cNvSpPr>
          <p:nvPr>
            <p:ph type="ftr" sz="quarter" idx="11"/>
          </p:nvPr>
        </p:nvSpPr>
        <p:spPr/>
        <p:txBody>
          <a:bodyPr/>
          <a:lstStyle/>
          <a:p>
            <a:endParaRPr lang="es-VE"/>
          </a:p>
        </p:txBody>
      </p:sp>
      <p:sp>
        <p:nvSpPr>
          <p:cNvPr id="7" name="Slide Number Placeholder 6"/>
          <p:cNvSpPr>
            <a:spLocks noGrp="1"/>
          </p:cNvSpPr>
          <p:nvPr>
            <p:ph type="sldNum" sz="quarter" idx="12"/>
          </p:nvPr>
        </p:nvSpPr>
        <p:spPr/>
        <p:txBody>
          <a:bodyPr/>
          <a:lstStyle/>
          <a:p>
            <a:fld id="{454F95CF-25C4-4071-8E86-57972340D828}" type="slidenum">
              <a:rPr lang="es-VE" smtClean="0"/>
              <a:t>‹Nº›</a:t>
            </a:fld>
            <a:endParaRPr lang="es-VE"/>
          </a:p>
        </p:txBody>
      </p:sp>
    </p:spTree>
    <p:extLst>
      <p:ext uri="{BB962C8B-B14F-4D97-AF65-F5344CB8AC3E}">
        <p14:creationId xmlns:p14="http://schemas.microsoft.com/office/powerpoint/2010/main" val="3662836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DA075A-CCE1-4E4E-A38E-B15F851323D3}" type="datetimeFigureOut">
              <a:rPr lang="es-VE" smtClean="0"/>
              <a:t>3/2/2025</a:t>
            </a:fld>
            <a:endParaRPr lang="es-V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V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4F95CF-25C4-4071-8E86-57972340D828}" type="slidenum">
              <a:rPr lang="es-VE" smtClean="0"/>
              <a:t>‹Nº›</a:t>
            </a:fld>
            <a:endParaRPr lang="es-VE"/>
          </a:p>
        </p:txBody>
      </p:sp>
    </p:spTree>
    <p:extLst>
      <p:ext uri="{BB962C8B-B14F-4D97-AF65-F5344CB8AC3E}">
        <p14:creationId xmlns:p14="http://schemas.microsoft.com/office/powerpoint/2010/main" val="24226030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A22488D5-83C2-C6B1-28A2-D2F02168268F}"/>
              </a:ext>
            </a:extLst>
          </p:cNvPr>
          <p:cNvPicPr>
            <a:picLocks noChangeAspect="1"/>
          </p:cNvPicPr>
          <p:nvPr/>
        </p:nvPicPr>
        <p:blipFill>
          <a:blip r:embed="rId2"/>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FE42159E-791D-C223-0147-AA819DA6A913}"/>
              </a:ext>
            </a:extLst>
          </p:cNvPr>
          <p:cNvSpPr>
            <a:spLocks noGrp="1"/>
          </p:cNvSpPr>
          <p:nvPr>
            <p:ph type="ctrTitle"/>
          </p:nvPr>
        </p:nvSpPr>
        <p:spPr>
          <a:xfrm>
            <a:off x="1360227" y="1373548"/>
            <a:ext cx="9144000" cy="3037645"/>
          </a:xfrm>
          <a:noFill/>
        </p:spPr>
        <p:txBody>
          <a:bodyPr>
            <a:normAutofit fontScale="90000"/>
          </a:bodyPr>
          <a:lstStyle/>
          <a:p>
            <a:pPr>
              <a:lnSpc>
                <a:spcPct val="150000"/>
              </a:lnSpc>
              <a:spcAft>
                <a:spcPts val="1000"/>
              </a:spcAft>
              <a:tabLst>
                <a:tab pos="1828800" algn="l"/>
                <a:tab pos="3336925" algn="l"/>
              </a:tabLst>
            </a:pPr>
            <a:r>
              <a:rPr lang="es-VE" sz="2200" b="1" dirty="0">
                <a:ln w="9525">
                  <a:solidFill>
                    <a:schemeClr val="tx1"/>
                  </a:solidFill>
                  <a:prstDash val="solid"/>
                </a:ln>
                <a:solidFill>
                  <a:schemeClr val="bg1"/>
                </a:solidFill>
                <a:latin typeface="Arial" panose="020B0604020202020204" pitchFamily="34" charset="0"/>
                <a:ea typeface="MS Mincho" panose="02020609040205080304" pitchFamily="49" charset="-128"/>
                <a:cs typeface="Times New Roman" panose="02020603050405020304" pitchFamily="18" charset="0"/>
              </a:rPr>
              <a:t>UNIVERSIDAD NACIONAL EXPERIMENTAL DE GUAYANA</a:t>
            </a:r>
            <a:br>
              <a:rPr lang="es-VE" sz="2200" b="1" dirty="0">
                <a:ln w="9525">
                  <a:solidFill>
                    <a:schemeClr val="tx1"/>
                  </a:solidFill>
                  <a:prstDash val="solid"/>
                </a:ln>
                <a:solidFill>
                  <a:schemeClr val="bg1"/>
                </a:solidFill>
                <a:latin typeface="Calibri" panose="020F0502020204030204" pitchFamily="34" charset="0"/>
                <a:ea typeface="MS Mincho" panose="02020609040205080304" pitchFamily="49" charset="-128"/>
                <a:cs typeface="Times New Roman" panose="02020603050405020304" pitchFamily="18" charset="0"/>
              </a:rPr>
            </a:br>
            <a:r>
              <a:rPr lang="es-VE" sz="2200" b="1" dirty="0">
                <a:ln w="9525">
                  <a:solidFill>
                    <a:schemeClr val="tx1"/>
                  </a:solidFill>
                  <a:prstDash val="solid"/>
                </a:ln>
                <a:solidFill>
                  <a:schemeClr val="bg1"/>
                </a:solidFill>
                <a:latin typeface="Arial" panose="020B0604020202020204" pitchFamily="34" charset="0"/>
                <a:ea typeface="MS Mincho" panose="02020609040205080304" pitchFamily="49" charset="-128"/>
                <a:cs typeface="Times New Roman" panose="02020603050405020304" pitchFamily="18" charset="0"/>
              </a:rPr>
              <a:t>VICERECTORADO ACADEMICO</a:t>
            </a:r>
            <a:br>
              <a:rPr lang="es-VE" sz="2200" b="1" dirty="0">
                <a:ln w="9525">
                  <a:solidFill>
                    <a:schemeClr val="tx1"/>
                  </a:solidFill>
                  <a:prstDash val="solid"/>
                </a:ln>
                <a:solidFill>
                  <a:schemeClr val="bg1"/>
                </a:solidFill>
                <a:latin typeface="Calibri" panose="020F0502020204030204" pitchFamily="34" charset="0"/>
                <a:ea typeface="MS Mincho" panose="02020609040205080304" pitchFamily="49" charset="-128"/>
                <a:cs typeface="Times New Roman" panose="02020603050405020304" pitchFamily="18" charset="0"/>
              </a:rPr>
            </a:br>
            <a:r>
              <a:rPr lang="es-VE" sz="2200" b="1" dirty="0">
                <a:ln w="9525">
                  <a:solidFill>
                    <a:schemeClr val="tx1"/>
                  </a:solidFill>
                  <a:prstDash val="solid"/>
                </a:ln>
                <a:solidFill>
                  <a:schemeClr val="bg1"/>
                </a:solidFill>
                <a:latin typeface="Arial" panose="020B0604020202020204" pitchFamily="34" charset="0"/>
                <a:ea typeface="MS Mincho" panose="02020609040205080304" pitchFamily="49" charset="-128"/>
                <a:cs typeface="Times New Roman" panose="02020603050405020304" pitchFamily="18" charset="0"/>
              </a:rPr>
              <a:t>COORDINACION GENERAL DE PREGRADO</a:t>
            </a:r>
            <a:br>
              <a:rPr lang="es-VE" sz="2200" b="1" dirty="0">
                <a:ln w="9525">
                  <a:solidFill>
                    <a:schemeClr val="tx1"/>
                  </a:solidFill>
                  <a:prstDash val="solid"/>
                </a:ln>
                <a:solidFill>
                  <a:schemeClr val="bg1"/>
                </a:solidFill>
                <a:latin typeface="Calibri" panose="020F0502020204030204" pitchFamily="34" charset="0"/>
                <a:ea typeface="MS Mincho" panose="02020609040205080304" pitchFamily="49" charset="-128"/>
                <a:cs typeface="Times New Roman" panose="02020603050405020304" pitchFamily="18" charset="0"/>
              </a:rPr>
            </a:br>
            <a:r>
              <a:rPr lang="es-VE" sz="2200" b="1" dirty="0">
                <a:ln w="9525">
                  <a:solidFill>
                    <a:schemeClr val="tx1"/>
                  </a:solidFill>
                  <a:prstDash val="solid"/>
                </a:ln>
                <a:solidFill>
                  <a:schemeClr val="bg1"/>
                </a:solidFill>
                <a:latin typeface="Arial" panose="020B0604020202020204" pitchFamily="34" charset="0"/>
                <a:ea typeface="MS Mincho" panose="02020609040205080304" pitchFamily="49" charset="-128"/>
                <a:cs typeface="Times New Roman" panose="02020603050405020304" pitchFamily="18" charset="0"/>
              </a:rPr>
              <a:t>PROYECTO DE CARRERA: INGENIERIA INDUSTRIAL</a:t>
            </a:r>
            <a:br>
              <a:rPr lang="es-VE" sz="2200" b="1" dirty="0">
                <a:ln w="9525">
                  <a:solidFill>
                    <a:schemeClr val="tx1"/>
                  </a:solidFill>
                  <a:prstDash val="solid"/>
                </a:ln>
                <a:solidFill>
                  <a:schemeClr val="bg1"/>
                </a:solidFill>
                <a:latin typeface="Calibri" panose="020F0502020204030204" pitchFamily="34" charset="0"/>
                <a:ea typeface="MS Mincho" panose="02020609040205080304" pitchFamily="49" charset="-128"/>
                <a:cs typeface="Times New Roman" panose="02020603050405020304" pitchFamily="18" charset="0"/>
              </a:rPr>
            </a:br>
            <a:r>
              <a:rPr lang="es-VE" sz="2200" b="1" dirty="0">
                <a:ln w="9525">
                  <a:solidFill>
                    <a:schemeClr val="tx1"/>
                  </a:solidFill>
                  <a:prstDash val="solid"/>
                </a:ln>
                <a:solidFill>
                  <a:schemeClr val="bg1"/>
                </a:solidFill>
                <a:latin typeface="Arial" panose="020B0604020202020204" pitchFamily="34" charset="0"/>
                <a:ea typeface="MS Mincho" panose="02020609040205080304" pitchFamily="49" charset="-128"/>
                <a:cs typeface="Times New Roman" panose="02020603050405020304" pitchFamily="18" charset="0"/>
              </a:rPr>
              <a:t>UNIDAD CURRICULAR:  ING. DEL AMBIENTE SECCION 1</a:t>
            </a:r>
            <a:br>
              <a:rPr lang="es-VE" sz="1800" dirty="0">
                <a:solidFill>
                  <a:schemeClr val="bg1"/>
                </a:solidFill>
                <a:effectLst/>
                <a:latin typeface="Calibri" panose="020F0502020204030204" pitchFamily="34" charset="0"/>
                <a:ea typeface="MS Mincho" panose="02020609040205080304" pitchFamily="49" charset="-128"/>
                <a:cs typeface="Times New Roman" panose="02020603050405020304" pitchFamily="18" charset="0"/>
              </a:rPr>
            </a:br>
            <a:endParaRPr lang="es-VE" dirty="0">
              <a:solidFill>
                <a:schemeClr val="bg1"/>
              </a:solidFill>
            </a:endParaRPr>
          </a:p>
        </p:txBody>
      </p:sp>
      <p:pic>
        <p:nvPicPr>
          <p:cNvPr id="10" name="Imagen 9">
            <a:extLst>
              <a:ext uri="{FF2B5EF4-FFF2-40B4-BE49-F238E27FC236}">
                <a16:creationId xmlns:a16="http://schemas.microsoft.com/office/drawing/2014/main" id="{95C393F1-8346-9B2F-9D91-A78148231D65}"/>
              </a:ext>
            </a:extLst>
          </p:cNvPr>
          <p:cNvPicPr>
            <a:picLocks noChangeAspect="1"/>
          </p:cNvPicPr>
          <p:nvPr/>
        </p:nvPicPr>
        <p:blipFill>
          <a:blip r:embed="rId3"/>
          <a:stretch>
            <a:fillRect/>
          </a:stretch>
        </p:blipFill>
        <p:spPr>
          <a:xfrm>
            <a:off x="5517663" y="263202"/>
            <a:ext cx="829128" cy="719390"/>
          </a:xfrm>
          <a:prstGeom prst="rect">
            <a:avLst/>
          </a:prstGeom>
        </p:spPr>
      </p:pic>
      <p:sp>
        <p:nvSpPr>
          <p:cNvPr id="12" name="CuadroTexto 11">
            <a:extLst>
              <a:ext uri="{FF2B5EF4-FFF2-40B4-BE49-F238E27FC236}">
                <a16:creationId xmlns:a16="http://schemas.microsoft.com/office/drawing/2014/main" id="{33C50C55-CB6B-B13C-43ED-F4B40BBD705F}"/>
              </a:ext>
            </a:extLst>
          </p:cNvPr>
          <p:cNvSpPr txBox="1"/>
          <p:nvPr/>
        </p:nvSpPr>
        <p:spPr>
          <a:xfrm>
            <a:off x="7737231" y="5138410"/>
            <a:ext cx="4602829" cy="1015663"/>
          </a:xfrm>
          <a:prstGeom prst="rect">
            <a:avLst/>
          </a:prstGeom>
          <a:noFill/>
        </p:spPr>
        <p:txBody>
          <a:bodyPr wrap="square" rtlCol="0">
            <a:spAutoFit/>
          </a:bodyPr>
          <a:lstStyle/>
          <a:p>
            <a:r>
              <a:rPr lang="es-ES" sz="2000" b="1" dirty="0">
                <a:ln w="9525">
                  <a:solidFill>
                    <a:schemeClr val="tx1"/>
                  </a:solidFill>
                  <a:prstDash val="solid"/>
                </a:ln>
                <a:solidFill>
                  <a:schemeClr val="bg1"/>
                </a:solidFill>
                <a:latin typeface="Arial" panose="020B0604020202020204" pitchFamily="34" charset="0"/>
                <a:cs typeface="Arial" panose="020B0604020202020204" pitchFamily="34" charset="0"/>
              </a:rPr>
              <a:t>Integrantes:</a:t>
            </a:r>
          </a:p>
          <a:p>
            <a:r>
              <a:rPr lang="es-ES" sz="2000" b="1" dirty="0">
                <a:ln w="9525">
                  <a:solidFill>
                    <a:schemeClr val="tx1"/>
                  </a:solidFill>
                  <a:prstDash val="solid"/>
                </a:ln>
                <a:solidFill>
                  <a:schemeClr val="bg1"/>
                </a:solidFill>
                <a:latin typeface="Arial" panose="020B0604020202020204" pitchFamily="34" charset="0"/>
                <a:cs typeface="Arial" panose="020B0604020202020204" pitchFamily="34" charset="0"/>
              </a:rPr>
              <a:t>Porfirio Zamarra C.I 25.566.986</a:t>
            </a:r>
          </a:p>
          <a:p>
            <a:endParaRPr lang="es-VE" sz="2000" b="1" dirty="0">
              <a:ln>
                <a:solidFill>
                  <a:schemeClr val="tx2"/>
                </a:solidFill>
              </a:ln>
              <a:solidFill>
                <a:schemeClr val="bg1"/>
              </a:solidFill>
              <a:effectLst>
                <a:glow>
                  <a:schemeClr val="tx1"/>
                </a:glow>
              </a:effectLst>
              <a:latin typeface="Arial" panose="020B0604020202020204" pitchFamily="34" charset="0"/>
              <a:cs typeface="Arial" panose="020B0604020202020204" pitchFamily="34" charset="0"/>
            </a:endParaRPr>
          </a:p>
        </p:txBody>
      </p:sp>
      <p:sp>
        <p:nvSpPr>
          <p:cNvPr id="13" name="Rectángulo 12">
            <a:extLst>
              <a:ext uri="{FF2B5EF4-FFF2-40B4-BE49-F238E27FC236}">
                <a16:creationId xmlns:a16="http://schemas.microsoft.com/office/drawing/2014/main" id="{015C7FBD-487A-AE93-EFF7-F0CEC6889121}"/>
              </a:ext>
            </a:extLst>
          </p:cNvPr>
          <p:cNvSpPr/>
          <p:nvPr/>
        </p:nvSpPr>
        <p:spPr>
          <a:xfrm>
            <a:off x="2969987" y="3656378"/>
            <a:ext cx="6252033" cy="707886"/>
          </a:xfrm>
          <a:prstGeom prst="rect">
            <a:avLst/>
          </a:prstGeom>
          <a:noFill/>
          <a:ln>
            <a:noFill/>
          </a:ln>
        </p:spPr>
        <p:txBody>
          <a:bodyPr wrap="none" lIns="91440" tIns="45720" rIns="91440" bIns="45720">
            <a:spAutoFit/>
          </a:bodyPr>
          <a:lstStyle/>
          <a:p>
            <a:pPr algn="ctr"/>
            <a:r>
              <a:rPr lang="es-ES" sz="4000" b="1" dirty="0">
                <a:ln w="9525">
                  <a:solidFill>
                    <a:schemeClr val="tx1"/>
                  </a:solidFill>
                  <a:prstDash val="solid"/>
                </a:ln>
                <a:solidFill>
                  <a:schemeClr val="bg1"/>
                </a:solidFill>
                <a:latin typeface="Arial" panose="020B0604020202020204" pitchFamily="34" charset="0"/>
                <a:cs typeface="Arial" panose="020B0604020202020204" pitchFamily="34" charset="0"/>
              </a:rPr>
              <a:t>Contaminación del agua </a:t>
            </a:r>
          </a:p>
        </p:txBody>
      </p:sp>
      <p:sp>
        <p:nvSpPr>
          <p:cNvPr id="3" name="CuadroTexto 2">
            <a:extLst>
              <a:ext uri="{FF2B5EF4-FFF2-40B4-BE49-F238E27FC236}">
                <a16:creationId xmlns:a16="http://schemas.microsoft.com/office/drawing/2014/main" id="{068F210F-7C27-8816-029C-5DB1BD85DC36}"/>
              </a:ext>
            </a:extLst>
          </p:cNvPr>
          <p:cNvSpPr txBox="1"/>
          <p:nvPr/>
        </p:nvSpPr>
        <p:spPr>
          <a:xfrm>
            <a:off x="163773" y="5280653"/>
            <a:ext cx="4602829" cy="707886"/>
          </a:xfrm>
          <a:prstGeom prst="rect">
            <a:avLst/>
          </a:prstGeom>
          <a:noFill/>
        </p:spPr>
        <p:txBody>
          <a:bodyPr wrap="square" rtlCol="0">
            <a:spAutoFit/>
          </a:bodyPr>
          <a:lstStyle/>
          <a:p>
            <a:r>
              <a:rPr lang="es-ES" sz="2000" b="1" dirty="0">
                <a:ln w="0">
                  <a:solidFill>
                    <a:schemeClr val="tx1"/>
                  </a:solidFill>
                </a:ln>
                <a:solidFill>
                  <a:schemeClr val="bg1"/>
                </a:solidFill>
                <a:latin typeface="Arial" panose="020B0604020202020204" pitchFamily="34" charset="0"/>
                <a:cs typeface="Arial" panose="020B0604020202020204" pitchFamily="34" charset="0"/>
              </a:rPr>
              <a:t>Profesora:</a:t>
            </a:r>
          </a:p>
          <a:p>
            <a:r>
              <a:rPr lang="es-ES" sz="2000" b="1" dirty="0">
                <a:ln w="0">
                  <a:solidFill>
                    <a:schemeClr val="tx1"/>
                  </a:solidFill>
                </a:ln>
                <a:solidFill>
                  <a:schemeClr val="bg1"/>
                </a:solidFill>
                <a:latin typeface="Arial" panose="020B0604020202020204" pitchFamily="34" charset="0"/>
                <a:cs typeface="Arial" panose="020B0604020202020204" pitchFamily="34" charset="0"/>
              </a:rPr>
              <a:t>Arlenis crespo</a:t>
            </a:r>
          </a:p>
        </p:txBody>
      </p:sp>
    </p:spTree>
    <p:extLst>
      <p:ext uri="{BB962C8B-B14F-4D97-AF65-F5344CB8AC3E}">
        <p14:creationId xmlns:p14="http://schemas.microsoft.com/office/powerpoint/2010/main" val="1443711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225F5-E3D7-1AC9-EECF-B741E009BEEE}"/>
            </a:ext>
          </a:extLst>
        </p:cNvPr>
        <p:cNvGrpSpPr/>
        <p:nvPr/>
      </p:nvGrpSpPr>
      <p:grpSpPr>
        <a:xfrm>
          <a:off x="0" y="0"/>
          <a:ext cx="0" cy="0"/>
          <a:chOff x="0" y="0"/>
          <a:chExt cx="0" cy="0"/>
        </a:xfrm>
      </p:grpSpPr>
      <p:pic>
        <p:nvPicPr>
          <p:cNvPr id="14" name="Imagen 13">
            <a:extLst>
              <a:ext uri="{FF2B5EF4-FFF2-40B4-BE49-F238E27FC236}">
                <a16:creationId xmlns:a16="http://schemas.microsoft.com/office/drawing/2014/main" id="{B4D78667-5D7D-C6F9-46B6-B81A598BF3BD}"/>
              </a:ext>
            </a:extLst>
          </p:cNvPr>
          <p:cNvPicPr>
            <a:picLocks noChangeAspect="1"/>
          </p:cNvPicPr>
          <p:nvPr/>
        </p:nvPicPr>
        <p:blipFill>
          <a:blip r:embed="rId2"/>
          <a:stretch>
            <a:fillRect/>
          </a:stretch>
        </p:blipFill>
        <p:spPr>
          <a:xfrm>
            <a:off x="0" y="0"/>
            <a:ext cx="12192000" cy="6858000"/>
          </a:xfrm>
          <a:prstGeom prst="rect">
            <a:avLst/>
          </a:prstGeom>
        </p:spPr>
      </p:pic>
      <p:sp>
        <p:nvSpPr>
          <p:cNvPr id="6" name="CuadroTexto 5">
            <a:extLst>
              <a:ext uri="{FF2B5EF4-FFF2-40B4-BE49-F238E27FC236}">
                <a16:creationId xmlns:a16="http://schemas.microsoft.com/office/drawing/2014/main" id="{065E5E4C-0EB8-0B52-8DD8-BF83C12E7A09}"/>
              </a:ext>
            </a:extLst>
          </p:cNvPr>
          <p:cNvSpPr txBox="1"/>
          <p:nvPr/>
        </p:nvSpPr>
        <p:spPr>
          <a:xfrm>
            <a:off x="457200" y="252085"/>
            <a:ext cx="8686800" cy="523220"/>
          </a:xfrm>
          <a:prstGeom prst="rect">
            <a:avLst/>
          </a:prstGeom>
          <a:noFill/>
        </p:spPr>
        <p:txBody>
          <a:bodyPr wrap="square" rtlCol="0">
            <a:spAutoFit/>
          </a:bodyPr>
          <a:lstStyle/>
          <a:p>
            <a:r>
              <a:rPr lang="es-ES" sz="2800" b="1" dirty="0">
                <a:ln>
                  <a:solidFill>
                    <a:schemeClr val="tx1"/>
                  </a:solidFill>
                </a:ln>
                <a:solidFill>
                  <a:schemeClr val="bg1"/>
                </a:solidFill>
                <a:effectLst>
                  <a:glow>
                    <a:schemeClr val="tx1"/>
                  </a:glow>
                </a:effectLst>
                <a:latin typeface="Arial" panose="020B0604020202020204" pitchFamily="34" charset="0"/>
                <a:cs typeface="Arial" panose="020B0604020202020204" pitchFamily="34" charset="0"/>
              </a:rPr>
              <a:t>Objetivo del experimento.</a:t>
            </a:r>
            <a:endParaRPr lang="es-VE" sz="2800" b="1" dirty="0">
              <a:ln>
                <a:solidFill>
                  <a:schemeClr val="tx1"/>
                </a:solidFill>
              </a:ln>
              <a:solidFill>
                <a:schemeClr val="bg1"/>
              </a:solidFill>
              <a:effectLst>
                <a:glow>
                  <a:schemeClr val="tx1"/>
                </a:glow>
              </a:effectLst>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2A6500B0-8CD2-4640-5CC1-1338621E507B}"/>
              </a:ext>
            </a:extLst>
          </p:cNvPr>
          <p:cNvSpPr txBox="1"/>
          <p:nvPr/>
        </p:nvSpPr>
        <p:spPr>
          <a:xfrm>
            <a:off x="457200" y="1027390"/>
            <a:ext cx="10324531" cy="3266985"/>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s-ES" sz="2000" b="1" dirty="0">
                <a:ln>
                  <a:solidFill>
                    <a:schemeClr val="tx1"/>
                  </a:solidFill>
                </a:ln>
                <a:solidFill>
                  <a:schemeClr val="bg1"/>
                </a:solidFill>
                <a:latin typeface="Arial" panose="020B0604020202020204" pitchFamily="34" charset="0"/>
                <a:cs typeface="Arial" panose="020B0604020202020204" pitchFamily="34" charset="0"/>
              </a:rPr>
              <a:t>Tomar e identificar cada muestra tomada en el lugar.</a:t>
            </a:r>
          </a:p>
          <a:p>
            <a:pPr marL="342900" indent="-342900" algn="just">
              <a:lnSpc>
                <a:spcPct val="150000"/>
              </a:lnSpc>
              <a:buFont typeface="Arial" panose="020B0604020202020204" pitchFamily="34" charset="0"/>
              <a:buChar char="•"/>
            </a:pPr>
            <a:r>
              <a:rPr lang="es-ES" sz="2000" b="1" dirty="0">
                <a:ln>
                  <a:solidFill>
                    <a:schemeClr val="tx1"/>
                  </a:solidFill>
                </a:ln>
                <a:solidFill>
                  <a:schemeClr val="bg1"/>
                </a:solidFill>
                <a:latin typeface="Arial" panose="020B0604020202020204" pitchFamily="34" charset="0"/>
                <a:cs typeface="Arial" panose="020B0604020202020204" pitchFamily="34" charset="0"/>
              </a:rPr>
              <a:t>Comprobar y registra el estado de cada muestra.</a:t>
            </a:r>
          </a:p>
          <a:p>
            <a:pPr marL="342900" indent="-342900" algn="just">
              <a:lnSpc>
                <a:spcPct val="150000"/>
              </a:lnSpc>
              <a:buFont typeface="Arial" panose="020B0604020202020204" pitchFamily="34" charset="0"/>
              <a:buChar char="•"/>
            </a:pPr>
            <a:r>
              <a:rPr lang="es-ES" sz="2000" b="1" dirty="0">
                <a:ln>
                  <a:solidFill>
                    <a:schemeClr val="tx1"/>
                  </a:solidFill>
                </a:ln>
                <a:solidFill>
                  <a:schemeClr val="bg1"/>
                </a:solidFill>
                <a:latin typeface="Arial" panose="020B0604020202020204" pitchFamily="34" charset="0"/>
                <a:cs typeface="Arial" panose="020B0604020202020204" pitchFamily="34" charset="0"/>
              </a:rPr>
              <a:t>Observar el estado del filtro durante ese periodo de tiempo.</a:t>
            </a:r>
          </a:p>
          <a:p>
            <a:pPr marL="342900" indent="-342900" algn="just">
              <a:lnSpc>
                <a:spcPct val="150000"/>
              </a:lnSpc>
              <a:buFont typeface="Arial" panose="020B0604020202020204" pitchFamily="34" charset="0"/>
              <a:buChar char="•"/>
            </a:pPr>
            <a:r>
              <a:rPr lang="es-ES" sz="2000" b="1" dirty="0">
                <a:ln>
                  <a:solidFill>
                    <a:schemeClr val="tx1"/>
                  </a:solidFill>
                </a:ln>
                <a:solidFill>
                  <a:schemeClr val="bg1"/>
                </a:solidFill>
                <a:latin typeface="Arial" panose="020B0604020202020204" pitchFamily="34" charset="0"/>
                <a:cs typeface="Arial" panose="020B0604020202020204" pitchFamily="34" charset="0"/>
              </a:rPr>
              <a:t>Comprobar si el agua del lugar es apta para el consumo humano. </a:t>
            </a:r>
          </a:p>
          <a:p>
            <a:pPr marL="342900" indent="-342900" algn="just">
              <a:lnSpc>
                <a:spcPct val="150000"/>
              </a:lnSpc>
              <a:buFont typeface="Arial" panose="020B0604020202020204" pitchFamily="34" charset="0"/>
              <a:buChar char="•"/>
            </a:pPr>
            <a:endParaRPr lang="es-ES" sz="2000" b="1" dirty="0">
              <a:ln>
                <a:solidFill>
                  <a:schemeClr val="tx1"/>
                </a:solidFill>
              </a:ln>
              <a:solidFill>
                <a:schemeClr val="bg1"/>
              </a:solidFill>
              <a:latin typeface="Arial" panose="020B0604020202020204" pitchFamily="34" charset="0"/>
              <a:cs typeface="Arial" panose="020B0604020202020204" pitchFamily="34" charset="0"/>
            </a:endParaRPr>
          </a:p>
          <a:p>
            <a:pPr marL="342900" indent="-342900" algn="just">
              <a:lnSpc>
                <a:spcPct val="150000"/>
              </a:lnSpc>
              <a:buFont typeface="Arial" panose="020B0604020202020204" pitchFamily="34" charset="0"/>
              <a:buChar char="•"/>
            </a:pPr>
            <a:endParaRPr lang="es-ES" sz="2000" b="1" dirty="0">
              <a:ln>
                <a:solidFill>
                  <a:schemeClr val="tx1"/>
                </a:solidFill>
              </a:ln>
              <a:solidFill>
                <a:schemeClr val="bg1"/>
              </a:solidFill>
              <a:latin typeface="Arial" panose="020B0604020202020204" pitchFamily="34" charset="0"/>
              <a:cs typeface="Arial" panose="020B0604020202020204" pitchFamily="34" charset="0"/>
            </a:endParaRPr>
          </a:p>
          <a:p>
            <a:pPr marL="342900" indent="-342900" algn="just">
              <a:lnSpc>
                <a:spcPct val="150000"/>
              </a:lnSpc>
              <a:buFont typeface="Arial" panose="020B0604020202020204" pitchFamily="34" charset="0"/>
              <a:buChar char="•"/>
            </a:pPr>
            <a:endParaRPr lang="es-VE" sz="2000" b="1" dirty="0">
              <a:ln>
                <a:solidFill>
                  <a:schemeClr val="tx1"/>
                </a:solidFill>
              </a:ln>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7612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46BC2-B0FA-4530-FE43-AFAAAF7365F8}"/>
            </a:ext>
          </a:extLst>
        </p:cNvPr>
        <p:cNvGrpSpPr/>
        <p:nvPr/>
      </p:nvGrpSpPr>
      <p:grpSpPr>
        <a:xfrm>
          <a:off x="0" y="0"/>
          <a:ext cx="0" cy="0"/>
          <a:chOff x="0" y="0"/>
          <a:chExt cx="0" cy="0"/>
        </a:xfrm>
      </p:grpSpPr>
      <p:pic>
        <p:nvPicPr>
          <p:cNvPr id="14" name="Imagen 13">
            <a:extLst>
              <a:ext uri="{FF2B5EF4-FFF2-40B4-BE49-F238E27FC236}">
                <a16:creationId xmlns:a16="http://schemas.microsoft.com/office/drawing/2014/main" id="{DAD6990D-FFB5-22F0-185B-BC40D635A12A}"/>
              </a:ext>
            </a:extLst>
          </p:cNvPr>
          <p:cNvPicPr>
            <a:picLocks noChangeAspect="1"/>
          </p:cNvPicPr>
          <p:nvPr/>
        </p:nvPicPr>
        <p:blipFill>
          <a:blip r:embed="rId2"/>
          <a:stretch>
            <a:fillRect/>
          </a:stretch>
        </p:blipFill>
        <p:spPr>
          <a:xfrm>
            <a:off x="0" y="0"/>
            <a:ext cx="12192000" cy="6858000"/>
          </a:xfrm>
          <a:prstGeom prst="rect">
            <a:avLst/>
          </a:prstGeom>
        </p:spPr>
      </p:pic>
      <p:sp>
        <p:nvSpPr>
          <p:cNvPr id="6" name="CuadroTexto 5">
            <a:extLst>
              <a:ext uri="{FF2B5EF4-FFF2-40B4-BE49-F238E27FC236}">
                <a16:creationId xmlns:a16="http://schemas.microsoft.com/office/drawing/2014/main" id="{A4AA2976-2265-1DE5-8286-8FCE1EBDFBBC}"/>
              </a:ext>
            </a:extLst>
          </p:cNvPr>
          <p:cNvSpPr txBox="1"/>
          <p:nvPr/>
        </p:nvSpPr>
        <p:spPr>
          <a:xfrm>
            <a:off x="457200" y="252085"/>
            <a:ext cx="8686800" cy="523220"/>
          </a:xfrm>
          <a:prstGeom prst="rect">
            <a:avLst/>
          </a:prstGeom>
          <a:noFill/>
        </p:spPr>
        <p:txBody>
          <a:bodyPr wrap="square" rtlCol="0">
            <a:spAutoFit/>
          </a:bodyPr>
          <a:lstStyle/>
          <a:p>
            <a:r>
              <a:rPr lang="es-ES" sz="2800" b="1" dirty="0">
                <a:ln>
                  <a:solidFill>
                    <a:schemeClr val="tx1"/>
                  </a:solidFill>
                </a:ln>
                <a:solidFill>
                  <a:schemeClr val="bg1"/>
                </a:solidFill>
                <a:effectLst>
                  <a:glow>
                    <a:schemeClr val="tx1"/>
                  </a:glow>
                </a:effectLst>
                <a:latin typeface="Arial" panose="020B0604020202020204" pitchFamily="34" charset="0"/>
                <a:cs typeface="Arial" panose="020B0604020202020204" pitchFamily="34" charset="0"/>
              </a:rPr>
              <a:t>Materiales para el experimento del filtro del agua.</a:t>
            </a:r>
            <a:endParaRPr lang="es-VE" sz="2800" b="1" dirty="0">
              <a:ln>
                <a:solidFill>
                  <a:schemeClr val="tx1"/>
                </a:solidFill>
              </a:ln>
              <a:solidFill>
                <a:schemeClr val="bg1"/>
              </a:solidFill>
              <a:effectLst>
                <a:glow>
                  <a:schemeClr val="tx1"/>
                </a:glow>
              </a:effectLst>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AF51CE35-0A93-F572-0E2F-2B561A946C8C}"/>
              </a:ext>
            </a:extLst>
          </p:cNvPr>
          <p:cNvSpPr txBox="1"/>
          <p:nvPr/>
        </p:nvSpPr>
        <p:spPr>
          <a:xfrm>
            <a:off x="457201" y="1027390"/>
            <a:ext cx="6800849" cy="5575309"/>
          </a:xfrm>
          <a:prstGeom prst="rect">
            <a:avLst/>
          </a:prstGeom>
          <a:noFill/>
        </p:spPr>
        <p:txBody>
          <a:bodyPr wrap="square" rtlCol="0">
            <a:spAutoFit/>
          </a:bodyPr>
          <a:lstStyle/>
          <a:p>
            <a:pPr algn="just">
              <a:lnSpc>
                <a:spcPct val="150000"/>
              </a:lnSpc>
            </a:pPr>
            <a:r>
              <a:rPr lang="es-ES" sz="2000" b="1" dirty="0">
                <a:ln>
                  <a:solidFill>
                    <a:schemeClr val="tx1"/>
                  </a:solidFill>
                </a:ln>
                <a:solidFill>
                  <a:schemeClr val="bg1"/>
                </a:solidFill>
                <a:latin typeface="Arial" panose="020B0604020202020204" pitchFamily="34" charset="0"/>
                <a:cs typeface="Arial" panose="020B0604020202020204" pitchFamily="34" charset="0"/>
              </a:rPr>
              <a:t>Para la realización de este experimento se utilizo: </a:t>
            </a:r>
          </a:p>
          <a:p>
            <a:pPr marL="342900" indent="-342900" algn="just">
              <a:lnSpc>
                <a:spcPct val="150000"/>
              </a:lnSpc>
              <a:buFont typeface="Arial" panose="020B0604020202020204" pitchFamily="34" charset="0"/>
              <a:buChar char="•"/>
            </a:pPr>
            <a:r>
              <a:rPr lang="es-ES" sz="2000" b="1" dirty="0">
                <a:ln>
                  <a:solidFill>
                    <a:schemeClr val="tx1"/>
                  </a:solidFill>
                </a:ln>
                <a:solidFill>
                  <a:schemeClr val="bg1"/>
                </a:solidFill>
                <a:latin typeface="Arial" panose="020B0604020202020204" pitchFamily="34" charset="0"/>
                <a:cs typeface="Arial" panose="020B0604020202020204" pitchFamily="34" charset="0"/>
              </a:rPr>
              <a:t>Tela blanca.</a:t>
            </a:r>
          </a:p>
          <a:p>
            <a:pPr marL="342900" indent="-342900" algn="just">
              <a:lnSpc>
                <a:spcPct val="150000"/>
              </a:lnSpc>
              <a:buFont typeface="Arial" panose="020B0604020202020204" pitchFamily="34" charset="0"/>
              <a:buChar char="•"/>
            </a:pPr>
            <a:r>
              <a:rPr lang="es-ES" sz="2000" b="1" dirty="0">
                <a:ln>
                  <a:solidFill>
                    <a:schemeClr val="tx1"/>
                  </a:solidFill>
                </a:ln>
                <a:solidFill>
                  <a:schemeClr val="bg1"/>
                </a:solidFill>
                <a:latin typeface="Arial" panose="020B0604020202020204" pitchFamily="34" charset="0"/>
                <a:cs typeface="Arial" panose="020B0604020202020204" pitchFamily="34" charset="0"/>
              </a:rPr>
              <a:t>Algodón.</a:t>
            </a:r>
          </a:p>
          <a:p>
            <a:pPr marL="342900" indent="-342900" algn="just">
              <a:lnSpc>
                <a:spcPct val="150000"/>
              </a:lnSpc>
              <a:buFont typeface="Arial" panose="020B0604020202020204" pitchFamily="34" charset="0"/>
              <a:buChar char="•"/>
            </a:pPr>
            <a:r>
              <a:rPr lang="es-ES" sz="2000" b="1" dirty="0">
                <a:ln>
                  <a:solidFill>
                    <a:schemeClr val="tx1"/>
                  </a:solidFill>
                </a:ln>
                <a:solidFill>
                  <a:schemeClr val="bg1"/>
                </a:solidFill>
                <a:latin typeface="Arial" panose="020B0604020202020204" pitchFamily="34" charset="0"/>
                <a:cs typeface="Arial" panose="020B0604020202020204" pitchFamily="34" charset="0"/>
              </a:rPr>
              <a:t>Carbón activado.</a:t>
            </a:r>
          </a:p>
          <a:p>
            <a:pPr marL="342900" indent="-342900" algn="just">
              <a:lnSpc>
                <a:spcPct val="150000"/>
              </a:lnSpc>
              <a:buFont typeface="Arial" panose="020B0604020202020204" pitchFamily="34" charset="0"/>
              <a:buChar char="•"/>
            </a:pPr>
            <a:r>
              <a:rPr lang="es-ES" sz="2000" b="1" dirty="0">
                <a:ln>
                  <a:solidFill>
                    <a:schemeClr val="tx1"/>
                  </a:solidFill>
                </a:ln>
                <a:solidFill>
                  <a:schemeClr val="bg1"/>
                </a:solidFill>
                <a:latin typeface="Arial" panose="020B0604020202020204" pitchFamily="34" charset="0"/>
                <a:cs typeface="Arial" panose="020B0604020202020204" pitchFamily="34" charset="0"/>
              </a:rPr>
              <a:t>Seis frascos de compota pequeña.</a:t>
            </a:r>
          </a:p>
          <a:p>
            <a:pPr algn="just">
              <a:lnSpc>
                <a:spcPct val="150000"/>
              </a:lnSpc>
            </a:pPr>
            <a:r>
              <a:rPr lang="es-ES" sz="2000" b="1" dirty="0">
                <a:ln>
                  <a:solidFill>
                    <a:schemeClr val="tx1"/>
                  </a:solidFill>
                </a:ln>
                <a:solidFill>
                  <a:schemeClr val="bg1"/>
                </a:solidFill>
                <a:latin typeface="Arial" panose="020B0604020202020204" pitchFamily="34" charset="0"/>
                <a:cs typeface="Arial" panose="020B0604020202020204" pitchFamily="34" charset="0"/>
              </a:rPr>
              <a:t>Los primeros tres materiales es para la creación del filtro del agua, el cual se cortará un trozo de tela con una dimensión de 50cm de largo x 5cm de ancho. El algodón debe cubrí completamente el carbón activado y se coloca al centro de la tela, en modo que quedé asegurado el algodón.</a:t>
            </a:r>
          </a:p>
          <a:p>
            <a:pPr marL="342900" indent="-342900" algn="just">
              <a:lnSpc>
                <a:spcPct val="150000"/>
              </a:lnSpc>
              <a:buFont typeface="Arial" panose="020B0604020202020204" pitchFamily="34" charset="0"/>
              <a:buChar char="•"/>
            </a:pPr>
            <a:endParaRPr lang="es-VE" sz="2000" b="1" dirty="0">
              <a:ln>
                <a:solidFill>
                  <a:schemeClr val="tx1"/>
                </a:solidFill>
              </a:ln>
              <a:solidFill>
                <a:schemeClr val="bg1"/>
              </a:solidFill>
              <a:latin typeface="Arial" panose="020B0604020202020204" pitchFamily="34" charset="0"/>
              <a:cs typeface="Arial" panose="020B0604020202020204" pitchFamily="34" charset="0"/>
            </a:endParaRPr>
          </a:p>
        </p:txBody>
      </p:sp>
      <p:pic>
        <p:nvPicPr>
          <p:cNvPr id="11" name="Imagen 10">
            <a:extLst>
              <a:ext uri="{FF2B5EF4-FFF2-40B4-BE49-F238E27FC236}">
                <a16:creationId xmlns:a16="http://schemas.microsoft.com/office/drawing/2014/main" id="{B0909D7A-BBAB-EA98-5F85-C850A3C2B3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5225" y="1027390"/>
            <a:ext cx="4443414" cy="5215148"/>
          </a:xfrm>
          <a:prstGeom prst="rect">
            <a:avLst/>
          </a:prstGeom>
        </p:spPr>
      </p:pic>
    </p:spTree>
    <p:extLst>
      <p:ext uri="{BB962C8B-B14F-4D97-AF65-F5344CB8AC3E}">
        <p14:creationId xmlns:p14="http://schemas.microsoft.com/office/powerpoint/2010/main" val="1086195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68392-E018-17A7-D3DB-2D3007BD1FB8}"/>
            </a:ext>
          </a:extLst>
        </p:cNvPr>
        <p:cNvGrpSpPr/>
        <p:nvPr/>
      </p:nvGrpSpPr>
      <p:grpSpPr>
        <a:xfrm>
          <a:off x="0" y="0"/>
          <a:ext cx="0" cy="0"/>
          <a:chOff x="0" y="0"/>
          <a:chExt cx="0" cy="0"/>
        </a:xfrm>
      </p:grpSpPr>
      <p:pic>
        <p:nvPicPr>
          <p:cNvPr id="14" name="Imagen 13">
            <a:extLst>
              <a:ext uri="{FF2B5EF4-FFF2-40B4-BE49-F238E27FC236}">
                <a16:creationId xmlns:a16="http://schemas.microsoft.com/office/drawing/2014/main" id="{C92E2361-1863-9606-CE9A-64A6BF0BB1BD}"/>
              </a:ext>
            </a:extLst>
          </p:cNvPr>
          <p:cNvPicPr>
            <a:picLocks noChangeAspect="1"/>
          </p:cNvPicPr>
          <p:nvPr/>
        </p:nvPicPr>
        <p:blipFill>
          <a:blip r:embed="rId2"/>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388AAE25-5910-D486-67F8-43715AA94093}"/>
              </a:ext>
            </a:extLst>
          </p:cNvPr>
          <p:cNvSpPr txBox="1"/>
          <p:nvPr/>
        </p:nvSpPr>
        <p:spPr>
          <a:xfrm>
            <a:off x="457200" y="252085"/>
            <a:ext cx="8686800" cy="523220"/>
          </a:xfrm>
          <a:prstGeom prst="rect">
            <a:avLst/>
          </a:prstGeom>
          <a:noFill/>
        </p:spPr>
        <p:txBody>
          <a:bodyPr wrap="square" rtlCol="0">
            <a:spAutoFit/>
          </a:bodyPr>
          <a:lstStyle/>
          <a:p>
            <a:r>
              <a:rPr lang="es-ES" sz="2800" b="1" dirty="0">
                <a:ln>
                  <a:solidFill>
                    <a:schemeClr val="tx1"/>
                  </a:solidFill>
                </a:ln>
                <a:solidFill>
                  <a:schemeClr val="bg1"/>
                </a:solidFill>
                <a:effectLst>
                  <a:glow>
                    <a:schemeClr val="tx1"/>
                  </a:glow>
                </a:effectLst>
                <a:latin typeface="Arial" panose="020B0604020202020204" pitchFamily="34" charset="0"/>
                <a:cs typeface="Arial" panose="020B0604020202020204" pitchFamily="34" charset="0"/>
              </a:rPr>
              <a:t>Instalación del filtro del agua.</a:t>
            </a:r>
            <a:endParaRPr lang="es-VE" sz="2800" b="1" dirty="0">
              <a:ln>
                <a:solidFill>
                  <a:schemeClr val="tx1"/>
                </a:solidFill>
              </a:ln>
              <a:solidFill>
                <a:schemeClr val="bg1"/>
              </a:solidFill>
              <a:effectLst>
                <a:glow>
                  <a:schemeClr val="tx1"/>
                </a:glow>
              </a:effectLst>
              <a:latin typeface="Arial" panose="020B060402020202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id="{19A8E0B8-01B7-1B19-B0FD-60BCFE2C3102}"/>
              </a:ext>
            </a:extLst>
          </p:cNvPr>
          <p:cNvSpPr txBox="1"/>
          <p:nvPr/>
        </p:nvSpPr>
        <p:spPr>
          <a:xfrm>
            <a:off x="457201" y="1027390"/>
            <a:ext cx="6386512" cy="4651979"/>
          </a:xfrm>
          <a:prstGeom prst="rect">
            <a:avLst/>
          </a:prstGeom>
          <a:noFill/>
        </p:spPr>
        <p:txBody>
          <a:bodyPr wrap="square" rtlCol="0">
            <a:spAutoFit/>
          </a:bodyPr>
          <a:lstStyle/>
          <a:p>
            <a:pPr algn="just">
              <a:lnSpc>
                <a:spcPct val="150000"/>
              </a:lnSpc>
            </a:pPr>
            <a:r>
              <a:rPr lang="es-ES" sz="2000" b="1" dirty="0">
                <a:ln>
                  <a:solidFill>
                    <a:schemeClr val="tx1"/>
                  </a:solidFill>
                </a:ln>
                <a:solidFill>
                  <a:schemeClr val="bg1"/>
                </a:solidFill>
                <a:latin typeface="Arial" panose="020B0604020202020204" pitchFamily="34" charset="0"/>
                <a:cs typeface="Arial" panose="020B0604020202020204" pitchFamily="34" charset="0"/>
              </a:rPr>
              <a:t>El filtro de agua se instalo en la zona residencial de sierra parima (área de lavandería) , para comprobar grado de contaminación que posee el agua dentro ese sector. La fecha que se instalo el filtro fue el 16 de enero de 2025, y el experimentó tiene planeado una duración de 18 días.</a:t>
            </a:r>
          </a:p>
          <a:p>
            <a:pPr algn="just">
              <a:lnSpc>
                <a:spcPct val="150000"/>
              </a:lnSpc>
            </a:pPr>
            <a:r>
              <a:rPr lang="es-ES" sz="2000" b="1" dirty="0">
                <a:ln>
                  <a:solidFill>
                    <a:schemeClr val="tx1"/>
                  </a:solidFill>
                </a:ln>
                <a:solidFill>
                  <a:schemeClr val="bg1"/>
                </a:solidFill>
                <a:latin typeface="Arial" panose="020B0604020202020204" pitchFamily="34" charset="0"/>
                <a:cs typeface="Arial" panose="020B0604020202020204" pitchFamily="34" charset="0"/>
              </a:rPr>
              <a:t>Durante en ese periodo de tiempo se va recolectar 6 muestra de agua en recipientes de vidrio en diferentes días.</a:t>
            </a:r>
          </a:p>
          <a:p>
            <a:pPr algn="just">
              <a:lnSpc>
                <a:spcPct val="150000"/>
              </a:lnSpc>
            </a:pPr>
            <a:endParaRPr lang="es-VE" sz="2000" b="1" dirty="0">
              <a:ln>
                <a:solidFill>
                  <a:schemeClr val="tx1"/>
                </a:solidFill>
              </a:ln>
              <a:solidFill>
                <a:schemeClr val="bg1"/>
              </a:solidFill>
              <a:latin typeface="Arial" panose="020B0604020202020204" pitchFamily="34" charset="0"/>
              <a:cs typeface="Arial" panose="020B0604020202020204" pitchFamily="34" charset="0"/>
            </a:endParaRPr>
          </a:p>
        </p:txBody>
      </p:sp>
      <p:pic>
        <p:nvPicPr>
          <p:cNvPr id="5" name="Imagen 4">
            <a:extLst>
              <a:ext uri="{FF2B5EF4-FFF2-40B4-BE49-F238E27FC236}">
                <a16:creationId xmlns:a16="http://schemas.microsoft.com/office/drawing/2014/main" id="{07FCB5C7-E906-9D03-96BB-1256D3D2AB57}"/>
              </a:ext>
            </a:extLst>
          </p:cNvPr>
          <p:cNvPicPr>
            <a:picLocks noChangeAspect="1"/>
          </p:cNvPicPr>
          <p:nvPr/>
        </p:nvPicPr>
        <p:blipFill>
          <a:blip r:embed="rId3"/>
          <a:stretch>
            <a:fillRect/>
          </a:stretch>
        </p:blipFill>
        <p:spPr>
          <a:xfrm>
            <a:off x="7415213" y="775305"/>
            <a:ext cx="3771900" cy="5249111"/>
          </a:xfrm>
          <a:prstGeom prst="rect">
            <a:avLst/>
          </a:prstGeom>
        </p:spPr>
      </p:pic>
    </p:spTree>
    <p:extLst>
      <p:ext uri="{BB962C8B-B14F-4D97-AF65-F5344CB8AC3E}">
        <p14:creationId xmlns:p14="http://schemas.microsoft.com/office/powerpoint/2010/main" val="4073580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2FF04-D487-DA99-69FE-7EB77B5A4C80}"/>
            </a:ext>
          </a:extLst>
        </p:cNvPr>
        <p:cNvGrpSpPr/>
        <p:nvPr/>
      </p:nvGrpSpPr>
      <p:grpSpPr>
        <a:xfrm>
          <a:off x="0" y="0"/>
          <a:ext cx="0" cy="0"/>
          <a:chOff x="0" y="0"/>
          <a:chExt cx="0" cy="0"/>
        </a:xfrm>
      </p:grpSpPr>
      <p:pic>
        <p:nvPicPr>
          <p:cNvPr id="14" name="Imagen 13">
            <a:extLst>
              <a:ext uri="{FF2B5EF4-FFF2-40B4-BE49-F238E27FC236}">
                <a16:creationId xmlns:a16="http://schemas.microsoft.com/office/drawing/2014/main" id="{215997B4-F8A7-4FC4-4B34-0C1622099169}"/>
              </a:ext>
            </a:extLst>
          </p:cNvPr>
          <p:cNvPicPr>
            <a:picLocks noChangeAspect="1"/>
          </p:cNvPicPr>
          <p:nvPr/>
        </p:nvPicPr>
        <p:blipFill>
          <a:blip r:embed="rId2"/>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CA4CF2B1-B2C1-D051-C0F7-7F9B89593167}"/>
              </a:ext>
            </a:extLst>
          </p:cNvPr>
          <p:cNvSpPr txBox="1"/>
          <p:nvPr/>
        </p:nvSpPr>
        <p:spPr>
          <a:xfrm>
            <a:off x="457200" y="252085"/>
            <a:ext cx="8686800" cy="523220"/>
          </a:xfrm>
          <a:prstGeom prst="rect">
            <a:avLst/>
          </a:prstGeom>
          <a:noFill/>
        </p:spPr>
        <p:txBody>
          <a:bodyPr wrap="square" rtlCol="0">
            <a:spAutoFit/>
          </a:bodyPr>
          <a:lstStyle/>
          <a:p>
            <a:r>
              <a:rPr lang="es-ES" sz="2800" b="1" dirty="0">
                <a:ln>
                  <a:solidFill>
                    <a:schemeClr val="tx1"/>
                  </a:solidFill>
                </a:ln>
                <a:solidFill>
                  <a:schemeClr val="bg1"/>
                </a:solidFill>
                <a:effectLst>
                  <a:glow>
                    <a:schemeClr val="tx1"/>
                  </a:glow>
                </a:effectLst>
                <a:latin typeface="Arial" panose="020B0604020202020204" pitchFamily="34" charset="0"/>
                <a:cs typeface="Arial" panose="020B0604020202020204" pitchFamily="34" charset="0"/>
              </a:rPr>
              <a:t>Muestras del experimento.</a:t>
            </a:r>
            <a:endParaRPr lang="es-VE" sz="2800" b="1" dirty="0">
              <a:ln>
                <a:solidFill>
                  <a:schemeClr val="tx1"/>
                </a:solidFill>
              </a:ln>
              <a:solidFill>
                <a:schemeClr val="bg1"/>
              </a:solidFill>
              <a:effectLst>
                <a:glow>
                  <a:schemeClr val="tx1"/>
                </a:glow>
              </a:effectLst>
              <a:latin typeface="Arial" panose="020B0604020202020204" pitchFamily="34" charset="0"/>
              <a:cs typeface="Arial" panose="020B0604020202020204" pitchFamily="34" charset="0"/>
            </a:endParaRPr>
          </a:p>
        </p:txBody>
      </p:sp>
      <p:sp>
        <p:nvSpPr>
          <p:cNvPr id="3" name="CuadroTexto 2">
            <a:extLst>
              <a:ext uri="{FF2B5EF4-FFF2-40B4-BE49-F238E27FC236}">
                <a16:creationId xmlns:a16="http://schemas.microsoft.com/office/drawing/2014/main" id="{3AB5202A-519C-451E-175E-A02940F48D1B}"/>
              </a:ext>
            </a:extLst>
          </p:cNvPr>
          <p:cNvSpPr txBox="1"/>
          <p:nvPr/>
        </p:nvSpPr>
        <p:spPr>
          <a:xfrm>
            <a:off x="457201" y="1027390"/>
            <a:ext cx="6448566" cy="4190314"/>
          </a:xfrm>
          <a:prstGeom prst="rect">
            <a:avLst/>
          </a:prstGeom>
          <a:noFill/>
        </p:spPr>
        <p:txBody>
          <a:bodyPr wrap="square" rtlCol="0">
            <a:spAutoFit/>
          </a:bodyPr>
          <a:lstStyle/>
          <a:p>
            <a:pPr algn="just">
              <a:lnSpc>
                <a:spcPct val="150000"/>
              </a:lnSpc>
            </a:pPr>
            <a:r>
              <a:rPr lang="es-ES" sz="2000" b="1" dirty="0">
                <a:ln>
                  <a:solidFill>
                    <a:schemeClr val="tx1"/>
                  </a:solidFill>
                </a:ln>
                <a:solidFill>
                  <a:schemeClr val="bg1"/>
                </a:solidFill>
                <a:latin typeface="Arial" panose="020B0604020202020204" pitchFamily="34" charset="0"/>
                <a:cs typeface="Arial" panose="020B0604020202020204" pitchFamily="34" charset="0"/>
              </a:rPr>
              <a:t>Las muestras que se tomaron durante el experimento tienen la siguiente descripción:</a:t>
            </a:r>
          </a:p>
          <a:p>
            <a:pPr algn="just">
              <a:lnSpc>
                <a:spcPct val="150000"/>
              </a:lnSpc>
            </a:pPr>
            <a:endParaRPr lang="es-ES" sz="2000" b="1" dirty="0">
              <a:ln>
                <a:solidFill>
                  <a:schemeClr val="tx1"/>
                </a:solidFill>
              </a:ln>
              <a:solidFill>
                <a:schemeClr val="bg1"/>
              </a:solidFill>
              <a:latin typeface="Arial" panose="020B0604020202020204" pitchFamily="34" charset="0"/>
              <a:cs typeface="Arial" panose="020B0604020202020204" pitchFamily="34" charset="0"/>
            </a:endParaRPr>
          </a:p>
          <a:p>
            <a:pPr marL="457200" indent="-457200" algn="just">
              <a:lnSpc>
                <a:spcPct val="150000"/>
              </a:lnSpc>
              <a:buFont typeface="+mj-lt"/>
              <a:buAutoNum type="arabicPeriod"/>
            </a:pPr>
            <a:r>
              <a:rPr lang="es-ES" sz="2000" b="1" dirty="0">
                <a:ln>
                  <a:solidFill>
                    <a:schemeClr val="tx1"/>
                  </a:solidFill>
                </a:ln>
                <a:solidFill>
                  <a:schemeClr val="bg1"/>
                </a:solidFill>
                <a:latin typeface="Arial" panose="020B0604020202020204" pitchFamily="34" charset="0"/>
                <a:cs typeface="Arial" panose="020B0604020202020204" pitchFamily="34" charset="0"/>
              </a:rPr>
              <a:t>Sin filtro día 16 de enero a las 8:00 am.</a:t>
            </a:r>
          </a:p>
          <a:p>
            <a:pPr marL="457200" indent="-457200" algn="just">
              <a:lnSpc>
                <a:spcPct val="150000"/>
              </a:lnSpc>
              <a:buFont typeface="+mj-lt"/>
              <a:buAutoNum type="arabicPeriod"/>
            </a:pPr>
            <a:r>
              <a:rPr lang="es-ES" sz="2000" b="1" dirty="0">
                <a:ln>
                  <a:solidFill>
                    <a:schemeClr val="tx1"/>
                  </a:solidFill>
                </a:ln>
                <a:solidFill>
                  <a:schemeClr val="bg1"/>
                </a:solidFill>
                <a:latin typeface="Arial" panose="020B0604020202020204" pitchFamily="34" charset="0"/>
                <a:cs typeface="Arial" panose="020B0604020202020204" pitchFamily="34" charset="0"/>
              </a:rPr>
              <a:t>Al instalar el filtro 16 de enero a las 8:30 am.</a:t>
            </a:r>
          </a:p>
          <a:p>
            <a:pPr marL="457200" indent="-457200" algn="just">
              <a:lnSpc>
                <a:spcPct val="150000"/>
              </a:lnSpc>
              <a:buFont typeface="+mj-lt"/>
              <a:buAutoNum type="arabicPeriod"/>
            </a:pPr>
            <a:r>
              <a:rPr lang="es-ES" sz="2000" b="1" dirty="0">
                <a:ln>
                  <a:solidFill>
                    <a:schemeClr val="tx1"/>
                  </a:solidFill>
                </a:ln>
                <a:solidFill>
                  <a:schemeClr val="bg1"/>
                </a:solidFill>
                <a:latin typeface="Arial" panose="020B0604020202020204" pitchFamily="34" charset="0"/>
                <a:cs typeface="Arial" panose="020B0604020202020204" pitchFamily="34" charset="0"/>
              </a:rPr>
              <a:t>Después de 2 días 18 de enero a las 6.00 pm.</a:t>
            </a:r>
          </a:p>
          <a:p>
            <a:pPr marL="457200" indent="-457200" algn="just">
              <a:lnSpc>
                <a:spcPct val="150000"/>
              </a:lnSpc>
              <a:buFont typeface="+mj-lt"/>
              <a:buAutoNum type="arabicPeriod"/>
            </a:pPr>
            <a:r>
              <a:rPr lang="es-VE" sz="2000" b="1" dirty="0">
                <a:ln>
                  <a:solidFill>
                    <a:schemeClr val="tx1"/>
                  </a:solidFill>
                </a:ln>
                <a:solidFill>
                  <a:schemeClr val="bg1"/>
                </a:solidFill>
                <a:latin typeface="Arial" panose="020B0604020202020204" pitchFamily="34" charset="0"/>
                <a:cs typeface="Arial" panose="020B0604020202020204" pitchFamily="34" charset="0"/>
              </a:rPr>
              <a:t>Después de 5 días 23 de enero a las 7:00 am</a:t>
            </a:r>
          </a:p>
          <a:p>
            <a:pPr marL="457200" indent="-457200" algn="just">
              <a:lnSpc>
                <a:spcPct val="150000"/>
              </a:lnSpc>
              <a:buFont typeface="+mj-lt"/>
              <a:buAutoNum type="arabicPeriod"/>
            </a:pPr>
            <a:r>
              <a:rPr lang="es-VE" sz="2000" b="1" dirty="0">
                <a:ln>
                  <a:solidFill>
                    <a:schemeClr val="tx1"/>
                  </a:solidFill>
                </a:ln>
                <a:solidFill>
                  <a:schemeClr val="bg1"/>
                </a:solidFill>
                <a:latin typeface="Arial" panose="020B0604020202020204" pitchFamily="34" charset="0"/>
                <a:cs typeface="Arial" panose="020B0604020202020204" pitchFamily="34" charset="0"/>
              </a:rPr>
              <a:t>Después de 5 días 28 de enero a las 6:00 pm.</a:t>
            </a:r>
          </a:p>
          <a:p>
            <a:pPr marL="457200" indent="-457200" algn="just">
              <a:lnSpc>
                <a:spcPct val="150000"/>
              </a:lnSpc>
              <a:buFont typeface="+mj-lt"/>
              <a:buAutoNum type="arabicPeriod"/>
            </a:pPr>
            <a:r>
              <a:rPr lang="es-VE" sz="2000" b="1" dirty="0">
                <a:ln>
                  <a:solidFill>
                    <a:schemeClr val="tx1"/>
                  </a:solidFill>
                </a:ln>
                <a:solidFill>
                  <a:schemeClr val="bg1"/>
                </a:solidFill>
                <a:latin typeface="Arial" panose="020B0604020202020204" pitchFamily="34" charset="0"/>
                <a:cs typeface="Arial" panose="020B0604020202020204" pitchFamily="34" charset="0"/>
              </a:rPr>
              <a:t>Después de 5 días 02 de febrero 7:00 am.</a:t>
            </a:r>
          </a:p>
        </p:txBody>
      </p:sp>
      <p:pic>
        <p:nvPicPr>
          <p:cNvPr id="5" name="Imagen 4">
            <a:extLst>
              <a:ext uri="{FF2B5EF4-FFF2-40B4-BE49-F238E27FC236}">
                <a16:creationId xmlns:a16="http://schemas.microsoft.com/office/drawing/2014/main" id="{1633580A-FE1D-D353-4025-388B70AD3C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2968" y="1151870"/>
            <a:ext cx="4538520" cy="4520268"/>
          </a:xfrm>
          <a:prstGeom prst="rect">
            <a:avLst/>
          </a:prstGeom>
        </p:spPr>
      </p:pic>
    </p:spTree>
    <p:extLst>
      <p:ext uri="{BB962C8B-B14F-4D97-AF65-F5344CB8AC3E}">
        <p14:creationId xmlns:p14="http://schemas.microsoft.com/office/powerpoint/2010/main" val="1341595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D54BD-9CEE-1C5B-7503-C0D19D8B293D}"/>
            </a:ext>
          </a:extLst>
        </p:cNvPr>
        <p:cNvGrpSpPr/>
        <p:nvPr/>
      </p:nvGrpSpPr>
      <p:grpSpPr>
        <a:xfrm>
          <a:off x="0" y="0"/>
          <a:ext cx="0" cy="0"/>
          <a:chOff x="0" y="0"/>
          <a:chExt cx="0" cy="0"/>
        </a:xfrm>
      </p:grpSpPr>
      <p:pic>
        <p:nvPicPr>
          <p:cNvPr id="14" name="Imagen 13">
            <a:extLst>
              <a:ext uri="{FF2B5EF4-FFF2-40B4-BE49-F238E27FC236}">
                <a16:creationId xmlns:a16="http://schemas.microsoft.com/office/drawing/2014/main" id="{7B14F9DE-1FED-02AA-7D9F-790D5DD5C9E3}"/>
              </a:ext>
            </a:extLst>
          </p:cNvPr>
          <p:cNvPicPr>
            <a:picLocks noChangeAspect="1"/>
          </p:cNvPicPr>
          <p:nvPr/>
        </p:nvPicPr>
        <p:blipFill>
          <a:blip r:embed="rId2"/>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C9A0BC11-78AB-5FAD-F2B7-10AF96A18537}"/>
              </a:ext>
            </a:extLst>
          </p:cNvPr>
          <p:cNvSpPr txBox="1"/>
          <p:nvPr/>
        </p:nvSpPr>
        <p:spPr>
          <a:xfrm>
            <a:off x="457200" y="252085"/>
            <a:ext cx="8686800" cy="523220"/>
          </a:xfrm>
          <a:prstGeom prst="rect">
            <a:avLst/>
          </a:prstGeom>
          <a:noFill/>
        </p:spPr>
        <p:txBody>
          <a:bodyPr wrap="square" rtlCol="0">
            <a:spAutoFit/>
          </a:bodyPr>
          <a:lstStyle/>
          <a:p>
            <a:r>
              <a:rPr lang="es-ES" sz="2800" b="1" dirty="0">
                <a:ln>
                  <a:solidFill>
                    <a:schemeClr val="tx1"/>
                  </a:solidFill>
                </a:ln>
                <a:solidFill>
                  <a:schemeClr val="bg1"/>
                </a:solidFill>
                <a:effectLst>
                  <a:glow>
                    <a:schemeClr val="tx1"/>
                  </a:glow>
                </a:effectLst>
                <a:latin typeface="Arial" panose="020B0604020202020204" pitchFamily="34" charset="0"/>
                <a:cs typeface="Arial" panose="020B0604020202020204" pitchFamily="34" charset="0"/>
              </a:rPr>
              <a:t>Retiro del filtro del agua.</a:t>
            </a:r>
            <a:endParaRPr lang="es-VE" sz="2800" b="1" dirty="0">
              <a:ln>
                <a:solidFill>
                  <a:schemeClr val="tx1"/>
                </a:solidFill>
              </a:ln>
              <a:solidFill>
                <a:schemeClr val="bg1"/>
              </a:solidFill>
              <a:effectLst>
                <a:glow>
                  <a:schemeClr val="tx1"/>
                </a:glow>
              </a:effectLst>
              <a:latin typeface="Arial" panose="020B0604020202020204" pitchFamily="34" charset="0"/>
              <a:cs typeface="Arial" panose="020B0604020202020204" pitchFamily="34" charset="0"/>
            </a:endParaRPr>
          </a:p>
        </p:txBody>
      </p:sp>
      <p:sp>
        <p:nvSpPr>
          <p:cNvPr id="3" name="CuadroTexto 2">
            <a:extLst>
              <a:ext uri="{FF2B5EF4-FFF2-40B4-BE49-F238E27FC236}">
                <a16:creationId xmlns:a16="http://schemas.microsoft.com/office/drawing/2014/main" id="{45637E95-BF06-B97F-9142-0F33330A6A70}"/>
              </a:ext>
            </a:extLst>
          </p:cNvPr>
          <p:cNvSpPr txBox="1"/>
          <p:nvPr/>
        </p:nvSpPr>
        <p:spPr>
          <a:xfrm>
            <a:off x="457201" y="1027390"/>
            <a:ext cx="10993271" cy="1420325"/>
          </a:xfrm>
          <a:prstGeom prst="rect">
            <a:avLst/>
          </a:prstGeom>
          <a:noFill/>
        </p:spPr>
        <p:txBody>
          <a:bodyPr wrap="square" rtlCol="0">
            <a:spAutoFit/>
          </a:bodyPr>
          <a:lstStyle/>
          <a:p>
            <a:pPr algn="just">
              <a:lnSpc>
                <a:spcPct val="150000"/>
              </a:lnSpc>
            </a:pPr>
            <a:r>
              <a:rPr lang="es-ES" sz="2000" b="1" dirty="0">
                <a:ln>
                  <a:solidFill>
                    <a:schemeClr val="tx1"/>
                  </a:solidFill>
                </a:ln>
                <a:solidFill>
                  <a:schemeClr val="bg1"/>
                </a:solidFill>
                <a:latin typeface="Arial" panose="020B0604020202020204" pitchFamily="34" charset="0"/>
                <a:cs typeface="Arial" panose="020B0604020202020204" pitchFamily="34" charset="0"/>
              </a:rPr>
              <a:t>Como se muestra en la imagen al retira el filtro de agua, se observa que en la tela blanca existe una descoloración causada por el agua. Indicando que el agua que se suministra en esa zona no esta totalmente tratada para el consumo humano.</a:t>
            </a:r>
            <a:endParaRPr lang="es-VE" sz="2000" b="1" dirty="0">
              <a:ln>
                <a:solidFill>
                  <a:schemeClr val="tx1"/>
                </a:solidFill>
              </a:ln>
              <a:solidFill>
                <a:schemeClr val="bg1"/>
              </a:solidFill>
              <a:latin typeface="Arial" panose="020B0604020202020204" pitchFamily="34" charset="0"/>
              <a:cs typeface="Arial" panose="020B0604020202020204" pitchFamily="34" charset="0"/>
            </a:endParaRPr>
          </a:p>
        </p:txBody>
      </p:sp>
      <p:pic>
        <p:nvPicPr>
          <p:cNvPr id="9" name="Imagen 8">
            <a:extLst>
              <a:ext uri="{FF2B5EF4-FFF2-40B4-BE49-F238E27FC236}">
                <a16:creationId xmlns:a16="http://schemas.microsoft.com/office/drawing/2014/main" id="{E62027A6-3BF7-7DB6-5AC1-7581595E8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699800"/>
            <a:ext cx="10993273" cy="3542738"/>
          </a:xfrm>
          <a:prstGeom prst="rect">
            <a:avLst/>
          </a:prstGeom>
        </p:spPr>
      </p:pic>
    </p:spTree>
    <p:extLst>
      <p:ext uri="{BB962C8B-B14F-4D97-AF65-F5344CB8AC3E}">
        <p14:creationId xmlns:p14="http://schemas.microsoft.com/office/powerpoint/2010/main" val="2411042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62F43-AA13-99F7-CD5C-C2433A5A3452}"/>
            </a:ext>
          </a:extLst>
        </p:cNvPr>
        <p:cNvGrpSpPr/>
        <p:nvPr/>
      </p:nvGrpSpPr>
      <p:grpSpPr>
        <a:xfrm>
          <a:off x="0" y="0"/>
          <a:ext cx="0" cy="0"/>
          <a:chOff x="0" y="0"/>
          <a:chExt cx="0" cy="0"/>
        </a:xfrm>
      </p:grpSpPr>
      <p:pic>
        <p:nvPicPr>
          <p:cNvPr id="14" name="Imagen 13">
            <a:extLst>
              <a:ext uri="{FF2B5EF4-FFF2-40B4-BE49-F238E27FC236}">
                <a16:creationId xmlns:a16="http://schemas.microsoft.com/office/drawing/2014/main" id="{65344ECC-462C-DB3F-0F23-35878FCA31C7}"/>
              </a:ext>
            </a:extLst>
          </p:cNvPr>
          <p:cNvPicPr>
            <a:picLocks noChangeAspect="1"/>
          </p:cNvPicPr>
          <p:nvPr/>
        </p:nvPicPr>
        <p:blipFill>
          <a:blip r:embed="rId2"/>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82E4A3D5-A1AB-F094-D610-E86FA3E144E6}"/>
              </a:ext>
            </a:extLst>
          </p:cNvPr>
          <p:cNvSpPr txBox="1"/>
          <p:nvPr/>
        </p:nvSpPr>
        <p:spPr>
          <a:xfrm>
            <a:off x="1610436" y="252085"/>
            <a:ext cx="8686800" cy="523220"/>
          </a:xfrm>
          <a:prstGeom prst="rect">
            <a:avLst/>
          </a:prstGeom>
          <a:noFill/>
        </p:spPr>
        <p:txBody>
          <a:bodyPr wrap="square" rtlCol="0">
            <a:spAutoFit/>
          </a:bodyPr>
          <a:lstStyle/>
          <a:p>
            <a:pPr algn="ctr"/>
            <a:r>
              <a:rPr lang="es-ES" sz="2800" b="1" dirty="0">
                <a:ln>
                  <a:solidFill>
                    <a:schemeClr val="tx1"/>
                  </a:solidFill>
                </a:ln>
                <a:solidFill>
                  <a:schemeClr val="bg1"/>
                </a:solidFill>
                <a:effectLst>
                  <a:glow>
                    <a:schemeClr val="tx1"/>
                  </a:glow>
                </a:effectLst>
                <a:latin typeface="Arial" panose="020B0604020202020204" pitchFamily="34" charset="0"/>
                <a:cs typeface="Arial" panose="020B0604020202020204" pitchFamily="34" charset="0"/>
              </a:rPr>
              <a:t>Conclusión.</a:t>
            </a:r>
            <a:endParaRPr lang="es-VE" sz="2800" b="1" dirty="0">
              <a:ln>
                <a:solidFill>
                  <a:schemeClr val="tx1"/>
                </a:solidFill>
              </a:ln>
              <a:solidFill>
                <a:schemeClr val="bg1"/>
              </a:solidFill>
              <a:effectLst>
                <a:glow>
                  <a:schemeClr val="tx1"/>
                </a:glow>
              </a:effectLst>
              <a:latin typeface="Arial" panose="020B0604020202020204" pitchFamily="34" charset="0"/>
              <a:cs typeface="Arial" panose="020B0604020202020204" pitchFamily="34" charset="0"/>
            </a:endParaRPr>
          </a:p>
        </p:txBody>
      </p:sp>
      <p:sp>
        <p:nvSpPr>
          <p:cNvPr id="3" name="CuadroTexto 2">
            <a:extLst>
              <a:ext uri="{FF2B5EF4-FFF2-40B4-BE49-F238E27FC236}">
                <a16:creationId xmlns:a16="http://schemas.microsoft.com/office/drawing/2014/main" id="{1F136DC0-9EE1-9568-D417-7E3D27226349}"/>
              </a:ext>
            </a:extLst>
          </p:cNvPr>
          <p:cNvSpPr txBox="1"/>
          <p:nvPr/>
        </p:nvSpPr>
        <p:spPr>
          <a:xfrm>
            <a:off x="457201" y="1027390"/>
            <a:ext cx="10993271" cy="2805320"/>
          </a:xfrm>
          <a:prstGeom prst="rect">
            <a:avLst/>
          </a:prstGeom>
          <a:noFill/>
        </p:spPr>
        <p:txBody>
          <a:bodyPr wrap="square" rtlCol="0">
            <a:spAutoFit/>
          </a:bodyPr>
          <a:lstStyle/>
          <a:p>
            <a:pPr algn="just">
              <a:lnSpc>
                <a:spcPct val="150000"/>
              </a:lnSpc>
            </a:pPr>
            <a:r>
              <a:rPr lang="es-ES" sz="2000" b="1" dirty="0">
                <a:ln>
                  <a:solidFill>
                    <a:schemeClr val="tx1"/>
                  </a:solidFill>
                </a:ln>
                <a:solidFill>
                  <a:schemeClr val="bg1"/>
                </a:solidFill>
                <a:latin typeface="Arial" panose="020B0604020202020204" pitchFamily="34" charset="0"/>
                <a:cs typeface="Arial" panose="020B0604020202020204" pitchFamily="34" charset="0"/>
              </a:rPr>
              <a:t>Al observar cada unas de las muestras, se determino que el agua que se utiliza en la urbanización de sierra parima no es apta para el consumo humano. Debido al transcurso de los días era mas frecuentes la aparición de sedimentos en el agua, y el filtro instalado obtuvo una coloración marrón al finalizar con el lapso de tiempo establecido. Indicando que existe contaminantes en el agua utilizada, lo que es necesario emplear alternativas para poder utilizar sin consecuencia en </a:t>
            </a:r>
            <a:r>
              <a:rPr lang="es-ES" sz="2000" b="1">
                <a:ln>
                  <a:solidFill>
                    <a:schemeClr val="tx1"/>
                  </a:solidFill>
                </a:ln>
                <a:solidFill>
                  <a:schemeClr val="bg1"/>
                </a:solidFill>
                <a:latin typeface="Arial" panose="020B0604020202020204" pitchFamily="34" charset="0"/>
                <a:cs typeface="Arial" panose="020B0604020202020204" pitchFamily="34" charset="0"/>
              </a:rPr>
              <a:t>nuestra salud.</a:t>
            </a:r>
            <a:endParaRPr lang="es-VE" sz="2000" b="1" dirty="0">
              <a:ln>
                <a:solidFill>
                  <a:schemeClr val="tx1"/>
                </a:solidFill>
              </a:ln>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9888053"/>
      </p:ext>
    </p:extLst>
  </p:cSld>
  <p:clrMapOvr>
    <a:masterClrMapping/>
  </p:clrMapOvr>
</p:sld>
</file>

<file path=ppt/theme/theme1.xml><?xml version="1.0" encoding="utf-8"?>
<a:theme xmlns:a="http://schemas.openxmlformats.org/drawingml/2006/main" name="Tema de Office">
  <a:themeElements>
    <a:clrScheme name="Azul">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1433</TotalTime>
  <Words>496</Words>
  <Application>Microsoft Office PowerPoint</Application>
  <PresentationFormat>Panorámica</PresentationFormat>
  <Paragraphs>35</Paragraphs>
  <Slides>7</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7</vt:i4>
      </vt:variant>
    </vt:vector>
  </HeadingPairs>
  <TitlesOfParts>
    <vt:vector size="11" baseType="lpstr">
      <vt:lpstr>Arial</vt:lpstr>
      <vt:lpstr>Calibri</vt:lpstr>
      <vt:lpstr>Calibri Light</vt:lpstr>
      <vt:lpstr>Tema de Office</vt:lpstr>
      <vt:lpstr>UNIVERSIDAD NACIONAL EXPERIMENTAL DE GUAYANA VICERECTORADO ACADEMICO COORDINACION GENERAL DE PREGRADO PROYECTO DE CARRERA: INGENIERIA INDUSTRIAL UNIDAD CURRICULAR:  ING. DEL AMBIENTE SECCION 1 </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Usuario</dc:creator>
  <cp:lastModifiedBy>Usuario</cp:lastModifiedBy>
  <cp:revision>85</cp:revision>
  <dcterms:created xsi:type="dcterms:W3CDTF">2024-12-03T19:41:03Z</dcterms:created>
  <dcterms:modified xsi:type="dcterms:W3CDTF">2025-02-03T19:25:17Z</dcterms:modified>
</cp:coreProperties>
</file>