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F442FF69-B405-4180-BA3C-B6A64C817411}">
          <p14:sldIdLst>
            <p14:sldId id="257"/>
            <p14:sldId id="258"/>
            <p14:sldId id="259"/>
            <p14:sldId id="260"/>
            <p14:sldId id="261"/>
            <p14:sldId id="262"/>
            <p14:sldId id="263"/>
            <p14:sldId id="264"/>
            <p14:sldId id="265"/>
            <p14:sldId id="266"/>
            <p14:sldId id="267"/>
            <p14:sldId id="26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419"/>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E9568B-8E71-4346-BDE8-26AFBD9D8AC3}" type="datetimeFigureOut">
              <a:rPr lang="es-419" smtClean="0"/>
              <a:t>3/2/2025</a:t>
            </a:fld>
            <a:endParaRPr lang="es-419"/>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419"/>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419"/>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580384-DCB4-4D0D-A888-5AB78060EC95}" type="slidenum">
              <a:rPr lang="es-419" smtClean="0"/>
              <a:t>‹Nº›</a:t>
            </a:fld>
            <a:endParaRPr lang="es-419"/>
          </a:p>
        </p:txBody>
      </p:sp>
    </p:spTree>
    <p:extLst>
      <p:ext uri="{BB962C8B-B14F-4D97-AF65-F5344CB8AC3E}">
        <p14:creationId xmlns:p14="http://schemas.microsoft.com/office/powerpoint/2010/main" val="30561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419" dirty="0"/>
          </a:p>
        </p:txBody>
      </p:sp>
      <p:sp>
        <p:nvSpPr>
          <p:cNvPr id="4" name="Marcador de número de diapositiva 3"/>
          <p:cNvSpPr>
            <a:spLocks noGrp="1"/>
          </p:cNvSpPr>
          <p:nvPr>
            <p:ph type="sldNum" sz="quarter" idx="5"/>
          </p:nvPr>
        </p:nvSpPr>
        <p:spPr/>
        <p:txBody>
          <a:bodyPr/>
          <a:lstStyle/>
          <a:p>
            <a:fld id="{2B580384-DCB4-4D0D-A888-5AB78060EC95}" type="slidenum">
              <a:rPr lang="es-419" smtClean="0"/>
              <a:t>3</a:t>
            </a:fld>
            <a:endParaRPr lang="es-419"/>
          </a:p>
        </p:txBody>
      </p:sp>
    </p:spTree>
    <p:extLst>
      <p:ext uri="{BB962C8B-B14F-4D97-AF65-F5344CB8AC3E}">
        <p14:creationId xmlns:p14="http://schemas.microsoft.com/office/powerpoint/2010/main" val="4052850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2/3/2025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2/3/2025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2/3/2025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Layout" Target="../slideLayouts/slideLayout2.xml"/><Relationship Id="rId6" Type="http://schemas.openxmlformats.org/officeDocument/2006/relationships/image" Target="../media/image22.jpg"/><Relationship Id="rId5" Type="http://schemas.openxmlformats.org/officeDocument/2006/relationships/image" Target="../media/image21.jpg"/><Relationship Id="rId4" Type="http://schemas.openxmlformats.org/officeDocument/2006/relationships/image" Target="../media/image20.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2.xml"/><Relationship Id="rId4" Type="http://schemas.openxmlformats.org/officeDocument/2006/relationships/image" Target="../media/image1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p:nvPr/>
        </p:nvPicPr>
        <p:blipFill>
          <a:blip r:embed="rId2">
            <a:extLst>
              <a:ext uri="{28A0092B-C50C-407E-A947-70E740481C1C}">
                <a14:useLocalDpi xmlns:a14="http://schemas.microsoft.com/office/drawing/2010/main" val="0"/>
              </a:ext>
            </a:extLst>
          </a:blip>
          <a:stretch>
            <a:fillRect/>
          </a:stretch>
        </p:blipFill>
        <p:spPr>
          <a:xfrm>
            <a:off x="1919536" y="332656"/>
            <a:ext cx="1109980" cy="832485"/>
          </a:xfrm>
          <a:prstGeom prst="rect">
            <a:avLst/>
          </a:prstGeom>
        </p:spPr>
      </p:pic>
      <p:sp>
        <p:nvSpPr>
          <p:cNvPr id="5" name="4 Rectángulo"/>
          <p:cNvSpPr/>
          <p:nvPr/>
        </p:nvSpPr>
        <p:spPr>
          <a:xfrm>
            <a:off x="3016616" y="332655"/>
            <a:ext cx="6463761" cy="1477328"/>
          </a:xfrm>
          <a:prstGeom prst="rect">
            <a:avLst/>
          </a:prstGeom>
        </p:spPr>
        <p:txBody>
          <a:bodyPr wrap="square">
            <a:spAutoFit/>
          </a:bodyPr>
          <a:lstStyle/>
          <a:p>
            <a:pPr algn="ctr"/>
            <a:r>
              <a:rPr lang="es-VE" b="1" dirty="0">
                <a:latin typeface="Arial" pitchFamily="34" charset="0"/>
                <a:cs typeface="Arial" pitchFamily="34" charset="0"/>
              </a:rPr>
              <a:t>REPÚBLICA</a:t>
            </a:r>
            <a:r>
              <a:rPr lang="es-VE" dirty="0">
                <a:latin typeface="Arial" pitchFamily="34" charset="0"/>
                <a:cs typeface="Arial" pitchFamily="34" charset="0"/>
              </a:rPr>
              <a:t> </a:t>
            </a:r>
            <a:r>
              <a:rPr lang="es-VE" b="1" dirty="0">
                <a:latin typeface="Arial" pitchFamily="34" charset="0"/>
                <a:cs typeface="Arial" pitchFamily="34" charset="0"/>
              </a:rPr>
              <a:t>BOLIVARIANA DE VENEZUELA</a:t>
            </a:r>
            <a:endParaRPr lang="es-VE" dirty="0">
              <a:latin typeface="Arial" pitchFamily="34" charset="0"/>
              <a:cs typeface="Arial" pitchFamily="34" charset="0"/>
            </a:endParaRPr>
          </a:p>
          <a:p>
            <a:pPr algn="ctr"/>
            <a:r>
              <a:rPr lang="es-VE" b="1" dirty="0">
                <a:latin typeface="Arial" pitchFamily="34" charset="0"/>
                <a:cs typeface="Arial" pitchFamily="34" charset="0"/>
              </a:rPr>
              <a:t>UNIVERSIDAD NACIONAL EXPERIMENTAL DE GUAYANA</a:t>
            </a:r>
            <a:endParaRPr lang="es-VE" dirty="0">
              <a:latin typeface="Arial" pitchFamily="34" charset="0"/>
              <a:cs typeface="Arial" pitchFamily="34" charset="0"/>
            </a:endParaRPr>
          </a:p>
          <a:p>
            <a:pPr algn="ctr"/>
            <a:r>
              <a:rPr lang="es-VE" b="1" dirty="0">
                <a:latin typeface="Arial" pitchFamily="34" charset="0"/>
                <a:cs typeface="Arial" pitchFamily="34" charset="0"/>
              </a:rPr>
              <a:t>VICE-RECTORADO ACADÉMICO</a:t>
            </a:r>
            <a:endParaRPr lang="es-VE" dirty="0">
              <a:latin typeface="Arial" pitchFamily="34" charset="0"/>
              <a:cs typeface="Arial" pitchFamily="34" charset="0"/>
            </a:endParaRPr>
          </a:p>
          <a:p>
            <a:pPr algn="ctr"/>
            <a:r>
              <a:rPr lang="es-VE" b="1" dirty="0">
                <a:latin typeface="Arial" pitchFamily="34" charset="0"/>
                <a:cs typeface="Arial" pitchFamily="34" charset="0"/>
              </a:rPr>
              <a:t>INGENERÍA INDUSTRIAL</a:t>
            </a:r>
            <a:endParaRPr lang="es-VE" dirty="0">
              <a:latin typeface="Arial" pitchFamily="34" charset="0"/>
              <a:cs typeface="Arial" pitchFamily="34" charset="0"/>
            </a:endParaRPr>
          </a:p>
          <a:p>
            <a:pPr algn="ctr"/>
            <a:r>
              <a:rPr lang="es-VE" b="1" dirty="0">
                <a:latin typeface="Arial" pitchFamily="34" charset="0"/>
                <a:cs typeface="Arial" pitchFamily="34" charset="0"/>
              </a:rPr>
              <a:t>INGENIERIA DEL AMBIENTE</a:t>
            </a:r>
            <a:endParaRPr lang="es-VE" dirty="0">
              <a:latin typeface="Arial" pitchFamily="34" charset="0"/>
              <a:cs typeface="Arial" pitchFamily="34" charset="0"/>
            </a:endParaRPr>
          </a:p>
        </p:txBody>
      </p:sp>
      <p:sp>
        <p:nvSpPr>
          <p:cNvPr id="6" name="1 Título"/>
          <p:cNvSpPr>
            <a:spLocks noGrp="1"/>
          </p:cNvSpPr>
          <p:nvPr>
            <p:ph type="ctrTitle"/>
          </p:nvPr>
        </p:nvSpPr>
        <p:spPr>
          <a:xfrm>
            <a:off x="2207568" y="2852936"/>
            <a:ext cx="7988424" cy="461914"/>
          </a:xfrm>
          <a:effectLst/>
        </p:spPr>
        <p:txBody>
          <a:bodyPr>
            <a:normAutofit fontScale="90000"/>
            <a:scene3d>
              <a:camera prst="orthographicFront"/>
              <a:lightRig rig="freezing" dir="t">
                <a:rot lat="0" lon="0" rev="5640000"/>
              </a:lightRig>
            </a:scene3d>
            <a:sp3d prstMaterial="flat">
              <a:bevelT w="38100" h="38100"/>
              <a:contourClr>
                <a:schemeClr val="tx2"/>
              </a:contourClr>
            </a:sp3d>
          </a:bodyPr>
          <a:lstStyle/>
          <a:p>
            <a:pPr algn="ctr"/>
            <a:r>
              <a:rPr lang="es-VE" sz="2800" dirty="0">
                <a:effectLst>
                  <a:glow rad="228600">
                    <a:schemeClr val="accent3">
                      <a:satMod val="175000"/>
                      <a:alpha val="40000"/>
                    </a:schemeClr>
                  </a:glow>
                  <a:outerShdw blurRad="38100" dist="38100" dir="2700000" algn="tl">
                    <a:srgbClr val="000000">
                      <a:alpha val="43137"/>
                    </a:srgbClr>
                  </a:outerShdw>
                </a:effectLst>
                <a:latin typeface="Aharoni" pitchFamily="2" charset="-79"/>
                <a:cs typeface="Aharoni" pitchFamily="2" charset="-79"/>
              </a:rPr>
              <a:t>CONTROL Y EVALUACION DE LA CONTAMINACION DEL AGUA</a:t>
            </a:r>
          </a:p>
        </p:txBody>
      </p:sp>
      <p:sp>
        <p:nvSpPr>
          <p:cNvPr id="7" name="2 Subtítulo"/>
          <p:cNvSpPr>
            <a:spLocks noGrp="1"/>
          </p:cNvSpPr>
          <p:nvPr>
            <p:ph type="subTitle" idx="1"/>
          </p:nvPr>
        </p:nvSpPr>
        <p:spPr>
          <a:xfrm>
            <a:off x="2135560" y="4212684"/>
            <a:ext cx="2376264" cy="936103"/>
          </a:xfrm>
        </p:spPr>
        <p:txBody>
          <a:bodyPr>
            <a:normAutofit/>
          </a:bodyPr>
          <a:lstStyle/>
          <a:p>
            <a:pPr algn="ctr"/>
            <a:r>
              <a:rPr lang="es-VE" dirty="0">
                <a:latin typeface="Arial" pitchFamily="34" charset="0"/>
                <a:cs typeface="Arial" pitchFamily="34" charset="0"/>
              </a:rPr>
              <a:t>Docente:           </a:t>
            </a:r>
            <a:r>
              <a:rPr lang="es-VE" dirty="0" err="1">
                <a:latin typeface="Arial" pitchFamily="34" charset="0"/>
                <a:cs typeface="Arial" pitchFamily="34" charset="0"/>
              </a:rPr>
              <a:t>Arlenis</a:t>
            </a:r>
            <a:r>
              <a:rPr lang="es-VE" dirty="0">
                <a:latin typeface="Arial" pitchFamily="34" charset="0"/>
                <a:cs typeface="Arial" pitchFamily="34" charset="0"/>
              </a:rPr>
              <a:t> Crespo</a:t>
            </a:r>
          </a:p>
        </p:txBody>
      </p:sp>
      <p:sp>
        <p:nvSpPr>
          <p:cNvPr id="8" name="7 CuadroTexto"/>
          <p:cNvSpPr txBox="1"/>
          <p:nvPr/>
        </p:nvSpPr>
        <p:spPr>
          <a:xfrm>
            <a:off x="7680176" y="4073774"/>
            <a:ext cx="2520280" cy="923330"/>
          </a:xfrm>
          <a:prstGeom prst="rect">
            <a:avLst/>
          </a:prstGeom>
          <a:noFill/>
        </p:spPr>
        <p:txBody>
          <a:bodyPr wrap="square" rtlCol="0">
            <a:spAutoFit/>
          </a:bodyPr>
          <a:lstStyle/>
          <a:p>
            <a:pPr algn="ctr"/>
            <a:r>
              <a:rPr lang="es-VE" dirty="0">
                <a:latin typeface="Arial" pitchFamily="34" charset="0"/>
                <a:cs typeface="Arial" pitchFamily="34" charset="0"/>
              </a:rPr>
              <a:t>Integrante:</a:t>
            </a:r>
          </a:p>
          <a:p>
            <a:pPr algn="ctr"/>
            <a:r>
              <a:rPr lang="es-VE" dirty="0">
                <a:latin typeface="Arial" pitchFamily="34" charset="0"/>
                <a:cs typeface="Arial" pitchFamily="34" charset="0"/>
              </a:rPr>
              <a:t>Daniela Rivas</a:t>
            </a:r>
          </a:p>
          <a:p>
            <a:pPr algn="ctr"/>
            <a:r>
              <a:rPr lang="es-VE" dirty="0">
                <a:latin typeface="Arial" pitchFamily="34" charset="0"/>
                <a:cs typeface="Arial" pitchFamily="34" charset="0"/>
              </a:rPr>
              <a:t>V-26.444.601</a:t>
            </a:r>
          </a:p>
        </p:txBody>
      </p:sp>
      <p:sp>
        <p:nvSpPr>
          <p:cNvPr id="9" name="8 CuadroTexto"/>
          <p:cNvSpPr txBox="1"/>
          <p:nvPr/>
        </p:nvSpPr>
        <p:spPr>
          <a:xfrm>
            <a:off x="3487914" y="5677289"/>
            <a:ext cx="5216172" cy="369332"/>
          </a:xfrm>
          <a:prstGeom prst="rect">
            <a:avLst/>
          </a:prstGeom>
          <a:noFill/>
        </p:spPr>
        <p:txBody>
          <a:bodyPr wrap="none" rtlCol="0">
            <a:spAutoFit/>
          </a:bodyPr>
          <a:lstStyle/>
          <a:p>
            <a:r>
              <a:rPr lang="es-VE" b="1" dirty="0">
                <a:latin typeface="Arial" pitchFamily="34" charset="0"/>
                <a:cs typeface="Arial" pitchFamily="34" charset="0"/>
              </a:rPr>
              <a:t>PUERTO ORDAZ – 01 DE FEBRERO DEL 2025</a:t>
            </a:r>
          </a:p>
        </p:txBody>
      </p:sp>
    </p:spTree>
    <p:extLst>
      <p:ext uri="{BB962C8B-B14F-4D97-AF65-F5344CB8AC3E}">
        <p14:creationId xmlns:p14="http://schemas.microsoft.com/office/powerpoint/2010/main" val="41997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500"/>
                                        <p:tgtEl>
                                          <p:spTgt spid="7">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animEffect transition="in" filter="wipe(down)">
                                      <p:cBhvr>
                                        <p:cTn id="31"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build="p"/>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DA070C-99A5-86E6-6671-E2664C997F8B}"/>
              </a:ext>
            </a:extLst>
          </p:cNvPr>
          <p:cNvSpPr>
            <a:spLocks noGrp="1"/>
          </p:cNvSpPr>
          <p:nvPr>
            <p:ph type="title"/>
          </p:nvPr>
        </p:nvSpPr>
        <p:spPr/>
        <p:txBody>
          <a:bodyPr/>
          <a:lstStyle/>
          <a:p>
            <a:pPr algn="ctr"/>
            <a:r>
              <a:rPr lang="es-419" b="1" cap="none"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Experimento 2 parte 2</a:t>
            </a:r>
          </a:p>
        </p:txBody>
      </p:sp>
      <p:pic>
        <p:nvPicPr>
          <p:cNvPr id="5" name="Marcador de contenido 4">
            <a:extLst>
              <a:ext uri="{FF2B5EF4-FFF2-40B4-BE49-F238E27FC236}">
                <a16:creationId xmlns:a16="http://schemas.microsoft.com/office/drawing/2014/main" id="{3FBFCAF2-701C-7C6F-FC83-970C5E694E29}"/>
              </a:ext>
            </a:extLst>
          </p:cNvPr>
          <p:cNvPicPr>
            <a:picLocks noGrp="1" noChangeAspect="1"/>
          </p:cNvPicPr>
          <p:nvPr>
            <p:ph idx="1"/>
          </p:nvPr>
        </p:nvPicPr>
        <p:blipFill>
          <a:blip r:embed="rId2"/>
          <a:stretch>
            <a:fillRect/>
          </a:stretch>
        </p:blipFill>
        <p:spPr>
          <a:xfrm>
            <a:off x="2275113" y="2331789"/>
            <a:ext cx="1552337" cy="3449638"/>
          </a:xfrm>
        </p:spPr>
      </p:pic>
      <p:pic>
        <p:nvPicPr>
          <p:cNvPr id="7" name="Imagen 6">
            <a:extLst>
              <a:ext uri="{FF2B5EF4-FFF2-40B4-BE49-F238E27FC236}">
                <a16:creationId xmlns:a16="http://schemas.microsoft.com/office/drawing/2014/main" id="{5F060A7D-BDC3-2E3A-BAB8-3AC3AFD5D563}"/>
              </a:ext>
            </a:extLst>
          </p:cNvPr>
          <p:cNvPicPr>
            <a:picLocks noChangeAspect="1"/>
          </p:cNvPicPr>
          <p:nvPr/>
        </p:nvPicPr>
        <p:blipFill>
          <a:blip r:embed="rId3"/>
          <a:stretch>
            <a:fillRect/>
          </a:stretch>
        </p:blipFill>
        <p:spPr>
          <a:xfrm>
            <a:off x="3980056" y="2331789"/>
            <a:ext cx="1962045" cy="3449638"/>
          </a:xfrm>
          <a:prstGeom prst="rect">
            <a:avLst/>
          </a:prstGeom>
        </p:spPr>
      </p:pic>
      <p:pic>
        <p:nvPicPr>
          <p:cNvPr id="9" name="Imagen 8">
            <a:extLst>
              <a:ext uri="{FF2B5EF4-FFF2-40B4-BE49-F238E27FC236}">
                <a16:creationId xmlns:a16="http://schemas.microsoft.com/office/drawing/2014/main" id="{72A8DA29-4C22-D3DB-E1C0-A7A55A1A4352}"/>
              </a:ext>
            </a:extLst>
          </p:cNvPr>
          <p:cNvPicPr>
            <a:picLocks noChangeAspect="1"/>
          </p:cNvPicPr>
          <p:nvPr/>
        </p:nvPicPr>
        <p:blipFill>
          <a:blip r:embed="rId4"/>
          <a:stretch>
            <a:fillRect/>
          </a:stretch>
        </p:blipFill>
        <p:spPr>
          <a:xfrm>
            <a:off x="7688425" y="2331789"/>
            <a:ext cx="1962045" cy="3449638"/>
          </a:xfrm>
          <a:prstGeom prst="rect">
            <a:avLst/>
          </a:prstGeom>
        </p:spPr>
      </p:pic>
      <p:pic>
        <p:nvPicPr>
          <p:cNvPr id="11" name="Imagen 10">
            <a:extLst>
              <a:ext uri="{FF2B5EF4-FFF2-40B4-BE49-F238E27FC236}">
                <a16:creationId xmlns:a16="http://schemas.microsoft.com/office/drawing/2014/main" id="{BC6D86EE-31D6-C9A7-CFBE-42D7B06FC707}"/>
              </a:ext>
            </a:extLst>
          </p:cNvPr>
          <p:cNvPicPr>
            <a:picLocks noChangeAspect="1"/>
          </p:cNvPicPr>
          <p:nvPr/>
        </p:nvPicPr>
        <p:blipFill>
          <a:blip r:embed="rId5"/>
          <a:stretch>
            <a:fillRect/>
          </a:stretch>
        </p:blipFill>
        <p:spPr>
          <a:xfrm>
            <a:off x="9803076" y="2331789"/>
            <a:ext cx="1962045" cy="3449638"/>
          </a:xfrm>
          <a:prstGeom prst="rect">
            <a:avLst/>
          </a:prstGeom>
        </p:spPr>
      </p:pic>
      <p:pic>
        <p:nvPicPr>
          <p:cNvPr id="13" name="Imagen 12">
            <a:extLst>
              <a:ext uri="{FF2B5EF4-FFF2-40B4-BE49-F238E27FC236}">
                <a16:creationId xmlns:a16="http://schemas.microsoft.com/office/drawing/2014/main" id="{FA382620-9338-7269-A8E1-7A6A407D7098}"/>
              </a:ext>
            </a:extLst>
          </p:cNvPr>
          <p:cNvPicPr>
            <a:picLocks noChangeAspect="1"/>
          </p:cNvPicPr>
          <p:nvPr/>
        </p:nvPicPr>
        <p:blipFill>
          <a:blip r:embed="rId6"/>
          <a:stretch>
            <a:fillRect/>
          </a:stretch>
        </p:blipFill>
        <p:spPr>
          <a:xfrm>
            <a:off x="258192" y="2331789"/>
            <a:ext cx="1815460" cy="3449638"/>
          </a:xfrm>
          <a:prstGeom prst="rect">
            <a:avLst/>
          </a:prstGeom>
        </p:spPr>
      </p:pic>
      <p:sp>
        <p:nvSpPr>
          <p:cNvPr id="14" name="Marcador de contenido 2">
            <a:extLst>
              <a:ext uri="{FF2B5EF4-FFF2-40B4-BE49-F238E27FC236}">
                <a16:creationId xmlns:a16="http://schemas.microsoft.com/office/drawing/2014/main" id="{227301A4-8A3C-3C43-61CE-1D0B11C6CA27}"/>
              </a:ext>
            </a:extLst>
          </p:cNvPr>
          <p:cNvSpPr txBox="1">
            <a:spLocks/>
          </p:cNvSpPr>
          <p:nvPr/>
        </p:nvSpPr>
        <p:spPr>
          <a:xfrm>
            <a:off x="1407901" y="1817382"/>
            <a:ext cx="2988879" cy="632772"/>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lgn="ctr"/>
            <a:r>
              <a:rPr lang="es-419"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Toma de la muestra</a:t>
            </a:r>
          </a:p>
          <a:p>
            <a:pPr algn="ctr"/>
            <a:endParaRPr lang="es-419"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ndParaRPr>
          </a:p>
        </p:txBody>
      </p:sp>
      <p:sp>
        <p:nvSpPr>
          <p:cNvPr id="15" name="Marcador de contenido 2">
            <a:extLst>
              <a:ext uri="{FF2B5EF4-FFF2-40B4-BE49-F238E27FC236}">
                <a16:creationId xmlns:a16="http://schemas.microsoft.com/office/drawing/2014/main" id="{48B2097D-A804-2E4E-BEB8-B7FE889AA71E}"/>
              </a:ext>
            </a:extLst>
          </p:cNvPr>
          <p:cNvSpPr txBox="1">
            <a:spLocks/>
          </p:cNvSpPr>
          <p:nvPr/>
        </p:nvSpPr>
        <p:spPr>
          <a:xfrm>
            <a:off x="7795222" y="1853754"/>
            <a:ext cx="3969899" cy="632772"/>
          </a:xfrm>
          <a:prstGeom prst="rect">
            <a:avLst/>
          </a:prstGeom>
        </p:spPr>
        <p:txBody>
          <a:bodyPr vert="horz" lIns="91440" tIns="45720" rIns="91440" bIns="45720" rtlCol="0" anchor="t">
            <a:normAutofit fontScale="85000" lnSpcReduction="10000"/>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lgn="ctr"/>
            <a:r>
              <a:rPr lang="es-419"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Residuos del filtro luego de su uso</a:t>
            </a:r>
          </a:p>
          <a:p>
            <a:pPr algn="ctr"/>
            <a:endParaRPr lang="es-419"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ndParaRPr>
          </a:p>
        </p:txBody>
      </p:sp>
    </p:spTree>
    <p:extLst>
      <p:ext uri="{BB962C8B-B14F-4D97-AF65-F5344CB8AC3E}">
        <p14:creationId xmlns:p14="http://schemas.microsoft.com/office/powerpoint/2010/main" val="986898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EDE8E2-D028-9A9F-9875-FDB5373A83F9}"/>
              </a:ext>
            </a:extLst>
          </p:cNvPr>
          <p:cNvSpPr>
            <a:spLocks noGrp="1"/>
          </p:cNvSpPr>
          <p:nvPr>
            <p:ph type="title"/>
          </p:nvPr>
        </p:nvSpPr>
        <p:spPr>
          <a:xfrm>
            <a:off x="1382593" y="0"/>
            <a:ext cx="9603275" cy="1049235"/>
          </a:xfrm>
        </p:spPr>
        <p:txBody>
          <a:bodyPr/>
          <a:lstStyle/>
          <a:p>
            <a:r>
              <a:rPr lang="es-419" b="1" cap="none"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Comparativas de muestra de aguas registradas</a:t>
            </a:r>
          </a:p>
        </p:txBody>
      </p:sp>
      <p:graphicFrame>
        <p:nvGraphicFramePr>
          <p:cNvPr id="4" name="Marcador de contenido 3">
            <a:extLst>
              <a:ext uri="{FF2B5EF4-FFF2-40B4-BE49-F238E27FC236}">
                <a16:creationId xmlns:a16="http://schemas.microsoft.com/office/drawing/2014/main" id="{F86596AF-E0FA-7F39-9147-D629D5858EF6}"/>
              </a:ext>
            </a:extLst>
          </p:cNvPr>
          <p:cNvGraphicFramePr>
            <a:graphicFrameLocks noGrp="1"/>
          </p:cNvGraphicFramePr>
          <p:nvPr>
            <p:ph idx="1"/>
            <p:extLst>
              <p:ext uri="{D42A27DB-BD31-4B8C-83A1-F6EECF244321}">
                <p14:modId xmlns:p14="http://schemas.microsoft.com/office/powerpoint/2010/main" val="1570491609"/>
              </p:ext>
            </p:extLst>
          </p:nvPr>
        </p:nvGraphicFramePr>
        <p:xfrm>
          <a:off x="176461" y="524617"/>
          <a:ext cx="12015537" cy="5240580"/>
        </p:xfrm>
        <a:graphic>
          <a:graphicData uri="http://schemas.openxmlformats.org/drawingml/2006/table">
            <a:tbl>
              <a:tblPr firstRow="1" bandRow="1">
                <a:tableStyleId>{5C22544A-7EE6-4342-B048-85BDC9FD1C3A}</a:tableStyleId>
              </a:tblPr>
              <a:tblGrid>
                <a:gridCol w="1697301">
                  <a:extLst>
                    <a:ext uri="{9D8B030D-6E8A-4147-A177-3AD203B41FA5}">
                      <a16:colId xmlns:a16="http://schemas.microsoft.com/office/drawing/2014/main" val="4147035169"/>
                    </a:ext>
                  </a:extLst>
                </a:gridCol>
                <a:gridCol w="2352692">
                  <a:extLst>
                    <a:ext uri="{9D8B030D-6E8A-4147-A177-3AD203B41FA5}">
                      <a16:colId xmlns:a16="http://schemas.microsoft.com/office/drawing/2014/main" val="4002954738"/>
                    </a:ext>
                  </a:extLst>
                </a:gridCol>
                <a:gridCol w="4961659">
                  <a:extLst>
                    <a:ext uri="{9D8B030D-6E8A-4147-A177-3AD203B41FA5}">
                      <a16:colId xmlns:a16="http://schemas.microsoft.com/office/drawing/2014/main" val="58103451"/>
                    </a:ext>
                  </a:extLst>
                </a:gridCol>
                <a:gridCol w="3003885">
                  <a:extLst>
                    <a:ext uri="{9D8B030D-6E8A-4147-A177-3AD203B41FA5}">
                      <a16:colId xmlns:a16="http://schemas.microsoft.com/office/drawing/2014/main" val="798750215"/>
                    </a:ext>
                  </a:extLst>
                </a:gridCol>
              </a:tblGrid>
              <a:tr h="352034">
                <a:tc>
                  <a:txBody>
                    <a:bodyPr/>
                    <a:lstStyle/>
                    <a:p>
                      <a:pPr algn="ctr"/>
                      <a:r>
                        <a:rPr lang="es-419" dirty="0"/>
                        <a:t># muestras</a:t>
                      </a:r>
                    </a:p>
                  </a:txBody>
                  <a:tcPr/>
                </a:tc>
                <a:tc>
                  <a:txBody>
                    <a:bodyPr/>
                    <a:lstStyle/>
                    <a:p>
                      <a:pPr algn="ctr"/>
                      <a:r>
                        <a:rPr lang="es-419" dirty="0"/>
                        <a:t>Fecha</a:t>
                      </a:r>
                    </a:p>
                  </a:txBody>
                  <a:tcPr/>
                </a:tc>
                <a:tc>
                  <a:txBody>
                    <a:bodyPr/>
                    <a:lstStyle/>
                    <a:p>
                      <a:pPr algn="ctr"/>
                      <a:r>
                        <a:rPr lang="es-419" dirty="0"/>
                        <a:t>Estado del agua</a:t>
                      </a:r>
                    </a:p>
                  </a:txBody>
                  <a:tcPr/>
                </a:tc>
                <a:tc>
                  <a:txBody>
                    <a:bodyPr/>
                    <a:lstStyle/>
                    <a:p>
                      <a:pPr algn="ctr"/>
                      <a:r>
                        <a:rPr lang="es-419" dirty="0"/>
                        <a:t>Estado del filtro</a:t>
                      </a:r>
                    </a:p>
                  </a:txBody>
                  <a:tcPr/>
                </a:tc>
                <a:extLst>
                  <a:ext uri="{0D108BD9-81ED-4DB2-BD59-A6C34878D82A}">
                    <a16:rowId xmlns:a16="http://schemas.microsoft.com/office/drawing/2014/main" val="3950737622"/>
                  </a:ext>
                </a:extLst>
              </a:tr>
              <a:tr h="607620">
                <a:tc>
                  <a:txBody>
                    <a:bodyPr/>
                    <a:lstStyle/>
                    <a:p>
                      <a:pPr algn="ctr"/>
                      <a:r>
                        <a:rPr lang="es-419" dirty="0">
                          <a:latin typeface="Arial Black" panose="020B0A04020102020204" pitchFamily="34" charset="0"/>
                        </a:rPr>
                        <a:t>0</a:t>
                      </a:r>
                    </a:p>
                  </a:txBody>
                  <a:tcPr/>
                </a:tc>
                <a:tc>
                  <a:txBody>
                    <a:bodyPr/>
                    <a:lstStyle/>
                    <a:p>
                      <a:pPr algn="ctr"/>
                      <a:r>
                        <a:rPr lang="es-419" dirty="0">
                          <a:latin typeface="Arial Black" panose="020B0A04020102020204" pitchFamily="34" charset="0"/>
                        </a:rPr>
                        <a:t>20.01.2025</a:t>
                      </a:r>
                    </a:p>
                  </a:txBody>
                  <a:tcPr/>
                </a:tc>
                <a:tc>
                  <a:txBody>
                    <a:bodyPr/>
                    <a:lstStyle/>
                    <a:p>
                      <a:pPr algn="ctr"/>
                      <a:r>
                        <a:rPr lang="es-419" sz="1400" dirty="0">
                          <a:latin typeface="Arial Black" panose="020B0A04020102020204" pitchFamily="34" charset="0"/>
                        </a:rPr>
                        <a:t>Inicio del experimento</a:t>
                      </a:r>
                    </a:p>
                  </a:txBody>
                  <a:tcPr/>
                </a:tc>
                <a:tc>
                  <a:txBody>
                    <a:bodyPr/>
                    <a:lstStyle/>
                    <a:p>
                      <a:pPr algn="ctr"/>
                      <a:r>
                        <a:rPr lang="es-419" sz="1400" dirty="0">
                          <a:latin typeface="Arial Black" panose="020B0A04020102020204" pitchFamily="34" charset="0"/>
                        </a:rPr>
                        <a:t>-</a:t>
                      </a:r>
                    </a:p>
                  </a:txBody>
                  <a:tcPr/>
                </a:tc>
                <a:extLst>
                  <a:ext uri="{0D108BD9-81ED-4DB2-BD59-A6C34878D82A}">
                    <a16:rowId xmlns:a16="http://schemas.microsoft.com/office/drawing/2014/main" val="4221702282"/>
                  </a:ext>
                </a:extLst>
              </a:tr>
              <a:tr h="491883">
                <a:tc>
                  <a:txBody>
                    <a:bodyPr/>
                    <a:lstStyle/>
                    <a:p>
                      <a:pPr algn="ctr"/>
                      <a:r>
                        <a:rPr lang="es-419" dirty="0">
                          <a:latin typeface="Arial Black" panose="020B0A04020102020204" pitchFamily="34"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419" dirty="0">
                          <a:latin typeface="Arial Black" panose="020B0A04020102020204" pitchFamily="34" charset="0"/>
                        </a:rPr>
                        <a:t>20.01.2025(sin filtro)</a:t>
                      </a:r>
                    </a:p>
                    <a:p>
                      <a:pPr algn="ctr"/>
                      <a:endParaRPr lang="es-419" dirty="0">
                        <a:latin typeface="Arial Black" panose="020B0A04020102020204" pitchFamily="34" charset="0"/>
                      </a:endParaRPr>
                    </a:p>
                  </a:txBody>
                  <a:tcPr/>
                </a:tc>
                <a:tc>
                  <a:txBody>
                    <a:bodyPr/>
                    <a:lstStyle/>
                    <a:p>
                      <a:pPr algn="ctr"/>
                      <a:r>
                        <a:rPr lang="es-MX" sz="1400" dirty="0">
                          <a:latin typeface="Arial Black" panose="020B0A04020102020204" pitchFamily="34" charset="0"/>
                        </a:rPr>
                        <a:t>Agua con impureza, pero aún no recomendable para beber</a:t>
                      </a:r>
                      <a:endParaRPr lang="es-419" sz="1400" dirty="0">
                        <a:latin typeface="Arial Black" panose="020B0A040201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419" sz="1400" dirty="0">
                          <a:latin typeface="Arial Black" panose="020B0A04020102020204" pitchFamily="34" charset="0"/>
                        </a:rPr>
                        <a:t>No tiene un filtro instalado</a:t>
                      </a:r>
                    </a:p>
                    <a:p>
                      <a:endParaRPr lang="es-419" sz="1400" dirty="0">
                        <a:latin typeface="Arial Black" panose="020B0A04020102020204" pitchFamily="34" charset="0"/>
                      </a:endParaRPr>
                    </a:p>
                  </a:txBody>
                  <a:tcPr/>
                </a:tc>
                <a:extLst>
                  <a:ext uri="{0D108BD9-81ED-4DB2-BD59-A6C34878D82A}">
                    <a16:rowId xmlns:a16="http://schemas.microsoft.com/office/drawing/2014/main" val="2246396678"/>
                  </a:ext>
                </a:extLst>
              </a:tr>
              <a:tr h="491883">
                <a:tc>
                  <a:txBody>
                    <a:bodyPr/>
                    <a:lstStyle/>
                    <a:p>
                      <a:pPr algn="ctr"/>
                      <a:r>
                        <a:rPr lang="es-419" dirty="0">
                          <a:latin typeface="Arial Black" panose="020B0A04020102020204" pitchFamily="34" charset="0"/>
                        </a:rPr>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419" dirty="0">
                          <a:latin typeface="Arial Black" panose="020B0A04020102020204" pitchFamily="34" charset="0"/>
                        </a:rPr>
                        <a:t>20.01.2025</a:t>
                      </a:r>
                    </a:p>
                    <a:p>
                      <a:pPr algn="ctr"/>
                      <a:endParaRPr lang="es-419" dirty="0">
                        <a:latin typeface="Arial Black" panose="020B0A040201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dirty="0">
                          <a:latin typeface="Arial Black" panose="020B0A04020102020204" pitchFamily="34" charset="0"/>
                        </a:rPr>
                        <a:t>Agua más pura y apta para el consumo, con muy pocos elementos contaminantes.</a:t>
                      </a:r>
                      <a:endParaRPr lang="es-419" sz="1400" dirty="0">
                        <a:latin typeface="Arial Black" panose="020B0A04020102020204" pitchFamily="34" charset="0"/>
                      </a:endParaRPr>
                    </a:p>
                    <a:p>
                      <a:pPr algn="ctr"/>
                      <a:endParaRPr lang="es-419" sz="1400" dirty="0">
                        <a:latin typeface="Arial Black" panose="020B0A040201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419" sz="1400" dirty="0">
                          <a:latin typeface="Arial Black" panose="020B0A04020102020204" pitchFamily="34" charset="0"/>
                        </a:rPr>
                        <a:t>Filtro limpio</a:t>
                      </a:r>
                    </a:p>
                    <a:p>
                      <a:endParaRPr lang="es-419" sz="1400" dirty="0">
                        <a:latin typeface="Arial Black" panose="020B0A04020102020204" pitchFamily="34" charset="0"/>
                      </a:endParaRPr>
                    </a:p>
                  </a:txBody>
                  <a:tcPr/>
                </a:tc>
                <a:extLst>
                  <a:ext uri="{0D108BD9-81ED-4DB2-BD59-A6C34878D82A}">
                    <a16:rowId xmlns:a16="http://schemas.microsoft.com/office/drawing/2014/main" val="1483075202"/>
                  </a:ext>
                </a:extLst>
              </a:tr>
              <a:tr h="694423">
                <a:tc>
                  <a:txBody>
                    <a:bodyPr/>
                    <a:lstStyle/>
                    <a:p>
                      <a:pPr algn="ctr"/>
                      <a:r>
                        <a:rPr lang="es-419" dirty="0">
                          <a:latin typeface="Arial Black" panose="020B0A04020102020204" pitchFamily="34" charset="0"/>
                        </a:rPr>
                        <a:t>3</a:t>
                      </a:r>
                    </a:p>
                  </a:txBody>
                  <a:tcPr/>
                </a:tc>
                <a:tc>
                  <a:txBody>
                    <a:bodyPr/>
                    <a:lstStyle/>
                    <a:p>
                      <a:pPr algn="ctr"/>
                      <a:r>
                        <a:rPr lang="es-419" dirty="0">
                          <a:latin typeface="Arial Black" panose="020B0A04020102020204" pitchFamily="34" charset="0"/>
                        </a:rPr>
                        <a:t>22.01.2025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dirty="0">
                          <a:latin typeface="Arial Black" panose="020B0A04020102020204" pitchFamily="34" charset="0"/>
                        </a:rPr>
                        <a:t>Agua que ha alcanzado un alto nivel de pureza tras un período de reposo, con una mínima presencia de sedimentos.</a:t>
                      </a:r>
                      <a:endParaRPr lang="es-419" sz="1400" dirty="0">
                        <a:latin typeface="Arial Black" panose="020B0A04020102020204" pitchFamily="34" charset="0"/>
                      </a:endParaRPr>
                    </a:p>
                    <a:p>
                      <a:pPr algn="ctr"/>
                      <a:endParaRPr lang="es-419" sz="1400" dirty="0">
                        <a:latin typeface="Arial Black" panose="020B0A04020102020204" pitchFamily="34" charset="0"/>
                      </a:endParaRPr>
                    </a:p>
                  </a:txBody>
                  <a:tcPr/>
                </a:tc>
                <a:tc>
                  <a:txBody>
                    <a:bodyPr/>
                    <a:lstStyle/>
                    <a:p>
                      <a:r>
                        <a:rPr lang="es-419" sz="1400">
                          <a:latin typeface="Arial Black" panose="020B0A04020102020204" pitchFamily="34" charset="0"/>
                        </a:rPr>
                        <a:t>Filtro comenzando a presentar oxidación en la tela</a:t>
                      </a:r>
                      <a:endParaRPr lang="es-419" sz="1400" dirty="0">
                        <a:latin typeface="Arial Black" panose="020B0A04020102020204" pitchFamily="34" charset="0"/>
                      </a:endParaRPr>
                    </a:p>
                  </a:txBody>
                  <a:tcPr/>
                </a:tc>
                <a:extLst>
                  <a:ext uri="{0D108BD9-81ED-4DB2-BD59-A6C34878D82A}">
                    <a16:rowId xmlns:a16="http://schemas.microsoft.com/office/drawing/2014/main" val="3836927735"/>
                  </a:ext>
                </a:extLst>
              </a:tr>
              <a:tr h="694423">
                <a:tc>
                  <a:txBody>
                    <a:bodyPr/>
                    <a:lstStyle/>
                    <a:p>
                      <a:pPr algn="ctr"/>
                      <a:r>
                        <a:rPr lang="es-419" dirty="0">
                          <a:latin typeface="Arial Black" panose="020B0A04020102020204" pitchFamily="34" charset="0"/>
                        </a:rPr>
                        <a:t>4</a:t>
                      </a:r>
                    </a:p>
                  </a:txBody>
                  <a:tcPr/>
                </a:tc>
                <a:tc>
                  <a:txBody>
                    <a:bodyPr/>
                    <a:lstStyle/>
                    <a:p>
                      <a:pPr algn="ctr"/>
                      <a:r>
                        <a:rPr lang="es-419">
                          <a:latin typeface="Arial Black" panose="020B0A04020102020204" pitchFamily="34" charset="0"/>
                        </a:rPr>
                        <a:t>27.01.2025</a:t>
                      </a:r>
                      <a:endParaRPr lang="es-419" dirty="0">
                        <a:latin typeface="Arial Black" panose="020B0A04020102020204" pitchFamily="34" charset="0"/>
                      </a:endParaRPr>
                    </a:p>
                  </a:txBody>
                  <a:tcPr/>
                </a:tc>
                <a:tc>
                  <a:txBody>
                    <a:bodyPr/>
                    <a:lstStyle/>
                    <a:p>
                      <a:pPr algn="ctr"/>
                      <a:r>
                        <a:rPr lang="es-MX" sz="1400" dirty="0">
                          <a:latin typeface="Arial Black" panose="020B0A04020102020204" pitchFamily="34" charset="0"/>
                        </a:rPr>
                        <a:t>Agua que mantiene la coloración de la muestra #3, lo cual sugiere que no es apta para el consumo. </a:t>
                      </a:r>
                      <a:endParaRPr lang="es-419" sz="1400" dirty="0">
                        <a:latin typeface="Arial Black" panose="020B0A04020102020204" pitchFamily="34" charset="0"/>
                      </a:endParaRPr>
                    </a:p>
                  </a:txBody>
                  <a:tcPr/>
                </a:tc>
                <a:tc>
                  <a:txBody>
                    <a:bodyPr/>
                    <a:lstStyle/>
                    <a:p>
                      <a:r>
                        <a:rPr lang="es-419" sz="1400">
                          <a:latin typeface="Arial Black" panose="020B0A04020102020204" pitchFamily="34" charset="0"/>
                        </a:rPr>
                        <a:t>Filtro con pigmentación marrón por la oxidación y la suciedad</a:t>
                      </a:r>
                      <a:endParaRPr lang="es-419" sz="1400" dirty="0">
                        <a:latin typeface="Arial Black" panose="020B0A04020102020204" pitchFamily="34" charset="0"/>
                      </a:endParaRPr>
                    </a:p>
                  </a:txBody>
                  <a:tcPr/>
                </a:tc>
                <a:extLst>
                  <a:ext uri="{0D108BD9-81ED-4DB2-BD59-A6C34878D82A}">
                    <a16:rowId xmlns:a16="http://schemas.microsoft.com/office/drawing/2014/main" val="924468965"/>
                  </a:ext>
                </a:extLst>
              </a:tr>
              <a:tr h="694423">
                <a:tc>
                  <a:txBody>
                    <a:bodyPr/>
                    <a:lstStyle/>
                    <a:p>
                      <a:pPr algn="ctr"/>
                      <a:r>
                        <a:rPr lang="es-419" dirty="0">
                          <a:latin typeface="Arial Black" panose="020B0A04020102020204" pitchFamily="34" charset="0"/>
                        </a:rPr>
                        <a:t>5</a:t>
                      </a:r>
                    </a:p>
                  </a:txBody>
                  <a:tcPr/>
                </a:tc>
                <a:tc>
                  <a:txBody>
                    <a:bodyPr/>
                    <a:lstStyle/>
                    <a:p>
                      <a:pPr algn="ctr"/>
                      <a:r>
                        <a:rPr lang="es-419" dirty="0">
                          <a:latin typeface="Arial Black" panose="020B0A04020102020204" pitchFamily="34" charset="0"/>
                        </a:rPr>
                        <a:t>01.02.2025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1400" dirty="0">
                          <a:latin typeface="Arial Black" panose="020B0A04020102020204" pitchFamily="34" charset="0"/>
                        </a:rPr>
                        <a:t>Agua que conserva la misma tonalidad de la muestra previa, lo que advierte sobre la necesidad de reemplazar el filtro.</a:t>
                      </a:r>
                      <a:endParaRPr lang="es-419" sz="1400" dirty="0">
                        <a:latin typeface="Arial Black" panose="020B0A04020102020204" pitchFamily="34" charset="0"/>
                      </a:endParaRPr>
                    </a:p>
                    <a:p>
                      <a:pPr algn="ctr"/>
                      <a:endParaRPr lang="es-419" sz="1400" dirty="0">
                        <a:latin typeface="Arial Black" panose="020B0A04020102020204" pitchFamily="34" charset="0"/>
                      </a:endParaRPr>
                    </a:p>
                  </a:txBody>
                  <a:tcPr/>
                </a:tc>
                <a:tc>
                  <a:txBody>
                    <a:bodyPr/>
                    <a:lstStyle/>
                    <a:p>
                      <a:r>
                        <a:rPr lang="es-419" sz="1400" dirty="0">
                          <a:latin typeface="Arial Black" panose="020B0A04020102020204" pitchFamily="34" charset="0"/>
                        </a:rPr>
                        <a:t>El filtro sigue almacenando suciedad gracias al carbono activado </a:t>
                      </a:r>
                    </a:p>
                  </a:txBody>
                  <a:tcPr/>
                </a:tc>
                <a:extLst>
                  <a:ext uri="{0D108BD9-81ED-4DB2-BD59-A6C34878D82A}">
                    <a16:rowId xmlns:a16="http://schemas.microsoft.com/office/drawing/2014/main" val="1186642542"/>
                  </a:ext>
                </a:extLst>
              </a:tr>
            </a:tbl>
          </a:graphicData>
        </a:graphic>
      </p:graphicFrame>
    </p:spTree>
    <p:extLst>
      <p:ext uri="{BB962C8B-B14F-4D97-AF65-F5344CB8AC3E}">
        <p14:creationId xmlns:p14="http://schemas.microsoft.com/office/powerpoint/2010/main" val="858183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4F9EE5-E8C9-855F-840E-876F1F49E893}"/>
              </a:ext>
            </a:extLst>
          </p:cNvPr>
          <p:cNvSpPr>
            <a:spLocks noGrp="1"/>
          </p:cNvSpPr>
          <p:nvPr>
            <p:ph type="title"/>
          </p:nvPr>
        </p:nvSpPr>
        <p:spPr>
          <a:xfrm>
            <a:off x="4499578" y="1247275"/>
            <a:ext cx="9603275" cy="385011"/>
          </a:xfrm>
        </p:spPr>
        <p:txBody>
          <a:bodyPr>
            <a:normAutofit fontScale="90000"/>
          </a:bodyPr>
          <a:lstStyle/>
          <a:p>
            <a:r>
              <a:rPr lang="es-419" b="1" cap="none"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Conclusión </a:t>
            </a:r>
          </a:p>
        </p:txBody>
      </p:sp>
      <p:sp>
        <p:nvSpPr>
          <p:cNvPr id="3" name="Marcador de contenido 2">
            <a:extLst>
              <a:ext uri="{FF2B5EF4-FFF2-40B4-BE49-F238E27FC236}">
                <a16:creationId xmlns:a16="http://schemas.microsoft.com/office/drawing/2014/main" id="{17893872-FFE2-96CB-8593-3C3EAF3B1FDA}"/>
              </a:ext>
            </a:extLst>
          </p:cNvPr>
          <p:cNvSpPr>
            <a:spLocks noGrp="1"/>
          </p:cNvSpPr>
          <p:nvPr>
            <p:ph idx="1"/>
          </p:nvPr>
        </p:nvSpPr>
        <p:spPr>
          <a:xfrm>
            <a:off x="1419495" y="1967606"/>
            <a:ext cx="9603275" cy="3450613"/>
          </a:xfrm>
        </p:spPr>
        <p:txBody>
          <a:bodyPr>
            <a:normAutofit fontScale="85000" lnSpcReduction="20000"/>
          </a:bodyPr>
          <a:lstStyle/>
          <a:p>
            <a:pPr algn="just"/>
            <a:r>
              <a:rPr lang="es-MX" dirty="0">
                <a:latin typeface="Arial" panose="020B0604020202020204" pitchFamily="34" charset="0"/>
                <a:cs typeface="Arial" panose="020B0604020202020204" pitchFamily="34" charset="0"/>
              </a:rPr>
              <a:t>En el primer experimento, se llevó a cabo un estudio sobre las aguas residuales utilizando implementos domésticos y materiales orgánicos desechados. Se observaron cambios significativos al filtrar el agua con distintos tipos de filtros, lo que evidencia la importancia de los procesos de limpieza de aguas residuales que se realizan a nivel industrial. Este experimento resalta la necesidad de obtener agua limpia a partir de residuos para su reutilización en diversas actividades, e incluso para su potabilización a través de métodos complementarios.</a:t>
            </a:r>
          </a:p>
          <a:p>
            <a:pPr algn="just"/>
            <a:r>
              <a:rPr lang="es-MX" dirty="0">
                <a:latin typeface="Arial" panose="020B0604020202020204" pitchFamily="34" charset="0"/>
                <a:cs typeface="Arial" panose="020B0604020202020204" pitchFamily="34" charset="0"/>
              </a:rPr>
              <a:t>El segundo experimento se centró en la medición de la calidad del agua utilizada cotidianamente. Se apreciaron cambios notables en el color y olor del agua al pasar por el filtro empleado en el estudio, siendo impactante el aspecto del filtro luego de su uso, evidenciando la acumulación de óxido y suciedad. Este resultado subraya la relevancia del tratamiento del agua que consumimos y utilizamos en diferentes ámbitos de nuestra vida diaria, ya que puede prevenir la presencia de partículas dañinas en el recurso más esencial para la vida: el agua.</a:t>
            </a:r>
            <a:endParaRPr lang="es-419"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6254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B4D101-8348-5C12-CF00-99FAE7AA788F}"/>
              </a:ext>
            </a:extLst>
          </p:cNvPr>
          <p:cNvSpPr>
            <a:spLocks noGrp="1"/>
          </p:cNvSpPr>
          <p:nvPr>
            <p:ph type="title"/>
          </p:nvPr>
        </p:nvSpPr>
        <p:spPr/>
        <p:txBody>
          <a:bodyPr anchor="ctr"/>
          <a:lstStyle/>
          <a:p>
            <a:pPr algn="ctr"/>
            <a:r>
              <a:rPr lang="es-419" b="1" cap="none"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Arial Black" panose="020B0A04020102020204" pitchFamily="34" charset="0"/>
              </a:rPr>
              <a:t>Ubicación geográfica</a:t>
            </a:r>
          </a:p>
        </p:txBody>
      </p:sp>
      <p:sp>
        <p:nvSpPr>
          <p:cNvPr id="3" name="Marcador de contenido 2">
            <a:extLst>
              <a:ext uri="{FF2B5EF4-FFF2-40B4-BE49-F238E27FC236}">
                <a16:creationId xmlns:a16="http://schemas.microsoft.com/office/drawing/2014/main" id="{017EDD1F-4787-372D-344D-CA73ED802DCB}"/>
              </a:ext>
            </a:extLst>
          </p:cNvPr>
          <p:cNvSpPr>
            <a:spLocks noGrp="1"/>
          </p:cNvSpPr>
          <p:nvPr>
            <p:ph idx="1"/>
          </p:nvPr>
        </p:nvSpPr>
        <p:spPr>
          <a:xfrm>
            <a:off x="1451578" y="1853754"/>
            <a:ext cx="9603275" cy="3450613"/>
          </a:xfrm>
        </p:spPr>
        <p:txBody>
          <a:bodyPr/>
          <a:lstStyle/>
          <a:p>
            <a:r>
              <a:rPr lang="es-MX" dirty="0"/>
              <a:t>La ubicación donde se realizo el experimento y las muestras fueron tomadas fue en el estado Bolívar , municipio Caroní, Villa </a:t>
            </a:r>
            <a:r>
              <a:rPr lang="es-MX" dirty="0" err="1"/>
              <a:t>icabaru</a:t>
            </a:r>
            <a:r>
              <a:rPr lang="es-MX" dirty="0"/>
              <a:t> manzana 11 casa 17</a:t>
            </a:r>
          </a:p>
          <a:p>
            <a:endParaRPr lang="es-419" dirty="0"/>
          </a:p>
        </p:txBody>
      </p:sp>
      <p:pic>
        <p:nvPicPr>
          <p:cNvPr id="5" name="Imagen 4">
            <a:extLst>
              <a:ext uri="{FF2B5EF4-FFF2-40B4-BE49-F238E27FC236}">
                <a16:creationId xmlns:a16="http://schemas.microsoft.com/office/drawing/2014/main" id="{AC62095B-9357-5D8F-6FE7-310A7365E553}"/>
              </a:ext>
            </a:extLst>
          </p:cNvPr>
          <p:cNvPicPr>
            <a:picLocks noChangeAspect="1"/>
          </p:cNvPicPr>
          <p:nvPr/>
        </p:nvPicPr>
        <p:blipFill>
          <a:blip r:embed="rId2"/>
          <a:stretch>
            <a:fillRect/>
          </a:stretch>
        </p:blipFill>
        <p:spPr>
          <a:xfrm>
            <a:off x="4125959" y="2620312"/>
            <a:ext cx="3629532" cy="3053607"/>
          </a:xfrm>
          <a:prstGeom prst="rect">
            <a:avLst/>
          </a:prstGeom>
        </p:spPr>
      </p:pic>
    </p:spTree>
    <p:extLst>
      <p:ext uri="{BB962C8B-B14F-4D97-AF65-F5344CB8AC3E}">
        <p14:creationId xmlns:p14="http://schemas.microsoft.com/office/powerpoint/2010/main" val="2949134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7BB67A-AC4D-5B37-9C35-359B27CEF2D9}"/>
              </a:ext>
            </a:extLst>
          </p:cNvPr>
          <p:cNvSpPr>
            <a:spLocks noGrp="1"/>
          </p:cNvSpPr>
          <p:nvPr>
            <p:ph type="title"/>
          </p:nvPr>
        </p:nvSpPr>
        <p:spPr/>
        <p:txBody>
          <a:bodyPr/>
          <a:lstStyle/>
          <a:p>
            <a:pPr algn="ctr"/>
            <a:r>
              <a:rPr lang="es-419" b="1" cap="none"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Experimento n°1: tratamiento de aguas residuales</a:t>
            </a:r>
          </a:p>
        </p:txBody>
      </p:sp>
      <p:sp>
        <p:nvSpPr>
          <p:cNvPr id="3" name="Marcador de contenido 2">
            <a:extLst>
              <a:ext uri="{FF2B5EF4-FFF2-40B4-BE49-F238E27FC236}">
                <a16:creationId xmlns:a16="http://schemas.microsoft.com/office/drawing/2014/main" id="{8FC17C9F-3379-977C-5324-7D0E5E6C8AC6}"/>
              </a:ext>
            </a:extLst>
          </p:cNvPr>
          <p:cNvSpPr>
            <a:spLocks noGrp="1"/>
          </p:cNvSpPr>
          <p:nvPr>
            <p:ph idx="1"/>
          </p:nvPr>
        </p:nvSpPr>
        <p:spPr>
          <a:xfrm>
            <a:off x="1451579" y="2015731"/>
            <a:ext cx="9603275" cy="3450613"/>
          </a:xfrm>
        </p:spPr>
        <p:txBody>
          <a:bodyPr/>
          <a:lstStyle/>
          <a:p>
            <a:pPr algn="ctr"/>
            <a:r>
              <a:rPr lang="es-419"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Preparación de aguas residuales</a:t>
            </a:r>
            <a:r>
              <a:rPr lang="es-419" b="1" u="sng" dirty="0">
                <a:ln w="10160">
                  <a:solidFill>
                    <a:schemeClr val="accent5"/>
                  </a:solidFill>
                  <a:prstDash val="solid"/>
                </a:ln>
                <a:solidFill>
                  <a:srgbClr val="FFFFFF"/>
                </a:solidFill>
                <a:effectLst>
                  <a:outerShdw blurRad="38100" dist="22860" dir="5400000" algn="tl" rotWithShape="0">
                    <a:srgbClr val="000000">
                      <a:alpha val="30000"/>
                    </a:srgbClr>
                  </a:outerShdw>
                </a:effectLst>
              </a:rPr>
              <a:t>,</a:t>
            </a:r>
          </a:p>
        </p:txBody>
      </p:sp>
      <p:pic>
        <p:nvPicPr>
          <p:cNvPr id="5" name="Imagen 4">
            <a:extLst>
              <a:ext uri="{FF2B5EF4-FFF2-40B4-BE49-F238E27FC236}">
                <a16:creationId xmlns:a16="http://schemas.microsoft.com/office/drawing/2014/main" id="{84EDC55E-D8DC-290D-9526-D40EA0FF8CC7}"/>
              </a:ext>
            </a:extLst>
          </p:cNvPr>
          <p:cNvPicPr>
            <a:picLocks noChangeAspect="1"/>
          </p:cNvPicPr>
          <p:nvPr/>
        </p:nvPicPr>
        <p:blipFill>
          <a:blip r:embed="rId3"/>
          <a:stretch>
            <a:fillRect/>
          </a:stretch>
        </p:blipFill>
        <p:spPr>
          <a:xfrm>
            <a:off x="2123752" y="3031958"/>
            <a:ext cx="3264787" cy="2434385"/>
          </a:xfrm>
          <a:prstGeom prst="rect">
            <a:avLst/>
          </a:prstGeom>
        </p:spPr>
      </p:pic>
      <p:pic>
        <p:nvPicPr>
          <p:cNvPr id="7" name="Imagen 6">
            <a:extLst>
              <a:ext uri="{FF2B5EF4-FFF2-40B4-BE49-F238E27FC236}">
                <a16:creationId xmlns:a16="http://schemas.microsoft.com/office/drawing/2014/main" id="{67F1FBA4-BC15-C706-0999-A136B96AB68E}"/>
              </a:ext>
            </a:extLst>
          </p:cNvPr>
          <p:cNvPicPr>
            <a:picLocks noChangeAspect="1"/>
          </p:cNvPicPr>
          <p:nvPr/>
        </p:nvPicPr>
        <p:blipFill>
          <a:blip r:embed="rId4"/>
          <a:stretch>
            <a:fillRect/>
          </a:stretch>
        </p:blipFill>
        <p:spPr>
          <a:xfrm>
            <a:off x="7032715" y="3031958"/>
            <a:ext cx="3264787" cy="2434385"/>
          </a:xfrm>
          <a:prstGeom prst="rect">
            <a:avLst/>
          </a:prstGeom>
        </p:spPr>
      </p:pic>
      <p:sp>
        <p:nvSpPr>
          <p:cNvPr id="10" name="Marcador de contenido 2">
            <a:extLst>
              <a:ext uri="{FF2B5EF4-FFF2-40B4-BE49-F238E27FC236}">
                <a16:creationId xmlns:a16="http://schemas.microsoft.com/office/drawing/2014/main" id="{890A5476-799D-2DBD-1D6E-8BF6EFE6F05E}"/>
              </a:ext>
            </a:extLst>
          </p:cNvPr>
          <p:cNvSpPr txBox="1">
            <a:spLocks/>
          </p:cNvSpPr>
          <p:nvPr/>
        </p:nvSpPr>
        <p:spPr>
          <a:xfrm>
            <a:off x="-433369" y="2495310"/>
            <a:ext cx="8117537" cy="688144"/>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lgn="ctr"/>
            <a:r>
              <a:rPr lang="es-419" b="1" u="sng" dirty="0">
                <a:ln w="10160">
                  <a:solidFill>
                    <a:schemeClr val="accent5"/>
                  </a:solidFill>
                  <a:prstDash val="solid"/>
                </a:ln>
                <a:solidFill>
                  <a:srgbClr val="FFFFFF"/>
                </a:solidFill>
                <a:effectLst>
                  <a:outerShdw blurRad="38100" dist="22860" dir="5400000" algn="tl" rotWithShape="0">
                    <a:srgbClr val="000000">
                      <a:alpha val="30000"/>
                    </a:srgbClr>
                  </a:outerShdw>
                </a:effectLst>
              </a:rPr>
              <a:t>Materiales usados</a:t>
            </a:r>
          </a:p>
        </p:txBody>
      </p:sp>
      <p:sp>
        <p:nvSpPr>
          <p:cNvPr id="11" name="Marcador de contenido 2">
            <a:extLst>
              <a:ext uri="{FF2B5EF4-FFF2-40B4-BE49-F238E27FC236}">
                <a16:creationId xmlns:a16="http://schemas.microsoft.com/office/drawing/2014/main" id="{DE5A27F7-29D0-4F26-3397-3D9DA9DB93BB}"/>
              </a:ext>
            </a:extLst>
          </p:cNvPr>
          <p:cNvSpPr txBox="1">
            <a:spLocks/>
          </p:cNvSpPr>
          <p:nvPr/>
        </p:nvSpPr>
        <p:spPr>
          <a:xfrm>
            <a:off x="6277061" y="2333333"/>
            <a:ext cx="5159285" cy="850120"/>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algn="ctr"/>
            <a:r>
              <a:rPr lang="es-419" b="1" u="sng" dirty="0">
                <a:ln w="10160">
                  <a:solidFill>
                    <a:schemeClr val="accent5"/>
                  </a:solidFill>
                  <a:prstDash val="solid"/>
                </a:ln>
                <a:solidFill>
                  <a:srgbClr val="FFFFFF"/>
                </a:solidFill>
                <a:effectLst>
                  <a:outerShdw blurRad="38100" dist="22860" dir="5400000" algn="tl" rotWithShape="0">
                    <a:srgbClr val="000000">
                      <a:alpha val="30000"/>
                    </a:srgbClr>
                  </a:outerShdw>
                </a:effectLst>
              </a:rPr>
              <a:t>Mezcla del agua con arena y papel para el experimento para su tratamiento</a:t>
            </a:r>
          </a:p>
        </p:txBody>
      </p:sp>
    </p:spTree>
    <p:extLst>
      <p:ext uri="{BB962C8B-B14F-4D97-AF65-F5344CB8AC3E}">
        <p14:creationId xmlns:p14="http://schemas.microsoft.com/office/powerpoint/2010/main" val="419012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A1C543-C8D5-B53B-A517-8C1359E49B90}"/>
              </a:ext>
            </a:extLst>
          </p:cNvPr>
          <p:cNvSpPr>
            <a:spLocks noGrp="1"/>
          </p:cNvSpPr>
          <p:nvPr>
            <p:ph type="title"/>
          </p:nvPr>
        </p:nvSpPr>
        <p:spPr/>
        <p:txBody>
          <a:bodyPr/>
          <a:lstStyle/>
          <a:p>
            <a:r>
              <a:rPr lang="es-419" dirty="0"/>
              <a:t>Parte 1 experimento 1</a:t>
            </a:r>
          </a:p>
        </p:txBody>
      </p:sp>
      <p:sp>
        <p:nvSpPr>
          <p:cNvPr id="3" name="Marcador de contenido 2">
            <a:extLst>
              <a:ext uri="{FF2B5EF4-FFF2-40B4-BE49-F238E27FC236}">
                <a16:creationId xmlns:a16="http://schemas.microsoft.com/office/drawing/2014/main" id="{3A261F99-EDC0-FDDA-A8CA-F99ED37E0206}"/>
              </a:ext>
            </a:extLst>
          </p:cNvPr>
          <p:cNvSpPr>
            <a:spLocks noGrp="1"/>
          </p:cNvSpPr>
          <p:nvPr>
            <p:ph idx="1"/>
          </p:nvPr>
        </p:nvSpPr>
        <p:spPr/>
        <p:txBody>
          <a:bodyPr/>
          <a:lstStyle/>
          <a:p>
            <a:pPr algn="ctr"/>
            <a:r>
              <a:rPr lang="es-419"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Filtrado con colador de malla y pesado </a:t>
            </a:r>
          </a:p>
          <a:p>
            <a:endParaRPr lang="es-419"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ndParaRPr>
          </a:p>
        </p:txBody>
      </p:sp>
      <p:pic>
        <p:nvPicPr>
          <p:cNvPr id="5" name="Imagen 4">
            <a:extLst>
              <a:ext uri="{FF2B5EF4-FFF2-40B4-BE49-F238E27FC236}">
                <a16:creationId xmlns:a16="http://schemas.microsoft.com/office/drawing/2014/main" id="{C915A531-E9D5-1831-89AE-9B10E9BF19C1}"/>
              </a:ext>
            </a:extLst>
          </p:cNvPr>
          <p:cNvPicPr>
            <a:picLocks noChangeAspect="1"/>
          </p:cNvPicPr>
          <p:nvPr/>
        </p:nvPicPr>
        <p:blipFill>
          <a:blip r:embed="rId2"/>
          <a:stretch>
            <a:fillRect/>
          </a:stretch>
        </p:blipFill>
        <p:spPr>
          <a:xfrm>
            <a:off x="2230740" y="2624481"/>
            <a:ext cx="3086100" cy="3279014"/>
          </a:xfrm>
          <a:prstGeom prst="rect">
            <a:avLst/>
          </a:prstGeom>
        </p:spPr>
      </p:pic>
      <p:pic>
        <p:nvPicPr>
          <p:cNvPr id="7" name="Imagen 6">
            <a:extLst>
              <a:ext uri="{FF2B5EF4-FFF2-40B4-BE49-F238E27FC236}">
                <a16:creationId xmlns:a16="http://schemas.microsoft.com/office/drawing/2014/main" id="{E032A56E-78EE-A3B9-7974-A661AE88D31A}"/>
              </a:ext>
            </a:extLst>
          </p:cNvPr>
          <p:cNvPicPr>
            <a:picLocks noChangeAspect="1"/>
          </p:cNvPicPr>
          <p:nvPr/>
        </p:nvPicPr>
        <p:blipFill>
          <a:blip r:embed="rId3"/>
          <a:stretch>
            <a:fillRect/>
          </a:stretch>
        </p:blipFill>
        <p:spPr>
          <a:xfrm>
            <a:off x="6096000" y="2624481"/>
            <a:ext cx="4326240" cy="3279014"/>
          </a:xfrm>
          <a:prstGeom prst="rect">
            <a:avLst/>
          </a:prstGeom>
        </p:spPr>
      </p:pic>
    </p:spTree>
    <p:extLst>
      <p:ext uri="{BB962C8B-B14F-4D97-AF65-F5344CB8AC3E}">
        <p14:creationId xmlns:p14="http://schemas.microsoft.com/office/powerpoint/2010/main" val="1553691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B0E2B5-544A-E94B-60CF-4361DD4B3DA9}"/>
              </a:ext>
            </a:extLst>
          </p:cNvPr>
          <p:cNvSpPr>
            <a:spLocks noGrp="1"/>
          </p:cNvSpPr>
          <p:nvPr>
            <p:ph type="title"/>
          </p:nvPr>
        </p:nvSpPr>
        <p:spPr/>
        <p:txBody>
          <a:bodyPr/>
          <a:lstStyle/>
          <a:p>
            <a:r>
              <a:rPr lang="es-419" dirty="0"/>
              <a:t>Parte 2 experimento 1</a:t>
            </a:r>
          </a:p>
        </p:txBody>
      </p:sp>
      <p:sp>
        <p:nvSpPr>
          <p:cNvPr id="3" name="Marcador de contenido 2">
            <a:extLst>
              <a:ext uri="{FF2B5EF4-FFF2-40B4-BE49-F238E27FC236}">
                <a16:creationId xmlns:a16="http://schemas.microsoft.com/office/drawing/2014/main" id="{003A004C-2AB6-CE66-6118-BD0283EF3783}"/>
              </a:ext>
            </a:extLst>
          </p:cNvPr>
          <p:cNvSpPr>
            <a:spLocks noGrp="1"/>
          </p:cNvSpPr>
          <p:nvPr>
            <p:ph idx="1"/>
          </p:nvPr>
        </p:nvSpPr>
        <p:spPr>
          <a:xfrm>
            <a:off x="1533633" y="1999690"/>
            <a:ext cx="9603275" cy="3450613"/>
          </a:xfrm>
        </p:spPr>
        <p:txBody>
          <a:bodyPr/>
          <a:lstStyle/>
          <a:p>
            <a:pPr algn="ctr"/>
            <a:r>
              <a:rPr lang="es-419"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Filtrado y pesado colador de tela</a:t>
            </a:r>
          </a:p>
          <a:p>
            <a:pPr marL="0" indent="0" algn="ctr">
              <a:buNone/>
            </a:pPr>
            <a:endParaRPr lang="es-419"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ndParaRPr>
          </a:p>
        </p:txBody>
      </p:sp>
      <p:pic>
        <p:nvPicPr>
          <p:cNvPr id="5" name="Imagen 4">
            <a:extLst>
              <a:ext uri="{FF2B5EF4-FFF2-40B4-BE49-F238E27FC236}">
                <a16:creationId xmlns:a16="http://schemas.microsoft.com/office/drawing/2014/main" id="{C0A8BD99-EA29-1D37-4978-32EB9C4DC2F9}"/>
              </a:ext>
            </a:extLst>
          </p:cNvPr>
          <p:cNvPicPr>
            <a:picLocks noChangeAspect="1"/>
          </p:cNvPicPr>
          <p:nvPr/>
        </p:nvPicPr>
        <p:blipFill>
          <a:blip r:embed="rId2"/>
          <a:stretch>
            <a:fillRect/>
          </a:stretch>
        </p:blipFill>
        <p:spPr>
          <a:xfrm>
            <a:off x="2435392" y="2538770"/>
            <a:ext cx="3355808" cy="3236388"/>
          </a:xfrm>
          <a:prstGeom prst="rect">
            <a:avLst/>
          </a:prstGeom>
        </p:spPr>
      </p:pic>
      <p:pic>
        <p:nvPicPr>
          <p:cNvPr id="7" name="Imagen 6">
            <a:extLst>
              <a:ext uri="{FF2B5EF4-FFF2-40B4-BE49-F238E27FC236}">
                <a16:creationId xmlns:a16="http://schemas.microsoft.com/office/drawing/2014/main" id="{8559BE9A-42F5-AB0B-B8EF-3E82280F7471}"/>
              </a:ext>
            </a:extLst>
          </p:cNvPr>
          <p:cNvPicPr>
            <a:picLocks noChangeAspect="1"/>
          </p:cNvPicPr>
          <p:nvPr/>
        </p:nvPicPr>
        <p:blipFill>
          <a:blip r:embed="rId3"/>
          <a:stretch>
            <a:fillRect/>
          </a:stretch>
        </p:blipFill>
        <p:spPr>
          <a:xfrm>
            <a:off x="7253644" y="2538770"/>
            <a:ext cx="3086100" cy="3236388"/>
          </a:xfrm>
          <a:prstGeom prst="rect">
            <a:avLst/>
          </a:prstGeom>
        </p:spPr>
      </p:pic>
    </p:spTree>
    <p:extLst>
      <p:ext uri="{BB962C8B-B14F-4D97-AF65-F5344CB8AC3E}">
        <p14:creationId xmlns:p14="http://schemas.microsoft.com/office/powerpoint/2010/main" val="3627931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66AF22-9898-EEF6-915A-6AF7424DAAEE}"/>
              </a:ext>
            </a:extLst>
          </p:cNvPr>
          <p:cNvSpPr>
            <a:spLocks noGrp="1"/>
          </p:cNvSpPr>
          <p:nvPr>
            <p:ph type="title"/>
          </p:nvPr>
        </p:nvSpPr>
        <p:spPr/>
        <p:txBody>
          <a:bodyPr/>
          <a:lstStyle/>
          <a:p>
            <a:r>
              <a:rPr lang="es-419" dirty="0"/>
              <a:t>Parte 3 experimento1</a:t>
            </a:r>
          </a:p>
        </p:txBody>
      </p:sp>
      <p:sp>
        <p:nvSpPr>
          <p:cNvPr id="3" name="Marcador de contenido 2">
            <a:extLst>
              <a:ext uri="{FF2B5EF4-FFF2-40B4-BE49-F238E27FC236}">
                <a16:creationId xmlns:a16="http://schemas.microsoft.com/office/drawing/2014/main" id="{D88C5005-6594-D439-8100-911BD36231DD}"/>
              </a:ext>
            </a:extLst>
          </p:cNvPr>
          <p:cNvSpPr>
            <a:spLocks noGrp="1"/>
          </p:cNvSpPr>
          <p:nvPr>
            <p:ph idx="1"/>
          </p:nvPr>
        </p:nvSpPr>
        <p:spPr/>
        <p:txBody>
          <a:bodyPr/>
          <a:lstStyle/>
          <a:p>
            <a:pPr algn="ctr"/>
            <a:r>
              <a:rPr lang="es-419"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Filtrado y pesado filtro de toalla de papel</a:t>
            </a:r>
          </a:p>
          <a:p>
            <a:pPr algn="ctr"/>
            <a:endParaRPr lang="es-419"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ndParaRPr>
          </a:p>
          <a:p>
            <a:pPr algn="ctr"/>
            <a:endParaRPr lang="es-419"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ndParaRPr>
          </a:p>
        </p:txBody>
      </p:sp>
      <p:pic>
        <p:nvPicPr>
          <p:cNvPr id="5" name="Imagen 4">
            <a:extLst>
              <a:ext uri="{FF2B5EF4-FFF2-40B4-BE49-F238E27FC236}">
                <a16:creationId xmlns:a16="http://schemas.microsoft.com/office/drawing/2014/main" id="{1238FC10-2044-AEB3-90D8-9FA62CD120CE}"/>
              </a:ext>
            </a:extLst>
          </p:cNvPr>
          <p:cNvPicPr>
            <a:picLocks noChangeAspect="1"/>
          </p:cNvPicPr>
          <p:nvPr/>
        </p:nvPicPr>
        <p:blipFill>
          <a:blip r:embed="rId2"/>
          <a:stretch>
            <a:fillRect/>
          </a:stretch>
        </p:blipFill>
        <p:spPr>
          <a:xfrm>
            <a:off x="6461960" y="2602868"/>
            <a:ext cx="3692692" cy="3450613"/>
          </a:xfrm>
          <a:prstGeom prst="rect">
            <a:avLst/>
          </a:prstGeom>
        </p:spPr>
      </p:pic>
      <p:pic>
        <p:nvPicPr>
          <p:cNvPr id="7" name="Imagen 6">
            <a:extLst>
              <a:ext uri="{FF2B5EF4-FFF2-40B4-BE49-F238E27FC236}">
                <a16:creationId xmlns:a16="http://schemas.microsoft.com/office/drawing/2014/main" id="{1B970154-7BE5-91F8-4635-B2E70D2DD881}"/>
              </a:ext>
            </a:extLst>
          </p:cNvPr>
          <p:cNvPicPr>
            <a:picLocks noChangeAspect="1"/>
          </p:cNvPicPr>
          <p:nvPr/>
        </p:nvPicPr>
        <p:blipFill>
          <a:blip r:embed="rId3"/>
          <a:stretch>
            <a:fillRect/>
          </a:stretch>
        </p:blipFill>
        <p:spPr>
          <a:xfrm>
            <a:off x="1137146" y="2580442"/>
            <a:ext cx="4735429" cy="3473039"/>
          </a:xfrm>
          <a:prstGeom prst="rect">
            <a:avLst/>
          </a:prstGeom>
        </p:spPr>
      </p:pic>
    </p:spTree>
    <p:extLst>
      <p:ext uri="{BB962C8B-B14F-4D97-AF65-F5344CB8AC3E}">
        <p14:creationId xmlns:p14="http://schemas.microsoft.com/office/powerpoint/2010/main" val="1946582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04B833-0201-69A4-0D4A-123992356862}"/>
              </a:ext>
            </a:extLst>
          </p:cNvPr>
          <p:cNvSpPr>
            <a:spLocks noGrp="1"/>
          </p:cNvSpPr>
          <p:nvPr>
            <p:ph type="title"/>
          </p:nvPr>
        </p:nvSpPr>
        <p:spPr/>
        <p:txBody>
          <a:bodyPr/>
          <a:lstStyle/>
          <a:p>
            <a:r>
              <a:rPr lang="es-419" b="1" cap="none"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Parte 4 experimento 1 </a:t>
            </a:r>
          </a:p>
        </p:txBody>
      </p:sp>
      <p:sp>
        <p:nvSpPr>
          <p:cNvPr id="3" name="Marcador de contenido 2">
            <a:extLst>
              <a:ext uri="{FF2B5EF4-FFF2-40B4-BE49-F238E27FC236}">
                <a16:creationId xmlns:a16="http://schemas.microsoft.com/office/drawing/2014/main" id="{A2E34DF1-C671-5201-C463-261E2B2C4C78}"/>
              </a:ext>
            </a:extLst>
          </p:cNvPr>
          <p:cNvSpPr>
            <a:spLocks noGrp="1"/>
          </p:cNvSpPr>
          <p:nvPr>
            <p:ph idx="1"/>
          </p:nvPr>
        </p:nvSpPr>
        <p:spPr/>
        <p:txBody>
          <a:bodyPr/>
          <a:lstStyle/>
          <a:p>
            <a:pPr algn="ctr"/>
            <a:r>
              <a:rPr lang="es-419"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Filtrado y pesado filtro de papel</a:t>
            </a:r>
          </a:p>
          <a:p>
            <a:endParaRPr lang="es-419" dirty="0"/>
          </a:p>
        </p:txBody>
      </p:sp>
      <p:pic>
        <p:nvPicPr>
          <p:cNvPr id="5" name="Imagen 4">
            <a:extLst>
              <a:ext uri="{FF2B5EF4-FFF2-40B4-BE49-F238E27FC236}">
                <a16:creationId xmlns:a16="http://schemas.microsoft.com/office/drawing/2014/main" id="{0BD000BF-9BA9-EC34-2FF5-8414FCD31151}"/>
              </a:ext>
            </a:extLst>
          </p:cNvPr>
          <p:cNvPicPr>
            <a:picLocks noChangeAspect="1"/>
          </p:cNvPicPr>
          <p:nvPr/>
        </p:nvPicPr>
        <p:blipFill>
          <a:blip r:embed="rId2"/>
          <a:stretch>
            <a:fillRect/>
          </a:stretch>
        </p:blipFill>
        <p:spPr>
          <a:xfrm>
            <a:off x="6638423" y="2658272"/>
            <a:ext cx="3086100" cy="2970051"/>
          </a:xfrm>
          <a:prstGeom prst="rect">
            <a:avLst/>
          </a:prstGeom>
        </p:spPr>
      </p:pic>
      <p:pic>
        <p:nvPicPr>
          <p:cNvPr id="7" name="Imagen 6">
            <a:extLst>
              <a:ext uri="{FF2B5EF4-FFF2-40B4-BE49-F238E27FC236}">
                <a16:creationId xmlns:a16="http://schemas.microsoft.com/office/drawing/2014/main" id="{5B174E85-33CE-A043-0947-D622517482C9}"/>
              </a:ext>
            </a:extLst>
          </p:cNvPr>
          <p:cNvPicPr>
            <a:picLocks noChangeAspect="1"/>
          </p:cNvPicPr>
          <p:nvPr/>
        </p:nvPicPr>
        <p:blipFill>
          <a:blip r:embed="rId3"/>
          <a:stretch>
            <a:fillRect/>
          </a:stretch>
        </p:blipFill>
        <p:spPr>
          <a:xfrm>
            <a:off x="2501951" y="2658272"/>
            <a:ext cx="3086100" cy="2970051"/>
          </a:xfrm>
          <a:prstGeom prst="rect">
            <a:avLst/>
          </a:prstGeom>
        </p:spPr>
      </p:pic>
    </p:spTree>
    <p:extLst>
      <p:ext uri="{BB962C8B-B14F-4D97-AF65-F5344CB8AC3E}">
        <p14:creationId xmlns:p14="http://schemas.microsoft.com/office/powerpoint/2010/main" val="1305617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233422-36D3-69C8-7689-25C8D5CA285E}"/>
              </a:ext>
            </a:extLst>
          </p:cNvPr>
          <p:cNvSpPr>
            <a:spLocks noGrp="1"/>
          </p:cNvSpPr>
          <p:nvPr>
            <p:ph type="title"/>
          </p:nvPr>
        </p:nvSpPr>
        <p:spPr>
          <a:xfrm>
            <a:off x="871036" y="836603"/>
            <a:ext cx="10764252" cy="1049235"/>
          </a:xfrm>
        </p:spPr>
        <p:txBody>
          <a:bodyPr/>
          <a:lstStyle/>
          <a:p>
            <a:r>
              <a:rPr lang="es-419" b="1" cap="none"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Pesaje de los materiales del tratamiento del agua</a:t>
            </a:r>
          </a:p>
        </p:txBody>
      </p:sp>
      <p:pic>
        <p:nvPicPr>
          <p:cNvPr id="5" name="Marcador de contenido 4">
            <a:extLst>
              <a:ext uri="{FF2B5EF4-FFF2-40B4-BE49-F238E27FC236}">
                <a16:creationId xmlns:a16="http://schemas.microsoft.com/office/drawing/2014/main" id="{7D36B082-54DE-57DB-E169-C93EC59192AB}"/>
              </a:ext>
            </a:extLst>
          </p:cNvPr>
          <p:cNvPicPr>
            <a:picLocks noGrp="1" noChangeAspect="1"/>
          </p:cNvPicPr>
          <p:nvPr>
            <p:ph idx="1"/>
          </p:nvPr>
        </p:nvPicPr>
        <p:blipFill>
          <a:blip r:embed="rId2"/>
          <a:stretch>
            <a:fillRect/>
          </a:stretch>
        </p:blipFill>
        <p:spPr>
          <a:xfrm>
            <a:off x="1854303" y="2648427"/>
            <a:ext cx="8483394" cy="2918184"/>
          </a:xfrm>
        </p:spPr>
      </p:pic>
    </p:spTree>
    <p:extLst>
      <p:ext uri="{BB962C8B-B14F-4D97-AF65-F5344CB8AC3E}">
        <p14:creationId xmlns:p14="http://schemas.microsoft.com/office/powerpoint/2010/main" val="1539918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7C3CDB-7CBA-2977-E202-5758D077B91E}"/>
              </a:ext>
            </a:extLst>
          </p:cNvPr>
          <p:cNvSpPr>
            <a:spLocks noGrp="1"/>
          </p:cNvSpPr>
          <p:nvPr>
            <p:ph type="title"/>
          </p:nvPr>
        </p:nvSpPr>
        <p:spPr/>
        <p:txBody>
          <a:bodyPr/>
          <a:lstStyle/>
          <a:p>
            <a:pPr algn="ctr"/>
            <a:r>
              <a:rPr lang="es-419" b="1" cap="none"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Experimento N°2: Medición de calidad de agua potable </a:t>
            </a:r>
          </a:p>
        </p:txBody>
      </p:sp>
      <p:sp>
        <p:nvSpPr>
          <p:cNvPr id="3" name="Marcador de contenido 2">
            <a:extLst>
              <a:ext uri="{FF2B5EF4-FFF2-40B4-BE49-F238E27FC236}">
                <a16:creationId xmlns:a16="http://schemas.microsoft.com/office/drawing/2014/main" id="{355A0675-CE18-94BC-7439-EFAE6FCA278E}"/>
              </a:ext>
            </a:extLst>
          </p:cNvPr>
          <p:cNvSpPr>
            <a:spLocks noGrp="1"/>
          </p:cNvSpPr>
          <p:nvPr>
            <p:ph idx="1"/>
          </p:nvPr>
        </p:nvSpPr>
        <p:spPr/>
        <p:txBody>
          <a:bodyPr/>
          <a:lstStyle/>
          <a:p>
            <a:pPr algn="ctr"/>
            <a:r>
              <a:rPr lang="es-419"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Preparación del filtro antes de implementarlo </a:t>
            </a:r>
          </a:p>
          <a:p>
            <a:pPr algn="ctr"/>
            <a:endParaRPr lang="es-419"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ndParaRPr>
          </a:p>
        </p:txBody>
      </p:sp>
      <p:pic>
        <p:nvPicPr>
          <p:cNvPr id="5" name="Imagen 4">
            <a:extLst>
              <a:ext uri="{FF2B5EF4-FFF2-40B4-BE49-F238E27FC236}">
                <a16:creationId xmlns:a16="http://schemas.microsoft.com/office/drawing/2014/main" id="{23178108-B861-33B4-47FA-433C1A58460D}"/>
              </a:ext>
            </a:extLst>
          </p:cNvPr>
          <p:cNvPicPr>
            <a:picLocks noChangeAspect="1"/>
          </p:cNvPicPr>
          <p:nvPr/>
        </p:nvPicPr>
        <p:blipFill>
          <a:blip r:embed="rId2"/>
          <a:stretch>
            <a:fillRect/>
          </a:stretch>
        </p:blipFill>
        <p:spPr>
          <a:xfrm>
            <a:off x="566794" y="2823411"/>
            <a:ext cx="3604153" cy="3092112"/>
          </a:xfrm>
          <a:prstGeom prst="rect">
            <a:avLst/>
          </a:prstGeom>
        </p:spPr>
      </p:pic>
      <p:pic>
        <p:nvPicPr>
          <p:cNvPr id="7" name="Imagen 6">
            <a:extLst>
              <a:ext uri="{FF2B5EF4-FFF2-40B4-BE49-F238E27FC236}">
                <a16:creationId xmlns:a16="http://schemas.microsoft.com/office/drawing/2014/main" id="{83FCBD4F-2889-55F0-89C2-779995579EB4}"/>
              </a:ext>
            </a:extLst>
          </p:cNvPr>
          <p:cNvPicPr>
            <a:picLocks noChangeAspect="1"/>
          </p:cNvPicPr>
          <p:nvPr/>
        </p:nvPicPr>
        <p:blipFill>
          <a:blip r:embed="rId3"/>
          <a:stretch>
            <a:fillRect/>
          </a:stretch>
        </p:blipFill>
        <p:spPr>
          <a:xfrm>
            <a:off x="4451139" y="2791325"/>
            <a:ext cx="3604154" cy="3092111"/>
          </a:xfrm>
          <a:prstGeom prst="rect">
            <a:avLst/>
          </a:prstGeom>
        </p:spPr>
      </p:pic>
      <p:pic>
        <p:nvPicPr>
          <p:cNvPr id="9" name="Imagen 8">
            <a:extLst>
              <a:ext uri="{FF2B5EF4-FFF2-40B4-BE49-F238E27FC236}">
                <a16:creationId xmlns:a16="http://schemas.microsoft.com/office/drawing/2014/main" id="{E6D17F31-DC1D-108B-E208-B72597CED7CF}"/>
              </a:ext>
            </a:extLst>
          </p:cNvPr>
          <p:cNvPicPr>
            <a:picLocks noChangeAspect="1"/>
          </p:cNvPicPr>
          <p:nvPr/>
        </p:nvPicPr>
        <p:blipFill>
          <a:blip r:embed="rId4"/>
          <a:stretch>
            <a:fillRect/>
          </a:stretch>
        </p:blipFill>
        <p:spPr>
          <a:xfrm>
            <a:off x="8335485" y="2823411"/>
            <a:ext cx="3604153" cy="3134438"/>
          </a:xfrm>
          <a:prstGeom prst="rect">
            <a:avLst/>
          </a:prstGeom>
        </p:spPr>
      </p:pic>
    </p:spTree>
    <p:extLst>
      <p:ext uri="{BB962C8B-B14F-4D97-AF65-F5344CB8AC3E}">
        <p14:creationId xmlns:p14="http://schemas.microsoft.com/office/powerpoint/2010/main" val="2213235305"/>
      </p:ext>
    </p:extLst>
  </p:cSld>
  <p:clrMapOvr>
    <a:masterClrMapping/>
  </p:clrMapOvr>
</p:sld>
</file>

<file path=ppt/theme/theme1.xml><?xml version="1.0" encoding="utf-8"?>
<a:theme xmlns:a="http://schemas.openxmlformats.org/drawingml/2006/main" name="Galerí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TM10001114[[fn=Galería]]</Template>
  <TotalTime>104</TotalTime>
  <Words>529</Words>
  <Application>Microsoft Office PowerPoint</Application>
  <PresentationFormat>Panorámica</PresentationFormat>
  <Paragraphs>64</Paragraphs>
  <Slides>12</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Aharoni</vt:lpstr>
      <vt:lpstr>Arial</vt:lpstr>
      <vt:lpstr>Arial Black</vt:lpstr>
      <vt:lpstr>Calibri</vt:lpstr>
      <vt:lpstr>Gill Sans MT</vt:lpstr>
      <vt:lpstr>Galería</vt:lpstr>
      <vt:lpstr>CONTROL Y EVALUACION DE LA CONTAMINACION DEL AGUA</vt:lpstr>
      <vt:lpstr>Ubicación geográfica</vt:lpstr>
      <vt:lpstr>Experimento n°1: tratamiento de aguas residuales</vt:lpstr>
      <vt:lpstr>Parte 1 experimento 1</vt:lpstr>
      <vt:lpstr>Parte 2 experimento 1</vt:lpstr>
      <vt:lpstr>Parte 3 experimento1</vt:lpstr>
      <vt:lpstr>Parte 4 experimento 1 </vt:lpstr>
      <vt:lpstr>Pesaje de los materiales del tratamiento del agua</vt:lpstr>
      <vt:lpstr>Experimento N°2: Medición de calidad de agua potable </vt:lpstr>
      <vt:lpstr>Experimento 2 parte 2</vt:lpstr>
      <vt:lpstr>Comparativas de muestra de aguas registradas</vt:lpstr>
      <vt:lpstr>Conclusión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giuseppe Cavouto</dc:creator>
  <cp:lastModifiedBy>giuseppe Cavouto</cp:lastModifiedBy>
  <cp:revision>4</cp:revision>
  <dcterms:created xsi:type="dcterms:W3CDTF">2025-02-03T01:55:46Z</dcterms:created>
  <dcterms:modified xsi:type="dcterms:W3CDTF">2025-02-03T19:28:26Z</dcterms:modified>
</cp:coreProperties>
</file>