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56"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33643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35532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407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38369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95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356300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89630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9879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193263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377882-32FD-4DE5-A02F-7739EC8CE746}"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325176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8377882-32FD-4DE5-A02F-7739EC8CE746}"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2096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377882-32FD-4DE5-A02F-7739EC8CE746}"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106038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8377882-32FD-4DE5-A02F-7739EC8CE746}"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36623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77882-32FD-4DE5-A02F-7739EC8CE746}"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205443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8377882-32FD-4DE5-A02F-7739EC8CE746}"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97F2C-C5E5-4B2A-9688-A9506ACB4801}" type="slidenum">
              <a:rPr lang="en-US" smtClean="0"/>
              <a:t>‹Nº›</a:t>
            </a:fld>
            <a:endParaRPr lang="en-US"/>
          </a:p>
        </p:txBody>
      </p:sp>
    </p:spTree>
    <p:extLst>
      <p:ext uri="{BB962C8B-B14F-4D97-AF65-F5344CB8AC3E}">
        <p14:creationId xmlns:p14="http://schemas.microsoft.com/office/powerpoint/2010/main" val="138125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97F2C-C5E5-4B2A-9688-A9506ACB4801}" type="slidenum">
              <a:rPr lang="en-US" smtClean="0"/>
              <a:t>‹Nº›</a:t>
            </a:fld>
            <a:endParaRPr lang="en-US"/>
          </a:p>
        </p:txBody>
      </p:sp>
      <p:sp>
        <p:nvSpPr>
          <p:cNvPr id="5" name="Date Placeholder 4"/>
          <p:cNvSpPr>
            <a:spLocks noGrp="1"/>
          </p:cNvSpPr>
          <p:nvPr>
            <p:ph type="dt" sz="half" idx="10"/>
          </p:nvPr>
        </p:nvSpPr>
        <p:spPr/>
        <p:txBody>
          <a:bodyPr/>
          <a:lstStyle/>
          <a:p>
            <a:fld id="{58377882-32FD-4DE5-A02F-7739EC8CE746}" type="datetimeFigureOut">
              <a:rPr lang="en-US" smtClean="0"/>
              <a:t>2/4/2025</a:t>
            </a:fld>
            <a:endParaRPr lang="en-US"/>
          </a:p>
        </p:txBody>
      </p:sp>
    </p:spTree>
    <p:extLst>
      <p:ext uri="{BB962C8B-B14F-4D97-AF65-F5344CB8AC3E}">
        <p14:creationId xmlns:p14="http://schemas.microsoft.com/office/powerpoint/2010/main" val="90909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377882-32FD-4DE5-A02F-7739EC8CE746}" type="datetimeFigureOut">
              <a:rPr lang="en-US" smtClean="0"/>
              <a:t>2/4/2025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897F2C-C5E5-4B2A-9688-A9506ACB4801}" type="slidenum">
              <a:rPr lang="en-US" smtClean="0"/>
              <a:t>‹Nº›</a:t>
            </a:fld>
            <a:endParaRPr lang="en-US"/>
          </a:p>
        </p:txBody>
      </p:sp>
    </p:spTree>
    <p:extLst>
      <p:ext uri="{BB962C8B-B14F-4D97-AF65-F5344CB8AC3E}">
        <p14:creationId xmlns:p14="http://schemas.microsoft.com/office/powerpoint/2010/main" val="168527092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430F55-D28F-4F33-AA84-9585BE70D004}"/>
              </a:ext>
            </a:extLst>
          </p:cNvPr>
          <p:cNvSpPr>
            <a:spLocks noGrp="1"/>
          </p:cNvSpPr>
          <p:nvPr>
            <p:ph type="ctrTitle"/>
          </p:nvPr>
        </p:nvSpPr>
        <p:spPr>
          <a:xfrm>
            <a:off x="0" y="1114225"/>
            <a:ext cx="12192000" cy="1401416"/>
          </a:xfrm>
        </p:spPr>
        <p:txBody>
          <a:bodyPr>
            <a:noAutofit/>
          </a:bodyPr>
          <a:lstStyle/>
          <a:p>
            <a:pPr algn="ctr"/>
            <a:r>
              <a:rPr lang="es-VE" sz="1600" dirty="0">
                <a:solidFill>
                  <a:schemeClr val="tx1"/>
                </a:solidFill>
                <a:latin typeface="Century Gothic" panose="020B0502020202020204" pitchFamily="34" charset="0"/>
              </a:rPr>
              <a:t>Universidad Nacional Experimental de Guayana</a:t>
            </a:r>
            <a:br>
              <a:rPr lang="es-VE" sz="1600" dirty="0">
                <a:solidFill>
                  <a:schemeClr val="tx1"/>
                </a:solidFill>
                <a:latin typeface="Century Gothic" panose="020B0502020202020204" pitchFamily="34" charset="0"/>
              </a:rPr>
            </a:br>
            <a:r>
              <a:rPr lang="es-VE" sz="1600" dirty="0">
                <a:solidFill>
                  <a:schemeClr val="tx1"/>
                </a:solidFill>
                <a:latin typeface="Century Gothic" panose="020B0502020202020204" pitchFamily="34" charset="0"/>
              </a:rPr>
              <a:t>Vicerrectorado Académico</a:t>
            </a:r>
            <a:br>
              <a:rPr lang="es-VE" sz="1600" dirty="0">
                <a:solidFill>
                  <a:schemeClr val="tx1"/>
                </a:solidFill>
                <a:latin typeface="Century Gothic" panose="020B0502020202020204" pitchFamily="34" charset="0"/>
              </a:rPr>
            </a:br>
            <a:r>
              <a:rPr lang="es-VE" sz="1600" dirty="0">
                <a:solidFill>
                  <a:schemeClr val="tx1"/>
                </a:solidFill>
                <a:latin typeface="Century Gothic" panose="020B0502020202020204" pitchFamily="34" charset="0"/>
              </a:rPr>
              <a:t>Proyecto de Carrera: Ingeniería Industrial</a:t>
            </a:r>
            <a:br>
              <a:rPr lang="es-VE" sz="1600" dirty="0">
                <a:solidFill>
                  <a:schemeClr val="tx1"/>
                </a:solidFill>
                <a:latin typeface="Century Gothic" panose="020B0502020202020204" pitchFamily="34" charset="0"/>
              </a:rPr>
            </a:br>
            <a:r>
              <a:rPr lang="es-VE" sz="1600" dirty="0">
                <a:solidFill>
                  <a:schemeClr val="tx1"/>
                </a:solidFill>
                <a:latin typeface="Century Gothic" panose="020B0502020202020204" pitchFamily="34" charset="0"/>
              </a:rPr>
              <a:t>Unidad Curricular: Ingeniería del Ambiente</a:t>
            </a:r>
            <a:br>
              <a:rPr lang="es-VE" sz="1600" dirty="0">
                <a:solidFill>
                  <a:schemeClr val="tx1"/>
                </a:solidFill>
                <a:latin typeface="Century Gothic" panose="020B0502020202020204" pitchFamily="34" charset="0"/>
              </a:rPr>
            </a:br>
            <a:r>
              <a:rPr lang="es-VE" sz="1600" dirty="0">
                <a:solidFill>
                  <a:schemeClr val="tx1"/>
                </a:solidFill>
                <a:latin typeface="Century Gothic" panose="020B0502020202020204" pitchFamily="34" charset="0"/>
              </a:rPr>
              <a:t>Estado Bolívar</a:t>
            </a:r>
          </a:p>
        </p:txBody>
      </p:sp>
      <p:pic>
        <p:nvPicPr>
          <p:cNvPr id="5" name="Picture 2" descr="UNEGInforma">
            <a:extLst>
              <a:ext uri="{FF2B5EF4-FFF2-40B4-BE49-F238E27FC236}">
                <a16:creationId xmlns:a16="http://schemas.microsoft.com/office/drawing/2014/main" id="{3DCAD864-A02D-C176-98DC-99471D30A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9" t="20571" r="20720" b="19658"/>
          <a:stretch/>
        </p:blipFill>
        <p:spPr bwMode="auto">
          <a:xfrm>
            <a:off x="5596487" y="259459"/>
            <a:ext cx="820575" cy="854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 0">
            <a:extLst>
              <a:ext uri="{FF2B5EF4-FFF2-40B4-BE49-F238E27FC236}">
                <a16:creationId xmlns:a16="http://schemas.microsoft.com/office/drawing/2014/main" id="{FD27D078-4E17-AED5-96A5-6C658BB3F316}"/>
              </a:ext>
            </a:extLst>
          </p:cNvPr>
          <p:cNvSpPr/>
          <p:nvPr/>
        </p:nvSpPr>
        <p:spPr>
          <a:xfrm>
            <a:off x="0" y="3055094"/>
            <a:ext cx="12192000" cy="373906"/>
          </a:xfrm>
          <a:prstGeom prst="rect">
            <a:avLst/>
          </a:prstGeom>
          <a:noFill/>
          <a:ln/>
        </p:spPr>
        <p:txBody>
          <a:bodyPr wrap="square" lIns="0" tIns="0" rIns="0" bIns="0" rtlCol="0" anchor="t"/>
          <a:lstStyle/>
          <a:p>
            <a:pPr marL="0" indent="0" algn="ctr">
              <a:buNone/>
            </a:pPr>
            <a:r>
              <a:rPr lang="en-US" sz="2000" b="1" dirty="0">
                <a:effectLst>
                  <a:outerShdw blurRad="38100" dist="38100" dir="2700000" algn="tl">
                    <a:srgbClr val="000000">
                      <a:alpha val="43137"/>
                    </a:srgbClr>
                  </a:outerShdw>
                </a:effectLst>
                <a:latin typeface="Century Gothic" panose="020B0502020202020204" pitchFamily="34" charset="0"/>
              </a:rPr>
              <a:t>CONTROL Y </a:t>
            </a:r>
            <a:r>
              <a:rPr lang="es-ES" sz="2000" b="1" dirty="0">
                <a:effectLst>
                  <a:outerShdw blurRad="38100" dist="38100" dir="2700000" algn="tl">
                    <a:srgbClr val="000000">
                      <a:alpha val="43137"/>
                    </a:srgbClr>
                  </a:outerShdw>
                </a:effectLst>
                <a:latin typeface="Century Gothic" panose="020B0502020202020204" pitchFamily="34" charset="0"/>
              </a:rPr>
              <a:t>EVALUACIÓN</a:t>
            </a:r>
            <a:r>
              <a:rPr lang="en-US" sz="2000" b="1" dirty="0">
                <a:effectLst>
                  <a:outerShdw blurRad="38100" dist="38100" dir="2700000" algn="tl">
                    <a:srgbClr val="000000">
                      <a:alpha val="43137"/>
                    </a:srgbClr>
                  </a:outerShdw>
                </a:effectLst>
                <a:latin typeface="Century Gothic" panose="020B0502020202020204" pitchFamily="34" charset="0"/>
              </a:rPr>
              <a:t> DE LA </a:t>
            </a:r>
            <a:r>
              <a:rPr lang="es-ES" sz="2000" b="1" dirty="0">
                <a:effectLst>
                  <a:outerShdw blurRad="38100" dist="38100" dir="2700000" algn="tl">
                    <a:srgbClr val="000000">
                      <a:alpha val="43137"/>
                    </a:srgbClr>
                  </a:outerShdw>
                </a:effectLst>
                <a:latin typeface="Century Gothic" panose="020B0502020202020204" pitchFamily="34" charset="0"/>
              </a:rPr>
              <a:t>CONTAMINACIÓN</a:t>
            </a:r>
            <a:r>
              <a:rPr lang="en-US" sz="2000" b="1" dirty="0">
                <a:effectLst>
                  <a:outerShdw blurRad="38100" dist="38100" dir="2700000" algn="tl">
                    <a:srgbClr val="000000">
                      <a:alpha val="43137"/>
                    </a:srgbClr>
                  </a:outerShdw>
                </a:effectLst>
                <a:latin typeface="Century Gothic" panose="020B0502020202020204" pitchFamily="34" charset="0"/>
              </a:rPr>
              <a:t> DEL </a:t>
            </a:r>
            <a:r>
              <a:rPr lang="es-ES" sz="2000" b="1" dirty="0">
                <a:effectLst>
                  <a:outerShdw blurRad="38100" dist="38100" dir="2700000" algn="tl">
                    <a:srgbClr val="000000">
                      <a:alpha val="43137"/>
                    </a:srgbClr>
                  </a:outerShdw>
                </a:effectLst>
                <a:latin typeface="Century Gothic" panose="020B0502020202020204" pitchFamily="34" charset="0"/>
              </a:rPr>
              <a:t>AGUA</a:t>
            </a:r>
          </a:p>
          <a:p>
            <a:pPr marL="0" indent="0" algn="ctr">
              <a:buNone/>
            </a:pPr>
            <a:r>
              <a:rPr lang="es-ES" sz="2000" b="1" dirty="0">
                <a:effectLst>
                  <a:outerShdw blurRad="38100" dist="38100" dir="2700000" algn="tl">
                    <a:srgbClr val="000000">
                      <a:alpha val="43137"/>
                    </a:srgbClr>
                  </a:outerShdw>
                </a:effectLst>
                <a:latin typeface="Century Gothic" panose="020B0502020202020204" pitchFamily="34" charset="0"/>
              </a:rPr>
              <a:t>(Experimento)</a:t>
            </a:r>
          </a:p>
        </p:txBody>
      </p:sp>
      <p:sp>
        <p:nvSpPr>
          <p:cNvPr id="8" name="CuadroTexto 7">
            <a:extLst>
              <a:ext uri="{FF2B5EF4-FFF2-40B4-BE49-F238E27FC236}">
                <a16:creationId xmlns:a16="http://schemas.microsoft.com/office/drawing/2014/main" id="{A7466C61-8140-BF01-9D84-15C774E270FA}"/>
              </a:ext>
            </a:extLst>
          </p:cNvPr>
          <p:cNvSpPr txBox="1"/>
          <p:nvPr/>
        </p:nvSpPr>
        <p:spPr>
          <a:xfrm>
            <a:off x="1663338" y="4175109"/>
            <a:ext cx="1985554" cy="584775"/>
          </a:xfrm>
          <a:prstGeom prst="rect">
            <a:avLst/>
          </a:prstGeom>
          <a:noFill/>
        </p:spPr>
        <p:txBody>
          <a:bodyPr wrap="square">
            <a:spAutoFit/>
          </a:bodyPr>
          <a:lstStyle/>
          <a:p>
            <a:pPr algn="ctr"/>
            <a:r>
              <a:rPr lang="es-VE" sz="1600" b="1" dirty="0">
                <a:latin typeface="Century Gothic" panose="020B0502020202020204" pitchFamily="34" charset="0"/>
              </a:rPr>
              <a:t>Profesora:</a:t>
            </a:r>
          </a:p>
          <a:p>
            <a:pPr algn="ctr"/>
            <a:r>
              <a:rPr lang="es-VE" sz="1600" dirty="0">
                <a:latin typeface="Century Gothic" panose="020B0502020202020204" pitchFamily="34" charset="0"/>
              </a:rPr>
              <a:t> </a:t>
            </a:r>
            <a:r>
              <a:rPr lang="es-VE" sz="1600" dirty="0" err="1">
                <a:latin typeface="Century Gothic" panose="020B0502020202020204" pitchFamily="34" charset="0"/>
              </a:rPr>
              <a:t>Arlenis</a:t>
            </a:r>
            <a:r>
              <a:rPr lang="es-VE" sz="1600" dirty="0">
                <a:latin typeface="Century Gothic" panose="020B0502020202020204" pitchFamily="34" charset="0"/>
              </a:rPr>
              <a:t> Crespo</a:t>
            </a:r>
          </a:p>
        </p:txBody>
      </p:sp>
      <p:sp>
        <p:nvSpPr>
          <p:cNvPr id="9" name="Título 1">
            <a:extLst>
              <a:ext uri="{FF2B5EF4-FFF2-40B4-BE49-F238E27FC236}">
                <a16:creationId xmlns:a16="http://schemas.microsoft.com/office/drawing/2014/main" id="{9EB4D3A0-A167-21A3-EA3D-7F5A1A70A692}"/>
              </a:ext>
            </a:extLst>
          </p:cNvPr>
          <p:cNvSpPr txBox="1">
            <a:spLocks/>
          </p:cNvSpPr>
          <p:nvPr/>
        </p:nvSpPr>
        <p:spPr>
          <a:xfrm>
            <a:off x="6313714" y="3952477"/>
            <a:ext cx="4227557" cy="10300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VE" sz="1600" dirty="0">
              <a:latin typeface="Arial Rounded MT Bold" panose="020F0704030504030204" pitchFamily="34" charset="0"/>
            </a:endParaRPr>
          </a:p>
          <a:p>
            <a:pPr algn="ctr"/>
            <a:endParaRPr lang="es-VE" sz="1600" dirty="0">
              <a:latin typeface="Arial Rounded MT Bold" panose="020F0704030504030204" pitchFamily="34" charset="0"/>
            </a:endParaRPr>
          </a:p>
          <a:p>
            <a:pPr algn="ctr"/>
            <a:r>
              <a:rPr lang="es-VE" sz="1600" b="1" dirty="0">
                <a:latin typeface="Century Gothic" panose="020B0502020202020204" pitchFamily="34" charset="0"/>
              </a:rPr>
              <a:t>Realizado por:</a:t>
            </a:r>
          </a:p>
          <a:p>
            <a:pPr algn="ctr"/>
            <a:r>
              <a:rPr lang="es-VE" sz="1600" dirty="0">
                <a:latin typeface="Century Gothic" panose="020B0502020202020204" pitchFamily="34" charset="0"/>
              </a:rPr>
              <a:t>Joel Mejías  V-24.036.430</a:t>
            </a:r>
          </a:p>
          <a:p>
            <a:pPr algn="ctr"/>
            <a:r>
              <a:rPr lang="es-VE" sz="1600" b="1" dirty="0">
                <a:latin typeface="Century Gothic" panose="020B0502020202020204" pitchFamily="34" charset="0"/>
              </a:rPr>
              <a:t>Sección 1</a:t>
            </a:r>
          </a:p>
        </p:txBody>
      </p:sp>
      <p:sp>
        <p:nvSpPr>
          <p:cNvPr id="10" name="CuadroTexto 9">
            <a:extLst>
              <a:ext uri="{FF2B5EF4-FFF2-40B4-BE49-F238E27FC236}">
                <a16:creationId xmlns:a16="http://schemas.microsoft.com/office/drawing/2014/main" id="{27CFA313-62E9-FFAA-0D62-AE201DBC0423}"/>
              </a:ext>
            </a:extLst>
          </p:cNvPr>
          <p:cNvSpPr txBox="1"/>
          <p:nvPr/>
        </p:nvSpPr>
        <p:spPr>
          <a:xfrm>
            <a:off x="0" y="6318160"/>
            <a:ext cx="12192000" cy="307777"/>
          </a:xfrm>
          <a:prstGeom prst="rect">
            <a:avLst/>
          </a:prstGeom>
          <a:noFill/>
        </p:spPr>
        <p:txBody>
          <a:bodyPr wrap="square">
            <a:spAutoFit/>
          </a:bodyPr>
          <a:lstStyle/>
          <a:p>
            <a:pPr algn="ctr"/>
            <a:r>
              <a:rPr lang="es-VE" sz="1400" dirty="0">
                <a:latin typeface="Century Gothic" panose="020B0502020202020204" pitchFamily="34" charset="0"/>
              </a:rPr>
              <a:t>Puerto Ordaz, 03 de Febrero de 2025</a:t>
            </a:r>
          </a:p>
        </p:txBody>
      </p:sp>
    </p:spTree>
    <p:extLst>
      <p:ext uri="{BB962C8B-B14F-4D97-AF65-F5344CB8AC3E}">
        <p14:creationId xmlns:p14="http://schemas.microsoft.com/office/powerpoint/2010/main" val="283787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6306" y="513806"/>
            <a:ext cx="8596668" cy="1320800"/>
          </a:xfrm>
        </p:spPr>
        <p:txBody>
          <a:bodyPr>
            <a:normAutofit/>
          </a:bodyPr>
          <a:lstStyle/>
          <a:p>
            <a:pPr algn="ctr"/>
            <a:br>
              <a:rPr lang="es-ES" sz="2000" b="1" dirty="0">
                <a:solidFill>
                  <a:schemeClr val="tx1"/>
                </a:solidFill>
                <a:latin typeface="Century Gothic" panose="020B0502020202020204" pitchFamily="34" charset="0"/>
              </a:rPr>
            </a:br>
            <a:r>
              <a:rPr lang="es-ES" sz="2200" b="1" dirty="0">
                <a:solidFill>
                  <a:schemeClr val="tx1"/>
                </a:solidFill>
                <a:effectLst>
                  <a:outerShdw blurRad="38100" dist="38100" dir="2700000" algn="tl">
                    <a:srgbClr val="000000">
                      <a:alpha val="43137"/>
                    </a:srgbClr>
                  </a:outerShdw>
                </a:effectLst>
                <a:latin typeface="Century Gothic" panose="020B0502020202020204" pitchFamily="34" charset="0"/>
              </a:rPr>
              <a:t>Ubicación Geográfica </a:t>
            </a:r>
            <a:endParaRPr lang="en-US" sz="2200"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p:cNvSpPr>
            <a:spLocks noGrp="1"/>
          </p:cNvSpPr>
          <p:nvPr>
            <p:ph idx="1"/>
          </p:nvPr>
        </p:nvSpPr>
        <p:spPr>
          <a:xfrm>
            <a:off x="1156306" y="2012543"/>
            <a:ext cx="8596668" cy="3880773"/>
          </a:xfrm>
        </p:spPr>
        <p:txBody>
          <a:bodyPr>
            <a:normAutofit/>
          </a:bodyPr>
          <a:lstStyle/>
          <a:p>
            <a:r>
              <a:rPr lang="es-ES" sz="1600" dirty="0">
                <a:latin typeface="Century Gothic" panose="020B0502020202020204" pitchFamily="34" charset="0"/>
              </a:rPr>
              <a:t>El experimento efectuado fue realizado en el Conjunto Residencial Doña Luisa, que se encuentra ubicado geográficamente en la avenida Atlántico diagonal al Centro Comercial Costa del Sol, Puerto Ordaz, Estado Bolívar. </a:t>
            </a:r>
            <a:endParaRPr lang="en-US" sz="1600" dirty="0">
              <a:latin typeface="Century Gothic" panose="020B0502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6144" r="-134"/>
          <a:stretch/>
        </p:blipFill>
        <p:spPr>
          <a:xfrm>
            <a:off x="1476795" y="3082834"/>
            <a:ext cx="7955690" cy="3194223"/>
          </a:xfrm>
          <a:prstGeom prst="rect">
            <a:avLst/>
          </a:prstGeom>
        </p:spPr>
      </p:pic>
    </p:spTree>
    <p:extLst>
      <p:ext uri="{BB962C8B-B14F-4D97-AF65-F5344CB8AC3E}">
        <p14:creationId xmlns:p14="http://schemas.microsoft.com/office/powerpoint/2010/main" val="243699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3060" y="818606"/>
            <a:ext cx="8596668" cy="1320800"/>
          </a:xfrm>
        </p:spPr>
        <p:txBody>
          <a:bodyPr>
            <a:normAutofit/>
          </a:bodyPr>
          <a:lstStyle/>
          <a:p>
            <a:pPr algn="ctr"/>
            <a:r>
              <a:rPr lang="es-ES" sz="2200" b="1" dirty="0">
                <a:solidFill>
                  <a:schemeClr val="tx1"/>
                </a:solidFill>
                <a:effectLst>
                  <a:outerShdw blurRad="38100" dist="38100" dir="2700000" algn="tl">
                    <a:srgbClr val="000000">
                      <a:alpha val="43137"/>
                    </a:srgbClr>
                  </a:outerShdw>
                </a:effectLst>
                <a:latin typeface="Century Gothic" panose="020B0502020202020204" pitchFamily="34" charset="0"/>
              </a:rPr>
              <a:t>Experimento- CONTROL Y EVALUACION DE LA CONTAMINACION DEL AGUA </a:t>
            </a:r>
            <a:endParaRPr lang="en-US" sz="2200"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p:cNvSpPr>
            <a:spLocks noGrp="1"/>
          </p:cNvSpPr>
          <p:nvPr>
            <p:ph idx="1"/>
          </p:nvPr>
        </p:nvSpPr>
        <p:spPr>
          <a:xfrm>
            <a:off x="1530775" y="2430556"/>
            <a:ext cx="8596668" cy="2306908"/>
          </a:xfrm>
          <a:ln w="19050">
            <a:solidFill>
              <a:schemeClr val="tx1"/>
            </a:solidFill>
          </a:ln>
        </p:spPr>
        <p:txBody>
          <a:bodyPr>
            <a:normAutofit fontScale="92500" lnSpcReduction="10000"/>
          </a:bodyPr>
          <a:lstStyle/>
          <a:p>
            <a:r>
              <a:rPr lang="es-ES" sz="1400" dirty="0">
                <a:latin typeface="Century Gothic" panose="020B0502020202020204" pitchFamily="34" charset="0"/>
              </a:rPr>
              <a:t>Este experimento consistió en la realización de un filtro de agua utilizando diferentes materiales como es:</a:t>
            </a:r>
          </a:p>
          <a:p>
            <a:r>
              <a:rPr lang="es-ES" sz="1400" dirty="0">
                <a:latin typeface="Century Gothic" panose="020B0502020202020204" pitchFamily="34" charset="0"/>
              </a:rPr>
              <a:t>1. Una tira de tela blanca con características de 50cm de largo x 5 cm de ancho aproximadamente.</a:t>
            </a:r>
          </a:p>
          <a:p>
            <a:r>
              <a:rPr lang="es-ES" sz="1400" dirty="0">
                <a:latin typeface="Century Gothic" panose="020B0502020202020204" pitchFamily="34" charset="0"/>
              </a:rPr>
              <a:t>2. Algodón.</a:t>
            </a:r>
          </a:p>
          <a:p>
            <a:r>
              <a:rPr lang="es-ES" sz="1400" dirty="0">
                <a:latin typeface="Century Gothic" panose="020B0502020202020204" pitchFamily="34" charset="0"/>
              </a:rPr>
              <a:t>3. Y por ultimo carbón activado.</a:t>
            </a:r>
          </a:p>
          <a:p>
            <a:pPr marL="0" indent="0">
              <a:buNone/>
            </a:pPr>
            <a:r>
              <a:rPr lang="es-ES" sz="1400" dirty="0">
                <a:latin typeface="Century Gothic" panose="020B0502020202020204" pitchFamily="34" charset="0"/>
              </a:rPr>
              <a:t>Realizándose de la siguiente manera: primero se coloco la tira de tela blanca, luego encima de esta se le añadió lo que es el algodón y por ultimo el carbón activado, quedando todo esto en lo que es la salida de agua del grifo del lavaplatos.</a:t>
            </a:r>
            <a:endParaRPr lang="en-US" sz="1400" dirty="0">
              <a:latin typeface="Century Gothic" panose="020B0502020202020204" pitchFamily="34" charset="0"/>
            </a:endParaRPr>
          </a:p>
        </p:txBody>
      </p:sp>
    </p:spTree>
    <p:extLst>
      <p:ext uri="{BB962C8B-B14F-4D97-AF65-F5344CB8AC3E}">
        <p14:creationId xmlns:p14="http://schemas.microsoft.com/office/powerpoint/2010/main" val="250042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17371" y="614589"/>
            <a:ext cx="6096000" cy="769441"/>
          </a:xfrm>
          <a:prstGeom prst="rect">
            <a:avLst/>
          </a:prstGeom>
        </p:spPr>
        <p:txBody>
          <a:bodyPr>
            <a:spAutoFit/>
          </a:bodyPr>
          <a:lstStyle/>
          <a:p>
            <a:r>
              <a:rPr lang="es-ES" sz="2200" b="1" dirty="0">
                <a:solidFill>
                  <a:prstClr val="black"/>
                </a:solidFill>
                <a:effectLst>
                  <a:outerShdw blurRad="38100" dist="38100" dir="2700000" algn="tl">
                    <a:srgbClr val="000000">
                      <a:alpha val="43137"/>
                    </a:srgbClr>
                  </a:outerShdw>
                </a:effectLst>
                <a:latin typeface="Century Gothic" panose="020B0502020202020204" pitchFamily="34" charset="0"/>
                <a:ea typeface="+mj-ea"/>
                <a:cs typeface="+mj-cs"/>
              </a:rPr>
              <a:t>Experimento- CONTROL Y EVALUACION DE LA CONTAMINACION DEL AGUA </a:t>
            </a:r>
            <a:endParaRPr lang="en-US" dirty="0"/>
          </a:p>
        </p:txBody>
      </p:sp>
      <p:sp>
        <p:nvSpPr>
          <p:cNvPr id="13" name="Rectángulo 12"/>
          <p:cNvSpPr/>
          <p:nvPr/>
        </p:nvSpPr>
        <p:spPr>
          <a:xfrm>
            <a:off x="2532018" y="195072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Primera Muestra. Agua sin Filtro</a:t>
            </a:r>
            <a:endParaRPr lang="en-US" sz="1200" dirty="0">
              <a:solidFill>
                <a:prstClr val="black"/>
              </a:solidFill>
              <a:latin typeface="Century Gothic" panose="020B0502020202020204" pitchFamily="34" charset="0"/>
            </a:endParaRPr>
          </a:p>
        </p:txBody>
      </p:sp>
      <p:sp>
        <p:nvSpPr>
          <p:cNvPr id="14" name="Rectángulo 13"/>
          <p:cNvSpPr/>
          <p:nvPr/>
        </p:nvSpPr>
        <p:spPr>
          <a:xfrm>
            <a:off x="7833362" y="195072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Century Gothic" panose="020B0502020202020204" pitchFamily="34" charset="0"/>
              </a:rPr>
              <a:t>Filtro </a:t>
            </a:r>
            <a:endParaRPr lang="en-US" sz="1200" dirty="0">
              <a:solidFill>
                <a:schemeClr val="tx1"/>
              </a:solidFill>
              <a:latin typeface="Century Gothic" panose="020B0502020202020204" pitchFamily="34" charset="0"/>
            </a:endParaRPr>
          </a:p>
        </p:txBody>
      </p:sp>
      <p:sp>
        <p:nvSpPr>
          <p:cNvPr id="15" name="Rectángulo 14"/>
          <p:cNvSpPr/>
          <p:nvPr/>
        </p:nvSpPr>
        <p:spPr>
          <a:xfrm>
            <a:off x="2418806" y="5525591"/>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20-01-2025 </a:t>
            </a:r>
            <a:endParaRPr lang="en-US" sz="1200" dirty="0">
              <a:solidFill>
                <a:prstClr val="black"/>
              </a:solidFill>
              <a:latin typeface="Century Gothic" panose="020B0502020202020204" pitchFamily="34" charset="0"/>
            </a:endParaRPr>
          </a:p>
        </p:txBody>
      </p:sp>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09206" y="2914107"/>
            <a:ext cx="2847703" cy="2135777"/>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011555" y="2908304"/>
            <a:ext cx="2651033" cy="2090056"/>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97330" y="2959193"/>
            <a:ext cx="2651032" cy="1988274"/>
          </a:xfrm>
          <a:prstGeom prst="rect">
            <a:avLst/>
          </a:prstGeom>
        </p:spPr>
      </p:pic>
      <p:sp>
        <p:nvSpPr>
          <p:cNvPr id="23" name="Rectángulo 22"/>
          <p:cNvSpPr/>
          <p:nvPr/>
        </p:nvSpPr>
        <p:spPr>
          <a:xfrm>
            <a:off x="8083731" y="5525591"/>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20-01-2025 </a:t>
            </a:r>
            <a:endParaRPr lang="en-US" sz="1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7794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17371" y="614589"/>
            <a:ext cx="6096000" cy="769441"/>
          </a:xfrm>
          <a:prstGeom prst="rect">
            <a:avLst/>
          </a:prstGeom>
        </p:spPr>
        <p:txBody>
          <a:bodyPr>
            <a:spAutoFit/>
          </a:bodyPr>
          <a:lstStyle/>
          <a:p>
            <a:r>
              <a:rPr lang="es-ES" sz="2200" b="1" dirty="0">
                <a:solidFill>
                  <a:prstClr val="black"/>
                </a:solidFill>
                <a:effectLst>
                  <a:outerShdw blurRad="38100" dist="38100" dir="2700000" algn="tl">
                    <a:srgbClr val="000000">
                      <a:alpha val="43137"/>
                    </a:srgbClr>
                  </a:outerShdw>
                </a:effectLst>
                <a:latin typeface="Century Gothic" panose="020B0502020202020204" pitchFamily="34" charset="0"/>
                <a:ea typeface="+mj-ea"/>
                <a:cs typeface="+mj-cs"/>
              </a:rPr>
              <a:t>Experimento- CONTROL Y EVALUACION DE LA CONTAMINACION DEL AGUA </a:t>
            </a:r>
            <a:endParaRPr lang="en-US" dirty="0"/>
          </a:p>
        </p:txBody>
      </p:sp>
      <p:sp>
        <p:nvSpPr>
          <p:cNvPr id="5" name="Rectángulo 4"/>
          <p:cNvSpPr/>
          <p:nvPr/>
        </p:nvSpPr>
        <p:spPr>
          <a:xfrm>
            <a:off x="792480"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Century Gothic" panose="020B0502020202020204" pitchFamily="34" charset="0"/>
              </a:rPr>
              <a:t>Segunda Muestra. Agua con filtro </a:t>
            </a:r>
            <a:endParaRPr lang="en-US" sz="1200" dirty="0">
              <a:solidFill>
                <a:schemeClr val="tx1"/>
              </a:solidFill>
              <a:latin typeface="Century Gothic" panose="020B0502020202020204" pitchFamily="34" charset="0"/>
            </a:endParaRPr>
          </a:p>
        </p:txBody>
      </p:sp>
      <p:sp>
        <p:nvSpPr>
          <p:cNvPr id="13" name="Rectángulo 12"/>
          <p:cNvSpPr/>
          <p:nvPr/>
        </p:nvSpPr>
        <p:spPr>
          <a:xfrm>
            <a:off x="4822372"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100" dirty="0">
                <a:solidFill>
                  <a:prstClr val="black"/>
                </a:solidFill>
                <a:latin typeface="Century Gothic" panose="020B0502020202020204" pitchFamily="34" charset="0"/>
              </a:rPr>
              <a:t>Tercera Muestra. Agua con filtro (2 días)</a:t>
            </a:r>
            <a:endParaRPr lang="en-US" sz="1100" dirty="0">
              <a:solidFill>
                <a:prstClr val="black"/>
              </a:solidFill>
              <a:latin typeface="Century Gothic" panose="020B0502020202020204" pitchFamily="34" charset="0"/>
            </a:endParaRPr>
          </a:p>
        </p:txBody>
      </p:sp>
      <p:sp>
        <p:nvSpPr>
          <p:cNvPr id="14" name="Rectángulo 13"/>
          <p:cNvSpPr/>
          <p:nvPr/>
        </p:nvSpPr>
        <p:spPr>
          <a:xfrm>
            <a:off x="8704218"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Century Gothic" panose="020B0502020202020204" pitchFamily="34" charset="0"/>
              </a:rPr>
              <a:t>Cuarta Muestra. Agua con filtro (5dias) </a:t>
            </a:r>
            <a:endParaRPr lang="en-US" sz="1100" dirty="0">
              <a:solidFill>
                <a:schemeClr val="tx1"/>
              </a:solidFill>
              <a:latin typeface="Century Gothic" panose="020B0502020202020204" pitchFamily="34" charset="0"/>
            </a:endParaRPr>
          </a:p>
        </p:txBody>
      </p:sp>
      <p:sp>
        <p:nvSpPr>
          <p:cNvPr id="6" name="Rectángulo 5"/>
          <p:cNvSpPr/>
          <p:nvPr/>
        </p:nvSpPr>
        <p:spPr>
          <a:xfrm>
            <a:off x="792480" y="5525591"/>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20-01-2025 </a:t>
            </a:r>
            <a:endParaRPr lang="en-US" sz="1200" dirty="0">
              <a:solidFill>
                <a:prstClr val="black"/>
              </a:solidFill>
              <a:latin typeface="Century Gothic" panose="020B0502020202020204" pitchFamily="34" charset="0"/>
            </a:endParaRPr>
          </a:p>
        </p:txBody>
      </p:sp>
      <p:sp>
        <p:nvSpPr>
          <p:cNvPr id="7" name="Rectángulo 6"/>
          <p:cNvSpPr/>
          <p:nvPr/>
        </p:nvSpPr>
        <p:spPr>
          <a:xfrm>
            <a:off x="4822372" y="5521239"/>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22-01-2025 </a:t>
            </a:r>
            <a:endParaRPr lang="en-US" sz="1200" dirty="0">
              <a:solidFill>
                <a:prstClr val="black"/>
              </a:solidFill>
              <a:latin typeface="Century Gothic" panose="020B0502020202020204" pitchFamily="34" charset="0"/>
            </a:endParaRPr>
          </a:p>
        </p:txBody>
      </p:sp>
      <p:sp>
        <p:nvSpPr>
          <p:cNvPr id="8" name="Rectángulo 7"/>
          <p:cNvSpPr/>
          <p:nvPr/>
        </p:nvSpPr>
        <p:spPr>
          <a:xfrm>
            <a:off x="8704218" y="5521244"/>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27-01-2025 </a:t>
            </a:r>
            <a:endParaRPr lang="en-US" sz="1200" dirty="0">
              <a:solidFill>
                <a:prstClr val="black"/>
              </a:solidFill>
              <a:latin typeface="Century Gothic" panose="020B0502020202020204" pitchFamily="34"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5408" y="2923640"/>
            <a:ext cx="2662646" cy="1996984"/>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87621" y="2905816"/>
            <a:ext cx="2662647" cy="2032633"/>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185504" y="2953304"/>
            <a:ext cx="2899962" cy="2174972"/>
          </a:xfrm>
          <a:prstGeom prst="rect">
            <a:avLst/>
          </a:prstGeom>
        </p:spPr>
      </p:pic>
    </p:spTree>
    <p:extLst>
      <p:ext uri="{BB962C8B-B14F-4D97-AF65-F5344CB8AC3E}">
        <p14:creationId xmlns:p14="http://schemas.microsoft.com/office/powerpoint/2010/main" val="223851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17371" y="614589"/>
            <a:ext cx="6096000" cy="76944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pitchFamily="34" charset="0"/>
                <a:ea typeface="+mn-ea"/>
                <a:cs typeface="+mn-cs"/>
              </a:rPr>
              <a:t>Experimento- CONTROL Y EVALUACION DE LA CONTAMINACION DEL AGUA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ctángulo 4"/>
          <p:cNvSpPr/>
          <p:nvPr/>
        </p:nvSpPr>
        <p:spPr>
          <a:xfrm>
            <a:off x="792480"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Quinta</a:t>
            </a:r>
            <a:r>
              <a:rPr kumimoji="0" lang="es-ES" sz="11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Muestra. Agua con filtro (5días)</a:t>
            </a: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Rectángulo 12"/>
          <p:cNvSpPr/>
          <p:nvPr/>
        </p:nvSpPr>
        <p:spPr>
          <a:xfrm>
            <a:off x="4822372"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Filtro</a:t>
            </a:r>
            <a:r>
              <a:rPr kumimoji="0" lang="es-ES" sz="11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retirado posterior a 12 días</a:t>
            </a: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Rectángulo 13"/>
          <p:cNvSpPr/>
          <p:nvPr/>
        </p:nvSpPr>
        <p:spPr>
          <a:xfrm>
            <a:off x="8704218" y="2020390"/>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Todas</a:t>
            </a:r>
            <a:r>
              <a:rPr kumimoji="0" lang="es-ES" sz="11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las Muestras de Agua </a:t>
            </a: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Rectángulo 5"/>
          <p:cNvSpPr/>
          <p:nvPr/>
        </p:nvSpPr>
        <p:spPr>
          <a:xfrm>
            <a:off x="4822372" y="5499465"/>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01-02-2025 </a:t>
            </a:r>
            <a:endParaRPr lang="en-US" sz="1200" dirty="0">
              <a:solidFill>
                <a:prstClr val="black"/>
              </a:solidFill>
              <a:latin typeface="Century Gothic" panose="020B0502020202020204" pitchFamily="34" charset="0"/>
            </a:endParaRPr>
          </a:p>
        </p:txBody>
      </p:sp>
      <p:sp>
        <p:nvSpPr>
          <p:cNvPr id="7" name="Rectángulo 6"/>
          <p:cNvSpPr/>
          <p:nvPr/>
        </p:nvSpPr>
        <p:spPr>
          <a:xfrm>
            <a:off x="792480" y="5499465"/>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01-02-2025 </a:t>
            </a:r>
            <a:endParaRPr lang="en-US" sz="1200" dirty="0">
              <a:solidFill>
                <a:prstClr val="black"/>
              </a:solidFill>
              <a:latin typeface="Century Gothic" panose="020B0502020202020204" pitchFamily="34" charset="0"/>
            </a:endParaRPr>
          </a:p>
        </p:txBody>
      </p:sp>
      <p:sp>
        <p:nvSpPr>
          <p:cNvPr id="8" name="Rectángulo 7"/>
          <p:cNvSpPr/>
          <p:nvPr/>
        </p:nvSpPr>
        <p:spPr>
          <a:xfrm>
            <a:off x="8704218" y="5499465"/>
            <a:ext cx="1628502" cy="4876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a:solidFill>
                  <a:prstClr val="black"/>
                </a:solidFill>
                <a:latin typeface="Century Gothic" panose="020B0502020202020204" pitchFamily="34" charset="0"/>
              </a:rPr>
              <a:t>Día: 00-00-2025 </a:t>
            </a:r>
            <a:endParaRPr lang="en-US" sz="1200" dirty="0">
              <a:solidFill>
                <a:prstClr val="black"/>
              </a:solidFill>
              <a:latin typeface="Century Gothic" panose="020B0502020202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6422" y="2968536"/>
            <a:ext cx="2760617" cy="2070463"/>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290560" y="2708367"/>
            <a:ext cx="3024778" cy="2590800"/>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83670" y="3009266"/>
            <a:ext cx="2407195" cy="180539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43993" y="2761344"/>
            <a:ext cx="2109649" cy="2370908"/>
          </a:xfrm>
          <a:prstGeom prst="rect">
            <a:avLst/>
          </a:prstGeom>
        </p:spPr>
      </p:pic>
    </p:spTree>
    <p:extLst>
      <p:ext uri="{BB962C8B-B14F-4D97-AF65-F5344CB8AC3E}">
        <p14:creationId xmlns:p14="http://schemas.microsoft.com/office/powerpoint/2010/main" val="29178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40BD275-AFEE-5958-D638-A0FEC55F546F}"/>
              </a:ext>
            </a:extLst>
          </p:cNvPr>
          <p:cNvSpPr txBox="1"/>
          <p:nvPr/>
        </p:nvSpPr>
        <p:spPr>
          <a:xfrm>
            <a:off x="0" y="1122046"/>
            <a:ext cx="12192000" cy="400110"/>
          </a:xfrm>
          <a:prstGeom prst="rect">
            <a:avLst/>
          </a:prstGeom>
          <a:noFill/>
        </p:spPr>
        <p:txBody>
          <a:bodyPr wrap="square">
            <a:spAutoFit/>
          </a:bodyPr>
          <a:lstStyle/>
          <a:p>
            <a:pPr algn="ctr"/>
            <a:r>
              <a:rPr lang="es-VE" sz="2000" b="1" dirty="0">
                <a:effectLst>
                  <a:outerShdw blurRad="38100" dist="38100" dir="2700000" algn="tl">
                    <a:srgbClr val="000000">
                      <a:alpha val="43137"/>
                    </a:srgbClr>
                  </a:outerShdw>
                </a:effectLst>
                <a:latin typeface="Century Gothic" panose="020B0502020202020204" pitchFamily="34" charset="0"/>
              </a:rPr>
              <a:t>DIFERENCIA ENTRE LAS MUESTRAS</a:t>
            </a:r>
          </a:p>
        </p:txBody>
      </p:sp>
      <p:graphicFrame>
        <p:nvGraphicFramePr>
          <p:cNvPr id="6" name="Tabla 4">
            <a:extLst>
              <a:ext uri="{FF2B5EF4-FFF2-40B4-BE49-F238E27FC236}">
                <a16:creationId xmlns:a16="http://schemas.microsoft.com/office/drawing/2014/main" id="{100FC72E-72A5-53C9-6B48-183B9180B582}"/>
              </a:ext>
            </a:extLst>
          </p:cNvPr>
          <p:cNvGraphicFramePr>
            <a:graphicFrameLocks noGrp="1"/>
          </p:cNvGraphicFramePr>
          <p:nvPr>
            <p:extLst>
              <p:ext uri="{D42A27DB-BD31-4B8C-83A1-F6EECF244321}">
                <p14:modId xmlns:p14="http://schemas.microsoft.com/office/powerpoint/2010/main" val="1082265617"/>
              </p:ext>
            </p:extLst>
          </p:nvPr>
        </p:nvGraphicFramePr>
        <p:xfrm>
          <a:off x="1087120" y="1990634"/>
          <a:ext cx="9621520" cy="4663440"/>
        </p:xfrm>
        <a:graphic>
          <a:graphicData uri="http://schemas.openxmlformats.org/drawingml/2006/table">
            <a:tbl>
              <a:tblPr firstRow="1" bandRow="1">
                <a:tableStyleId>{21E4AEA4-8DFA-4A89-87EB-49C32662AFE0}</a:tableStyleId>
              </a:tblPr>
              <a:tblGrid>
                <a:gridCol w="2733040">
                  <a:extLst>
                    <a:ext uri="{9D8B030D-6E8A-4147-A177-3AD203B41FA5}">
                      <a16:colId xmlns:a16="http://schemas.microsoft.com/office/drawing/2014/main" val="2673005319"/>
                    </a:ext>
                  </a:extLst>
                </a:gridCol>
                <a:gridCol w="4368800">
                  <a:extLst>
                    <a:ext uri="{9D8B030D-6E8A-4147-A177-3AD203B41FA5}">
                      <a16:colId xmlns:a16="http://schemas.microsoft.com/office/drawing/2014/main" val="2166915101"/>
                    </a:ext>
                  </a:extLst>
                </a:gridCol>
                <a:gridCol w="2519680">
                  <a:extLst>
                    <a:ext uri="{9D8B030D-6E8A-4147-A177-3AD203B41FA5}">
                      <a16:colId xmlns:a16="http://schemas.microsoft.com/office/drawing/2014/main" val="655361045"/>
                    </a:ext>
                  </a:extLst>
                </a:gridCol>
              </a:tblGrid>
              <a:tr h="0">
                <a:tc>
                  <a:txBody>
                    <a:bodyPr/>
                    <a:lstStyle/>
                    <a:p>
                      <a:pPr algn="ctr"/>
                      <a:r>
                        <a:rPr lang="es-VE" sz="1200" dirty="0">
                          <a:latin typeface="Century Gothic" panose="020B0502020202020204" pitchFamily="34" charset="0"/>
                        </a:rPr>
                        <a:t>Muestras</a:t>
                      </a:r>
                    </a:p>
                  </a:txBody>
                  <a:tcPr>
                    <a:lnB w="12700" cap="flat" cmpd="sng" algn="ctr">
                      <a:solidFill>
                        <a:schemeClr val="tx1"/>
                      </a:solidFill>
                      <a:prstDash val="solid"/>
                      <a:round/>
                      <a:headEnd type="none" w="med" len="med"/>
                      <a:tailEnd type="none" w="med" len="med"/>
                    </a:lnB>
                  </a:tcPr>
                </a:tc>
                <a:tc>
                  <a:txBody>
                    <a:bodyPr/>
                    <a:lstStyle/>
                    <a:p>
                      <a:pPr algn="ctr"/>
                      <a:r>
                        <a:rPr lang="es-VE" sz="1200" dirty="0">
                          <a:latin typeface="Century Gothic" panose="020B0502020202020204" pitchFamily="34" charset="0"/>
                        </a:rPr>
                        <a:t>Estado del agua</a:t>
                      </a:r>
                    </a:p>
                  </a:txBody>
                  <a:tcPr>
                    <a:lnB w="12700" cap="flat" cmpd="sng" algn="ctr">
                      <a:solidFill>
                        <a:schemeClr val="tx1"/>
                      </a:solidFill>
                      <a:prstDash val="solid"/>
                      <a:round/>
                      <a:headEnd type="none" w="med" len="med"/>
                      <a:tailEnd type="none" w="med" len="med"/>
                    </a:lnB>
                  </a:tcPr>
                </a:tc>
                <a:tc>
                  <a:txBody>
                    <a:bodyPr/>
                    <a:lstStyle/>
                    <a:p>
                      <a:pPr algn="ctr"/>
                      <a:r>
                        <a:rPr lang="es-VE" sz="1200" dirty="0">
                          <a:latin typeface="Century Gothic" panose="020B0502020202020204" pitchFamily="34" charset="0"/>
                        </a:rPr>
                        <a:t>Estado del filtro</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947585"/>
                  </a:ext>
                </a:extLst>
              </a:tr>
              <a:tr h="478246">
                <a:tc>
                  <a:txBody>
                    <a:bodyPr/>
                    <a:lstStyle/>
                    <a:p>
                      <a:pPr algn="ctr"/>
                      <a:r>
                        <a:rPr lang="es-VE" sz="1200" b="1" dirty="0">
                          <a:latin typeface="Century Gothic" panose="020B0502020202020204" pitchFamily="34" charset="0"/>
                          <a:cs typeface="Arial" panose="020B0604020202020204" pitchFamily="34" charset="0"/>
                        </a:rPr>
                        <a:t>Primera Muestra. Agua sin filtro</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20-01-2025 </a:t>
                      </a:r>
                      <a:endParaRPr lang="en-US" sz="1200" dirty="0">
                        <a:solidFill>
                          <a:prstClr val="black"/>
                        </a:solidFill>
                        <a:latin typeface="Century Gothic" panose="020B0502020202020204" pitchFamily="34" charset="0"/>
                      </a:endParaRPr>
                    </a:p>
                    <a:p>
                      <a:pPr algn="ct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pero con partículas de suciedad.</a:t>
                      </a:r>
                    </a:p>
                    <a:p>
                      <a:pPr algn="ctr"/>
                      <a:endParaRPr lang="es-VE" sz="1200"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sz="1200" dirty="0">
                          <a:latin typeface="Century Gothic" panose="020B0502020202020204" pitchFamily="34" charset="0"/>
                          <a:cs typeface="Arial" panose="020B0604020202020204" pitchFamily="34" charset="0"/>
                        </a:rPr>
                        <a:t>Sin</a:t>
                      </a:r>
                      <a:r>
                        <a:rPr lang="es-VE" sz="1200" baseline="0" dirty="0">
                          <a:latin typeface="Century Gothic" panose="020B0502020202020204" pitchFamily="34" charset="0"/>
                          <a:cs typeface="Arial" panose="020B0604020202020204" pitchFamily="34" charset="0"/>
                        </a:rPr>
                        <a:t> Filtro.</a:t>
                      </a:r>
                      <a:endParaRPr lang="es-VE" sz="1200"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9602830"/>
                  </a:ext>
                </a:extLst>
              </a:tr>
              <a:tr h="370840">
                <a:tc>
                  <a:txBody>
                    <a:bodyPr/>
                    <a:lstStyle/>
                    <a:p>
                      <a:pPr algn="ctr"/>
                      <a:r>
                        <a:rPr lang="es-VE" sz="1200" b="1" dirty="0">
                          <a:latin typeface="Century Gothic" panose="020B0502020202020204" pitchFamily="34" charset="0"/>
                          <a:cs typeface="Arial" panose="020B0604020202020204" pitchFamily="34" charset="0"/>
                        </a:rPr>
                        <a:t>Segunda Muestra. Agua con filtro</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20-01-2025 </a:t>
                      </a:r>
                      <a:endParaRPr lang="en-US" sz="1200" dirty="0">
                        <a:solidFill>
                          <a:prstClr val="black"/>
                        </a:solidFill>
                        <a:latin typeface="Century Gothic" panose="020B0502020202020204" pitchFamily="34" charset="0"/>
                      </a:endParaRPr>
                    </a:p>
                    <a:p>
                      <a:pPr algn="ct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VE" sz="1200" dirty="0">
                        <a:latin typeface="Century Gothic" panose="020B0502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pPr algn="ctr"/>
                      <a:endParaRPr lang="es-VE" sz="1200"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s-VE" sz="1200" dirty="0">
                          <a:latin typeface="Century Gothic" panose="020B0502020202020204" pitchFamily="34" charset="0"/>
                          <a:cs typeface="Arial" panose="020B0604020202020204" pitchFamily="34" charset="0"/>
                        </a:rPr>
                        <a:t>Filtro Limpio.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9560536"/>
                  </a:ext>
                </a:extLst>
              </a:tr>
              <a:tr h="370840">
                <a:tc>
                  <a:txBody>
                    <a:bodyPr/>
                    <a:lstStyle/>
                    <a:p>
                      <a:pPr algn="ctr"/>
                      <a:r>
                        <a:rPr lang="es-VE" sz="1200" b="1" dirty="0">
                          <a:latin typeface="Century Gothic" panose="020B0502020202020204" pitchFamily="34" charset="0"/>
                          <a:cs typeface="Arial" panose="020B0604020202020204" pitchFamily="34" charset="0"/>
                        </a:rPr>
                        <a:t>Tercera Muestra. Agua con filtro.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22-01-2025 </a:t>
                      </a:r>
                      <a:endParaRPr lang="en-US" sz="1200" dirty="0">
                        <a:solidFill>
                          <a:prstClr val="black"/>
                        </a:solidFill>
                        <a:latin typeface="Century Gothic" panose="020B0502020202020204" pitchFamily="34" charset="0"/>
                      </a:endParaRPr>
                    </a:p>
                    <a:p>
                      <a:pPr algn="ct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Filtro</a:t>
                      </a:r>
                      <a:r>
                        <a:rPr lang="es-ES" sz="1200" baseline="0" dirty="0">
                          <a:latin typeface="Century Gothic" panose="020B0502020202020204" pitchFamily="34" charset="0"/>
                        </a:rPr>
                        <a:t> con suciedad y leve cambio de coloración. </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2057206"/>
                  </a:ext>
                </a:extLst>
              </a:tr>
              <a:tr h="370840">
                <a:tc>
                  <a:txBody>
                    <a:bodyPr/>
                    <a:lstStyle/>
                    <a:p>
                      <a:pPr algn="ctr"/>
                      <a:r>
                        <a:rPr lang="es-VE" sz="1200" b="1" dirty="0">
                          <a:latin typeface="Century Gothic" panose="020B0502020202020204" pitchFamily="34" charset="0"/>
                          <a:cs typeface="Arial" panose="020B0604020202020204" pitchFamily="34" charset="0"/>
                        </a:rPr>
                        <a:t>Cuarta Muestra. Agua con filtro.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27-01-2025 </a:t>
                      </a:r>
                      <a:endParaRPr lang="en-US" sz="1200" dirty="0">
                        <a:solidFill>
                          <a:prstClr val="black"/>
                        </a:solidFill>
                        <a:latin typeface="Century Gothic" panose="020B0502020202020204" pitchFamily="34" charset="0"/>
                      </a:endParaRPr>
                    </a:p>
                    <a:p>
                      <a:pPr algn="ct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200" dirty="0">
                          <a:latin typeface="Century Gothic" panose="020B0502020202020204" pitchFamily="34" charset="0"/>
                        </a:rPr>
                        <a:t>Filtro con mucha suciedad.</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38200679"/>
                  </a:ext>
                </a:extLst>
              </a:tr>
              <a:tr h="370840">
                <a:tc>
                  <a:txBody>
                    <a:bodyPr/>
                    <a:lstStyle/>
                    <a:p>
                      <a:pPr algn="ctr"/>
                      <a:r>
                        <a:rPr lang="es-VE" sz="1200" b="1" dirty="0">
                          <a:latin typeface="Century Gothic" panose="020B0502020202020204" pitchFamily="34" charset="0"/>
                          <a:cs typeface="Arial" panose="020B0604020202020204" pitchFamily="34" charset="0"/>
                        </a:rPr>
                        <a:t>Quinta Muestra. Agua con filtro.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27-01-2025 </a:t>
                      </a:r>
                      <a:endParaRPr lang="en-US" sz="1200" dirty="0">
                        <a:solidFill>
                          <a:prstClr val="black"/>
                        </a:solidFill>
                        <a:latin typeface="Century Gothic" panose="020B0502020202020204" pitchFamily="34" charset="0"/>
                      </a:endParaRPr>
                    </a:p>
                    <a:p>
                      <a:pPr algn="ct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sz="1200" dirty="0">
                          <a:latin typeface="Century Gothic" panose="020B0502020202020204" pitchFamily="34" charset="0"/>
                          <a:cs typeface="Arial" panose="020B0604020202020204" pitchFamily="34" charset="0"/>
                        </a:rPr>
                        <a:t>Filtro con mucha suciedad y un notable</a:t>
                      </a:r>
                      <a:r>
                        <a:rPr lang="es-VE" sz="1200" baseline="0" dirty="0">
                          <a:latin typeface="Century Gothic" panose="020B0502020202020204" pitchFamily="34" charset="0"/>
                          <a:cs typeface="Arial" panose="020B0604020202020204" pitchFamily="34" charset="0"/>
                        </a:rPr>
                        <a:t> cambio en su coloración.</a:t>
                      </a:r>
                      <a:endParaRPr lang="es-VE" sz="1200"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937188"/>
                  </a:ext>
                </a:extLst>
              </a:tr>
              <a:tr h="370840">
                <a:tc>
                  <a:txBody>
                    <a:bodyPr/>
                    <a:lstStyle/>
                    <a:p>
                      <a:pPr algn="ctr"/>
                      <a:r>
                        <a:rPr lang="es-VE" sz="1200" b="1" dirty="0">
                          <a:latin typeface="Century Gothic" panose="020B0502020202020204" pitchFamily="34" charset="0"/>
                          <a:cs typeface="Arial" panose="020B0604020202020204" pitchFamily="34" charset="0"/>
                        </a:rPr>
                        <a:t>Muestra del filtro retirado.</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Día: 01-02-2025 </a:t>
                      </a:r>
                      <a:endParaRPr lang="en-US" sz="1200" dirty="0">
                        <a:solidFill>
                          <a:prstClr val="black"/>
                        </a:solidFill>
                        <a:latin typeface="Century Gothic" panose="020B0502020202020204" pitchFamily="34" charset="0"/>
                      </a:endParaRPr>
                    </a:p>
                    <a:p>
                      <a:pPr algn="ctr"/>
                      <a:r>
                        <a:rPr lang="es-VE" sz="1200" b="1" dirty="0">
                          <a:latin typeface="Century Gothic" panose="020B0502020202020204" pitchFamily="34" charset="0"/>
                          <a:cs typeface="Arial" panose="020B0604020202020204" pitchFamily="34" charset="0"/>
                        </a:rPr>
                        <a:t> </a:t>
                      </a:r>
                      <a:endParaRPr lang="es-VE"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VE" sz="1200" dirty="0">
                          <a:latin typeface="Century Gothic" panose="020B0502020202020204" pitchFamily="34" charset="0"/>
                          <a:cs typeface="Arial" panose="020B0604020202020204" pitchFamily="34" charset="0"/>
                        </a:rPr>
                        <a:t>Se puede observar una gran acumulación</a:t>
                      </a:r>
                      <a:r>
                        <a:rPr lang="es-VE" sz="1200" baseline="0" dirty="0">
                          <a:latin typeface="Century Gothic" panose="020B0502020202020204" pitchFamily="34" charset="0"/>
                          <a:cs typeface="Arial" panose="020B0604020202020204" pitchFamily="34" charset="0"/>
                        </a:rPr>
                        <a:t> de suciedad, así como también un cambio de coloración del mismo. Pasando de estar blanco a un marrón </a:t>
                      </a:r>
                      <a:endParaRPr lang="es-VE" sz="1200"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4193627"/>
                  </a:ext>
                </a:extLst>
              </a:tr>
            </a:tbl>
          </a:graphicData>
        </a:graphic>
      </p:graphicFrame>
    </p:spTree>
    <p:extLst>
      <p:ext uri="{BB962C8B-B14F-4D97-AF65-F5344CB8AC3E}">
        <p14:creationId xmlns:p14="http://schemas.microsoft.com/office/powerpoint/2010/main" val="211387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tx1"/>
                </a:solidFill>
                <a:effectLst>
                  <a:outerShdw blurRad="38100" dist="38100" dir="2700000" algn="tl">
                    <a:srgbClr val="000000">
                      <a:alpha val="43137"/>
                    </a:srgbClr>
                  </a:outerShdw>
                </a:effectLst>
                <a:latin typeface="Century Gothic" panose="020B0502020202020204" pitchFamily="34" charset="0"/>
              </a:rPr>
              <a:t>Conclusión </a:t>
            </a:r>
            <a:endParaRPr lang="en-US"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p:cNvSpPr>
            <a:spLocks noGrp="1"/>
          </p:cNvSpPr>
          <p:nvPr>
            <p:ph idx="1"/>
          </p:nvPr>
        </p:nvSpPr>
        <p:spPr/>
        <p:txBody>
          <a:bodyPr/>
          <a:lstStyle/>
          <a:p>
            <a:r>
              <a:rPr lang="es-ES" dirty="0">
                <a:latin typeface="Century Gothic" panose="020B0502020202020204" pitchFamily="34" charset="0"/>
              </a:rPr>
              <a:t>Teniendo en cuenta o realizando un análisis mas a profundidad se puede notar que el agua sin filtraciones no esta en lo absoluto acta para el consumo humano, observando a simple vista no se puede notar ninguna alteración o residuos, pero haciéndole un análisis mas profundo seguro que los resultados serian catastróficos, con esto se debe tomar en consideración que debemos se precavido al momento de usar este tipo de agua y para cual seria su uso ya que no esta acta para ser consumida </a:t>
            </a:r>
            <a:endParaRPr lang="en-US" dirty="0">
              <a:latin typeface="Century Gothic" panose="020B0502020202020204" pitchFamily="34" charset="0"/>
            </a:endParaRPr>
          </a:p>
          <a:p>
            <a:r>
              <a:rPr lang="es-ES" dirty="0">
                <a:latin typeface="Century Gothic" panose="020B0502020202020204" pitchFamily="34" charset="0"/>
              </a:rPr>
              <a:t>No ayuda a prevenir enfermedades, y tener una mejor salud, esto solo fue un simple experimento un poco básico y podemos observar los resultados tan catastróficos que se obtuvieron </a:t>
            </a:r>
          </a:p>
        </p:txBody>
      </p:sp>
    </p:spTree>
    <p:extLst>
      <p:ext uri="{BB962C8B-B14F-4D97-AF65-F5344CB8AC3E}">
        <p14:creationId xmlns:p14="http://schemas.microsoft.com/office/powerpoint/2010/main" val="125970000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95</TotalTime>
  <Words>608</Words>
  <Application>Microsoft Office PowerPoint</Application>
  <PresentationFormat>Panorámica</PresentationFormat>
  <Paragraphs>70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Rounded MT Bold</vt:lpstr>
      <vt:lpstr>Century Gothic</vt:lpstr>
      <vt:lpstr>Trebuchet MS</vt:lpstr>
      <vt:lpstr>Wingdings 3</vt:lpstr>
      <vt:lpstr>Faceta</vt:lpstr>
      <vt:lpstr>Universidad Nacional Experimental de Guayana Vicerrectorado Académico Proyecto de Carrera: Ingeniería Industrial Unidad Curricular: Ingeniería del Ambiente Estado Bolívar</vt:lpstr>
      <vt:lpstr> Ubicación Geográfica </vt:lpstr>
      <vt:lpstr>Experimento- CONTROL Y EVALUACION DE LA CONTAMINACION DEL AGUA </vt:lpstr>
      <vt:lpstr>Presentación de PowerPoint</vt:lpstr>
      <vt:lpstr>Presentación de PowerPoint</vt:lpstr>
      <vt:lpstr>Presentación de PowerPoint</vt:lpstr>
      <vt:lpstr>Presentación de PowerPoint</vt:lpstr>
      <vt:lpstr>Conclusión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Experimental de Guayana Vicerrectorado Académico Proyecto de Carrera: Ingeniería Industrial Unidad Curricular: Ingeniería del Ambiente Estado Bolívar</dc:title>
  <dc:creator>ana</dc:creator>
  <cp:lastModifiedBy>Betsy Rojas</cp:lastModifiedBy>
  <cp:revision>11</cp:revision>
  <dcterms:created xsi:type="dcterms:W3CDTF">2025-02-04T02:25:23Z</dcterms:created>
  <dcterms:modified xsi:type="dcterms:W3CDTF">2025-02-04T04:02:29Z</dcterms:modified>
</cp:coreProperties>
</file>