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8288000" cy="10287000"/>
  <p:notesSz cx="6858000" cy="9144000"/>
  <p:embeddedFontLst>
    <p:embeddedFont>
      <p:font typeface="Arial Bold" panose="020B0604020202020204" charset="0"/>
      <p:regular r:id="rId13"/>
    </p:embeddedFont>
    <p:embeddedFont>
      <p:font typeface="Bobby Jones Soft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5126" autoAdjust="0"/>
  </p:normalViewPr>
  <p:slideViewPr>
    <p:cSldViewPr>
      <p:cViewPr varScale="1">
        <p:scale>
          <a:sx n="46" d="100"/>
          <a:sy n="46" d="100"/>
        </p:scale>
        <p:origin x="67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3.jpeg"/><Relationship Id="rId5" Type="http://schemas.openxmlformats.org/officeDocument/2006/relationships/image" Target="../media/image8.sv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7.pn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1.jpeg"/><Relationship Id="rId5" Type="http://schemas.openxmlformats.org/officeDocument/2006/relationships/image" Target="../media/image8.svg"/><Relationship Id="rId10" Type="http://schemas.openxmlformats.org/officeDocument/2006/relationships/image" Target="../media/image70.jpeg"/><Relationship Id="rId4" Type="http://schemas.openxmlformats.org/officeDocument/2006/relationships/image" Target="../media/image7.pn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.svg"/><Relationship Id="rId5" Type="http://schemas.openxmlformats.org/officeDocument/2006/relationships/image" Target="../media/image12.sv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3.jpeg"/><Relationship Id="rId5" Type="http://schemas.openxmlformats.org/officeDocument/2006/relationships/image" Target="../media/image8.svg"/><Relationship Id="rId10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0.jpeg"/><Relationship Id="rId5" Type="http://schemas.openxmlformats.org/officeDocument/2006/relationships/image" Target="../media/image8.svg"/><Relationship Id="rId10" Type="http://schemas.openxmlformats.org/officeDocument/2006/relationships/image" Target="../media/image29.jpeg"/><Relationship Id="rId4" Type="http://schemas.openxmlformats.org/officeDocument/2006/relationships/image" Target="../media/image7.pn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35.jpeg"/><Relationship Id="rId2" Type="http://schemas.openxmlformats.org/officeDocument/2006/relationships/image" Target="../media/image1.pn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4.jpeg"/><Relationship Id="rId5" Type="http://schemas.openxmlformats.org/officeDocument/2006/relationships/image" Target="../media/image8.sv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7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1.pn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4.jpeg"/><Relationship Id="rId5" Type="http://schemas.openxmlformats.org/officeDocument/2006/relationships/image" Target="../media/image8.sv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7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52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6.jpeg"/><Relationship Id="rId5" Type="http://schemas.openxmlformats.org/officeDocument/2006/relationships/image" Target="../media/image8.svg"/><Relationship Id="rId10" Type="http://schemas.openxmlformats.org/officeDocument/2006/relationships/image" Target="../media/image55.jpeg"/><Relationship Id="rId4" Type="http://schemas.openxmlformats.org/officeDocument/2006/relationships/image" Target="../media/image7.pn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4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"/>
            <a:ext cx="18288000" cy="10287001"/>
          </a:xfrm>
          <a:custGeom>
            <a:avLst/>
            <a:gdLst/>
            <a:ahLst/>
            <a:cxnLst/>
            <a:rect l="l" t="t" r="r" b="b"/>
            <a:pathLst>
              <a:path w="19069843" h="19069843">
                <a:moveTo>
                  <a:pt x="0" y="0"/>
                </a:moveTo>
                <a:lnTo>
                  <a:pt x="19069843" y="0"/>
                </a:lnTo>
                <a:lnTo>
                  <a:pt x="19069843" y="19069844"/>
                </a:lnTo>
                <a:lnTo>
                  <a:pt x="0" y="1906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6720381"/>
            <a:ext cx="18288000" cy="3566619"/>
            <a:chOff x="0" y="0"/>
            <a:chExt cx="4816593" cy="9393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939357"/>
            </a:xfrm>
            <a:custGeom>
              <a:avLst/>
              <a:gdLst/>
              <a:ahLst/>
              <a:cxnLst/>
              <a:rect l="l" t="t" r="r" b="b"/>
              <a:pathLst>
                <a:path w="4816592" h="939357">
                  <a:moveTo>
                    <a:pt x="0" y="0"/>
                  </a:moveTo>
                  <a:lnTo>
                    <a:pt x="4816592" y="0"/>
                  </a:lnTo>
                  <a:lnTo>
                    <a:pt x="4816592" y="939357"/>
                  </a:lnTo>
                  <a:lnTo>
                    <a:pt x="0" y="939357"/>
                  </a:lnTo>
                  <a:close/>
                </a:path>
              </a:pathLst>
            </a:custGeom>
            <a:solidFill>
              <a:srgbClr val="35C9A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977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6792" y="6101444"/>
            <a:ext cx="6284165" cy="4250381"/>
          </a:xfrm>
          <a:custGeom>
            <a:avLst/>
            <a:gdLst/>
            <a:ahLst/>
            <a:cxnLst/>
            <a:rect l="l" t="t" r="r" b="b"/>
            <a:pathLst>
              <a:path w="6284165" h="4250381">
                <a:moveTo>
                  <a:pt x="0" y="0"/>
                </a:moveTo>
                <a:lnTo>
                  <a:pt x="6284165" y="0"/>
                </a:lnTo>
                <a:lnTo>
                  <a:pt x="6284165" y="4250381"/>
                </a:lnTo>
                <a:lnTo>
                  <a:pt x="0" y="4250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893478" y="3148418"/>
            <a:ext cx="7387214" cy="4599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199" dirty="0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EVALUACIÓN Y CONTROL DE LA CONTAMINACIÓN DEL AGUA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4078920" y="565065"/>
            <a:ext cx="4227152" cy="3393451"/>
          </a:xfrm>
          <a:custGeom>
            <a:avLst/>
            <a:gdLst/>
            <a:ahLst/>
            <a:cxnLst/>
            <a:rect l="l" t="t" r="r" b="b"/>
            <a:pathLst>
              <a:path w="6119337" h="3393451">
                <a:moveTo>
                  <a:pt x="6119338" y="0"/>
                </a:moveTo>
                <a:lnTo>
                  <a:pt x="0" y="0"/>
                </a:lnTo>
                <a:lnTo>
                  <a:pt x="0" y="3393451"/>
                </a:lnTo>
                <a:lnTo>
                  <a:pt x="6119338" y="3393451"/>
                </a:lnTo>
                <a:lnTo>
                  <a:pt x="61193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120564" y="3907791"/>
            <a:ext cx="569085" cy="848229"/>
          </a:xfrm>
          <a:custGeom>
            <a:avLst/>
            <a:gdLst/>
            <a:ahLst/>
            <a:cxnLst/>
            <a:rect l="l" t="t" r="r" b="b"/>
            <a:pathLst>
              <a:path w="569085" h="848229">
                <a:moveTo>
                  <a:pt x="569085" y="0"/>
                </a:moveTo>
                <a:lnTo>
                  <a:pt x="0" y="0"/>
                </a:lnTo>
                <a:lnTo>
                  <a:pt x="0" y="848229"/>
                </a:lnTo>
                <a:lnTo>
                  <a:pt x="569085" y="848229"/>
                </a:lnTo>
                <a:lnTo>
                  <a:pt x="5690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23422" y="4052712"/>
            <a:ext cx="1086378" cy="1619263"/>
          </a:xfrm>
          <a:custGeom>
            <a:avLst/>
            <a:gdLst/>
            <a:ahLst/>
            <a:cxnLst/>
            <a:rect l="l" t="t" r="r" b="b"/>
            <a:pathLst>
              <a:path w="1086378" h="1619263">
                <a:moveTo>
                  <a:pt x="0" y="0"/>
                </a:moveTo>
                <a:lnTo>
                  <a:pt x="1086378" y="0"/>
                </a:lnTo>
                <a:lnTo>
                  <a:pt x="1086378" y="1619263"/>
                </a:lnTo>
                <a:lnTo>
                  <a:pt x="0" y="16192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341876" y="1860926"/>
            <a:ext cx="1179228" cy="1910974"/>
          </a:xfrm>
          <a:custGeom>
            <a:avLst/>
            <a:gdLst/>
            <a:ahLst/>
            <a:cxnLst/>
            <a:rect l="l" t="t" r="r" b="b"/>
            <a:pathLst>
              <a:path w="1380328" h="2057400">
                <a:moveTo>
                  <a:pt x="0" y="0"/>
                </a:moveTo>
                <a:lnTo>
                  <a:pt x="1380328" y="0"/>
                </a:lnTo>
                <a:lnTo>
                  <a:pt x="138032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2414559" y="3589407"/>
            <a:ext cx="1064360" cy="1586445"/>
          </a:xfrm>
          <a:custGeom>
            <a:avLst/>
            <a:gdLst/>
            <a:ahLst/>
            <a:cxnLst/>
            <a:rect l="l" t="t" r="r" b="b"/>
            <a:pathLst>
              <a:path w="1064360" h="1586445">
                <a:moveTo>
                  <a:pt x="1064360" y="0"/>
                </a:moveTo>
                <a:lnTo>
                  <a:pt x="0" y="0"/>
                </a:lnTo>
                <a:lnTo>
                  <a:pt x="0" y="1586445"/>
                </a:lnTo>
                <a:lnTo>
                  <a:pt x="1064360" y="1586445"/>
                </a:lnTo>
                <a:lnTo>
                  <a:pt x="10643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551311" y="6847229"/>
            <a:ext cx="6727969" cy="3168262"/>
          </a:xfrm>
          <a:custGeom>
            <a:avLst/>
            <a:gdLst/>
            <a:ahLst/>
            <a:cxnLst/>
            <a:rect l="l" t="t" r="r" b="b"/>
            <a:pathLst>
              <a:path w="6727969" h="3168262">
                <a:moveTo>
                  <a:pt x="0" y="0"/>
                </a:moveTo>
                <a:lnTo>
                  <a:pt x="6727969" y="0"/>
                </a:lnTo>
                <a:lnTo>
                  <a:pt x="6727969" y="3168262"/>
                </a:lnTo>
                <a:lnTo>
                  <a:pt x="0" y="31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001" y="732648"/>
            <a:ext cx="4015051" cy="1463040"/>
          </a:xfrm>
          <a:custGeom>
            <a:avLst/>
            <a:gdLst/>
            <a:ahLst/>
            <a:cxnLst/>
            <a:rect l="l" t="t" r="r" b="b"/>
            <a:pathLst>
              <a:path w="7315200" h="1463040">
                <a:moveTo>
                  <a:pt x="0" y="0"/>
                </a:moveTo>
                <a:lnTo>
                  <a:pt x="7315200" y="0"/>
                </a:lnTo>
                <a:lnTo>
                  <a:pt x="7315200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147311" y="732648"/>
            <a:ext cx="1810350" cy="1713742"/>
          </a:xfrm>
          <a:custGeom>
            <a:avLst/>
            <a:gdLst/>
            <a:ahLst/>
            <a:cxnLst/>
            <a:rect l="l" t="t" r="r" b="b"/>
            <a:pathLst>
              <a:path w="1810350" h="1713742">
                <a:moveTo>
                  <a:pt x="0" y="0"/>
                </a:moveTo>
                <a:lnTo>
                  <a:pt x="1810349" y="0"/>
                </a:lnTo>
                <a:lnTo>
                  <a:pt x="1810349" y="1713742"/>
                </a:lnTo>
                <a:lnTo>
                  <a:pt x="0" y="17137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1908" t="-12528" r="-11989" b="-13445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048378" y="8880475"/>
            <a:ext cx="4209318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Alicia Alcalá, C.I: 27.921.834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4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DC5241E2-976F-2A1B-8350-43DA1A48DF1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069843" h="19069843">
                <a:moveTo>
                  <a:pt x="0" y="0"/>
                </a:moveTo>
                <a:lnTo>
                  <a:pt x="19069843" y="0"/>
                </a:lnTo>
                <a:lnTo>
                  <a:pt x="19069843" y="19069844"/>
                </a:lnTo>
                <a:lnTo>
                  <a:pt x="0" y="1906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864" y="1148397"/>
            <a:ext cx="17201343" cy="8908566"/>
            <a:chOff x="0" y="0"/>
            <a:chExt cx="936411" cy="484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6411" cy="484967"/>
            </a:xfrm>
            <a:custGeom>
              <a:avLst/>
              <a:gdLst/>
              <a:ahLst/>
              <a:cxnLst/>
              <a:rect l="l" t="t" r="r" b="b"/>
              <a:pathLst>
                <a:path w="936411" h="484967">
                  <a:moveTo>
                    <a:pt x="11702" y="0"/>
                  </a:moveTo>
                  <a:lnTo>
                    <a:pt x="924709" y="0"/>
                  </a:lnTo>
                  <a:cubicBezTo>
                    <a:pt x="927813" y="0"/>
                    <a:pt x="930789" y="1233"/>
                    <a:pt x="932984" y="3427"/>
                  </a:cubicBezTo>
                  <a:cubicBezTo>
                    <a:pt x="935178" y="5622"/>
                    <a:pt x="936411" y="8598"/>
                    <a:pt x="936411" y="11702"/>
                  </a:cubicBezTo>
                  <a:lnTo>
                    <a:pt x="936411" y="473265"/>
                  </a:lnTo>
                  <a:cubicBezTo>
                    <a:pt x="936411" y="479728"/>
                    <a:pt x="931172" y="484967"/>
                    <a:pt x="924709" y="484967"/>
                  </a:cubicBezTo>
                  <a:lnTo>
                    <a:pt x="11702" y="484967"/>
                  </a:lnTo>
                  <a:cubicBezTo>
                    <a:pt x="8598" y="484967"/>
                    <a:pt x="5622" y="483734"/>
                    <a:pt x="3427" y="481539"/>
                  </a:cubicBezTo>
                  <a:cubicBezTo>
                    <a:pt x="1233" y="479345"/>
                    <a:pt x="0" y="476368"/>
                    <a:pt x="0" y="473265"/>
                  </a:cubicBezTo>
                  <a:lnTo>
                    <a:pt x="0" y="11702"/>
                  </a:lnTo>
                  <a:cubicBezTo>
                    <a:pt x="0" y="8598"/>
                    <a:pt x="1233" y="5622"/>
                    <a:pt x="3427" y="3427"/>
                  </a:cubicBezTo>
                  <a:cubicBezTo>
                    <a:pt x="5622" y="1233"/>
                    <a:pt x="8598" y="0"/>
                    <a:pt x="1170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114594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36411" cy="523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451712" y="9043531"/>
            <a:ext cx="679921" cy="1013432"/>
          </a:xfrm>
          <a:custGeom>
            <a:avLst/>
            <a:gdLst/>
            <a:ahLst/>
            <a:cxnLst/>
            <a:rect l="l" t="t" r="r" b="b"/>
            <a:pathLst>
              <a:path w="679921" h="1013432">
                <a:moveTo>
                  <a:pt x="0" y="0"/>
                </a:moveTo>
                <a:lnTo>
                  <a:pt x="679920" y="0"/>
                </a:lnTo>
                <a:lnTo>
                  <a:pt x="679920" y="1013432"/>
                </a:lnTo>
                <a:lnTo>
                  <a:pt x="0" y="101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4189" y="217554"/>
            <a:ext cx="624511" cy="930843"/>
          </a:xfrm>
          <a:custGeom>
            <a:avLst/>
            <a:gdLst/>
            <a:ahLst/>
            <a:cxnLst/>
            <a:rect l="l" t="t" r="r" b="b"/>
            <a:pathLst>
              <a:path w="624511" h="930843">
                <a:moveTo>
                  <a:pt x="0" y="0"/>
                </a:moveTo>
                <a:lnTo>
                  <a:pt x="624511" y="0"/>
                </a:lnTo>
                <a:lnTo>
                  <a:pt x="624511" y="930843"/>
                </a:lnTo>
                <a:lnTo>
                  <a:pt x="0" y="930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33006" y="1813356"/>
            <a:ext cx="2436908" cy="2581158"/>
          </a:xfrm>
          <a:custGeom>
            <a:avLst/>
            <a:gdLst/>
            <a:ahLst/>
            <a:cxnLst/>
            <a:rect l="l" t="t" r="r" b="b"/>
            <a:pathLst>
              <a:path w="2436908" h="2581158">
                <a:moveTo>
                  <a:pt x="0" y="0"/>
                </a:moveTo>
                <a:lnTo>
                  <a:pt x="2436908" y="0"/>
                </a:lnTo>
                <a:lnTo>
                  <a:pt x="2436908" y="2581158"/>
                </a:lnTo>
                <a:lnTo>
                  <a:pt x="0" y="2581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086" r="-49974" b="-2792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97605" y="6176974"/>
            <a:ext cx="2383859" cy="3178479"/>
          </a:xfrm>
          <a:custGeom>
            <a:avLst/>
            <a:gdLst/>
            <a:ahLst/>
            <a:cxnLst/>
            <a:rect l="l" t="t" r="r" b="b"/>
            <a:pathLst>
              <a:path w="2383859" h="3178479">
                <a:moveTo>
                  <a:pt x="0" y="0"/>
                </a:moveTo>
                <a:lnTo>
                  <a:pt x="2383860" y="0"/>
                </a:lnTo>
                <a:lnTo>
                  <a:pt x="2383860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33006" y="5681996"/>
            <a:ext cx="2534507" cy="3868251"/>
          </a:xfrm>
          <a:custGeom>
            <a:avLst/>
            <a:gdLst/>
            <a:ahLst/>
            <a:cxnLst/>
            <a:rect l="l" t="t" r="r" b="b"/>
            <a:pathLst>
              <a:path w="2534507" h="3868251">
                <a:moveTo>
                  <a:pt x="0" y="0"/>
                </a:moveTo>
                <a:lnTo>
                  <a:pt x="2534507" y="0"/>
                </a:lnTo>
                <a:lnTo>
                  <a:pt x="2534507" y="3868251"/>
                </a:lnTo>
                <a:lnTo>
                  <a:pt x="0" y="38682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657" b="-82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79918" y="1581057"/>
            <a:ext cx="1673710" cy="3129448"/>
          </a:xfrm>
          <a:custGeom>
            <a:avLst/>
            <a:gdLst/>
            <a:ahLst/>
            <a:cxnLst/>
            <a:rect l="l" t="t" r="r" b="b"/>
            <a:pathLst>
              <a:path w="1673710" h="3129448">
                <a:moveTo>
                  <a:pt x="0" y="0"/>
                </a:moveTo>
                <a:lnTo>
                  <a:pt x="1673710" y="0"/>
                </a:lnTo>
                <a:lnTo>
                  <a:pt x="1673710" y="3129448"/>
                </a:lnTo>
                <a:lnTo>
                  <a:pt x="0" y="31294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0257" r="-35490" b="-292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498719" y="5876790"/>
            <a:ext cx="3036109" cy="3478662"/>
          </a:xfrm>
          <a:custGeom>
            <a:avLst/>
            <a:gdLst/>
            <a:ahLst/>
            <a:cxnLst/>
            <a:rect l="l" t="t" r="r" b="b"/>
            <a:pathLst>
              <a:path w="3036109" h="3478662">
                <a:moveTo>
                  <a:pt x="0" y="0"/>
                </a:moveTo>
                <a:lnTo>
                  <a:pt x="3036108" y="0"/>
                </a:lnTo>
                <a:lnTo>
                  <a:pt x="3036108" y="3478663"/>
                </a:lnTo>
                <a:lnTo>
                  <a:pt x="0" y="3478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8746" r="-17775" b="-63995"/>
            </a:stretch>
          </a:blipFill>
        </p:spPr>
      </p:sp>
      <p:sp>
        <p:nvSpPr>
          <p:cNvPr id="13" name="AutoShape 13"/>
          <p:cNvSpPr/>
          <p:nvPr/>
        </p:nvSpPr>
        <p:spPr>
          <a:xfrm flipH="1">
            <a:off x="5083116" y="1378702"/>
            <a:ext cx="0" cy="8447956"/>
          </a:xfrm>
          <a:prstGeom prst="line">
            <a:avLst/>
          </a:prstGeom>
          <a:ln w="38100" cap="flat">
            <a:solidFill>
              <a:srgbClr val="114594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8953927" y="1378702"/>
            <a:ext cx="0" cy="8447956"/>
          </a:xfrm>
          <a:prstGeom prst="line">
            <a:avLst/>
          </a:prstGeom>
          <a:ln w="38100" cap="flat">
            <a:solidFill>
              <a:srgbClr val="114594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9840546" y="1590582"/>
            <a:ext cx="1727466" cy="3063344"/>
          </a:xfrm>
          <a:custGeom>
            <a:avLst/>
            <a:gdLst/>
            <a:ahLst/>
            <a:cxnLst/>
            <a:rect l="l" t="t" r="r" b="b"/>
            <a:pathLst>
              <a:path w="1727466" h="3063344">
                <a:moveTo>
                  <a:pt x="0" y="0"/>
                </a:moveTo>
                <a:lnTo>
                  <a:pt x="1727466" y="0"/>
                </a:lnTo>
                <a:lnTo>
                  <a:pt x="1727466" y="3063344"/>
                </a:lnTo>
                <a:lnTo>
                  <a:pt x="0" y="30633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4289" r="-3136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544323" y="5972366"/>
            <a:ext cx="2415163" cy="3496112"/>
          </a:xfrm>
          <a:custGeom>
            <a:avLst/>
            <a:gdLst/>
            <a:ahLst/>
            <a:cxnLst/>
            <a:rect l="l" t="t" r="r" b="b"/>
            <a:pathLst>
              <a:path w="2415163" h="3496112">
                <a:moveTo>
                  <a:pt x="0" y="0"/>
                </a:moveTo>
                <a:lnTo>
                  <a:pt x="2415162" y="0"/>
                </a:lnTo>
                <a:lnTo>
                  <a:pt x="2415162" y="3496113"/>
                </a:lnTo>
                <a:lnTo>
                  <a:pt x="0" y="34961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2811"/>
            </a:stretch>
          </a:blipFill>
        </p:spPr>
      </p:sp>
      <p:sp>
        <p:nvSpPr>
          <p:cNvPr id="17" name="AutoShape 17"/>
          <p:cNvSpPr/>
          <p:nvPr/>
        </p:nvSpPr>
        <p:spPr>
          <a:xfrm>
            <a:off x="12549880" y="1388227"/>
            <a:ext cx="0" cy="8447956"/>
          </a:xfrm>
          <a:prstGeom prst="line">
            <a:avLst/>
          </a:prstGeom>
          <a:ln w="38100" cap="flat">
            <a:solidFill>
              <a:srgbClr val="114594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>
            <a:off x="13798818" y="1637636"/>
            <a:ext cx="1581434" cy="3072869"/>
          </a:xfrm>
          <a:custGeom>
            <a:avLst/>
            <a:gdLst/>
            <a:ahLst/>
            <a:cxnLst/>
            <a:rect l="l" t="t" r="r" b="b"/>
            <a:pathLst>
              <a:path w="1581434" h="3072869">
                <a:moveTo>
                  <a:pt x="0" y="0"/>
                </a:moveTo>
                <a:lnTo>
                  <a:pt x="1581434" y="0"/>
                </a:lnTo>
                <a:lnTo>
                  <a:pt x="1581434" y="3072869"/>
                </a:lnTo>
                <a:lnTo>
                  <a:pt x="0" y="30728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79710" r="-78507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67767" y="362904"/>
            <a:ext cx="14279536" cy="77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5799" dirty="0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FILTRO DEL AGUA POTABLE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51466" y="4737414"/>
            <a:ext cx="219998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Frasco 1: 15/01/2025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916779" y="4928523"/>
            <a:ext cx="219998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Frasco 2: 18/01/2025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04285" y="4946841"/>
            <a:ext cx="219998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Frasco 3: 23/01/2025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397605" y="4928523"/>
            <a:ext cx="219998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Frasco 4: 28/01/2025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4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779AEF25-CF5D-F1F2-4919-5D3E3C90145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069843" h="19069843">
                <a:moveTo>
                  <a:pt x="0" y="0"/>
                </a:moveTo>
                <a:lnTo>
                  <a:pt x="19069843" y="0"/>
                </a:lnTo>
                <a:lnTo>
                  <a:pt x="19069843" y="19069844"/>
                </a:lnTo>
                <a:lnTo>
                  <a:pt x="0" y="1906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864" y="1148397"/>
            <a:ext cx="17201343" cy="8908566"/>
            <a:chOff x="0" y="0"/>
            <a:chExt cx="936411" cy="484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6411" cy="484967"/>
            </a:xfrm>
            <a:custGeom>
              <a:avLst/>
              <a:gdLst/>
              <a:ahLst/>
              <a:cxnLst/>
              <a:rect l="l" t="t" r="r" b="b"/>
              <a:pathLst>
                <a:path w="936411" h="484967">
                  <a:moveTo>
                    <a:pt x="11702" y="0"/>
                  </a:moveTo>
                  <a:lnTo>
                    <a:pt x="924709" y="0"/>
                  </a:lnTo>
                  <a:cubicBezTo>
                    <a:pt x="927813" y="0"/>
                    <a:pt x="930789" y="1233"/>
                    <a:pt x="932984" y="3427"/>
                  </a:cubicBezTo>
                  <a:cubicBezTo>
                    <a:pt x="935178" y="5622"/>
                    <a:pt x="936411" y="8598"/>
                    <a:pt x="936411" y="11702"/>
                  </a:cubicBezTo>
                  <a:lnTo>
                    <a:pt x="936411" y="473265"/>
                  </a:lnTo>
                  <a:cubicBezTo>
                    <a:pt x="936411" y="479728"/>
                    <a:pt x="931172" y="484967"/>
                    <a:pt x="924709" y="484967"/>
                  </a:cubicBezTo>
                  <a:lnTo>
                    <a:pt x="11702" y="484967"/>
                  </a:lnTo>
                  <a:cubicBezTo>
                    <a:pt x="8598" y="484967"/>
                    <a:pt x="5622" y="483734"/>
                    <a:pt x="3427" y="481539"/>
                  </a:cubicBezTo>
                  <a:cubicBezTo>
                    <a:pt x="1233" y="479345"/>
                    <a:pt x="0" y="476368"/>
                    <a:pt x="0" y="473265"/>
                  </a:cubicBezTo>
                  <a:lnTo>
                    <a:pt x="0" y="11702"/>
                  </a:lnTo>
                  <a:cubicBezTo>
                    <a:pt x="0" y="8598"/>
                    <a:pt x="1233" y="5622"/>
                    <a:pt x="3427" y="3427"/>
                  </a:cubicBezTo>
                  <a:cubicBezTo>
                    <a:pt x="5622" y="1233"/>
                    <a:pt x="8598" y="0"/>
                    <a:pt x="1170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114594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36411" cy="523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451712" y="9043531"/>
            <a:ext cx="679921" cy="1013432"/>
          </a:xfrm>
          <a:custGeom>
            <a:avLst/>
            <a:gdLst/>
            <a:ahLst/>
            <a:cxnLst/>
            <a:rect l="l" t="t" r="r" b="b"/>
            <a:pathLst>
              <a:path w="679921" h="1013432">
                <a:moveTo>
                  <a:pt x="0" y="0"/>
                </a:moveTo>
                <a:lnTo>
                  <a:pt x="679920" y="0"/>
                </a:lnTo>
                <a:lnTo>
                  <a:pt x="679920" y="1013432"/>
                </a:lnTo>
                <a:lnTo>
                  <a:pt x="0" y="101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4189" y="217554"/>
            <a:ext cx="624511" cy="930843"/>
          </a:xfrm>
          <a:custGeom>
            <a:avLst/>
            <a:gdLst/>
            <a:ahLst/>
            <a:cxnLst/>
            <a:rect l="l" t="t" r="r" b="b"/>
            <a:pathLst>
              <a:path w="624511" h="930843">
                <a:moveTo>
                  <a:pt x="0" y="0"/>
                </a:moveTo>
                <a:lnTo>
                  <a:pt x="624511" y="0"/>
                </a:lnTo>
                <a:lnTo>
                  <a:pt x="624511" y="930843"/>
                </a:lnTo>
                <a:lnTo>
                  <a:pt x="0" y="930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H="1">
            <a:off x="6687655" y="1378702"/>
            <a:ext cx="0" cy="8447956"/>
          </a:xfrm>
          <a:prstGeom prst="line">
            <a:avLst/>
          </a:prstGeom>
          <a:ln w="38100" cap="flat">
            <a:solidFill>
              <a:srgbClr val="114594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2992891" y="1519426"/>
            <a:ext cx="1596505" cy="3046983"/>
          </a:xfrm>
          <a:custGeom>
            <a:avLst/>
            <a:gdLst/>
            <a:ahLst/>
            <a:cxnLst/>
            <a:rect l="l" t="t" r="r" b="b"/>
            <a:pathLst>
              <a:path w="1596505" h="3046983">
                <a:moveTo>
                  <a:pt x="0" y="0"/>
                </a:moveTo>
                <a:lnTo>
                  <a:pt x="1596505" y="0"/>
                </a:lnTo>
                <a:lnTo>
                  <a:pt x="1596505" y="3046984"/>
                </a:lnTo>
                <a:lnTo>
                  <a:pt x="0" y="30469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1750" r="-41750" b="-1177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61413" y="5602680"/>
            <a:ext cx="2734301" cy="3776951"/>
          </a:xfrm>
          <a:custGeom>
            <a:avLst/>
            <a:gdLst/>
            <a:ahLst/>
            <a:cxnLst/>
            <a:rect l="l" t="t" r="r" b="b"/>
            <a:pathLst>
              <a:path w="2734301" h="3776951">
                <a:moveTo>
                  <a:pt x="0" y="0"/>
                </a:moveTo>
                <a:lnTo>
                  <a:pt x="2734301" y="0"/>
                </a:lnTo>
                <a:lnTo>
                  <a:pt x="2734301" y="3776951"/>
                </a:lnTo>
                <a:lnTo>
                  <a:pt x="0" y="37769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4671" b="-19940"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7713204" y="1692720"/>
            <a:ext cx="3575068" cy="4750921"/>
          </a:xfrm>
          <a:custGeom>
            <a:avLst/>
            <a:gdLst/>
            <a:ahLst/>
            <a:cxnLst/>
            <a:rect l="l" t="t" r="r" b="b"/>
            <a:pathLst>
              <a:path w="3575068" h="4750921">
                <a:moveTo>
                  <a:pt x="0" y="0"/>
                </a:moveTo>
                <a:lnTo>
                  <a:pt x="3575069" y="0"/>
                </a:lnTo>
                <a:lnTo>
                  <a:pt x="3575069" y="4750922"/>
                </a:lnTo>
                <a:lnTo>
                  <a:pt x="0" y="4750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2805811" y="1685468"/>
            <a:ext cx="3619170" cy="4809528"/>
          </a:xfrm>
          <a:custGeom>
            <a:avLst/>
            <a:gdLst/>
            <a:ahLst/>
            <a:cxnLst/>
            <a:rect l="l" t="t" r="r" b="b"/>
            <a:pathLst>
              <a:path w="3619170" h="4809528">
                <a:moveTo>
                  <a:pt x="0" y="0"/>
                </a:moveTo>
                <a:lnTo>
                  <a:pt x="3619170" y="0"/>
                </a:lnTo>
                <a:lnTo>
                  <a:pt x="3619170" y="4809528"/>
                </a:lnTo>
                <a:lnTo>
                  <a:pt x="0" y="48095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67767" y="362904"/>
            <a:ext cx="14279536" cy="77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5799" dirty="0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FILTRO DEL AGUA POTABLE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28569" y="4737414"/>
            <a:ext cx="219998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Frasco 5: 02/02/2025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93690" y="1611500"/>
            <a:ext cx="5917697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Resultado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tira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blanca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carbón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activado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40494" y="6315327"/>
            <a:ext cx="8844526" cy="2863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0"/>
              </a:lnSpc>
            </a:pPr>
            <a:r>
              <a:rPr lang="es-VE" sz="2000" b="1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Conclusión: </a:t>
            </a:r>
            <a:r>
              <a:rPr lang="es-VE" sz="2000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medio del resultado obtenido, se puede apreciar una contaminación de agua para el consumo humano, siendo residente de San Félix, UD 119 Sector Canaima, Roble por fuera.</a:t>
            </a:r>
          </a:p>
          <a:p>
            <a:pPr algn="just">
              <a:lnSpc>
                <a:spcPts val="2500"/>
              </a:lnSpc>
            </a:pPr>
            <a:r>
              <a:rPr lang="es-VE" sz="2000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Cabe destacar que esta agua no es recomendable para el consumo humano cotidiano, si no es tratada como debe de ser.</a:t>
            </a:r>
          </a:p>
          <a:p>
            <a:pPr algn="just">
              <a:lnSpc>
                <a:spcPts val="2500"/>
              </a:lnSpc>
            </a:pPr>
            <a:endParaRPr lang="es-VE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2500"/>
              </a:lnSpc>
            </a:pPr>
            <a:r>
              <a:rPr lang="es-VE" sz="2000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medio de cada toma de muestra de los recipientes de agua se logro observar que el agua fue cambiando su tonalidad a desde el frasco 1 hasta el frasco 5, por lo que el agua no está potable y necesita ser tratada.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4D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EA8394-D698-A101-F297-0C7612446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51F740-F056-4A0B-F3D5-E401A873D2FD}"/>
              </a:ext>
            </a:extLst>
          </p:cNvPr>
          <p:cNvSpPr/>
          <p:nvPr/>
        </p:nvSpPr>
        <p:spPr>
          <a:xfrm>
            <a:off x="0" y="-1"/>
            <a:ext cx="18288000" cy="10287001"/>
          </a:xfrm>
          <a:custGeom>
            <a:avLst/>
            <a:gdLst/>
            <a:ahLst/>
            <a:cxnLst/>
            <a:rect l="l" t="t" r="r" b="b"/>
            <a:pathLst>
              <a:path w="19069843" h="19069843">
                <a:moveTo>
                  <a:pt x="0" y="0"/>
                </a:moveTo>
                <a:lnTo>
                  <a:pt x="19069843" y="0"/>
                </a:lnTo>
                <a:lnTo>
                  <a:pt x="19069843" y="19069844"/>
                </a:lnTo>
                <a:lnTo>
                  <a:pt x="0" y="1906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A25CAD2-A28C-D03F-56FC-2AB74E2A6081}"/>
              </a:ext>
            </a:extLst>
          </p:cNvPr>
          <p:cNvGrpSpPr/>
          <p:nvPr/>
        </p:nvGrpSpPr>
        <p:grpSpPr>
          <a:xfrm>
            <a:off x="0" y="6720381"/>
            <a:ext cx="18288000" cy="3566619"/>
            <a:chOff x="0" y="0"/>
            <a:chExt cx="4816593" cy="93935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8788C64-FBA6-A0CE-2EDB-5E58E2D07DE8}"/>
                </a:ext>
              </a:extLst>
            </p:cNvPr>
            <p:cNvSpPr/>
            <p:nvPr/>
          </p:nvSpPr>
          <p:spPr>
            <a:xfrm>
              <a:off x="0" y="0"/>
              <a:ext cx="4816592" cy="939357"/>
            </a:xfrm>
            <a:custGeom>
              <a:avLst/>
              <a:gdLst/>
              <a:ahLst/>
              <a:cxnLst/>
              <a:rect l="l" t="t" r="r" b="b"/>
              <a:pathLst>
                <a:path w="4816592" h="939357">
                  <a:moveTo>
                    <a:pt x="0" y="0"/>
                  </a:moveTo>
                  <a:lnTo>
                    <a:pt x="4816592" y="0"/>
                  </a:lnTo>
                  <a:lnTo>
                    <a:pt x="4816592" y="939357"/>
                  </a:lnTo>
                  <a:lnTo>
                    <a:pt x="0" y="939357"/>
                  </a:lnTo>
                  <a:close/>
                </a:path>
              </a:pathLst>
            </a:custGeom>
            <a:solidFill>
              <a:srgbClr val="35C9AC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32D7FE7-8AC7-E2F6-FDF7-AF5722B6ECF1}"/>
                </a:ext>
              </a:extLst>
            </p:cNvPr>
            <p:cNvSpPr txBox="1"/>
            <p:nvPr/>
          </p:nvSpPr>
          <p:spPr>
            <a:xfrm>
              <a:off x="0" y="-38100"/>
              <a:ext cx="4816593" cy="977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3C767A41-F9EB-89BC-B6C0-4CD79B546F99}"/>
              </a:ext>
            </a:extLst>
          </p:cNvPr>
          <p:cNvSpPr txBox="1"/>
          <p:nvPr/>
        </p:nvSpPr>
        <p:spPr>
          <a:xfrm>
            <a:off x="4668632" y="1181100"/>
            <a:ext cx="8203522" cy="2291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199" dirty="0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OBJETIVO DE LOS FILTROS DE AGUA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357FBFA-79D8-C77E-4FEC-EE5C25E9D04A}"/>
              </a:ext>
            </a:extLst>
          </p:cNvPr>
          <p:cNvSpPr/>
          <p:nvPr/>
        </p:nvSpPr>
        <p:spPr>
          <a:xfrm>
            <a:off x="11551311" y="6847229"/>
            <a:ext cx="6727969" cy="3168262"/>
          </a:xfrm>
          <a:custGeom>
            <a:avLst/>
            <a:gdLst/>
            <a:ahLst/>
            <a:cxnLst/>
            <a:rect l="l" t="t" r="r" b="b"/>
            <a:pathLst>
              <a:path w="6727969" h="3168262">
                <a:moveTo>
                  <a:pt x="0" y="0"/>
                </a:moveTo>
                <a:lnTo>
                  <a:pt x="6727969" y="0"/>
                </a:lnTo>
                <a:lnTo>
                  <a:pt x="6727969" y="3168262"/>
                </a:lnTo>
                <a:lnTo>
                  <a:pt x="0" y="3168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B035733A-36B2-CCEF-252A-772A401EBB49}"/>
              </a:ext>
            </a:extLst>
          </p:cNvPr>
          <p:cNvSpPr/>
          <p:nvPr/>
        </p:nvSpPr>
        <p:spPr>
          <a:xfrm>
            <a:off x="534679" y="4020282"/>
            <a:ext cx="3281014" cy="5995209"/>
          </a:xfrm>
          <a:custGeom>
            <a:avLst/>
            <a:gdLst/>
            <a:ahLst/>
            <a:cxnLst/>
            <a:rect l="l" t="t" r="r" b="b"/>
            <a:pathLst>
              <a:path w="3281014" h="5995209">
                <a:moveTo>
                  <a:pt x="0" y="0"/>
                </a:moveTo>
                <a:lnTo>
                  <a:pt x="3281014" y="0"/>
                </a:lnTo>
                <a:lnTo>
                  <a:pt x="3281014" y="5995209"/>
                </a:lnTo>
                <a:lnTo>
                  <a:pt x="0" y="5995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C4F41091-DB59-B030-6812-6482D74FE57D}"/>
              </a:ext>
            </a:extLst>
          </p:cNvPr>
          <p:cNvSpPr/>
          <p:nvPr/>
        </p:nvSpPr>
        <p:spPr>
          <a:xfrm>
            <a:off x="4668632" y="6636149"/>
            <a:ext cx="925812" cy="3182478"/>
          </a:xfrm>
          <a:custGeom>
            <a:avLst/>
            <a:gdLst/>
            <a:ahLst/>
            <a:cxnLst/>
            <a:rect l="l" t="t" r="r" b="b"/>
            <a:pathLst>
              <a:path w="925812" h="3182478">
                <a:moveTo>
                  <a:pt x="0" y="0"/>
                </a:moveTo>
                <a:lnTo>
                  <a:pt x="925812" y="0"/>
                </a:lnTo>
                <a:lnTo>
                  <a:pt x="925812" y="3182478"/>
                </a:lnTo>
                <a:lnTo>
                  <a:pt x="0" y="3182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A12A001-5501-011F-87CD-527A33C900B5}"/>
              </a:ext>
            </a:extLst>
          </p:cNvPr>
          <p:cNvSpPr txBox="1"/>
          <p:nvPr/>
        </p:nvSpPr>
        <p:spPr>
          <a:xfrm>
            <a:off x="5594444" y="4020282"/>
            <a:ext cx="8045356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objetivo principal de los filtros tanto de desagüe y el filtro de agua potable, es determinar si el agua está contaminada y si es apta para el consumo humano. Es por esto que el agua del desagüe nos ayuda a conocer cada función de cada filtro y como quedaría el agua después de su proceso y el filtro de agua potable nos ayudará a conocer si el agua que consumimos de manera cotidiana si es buena calidad o no. </a:t>
            </a:r>
            <a:endParaRPr lang="es-V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1C96BB9E-E7CF-8552-1EAF-3843E3F4E93B}"/>
              </a:ext>
            </a:extLst>
          </p:cNvPr>
          <p:cNvSpPr/>
          <p:nvPr/>
        </p:nvSpPr>
        <p:spPr>
          <a:xfrm flipH="1">
            <a:off x="14078920" y="565065"/>
            <a:ext cx="4227152" cy="3393451"/>
          </a:xfrm>
          <a:custGeom>
            <a:avLst/>
            <a:gdLst/>
            <a:ahLst/>
            <a:cxnLst/>
            <a:rect l="l" t="t" r="r" b="b"/>
            <a:pathLst>
              <a:path w="6119337" h="3393451">
                <a:moveTo>
                  <a:pt x="6119338" y="0"/>
                </a:moveTo>
                <a:lnTo>
                  <a:pt x="0" y="0"/>
                </a:lnTo>
                <a:lnTo>
                  <a:pt x="0" y="3393451"/>
                </a:lnTo>
                <a:lnTo>
                  <a:pt x="6119338" y="3393451"/>
                </a:lnTo>
                <a:lnTo>
                  <a:pt x="611933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115E227F-BB6D-85E5-1CA3-65C5FC89AAB3}"/>
              </a:ext>
            </a:extLst>
          </p:cNvPr>
          <p:cNvSpPr/>
          <p:nvPr/>
        </p:nvSpPr>
        <p:spPr>
          <a:xfrm flipH="1">
            <a:off x="14120564" y="3907791"/>
            <a:ext cx="569085" cy="848229"/>
          </a:xfrm>
          <a:custGeom>
            <a:avLst/>
            <a:gdLst/>
            <a:ahLst/>
            <a:cxnLst/>
            <a:rect l="l" t="t" r="r" b="b"/>
            <a:pathLst>
              <a:path w="569085" h="848229">
                <a:moveTo>
                  <a:pt x="569085" y="0"/>
                </a:moveTo>
                <a:lnTo>
                  <a:pt x="0" y="0"/>
                </a:lnTo>
                <a:lnTo>
                  <a:pt x="0" y="848229"/>
                </a:lnTo>
                <a:lnTo>
                  <a:pt x="569085" y="848229"/>
                </a:lnTo>
                <a:lnTo>
                  <a:pt x="56908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79E63E50-478C-8D9A-DD5A-C93C5CBB802A}"/>
              </a:ext>
            </a:extLst>
          </p:cNvPr>
          <p:cNvSpPr/>
          <p:nvPr/>
        </p:nvSpPr>
        <p:spPr>
          <a:xfrm>
            <a:off x="15723422" y="4052712"/>
            <a:ext cx="1086378" cy="1619263"/>
          </a:xfrm>
          <a:custGeom>
            <a:avLst/>
            <a:gdLst/>
            <a:ahLst/>
            <a:cxnLst/>
            <a:rect l="l" t="t" r="r" b="b"/>
            <a:pathLst>
              <a:path w="1086378" h="1619263">
                <a:moveTo>
                  <a:pt x="0" y="0"/>
                </a:moveTo>
                <a:lnTo>
                  <a:pt x="1086378" y="0"/>
                </a:lnTo>
                <a:lnTo>
                  <a:pt x="1086378" y="1619263"/>
                </a:lnTo>
                <a:lnTo>
                  <a:pt x="0" y="1619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7818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4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069843" h="19069843">
                <a:moveTo>
                  <a:pt x="0" y="0"/>
                </a:moveTo>
                <a:lnTo>
                  <a:pt x="19069843" y="0"/>
                </a:lnTo>
                <a:lnTo>
                  <a:pt x="19069843" y="19069844"/>
                </a:lnTo>
                <a:lnTo>
                  <a:pt x="0" y="1906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04189" y="1028700"/>
            <a:ext cx="17201343" cy="9028263"/>
            <a:chOff x="0" y="0"/>
            <a:chExt cx="936411" cy="4914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6411" cy="491483"/>
            </a:xfrm>
            <a:custGeom>
              <a:avLst/>
              <a:gdLst/>
              <a:ahLst/>
              <a:cxnLst/>
              <a:rect l="l" t="t" r="r" b="b"/>
              <a:pathLst>
                <a:path w="936411" h="491483">
                  <a:moveTo>
                    <a:pt x="11702" y="0"/>
                  </a:moveTo>
                  <a:lnTo>
                    <a:pt x="924709" y="0"/>
                  </a:lnTo>
                  <a:cubicBezTo>
                    <a:pt x="927813" y="0"/>
                    <a:pt x="930789" y="1233"/>
                    <a:pt x="932984" y="3427"/>
                  </a:cubicBezTo>
                  <a:cubicBezTo>
                    <a:pt x="935178" y="5622"/>
                    <a:pt x="936411" y="8598"/>
                    <a:pt x="936411" y="11702"/>
                  </a:cubicBezTo>
                  <a:lnTo>
                    <a:pt x="936411" y="479781"/>
                  </a:lnTo>
                  <a:cubicBezTo>
                    <a:pt x="936411" y="486244"/>
                    <a:pt x="931172" y="491483"/>
                    <a:pt x="924709" y="491483"/>
                  </a:cubicBezTo>
                  <a:lnTo>
                    <a:pt x="11702" y="491483"/>
                  </a:lnTo>
                  <a:cubicBezTo>
                    <a:pt x="8598" y="491483"/>
                    <a:pt x="5622" y="490250"/>
                    <a:pt x="3427" y="488055"/>
                  </a:cubicBezTo>
                  <a:cubicBezTo>
                    <a:pt x="1233" y="485861"/>
                    <a:pt x="0" y="482884"/>
                    <a:pt x="0" y="479781"/>
                  </a:cubicBezTo>
                  <a:lnTo>
                    <a:pt x="0" y="11702"/>
                  </a:lnTo>
                  <a:cubicBezTo>
                    <a:pt x="0" y="8598"/>
                    <a:pt x="1233" y="5622"/>
                    <a:pt x="3427" y="3427"/>
                  </a:cubicBezTo>
                  <a:cubicBezTo>
                    <a:pt x="5622" y="1233"/>
                    <a:pt x="8598" y="0"/>
                    <a:pt x="1170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114594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36411" cy="5295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451712" y="9043531"/>
            <a:ext cx="679921" cy="1013432"/>
          </a:xfrm>
          <a:custGeom>
            <a:avLst/>
            <a:gdLst/>
            <a:ahLst/>
            <a:cxnLst/>
            <a:rect l="l" t="t" r="r" b="b"/>
            <a:pathLst>
              <a:path w="679921" h="1013432">
                <a:moveTo>
                  <a:pt x="0" y="0"/>
                </a:moveTo>
                <a:lnTo>
                  <a:pt x="679920" y="0"/>
                </a:lnTo>
                <a:lnTo>
                  <a:pt x="679920" y="1013432"/>
                </a:lnTo>
                <a:lnTo>
                  <a:pt x="0" y="101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4189" y="217554"/>
            <a:ext cx="624511" cy="930843"/>
          </a:xfrm>
          <a:custGeom>
            <a:avLst/>
            <a:gdLst/>
            <a:ahLst/>
            <a:cxnLst/>
            <a:rect l="l" t="t" r="r" b="b"/>
            <a:pathLst>
              <a:path w="624511" h="930843">
                <a:moveTo>
                  <a:pt x="0" y="0"/>
                </a:moveTo>
                <a:lnTo>
                  <a:pt x="624511" y="0"/>
                </a:lnTo>
                <a:lnTo>
                  <a:pt x="624511" y="930843"/>
                </a:lnTo>
                <a:lnTo>
                  <a:pt x="0" y="930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48646" y="1947833"/>
            <a:ext cx="1730396" cy="2307195"/>
          </a:xfrm>
          <a:custGeom>
            <a:avLst/>
            <a:gdLst/>
            <a:ahLst/>
            <a:cxnLst/>
            <a:rect l="l" t="t" r="r" b="b"/>
            <a:pathLst>
              <a:path w="1730396" h="2307195">
                <a:moveTo>
                  <a:pt x="0" y="0"/>
                </a:moveTo>
                <a:lnTo>
                  <a:pt x="1730396" y="0"/>
                </a:lnTo>
                <a:lnTo>
                  <a:pt x="1730396" y="2307195"/>
                </a:lnTo>
                <a:lnTo>
                  <a:pt x="0" y="23071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975643" y="1933627"/>
            <a:ext cx="1942314" cy="2321401"/>
          </a:xfrm>
          <a:custGeom>
            <a:avLst/>
            <a:gdLst/>
            <a:ahLst/>
            <a:cxnLst/>
            <a:rect l="l" t="t" r="r" b="b"/>
            <a:pathLst>
              <a:path w="1942314" h="2321401">
                <a:moveTo>
                  <a:pt x="0" y="0"/>
                </a:moveTo>
                <a:lnTo>
                  <a:pt x="1942314" y="0"/>
                </a:lnTo>
                <a:lnTo>
                  <a:pt x="1942314" y="2321401"/>
                </a:lnTo>
                <a:lnTo>
                  <a:pt x="0" y="23214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15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13211" y="1926524"/>
            <a:ext cx="1879311" cy="2307195"/>
          </a:xfrm>
          <a:custGeom>
            <a:avLst/>
            <a:gdLst/>
            <a:ahLst/>
            <a:cxnLst/>
            <a:rect l="l" t="t" r="r" b="b"/>
            <a:pathLst>
              <a:path w="1879311" h="2307195">
                <a:moveTo>
                  <a:pt x="0" y="0"/>
                </a:moveTo>
                <a:lnTo>
                  <a:pt x="1879311" y="0"/>
                </a:lnTo>
                <a:lnTo>
                  <a:pt x="1879311" y="2307195"/>
                </a:lnTo>
                <a:lnTo>
                  <a:pt x="0" y="2307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8605"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0040608" y="2095002"/>
            <a:ext cx="2335607" cy="2041269"/>
          </a:xfrm>
          <a:custGeom>
            <a:avLst/>
            <a:gdLst/>
            <a:ahLst/>
            <a:cxnLst/>
            <a:rect l="l" t="t" r="r" b="b"/>
            <a:pathLst>
              <a:path w="2335607" h="2041269">
                <a:moveTo>
                  <a:pt x="0" y="0"/>
                </a:moveTo>
                <a:lnTo>
                  <a:pt x="2335606" y="0"/>
                </a:lnTo>
                <a:lnTo>
                  <a:pt x="2335606" y="2041269"/>
                </a:lnTo>
                <a:lnTo>
                  <a:pt x="0" y="20412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049" r="-6202" b="-405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29120" y="1912318"/>
            <a:ext cx="2044569" cy="2335607"/>
          </a:xfrm>
          <a:custGeom>
            <a:avLst/>
            <a:gdLst/>
            <a:ahLst/>
            <a:cxnLst/>
            <a:rect l="l" t="t" r="r" b="b"/>
            <a:pathLst>
              <a:path w="2044569" h="2335607">
                <a:moveTo>
                  <a:pt x="0" y="0"/>
                </a:moveTo>
                <a:lnTo>
                  <a:pt x="2044569" y="0"/>
                </a:lnTo>
                <a:lnTo>
                  <a:pt x="2044569" y="2335607"/>
                </a:lnTo>
                <a:lnTo>
                  <a:pt x="0" y="23356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6718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77292" y="252732"/>
            <a:ext cx="14279536" cy="77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5799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FILTRO DE DESAGÜE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90430" y="1349426"/>
            <a:ext cx="9628554" cy="307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FILTROS DE TELA Y FILTRO DE PAPEL CON SUS PESOS (antes de utilizarse)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02743" y="4381625"/>
            <a:ext cx="1622203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malla</a:t>
            </a:r>
          </a:p>
          <a:p>
            <a:pPr algn="ctr">
              <a:lnSpc>
                <a:spcPts val="248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Pcl1: 29 gr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9303" y="4360316"/>
            <a:ext cx="1556823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seda</a:t>
            </a:r>
          </a:p>
          <a:p>
            <a:pPr algn="ctr">
              <a:lnSpc>
                <a:spcPts val="248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Pcl2: 29 gr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90800" y="4341901"/>
            <a:ext cx="1524133" cy="6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licra</a:t>
            </a:r>
          </a:p>
          <a:p>
            <a:pPr algn="ctr">
              <a:lnSpc>
                <a:spcPts val="256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Pcl3: 34 gr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52823" y="4372735"/>
            <a:ext cx="1903657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algodón</a:t>
            </a:r>
          </a:p>
          <a:p>
            <a:pPr algn="ctr">
              <a:lnSpc>
                <a:spcPts val="248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Pcl4: 33 gr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36549" y="4341901"/>
            <a:ext cx="1629711" cy="6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papel</a:t>
            </a:r>
          </a:p>
          <a:p>
            <a:pPr algn="ctr">
              <a:lnSpc>
                <a:spcPts val="256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Pcl5: 29 gr</a:t>
            </a:r>
          </a:p>
        </p:txBody>
      </p:sp>
      <p:sp>
        <p:nvSpPr>
          <p:cNvPr id="20" name="Freeform 20"/>
          <p:cNvSpPr/>
          <p:nvPr/>
        </p:nvSpPr>
        <p:spPr>
          <a:xfrm>
            <a:off x="5739758" y="5398895"/>
            <a:ext cx="3119515" cy="4408116"/>
          </a:xfrm>
          <a:custGeom>
            <a:avLst/>
            <a:gdLst/>
            <a:ahLst/>
            <a:cxnLst/>
            <a:rect l="l" t="t" r="r" b="b"/>
            <a:pathLst>
              <a:path w="3119515" h="4408116">
                <a:moveTo>
                  <a:pt x="0" y="0"/>
                </a:moveTo>
                <a:lnTo>
                  <a:pt x="3119515" y="0"/>
                </a:lnTo>
                <a:lnTo>
                  <a:pt x="3119515" y="4408115"/>
                </a:lnTo>
                <a:lnTo>
                  <a:pt x="0" y="44081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990" r="-2990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551609" y="5398895"/>
            <a:ext cx="3306087" cy="4408116"/>
          </a:xfrm>
          <a:custGeom>
            <a:avLst/>
            <a:gdLst/>
            <a:ahLst/>
            <a:cxnLst/>
            <a:rect l="l" t="t" r="r" b="b"/>
            <a:pathLst>
              <a:path w="3306087" h="4408116">
                <a:moveTo>
                  <a:pt x="0" y="0"/>
                </a:moveTo>
                <a:lnTo>
                  <a:pt x="3306086" y="0"/>
                </a:lnTo>
                <a:lnTo>
                  <a:pt x="3306086" y="4408115"/>
                </a:lnTo>
                <a:lnTo>
                  <a:pt x="0" y="44081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767034" y="7244178"/>
            <a:ext cx="3493620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Diseño de base para los filtros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4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">
            <a:extLst>
              <a:ext uri="{FF2B5EF4-FFF2-40B4-BE49-F238E27FC236}">
                <a16:creationId xmlns:a16="http://schemas.microsoft.com/office/drawing/2014/main" id="{15CEE1A0-5E80-4AC0-241B-60F8F94BBA8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069843" h="19069843">
                <a:moveTo>
                  <a:pt x="0" y="0"/>
                </a:moveTo>
                <a:lnTo>
                  <a:pt x="19069843" y="0"/>
                </a:lnTo>
                <a:lnTo>
                  <a:pt x="19069843" y="19069844"/>
                </a:lnTo>
                <a:lnTo>
                  <a:pt x="0" y="1906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3239" y="1764025"/>
            <a:ext cx="17201343" cy="7694761"/>
            <a:chOff x="0" y="0"/>
            <a:chExt cx="936411" cy="4188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6411" cy="418889"/>
            </a:xfrm>
            <a:custGeom>
              <a:avLst/>
              <a:gdLst/>
              <a:ahLst/>
              <a:cxnLst/>
              <a:rect l="l" t="t" r="r" b="b"/>
              <a:pathLst>
                <a:path w="936411" h="418889">
                  <a:moveTo>
                    <a:pt x="11702" y="0"/>
                  </a:moveTo>
                  <a:lnTo>
                    <a:pt x="924709" y="0"/>
                  </a:lnTo>
                  <a:cubicBezTo>
                    <a:pt x="927813" y="0"/>
                    <a:pt x="930789" y="1233"/>
                    <a:pt x="932984" y="3427"/>
                  </a:cubicBezTo>
                  <a:cubicBezTo>
                    <a:pt x="935178" y="5622"/>
                    <a:pt x="936411" y="8598"/>
                    <a:pt x="936411" y="11702"/>
                  </a:cubicBezTo>
                  <a:lnTo>
                    <a:pt x="936411" y="407187"/>
                  </a:lnTo>
                  <a:cubicBezTo>
                    <a:pt x="936411" y="413650"/>
                    <a:pt x="931172" y="418889"/>
                    <a:pt x="924709" y="418889"/>
                  </a:cubicBezTo>
                  <a:lnTo>
                    <a:pt x="11702" y="418889"/>
                  </a:lnTo>
                  <a:cubicBezTo>
                    <a:pt x="8598" y="418889"/>
                    <a:pt x="5622" y="417656"/>
                    <a:pt x="3427" y="415462"/>
                  </a:cubicBezTo>
                  <a:cubicBezTo>
                    <a:pt x="1233" y="413267"/>
                    <a:pt x="0" y="410291"/>
                    <a:pt x="0" y="407187"/>
                  </a:cubicBezTo>
                  <a:lnTo>
                    <a:pt x="0" y="11702"/>
                  </a:lnTo>
                  <a:cubicBezTo>
                    <a:pt x="0" y="8598"/>
                    <a:pt x="1233" y="5622"/>
                    <a:pt x="3427" y="3427"/>
                  </a:cubicBezTo>
                  <a:cubicBezTo>
                    <a:pt x="5622" y="1233"/>
                    <a:pt x="8598" y="0"/>
                    <a:pt x="1170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114594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36411" cy="456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451712" y="9043531"/>
            <a:ext cx="679921" cy="1013432"/>
          </a:xfrm>
          <a:custGeom>
            <a:avLst/>
            <a:gdLst/>
            <a:ahLst/>
            <a:cxnLst/>
            <a:rect l="l" t="t" r="r" b="b"/>
            <a:pathLst>
              <a:path w="679921" h="1013432">
                <a:moveTo>
                  <a:pt x="0" y="0"/>
                </a:moveTo>
                <a:lnTo>
                  <a:pt x="679920" y="0"/>
                </a:lnTo>
                <a:lnTo>
                  <a:pt x="679920" y="1013432"/>
                </a:lnTo>
                <a:lnTo>
                  <a:pt x="0" y="101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41684"/>
            <a:ext cx="739067" cy="1101591"/>
          </a:xfrm>
          <a:custGeom>
            <a:avLst/>
            <a:gdLst/>
            <a:ahLst/>
            <a:cxnLst/>
            <a:rect l="l" t="t" r="r" b="b"/>
            <a:pathLst>
              <a:path w="739067" h="1101591">
                <a:moveTo>
                  <a:pt x="0" y="0"/>
                </a:moveTo>
                <a:lnTo>
                  <a:pt x="739067" y="0"/>
                </a:lnTo>
                <a:lnTo>
                  <a:pt x="739067" y="1101591"/>
                </a:lnTo>
                <a:lnTo>
                  <a:pt x="0" y="1101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8658225" y="1943835"/>
            <a:ext cx="0" cy="7334280"/>
          </a:xfrm>
          <a:prstGeom prst="line">
            <a:avLst/>
          </a:prstGeom>
          <a:ln w="38100" cap="flat">
            <a:solidFill>
              <a:srgbClr val="114594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866999" y="2263872"/>
            <a:ext cx="3579953" cy="6364362"/>
          </a:xfrm>
          <a:custGeom>
            <a:avLst/>
            <a:gdLst/>
            <a:ahLst/>
            <a:cxnLst/>
            <a:rect l="l" t="t" r="r" b="b"/>
            <a:pathLst>
              <a:path w="3579953" h="6364362">
                <a:moveTo>
                  <a:pt x="0" y="0"/>
                </a:moveTo>
                <a:lnTo>
                  <a:pt x="3579954" y="0"/>
                </a:lnTo>
                <a:lnTo>
                  <a:pt x="3579954" y="6364362"/>
                </a:lnTo>
                <a:lnTo>
                  <a:pt x="0" y="63643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3466564" y="2803688"/>
            <a:ext cx="1799539" cy="0"/>
          </a:xfrm>
          <a:prstGeom prst="line">
            <a:avLst/>
          </a:prstGeom>
          <a:ln w="5715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ysDot"/>
            <a:headEnd type="none" w="sm" len="sm"/>
            <a:tailEnd type="arrow" w="med" len="sm"/>
          </a:ln>
        </p:spPr>
      </p:sp>
      <p:sp>
        <p:nvSpPr>
          <p:cNvPr id="11" name="AutoShape 11"/>
          <p:cNvSpPr/>
          <p:nvPr/>
        </p:nvSpPr>
        <p:spPr>
          <a:xfrm>
            <a:off x="3530075" y="3894528"/>
            <a:ext cx="1799539" cy="0"/>
          </a:xfrm>
          <a:prstGeom prst="line">
            <a:avLst/>
          </a:prstGeom>
          <a:ln w="5715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ysDot"/>
            <a:headEnd type="none" w="sm" len="sm"/>
            <a:tailEnd type="arrow" w="med" len="sm"/>
          </a:ln>
        </p:spPr>
      </p:sp>
      <p:sp>
        <p:nvSpPr>
          <p:cNvPr id="12" name="AutoShape 12"/>
          <p:cNvSpPr/>
          <p:nvPr/>
        </p:nvSpPr>
        <p:spPr>
          <a:xfrm>
            <a:off x="3540154" y="5081136"/>
            <a:ext cx="1799539" cy="0"/>
          </a:xfrm>
          <a:prstGeom prst="line">
            <a:avLst/>
          </a:prstGeom>
          <a:ln w="5715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ysDot"/>
            <a:headEnd type="none" w="sm" len="sm"/>
            <a:tailEnd type="arrow" w="med" len="sm"/>
          </a:ln>
        </p:spPr>
      </p:sp>
      <p:sp>
        <p:nvSpPr>
          <p:cNvPr id="13" name="AutoShape 13"/>
          <p:cNvSpPr/>
          <p:nvPr/>
        </p:nvSpPr>
        <p:spPr>
          <a:xfrm>
            <a:off x="3297318" y="5996601"/>
            <a:ext cx="1799539" cy="0"/>
          </a:xfrm>
          <a:prstGeom prst="line">
            <a:avLst/>
          </a:prstGeom>
          <a:ln w="5715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ysDot"/>
            <a:headEnd type="none" w="sm" len="sm"/>
            <a:tailEnd type="arrow" w="med" len="sm"/>
          </a:ln>
        </p:spPr>
      </p:sp>
      <p:sp>
        <p:nvSpPr>
          <p:cNvPr id="14" name="AutoShape 14"/>
          <p:cNvSpPr/>
          <p:nvPr/>
        </p:nvSpPr>
        <p:spPr>
          <a:xfrm flipV="1">
            <a:off x="3297318" y="6781447"/>
            <a:ext cx="2032296" cy="33058"/>
          </a:xfrm>
          <a:prstGeom prst="line">
            <a:avLst/>
          </a:prstGeom>
          <a:ln w="5715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ysDot"/>
            <a:headEnd type="none" w="sm" len="sm"/>
            <a:tailEnd type="arrow" w="med" len="sm"/>
          </a:ln>
        </p:spPr>
      </p:sp>
      <p:sp>
        <p:nvSpPr>
          <p:cNvPr id="15" name="AutoShape 15"/>
          <p:cNvSpPr/>
          <p:nvPr/>
        </p:nvSpPr>
        <p:spPr>
          <a:xfrm flipV="1">
            <a:off x="3540697" y="7789442"/>
            <a:ext cx="2032296" cy="33058"/>
          </a:xfrm>
          <a:prstGeom prst="line">
            <a:avLst/>
          </a:prstGeom>
          <a:ln w="57150" cap="flat">
            <a:gradFill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  <a:prstDash val="sysDot"/>
            <a:headEnd type="none" w="sm" len="sm"/>
            <a:tailEnd type="arrow" w="med" len="sm"/>
          </a:ln>
        </p:spPr>
      </p:sp>
      <p:sp>
        <p:nvSpPr>
          <p:cNvPr id="16" name="Freeform 16"/>
          <p:cNvSpPr/>
          <p:nvPr/>
        </p:nvSpPr>
        <p:spPr>
          <a:xfrm>
            <a:off x="9136353" y="3157464"/>
            <a:ext cx="2953206" cy="3475446"/>
          </a:xfrm>
          <a:custGeom>
            <a:avLst/>
            <a:gdLst/>
            <a:ahLst/>
            <a:cxnLst/>
            <a:rect l="l" t="t" r="r" b="b"/>
            <a:pathLst>
              <a:path w="2953206" h="3475446">
                <a:moveTo>
                  <a:pt x="0" y="0"/>
                </a:moveTo>
                <a:lnTo>
                  <a:pt x="2953206" y="0"/>
                </a:lnTo>
                <a:lnTo>
                  <a:pt x="2953206" y="3475446"/>
                </a:lnTo>
                <a:lnTo>
                  <a:pt x="0" y="34754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329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08634" y="3157464"/>
            <a:ext cx="2606585" cy="3475446"/>
          </a:xfrm>
          <a:custGeom>
            <a:avLst/>
            <a:gdLst/>
            <a:ahLst/>
            <a:cxnLst/>
            <a:rect l="l" t="t" r="r" b="b"/>
            <a:pathLst>
              <a:path w="2606585" h="3475446">
                <a:moveTo>
                  <a:pt x="0" y="0"/>
                </a:moveTo>
                <a:lnTo>
                  <a:pt x="2606585" y="0"/>
                </a:lnTo>
                <a:lnTo>
                  <a:pt x="2606585" y="3475446"/>
                </a:lnTo>
                <a:lnTo>
                  <a:pt x="0" y="34754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34294" y="3386616"/>
            <a:ext cx="1826040" cy="3246294"/>
          </a:xfrm>
          <a:custGeom>
            <a:avLst/>
            <a:gdLst/>
            <a:ahLst/>
            <a:cxnLst/>
            <a:rect l="l" t="t" r="r" b="b"/>
            <a:pathLst>
              <a:path w="1826040" h="3246294">
                <a:moveTo>
                  <a:pt x="0" y="0"/>
                </a:moveTo>
                <a:lnTo>
                  <a:pt x="1826040" y="0"/>
                </a:lnTo>
                <a:lnTo>
                  <a:pt x="1826040" y="3246294"/>
                </a:lnTo>
                <a:lnTo>
                  <a:pt x="0" y="3246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67767" y="552702"/>
            <a:ext cx="14279536" cy="86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</a:pPr>
            <a:r>
              <a:rPr lang="en-US" sz="6499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FILTRO DE DESAGÜE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89161" y="2603803"/>
            <a:ext cx="2089831" cy="35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2"/>
              </a:lnSpc>
            </a:pPr>
            <a:r>
              <a:rPr lang="en-US" sz="20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malla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89161" y="3733514"/>
            <a:ext cx="2089831" cy="35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2"/>
              </a:lnSpc>
            </a:pPr>
            <a:r>
              <a:rPr lang="en-US" sz="20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seda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89161" y="4881251"/>
            <a:ext cx="2089831" cy="35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2"/>
              </a:lnSpc>
            </a:pPr>
            <a:r>
              <a:rPr lang="en-US" sz="20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licra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66103" y="5796716"/>
            <a:ext cx="2759007" cy="35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2"/>
              </a:lnSpc>
            </a:pPr>
            <a:r>
              <a:rPr lang="en-US" sz="20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algodón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89161" y="6614620"/>
            <a:ext cx="2535948" cy="35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82"/>
              </a:lnSpc>
            </a:pPr>
            <a:r>
              <a:rPr lang="en-US" sz="20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papel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745185" y="7580032"/>
            <a:ext cx="2535948" cy="673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2"/>
              </a:lnSpc>
            </a:pPr>
            <a:r>
              <a:rPr lang="en-US" sz="20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Tobo para recolección de agua residual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216567" y="6761070"/>
            <a:ext cx="2792779" cy="673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2"/>
              </a:lnSpc>
            </a:pPr>
            <a:r>
              <a:rPr lang="en-US" sz="20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Tobo para agua residual</a:t>
            </a:r>
          </a:p>
          <a:p>
            <a:pPr algn="ctr">
              <a:lnSpc>
                <a:spcPts val="2502"/>
              </a:lnSpc>
            </a:pPr>
            <a:r>
              <a:rPr lang="en-US" sz="20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Ptlr: 426 gr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67011" y="6818220"/>
            <a:ext cx="2089831" cy="35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2"/>
              </a:lnSpc>
            </a:pPr>
            <a:r>
              <a:rPr lang="en-US" sz="20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Arena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915219" y="6761070"/>
            <a:ext cx="2355518" cy="98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2"/>
              </a:lnSpc>
            </a:pPr>
            <a:r>
              <a:rPr lang="en-US" sz="20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Agua con arena, papel y desperdicios de comida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144000" y="8249297"/>
            <a:ext cx="7745479" cy="98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2"/>
              </a:lnSpc>
            </a:pPr>
            <a:r>
              <a:rPr lang="en-US" sz="200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NOTA: Mientras se asienta el agua con arena, papel y desperdicios de comida durante 10 minutos, se procede con el agua comercial y agua de chorro.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4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">
            <a:extLst>
              <a:ext uri="{FF2B5EF4-FFF2-40B4-BE49-F238E27FC236}">
                <a16:creationId xmlns:a16="http://schemas.microsoft.com/office/drawing/2014/main" id="{48F114B1-C8DA-C62B-3E03-D06EBECB9B4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069843" h="19069843">
                <a:moveTo>
                  <a:pt x="0" y="0"/>
                </a:moveTo>
                <a:lnTo>
                  <a:pt x="19069843" y="0"/>
                </a:lnTo>
                <a:lnTo>
                  <a:pt x="19069843" y="19069844"/>
                </a:lnTo>
                <a:lnTo>
                  <a:pt x="0" y="1906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864" y="1148397"/>
            <a:ext cx="17201343" cy="8908566"/>
            <a:chOff x="0" y="0"/>
            <a:chExt cx="936411" cy="484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6411" cy="484967"/>
            </a:xfrm>
            <a:custGeom>
              <a:avLst/>
              <a:gdLst/>
              <a:ahLst/>
              <a:cxnLst/>
              <a:rect l="l" t="t" r="r" b="b"/>
              <a:pathLst>
                <a:path w="936411" h="484967">
                  <a:moveTo>
                    <a:pt x="11702" y="0"/>
                  </a:moveTo>
                  <a:lnTo>
                    <a:pt x="924709" y="0"/>
                  </a:lnTo>
                  <a:cubicBezTo>
                    <a:pt x="927813" y="0"/>
                    <a:pt x="930789" y="1233"/>
                    <a:pt x="932984" y="3427"/>
                  </a:cubicBezTo>
                  <a:cubicBezTo>
                    <a:pt x="935178" y="5622"/>
                    <a:pt x="936411" y="8598"/>
                    <a:pt x="936411" y="11702"/>
                  </a:cubicBezTo>
                  <a:lnTo>
                    <a:pt x="936411" y="473265"/>
                  </a:lnTo>
                  <a:cubicBezTo>
                    <a:pt x="936411" y="479728"/>
                    <a:pt x="931172" y="484967"/>
                    <a:pt x="924709" y="484967"/>
                  </a:cubicBezTo>
                  <a:lnTo>
                    <a:pt x="11702" y="484967"/>
                  </a:lnTo>
                  <a:cubicBezTo>
                    <a:pt x="8598" y="484967"/>
                    <a:pt x="5622" y="483734"/>
                    <a:pt x="3427" y="481539"/>
                  </a:cubicBezTo>
                  <a:cubicBezTo>
                    <a:pt x="1233" y="479345"/>
                    <a:pt x="0" y="476368"/>
                    <a:pt x="0" y="473265"/>
                  </a:cubicBezTo>
                  <a:lnTo>
                    <a:pt x="0" y="11702"/>
                  </a:lnTo>
                  <a:cubicBezTo>
                    <a:pt x="0" y="8598"/>
                    <a:pt x="1233" y="5622"/>
                    <a:pt x="3427" y="3427"/>
                  </a:cubicBezTo>
                  <a:cubicBezTo>
                    <a:pt x="5622" y="1233"/>
                    <a:pt x="8598" y="0"/>
                    <a:pt x="1170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114594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36411" cy="523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451712" y="9043531"/>
            <a:ext cx="679921" cy="1013432"/>
          </a:xfrm>
          <a:custGeom>
            <a:avLst/>
            <a:gdLst/>
            <a:ahLst/>
            <a:cxnLst/>
            <a:rect l="l" t="t" r="r" b="b"/>
            <a:pathLst>
              <a:path w="679921" h="1013432">
                <a:moveTo>
                  <a:pt x="0" y="0"/>
                </a:moveTo>
                <a:lnTo>
                  <a:pt x="679920" y="0"/>
                </a:lnTo>
                <a:lnTo>
                  <a:pt x="679920" y="1013432"/>
                </a:lnTo>
                <a:lnTo>
                  <a:pt x="0" y="101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4189" y="217554"/>
            <a:ext cx="624511" cy="930843"/>
          </a:xfrm>
          <a:custGeom>
            <a:avLst/>
            <a:gdLst/>
            <a:ahLst/>
            <a:cxnLst/>
            <a:rect l="l" t="t" r="r" b="b"/>
            <a:pathLst>
              <a:path w="624511" h="930843">
                <a:moveTo>
                  <a:pt x="0" y="0"/>
                </a:moveTo>
                <a:lnTo>
                  <a:pt x="624511" y="0"/>
                </a:lnTo>
                <a:lnTo>
                  <a:pt x="624511" y="930843"/>
                </a:lnTo>
                <a:lnTo>
                  <a:pt x="0" y="930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8428" y="6148397"/>
            <a:ext cx="2101167" cy="2654575"/>
          </a:xfrm>
          <a:custGeom>
            <a:avLst/>
            <a:gdLst/>
            <a:ahLst/>
            <a:cxnLst/>
            <a:rect l="l" t="t" r="r" b="b"/>
            <a:pathLst>
              <a:path w="2101167" h="2654575">
                <a:moveTo>
                  <a:pt x="0" y="0"/>
                </a:moveTo>
                <a:lnTo>
                  <a:pt x="2101167" y="0"/>
                </a:lnTo>
                <a:lnTo>
                  <a:pt x="2101167" y="2654576"/>
                </a:lnTo>
                <a:lnTo>
                  <a:pt x="0" y="26545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768" b="-276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41643" y="1894806"/>
            <a:ext cx="1445686" cy="2410866"/>
          </a:xfrm>
          <a:custGeom>
            <a:avLst/>
            <a:gdLst/>
            <a:ahLst/>
            <a:cxnLst/>
            <a:rect l="l" t="t" r="r" b="b"/>
            <a:pathLst>
              <a:path w="1445686" h="2410866">
                <a:moveTo>
                  <a:pt x="0" y="0"/>
                </a:moveTo>
                <a:lnTo>
                  <a:pt x="1445686" y="0"/>
                </a:lnTo>
                <a:lnTo>
                  <a:pt x="1445686" y="2410866"/>
                </a:lnTo>
                <a:lnTo>
                  <a:pt x="0" y="24108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702" r="-1136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30577" y="1894806"/>
            <a:ext cx="2244976" cy="2654575"/>
          </a:xfrm>
          <a:custGeom>
            <a:avLst/>
            <a:gdLst/>
            <a:ahLst/>
            <a:cxnLst/>
            <a:rect l="l" t="t" r="r" b="b"/>
            <a:pathLst>
              <a:path w="2244976" h="2654575">
                <a:moveTo>
                  <a:pt x="0" y="0"/>
                </a:moveTo>
                <a:lnTo>
                  <a:pt x="2244976" y="0"/>
                </a:lnTo>
                <a:lnTo>
                  <a:pt x="2244976" y="2654575"/>
                </a:lnTo>
                <a:lnTo>
                  <a:pt x="0" y="26545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380" b="-638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51530" y="6190625"/>
            <a:ext cx="2411196" cy="2490478"/>
          </a:xfrm>
          <a:custGeom>
            <a:avLst/>
            <a:gdLst/>
            <a:ahLst/>
            <a:cxnLst/>
            <a:rect l="l" t="t" r="r" b="b"/>
            <a:pathLst>
              <a:path w="2411196" h="2490478">
                <a:moveTo>
                  <a:pt x="0" y="0"/>
                </a:moveTo>
                <a:lnTo>
                  <a:pt x="2411197" y="0"/>
                </a:lnTo>
                <a:lnTo>
                  <a:pt x="2411197" y="2490478"/>
                </a:lnTo>
                <a:lnTo>
                  <a:pt x="0" y="2490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0829" r="-5022" b="-474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30487" y="2302006"/>
            <a:ext cx="2124742" cy="2832990"/>
          </a:xfrm>
          <a:custGeom>
            <a:avLst/>
            <a:gdLst/>
            <a:ahLst/>
            <a:cxnLst/>
            <a:rect l="l" t="t" r="r" b="b"/>
            <a:pathLst>
              <a:path w="2124742" h="2832990">
                <a:moveTo>
                  <a:pt x="0" y="0"/>
                </a:moveTo>
                <a:lnTo>
                  <a:pt x="2124743" y="0"/>
                </a:lnTo>
                <a:lnTo>
                  <a:pt x="2124743" y="2832990"/>
                </a:lnTo>
                <a:lnTo>
                  <a:pt x="0" y="28329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310634" y="2320855"/>
            <a:ext cx="2110605" cy="2814140"/>
          </a:xfrm>
          <a:custGeom>
            <a:avLst/>
            <a:gdLst/>
            <a:ahLst/>
            <a:cxnLst/>
            <a:rect l="l" t="t" r="r" b="b"/>
            <a:pathLst>
              <a:path w="2110605" h="2814140">
                <a:moveTo>
                  <a:pt x="0" y="0"/>
                </a:moveTo>
                <a:lnTo>
                  <a:pt x="2110605" y="0"/>
                </a:lnTo>
                <a:lnTo>
                  <a:pt x="2110605" y="2814141"/>
                </a:lnTo>
                <a:lnTo>
                  <a:pt x="0" y="2814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77370" y="2266990"/>
            <a:ext cx="2141184" cy="2854912"/>
          </a:xfrm>
          <a:custGeom>
            <a:avLst/>
            <a:gdLst/>
            <a:ahLst/>
            <a:cxnLst/>
            <a:rect l="l" t="t" r="r" b="b"/>
            <a:pathLst>
              <a:path w="2141184" h="2854912">
                <a:moveTo>
                  <a:pt x="0" y="0"/>
                </a:moveTo>
                <a:lnTo>
                  <a:pt x="2141184" y="0"/>
                </a:lnTo>
                <a:lnTo>
                  <a:pt x="2141184" y="2854912"/>
                </a:lnTo>
                <a:lnTo>
                  <a:pt x="0" y="2854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198971" y="6350856"/>
            <a:ext cx="1990932" cy="2654575"/>
          </a:xfrm>
          <a:custGeom>
            <a:avLst/>
            <a:gdLst/>
            <a:ahLst/>
            <a:cxnLst/>
            <a:rect l="l" t="t" r="r" b="b"/>
            <a:pathLst>
              <a:path w="1990932" h="2654575">
                <a:moveTo>
                  <a:pt x="0" y="0"/>
                </a:moveTo>
                <a:lnTo>
                  <a:pt x="1990932" y="0"/>
                </a:lnTo>
                <a:lnTo>
                  <a:pt x="1990932" y="2654575"/>
                </a:lnTo>
                <a:lnTo>
                  <a:pt x="0" y="26545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813562" y="6349780"/>
            <a:ext cx="2034400" cy="2617005"/>
          </a:xfrm>
          <a:custGeom>
            <a:avLst/>
            <a:gdLst/>
            <a:ahLst/>
            <a:cxnLst/>
            <a:rect l="l" t="t" r="r" b="b"/>
            <a:pathLst>
              <a:path w="2034400" h="2617005">
                <a:moveTo>
                  <a:pt x="0" y="0"/>
                </a:moveTo>
                <a:lnTo>
                  <a:pt x="2034400" y="0"/>
                </a:lnTo>
                <a:lnTo>
                  <a:pt x="2034400" y="2617005"/>
                </a:lnTo>
                <a:lnTo>
                  <a:pt x="0" y="261700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3332" t="-12050" r="-20941" b="-27124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767767" y="362904"/>
            <a:ext cx="14279536" cy="77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5799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FILTRO DE DESAGÜE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98428" y="8888610"/>
            <a:ext cx="2101167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Agua del chorro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Pac: 457 gr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13903" y="4426070"/>
            <a:ext cx="2101167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Agua comercial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Pac: 614 gr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90368" y="4649796"/>
            <a:ext cx="2481920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Proceso de filtrado del agua comercial</a:t>
            </a:r>
          </a:p>
          <a:p>
            <a:pPr algn="l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Tfp: 06: 21 min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77541" y="8764785"/>
            <a:ext cx="2656968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Proceso de filtrado del agua del chorro</a:t>
            </a:r>
          </a:p>
          <a:p>
            <a:pPr algn="l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Tfp: 01: 58min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29750" y="5320545"/>
            <a:ext cx="232621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papel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Pfprs: 40 gr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955230" y="1615038"/>
            <a:ext cx="2804633" cy="307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DESPUÉS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15501" y="1405855"/>
            <a:ext cx="2804633" cy="307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21602" y="5320545"/>
            <a:ext cx="232621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licra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Pfprs: 40 gr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592336" y="5346480"/>
            <a:ext cx="232621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seda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Pfprs: 33 gr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031328" y="9123561"/>
            <a:ext cx="232621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malla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Pfprs: 30 gr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667653" y="9012435"/>
            <a:ext cx="232621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algodón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Pfprs: 35 gr</a:t>
            </a:r>
          </a:p>
        </p:txBody>
      </p:sp>
      <p:sp>
        <p:nvSpPr>
          <p:cNvPr id="29" name="AutoShape 29"/>
          <p:cNvSpPr/>
          <p:nvPr/>
        </p:nvSpPr>
        <p:spPr>
          <a:xfrm flipH="1">
            <a:off x="7653388" y="1415380"/>
            <a:ext cx="0" cy="8447956"/>
          </a:xfrm>
          <a:prstGeom prst="line">
            <a:avLst/>
          </a:prstGeom>
          <a:ln w="38100" cap="flat">
            <a:solidFill>
              <a:srgbClr val="114594"/>
            </a:solidFill>
            <a:prstDash val="sysDash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4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793DD881-9C37-E317-17FA-7E77FFA5A9B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069843" h="19069843">
                <a:moveTo>
                  <a:pt x="0" y="0"/>
                </a:moveTo>
                <a:lnTo>
                  <a:pt x="19069843" y="0"/>
                </a:lnTo>
                <a:lnTo>
                  <a:pt x="19069843" y="19069844"/>
                </a:lnTo>
                <a:lnTo>
                  <a:pt x="0" y="1906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3329" y="1148397"/>
            <a:ext cx="17201343" cy="8908566"/>
            <a:chOff x="0" y="0"/>
            <a:chExt cx="936411" cy="484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6411" cy="484967"/>
            </a:xfrm>
            <a:custGeom>
              <a:avLst/>
              <a:gdLst/>
              <a:ahLst/>
              <a:cxnLst/>
              <a:rect l="l" t="t" r="r" b="b"/>
              <a:pathLst>
                <a:path w="936411" h="484967">
                  <a:moveTo>
                    <a:pt x="11702" y="0"/>
                  </a:moveTo>
                  <a:lnTo>
                    <a:pt x="924709" y="0"/>
                  </a:lnTo>
                  <a:cubicBezTo>
                    <a:pt x="927813" y="0"/>
                    <a:pt x="930789" y="1233"/>
                    <a:pt x="932984" y="3427"/>
                  </a:cubicBezTo>
                  <a:cubicBezTo>
                    <a:pt x="935178" y="5622"/>
                    <a:pt x="936411" y="8598"/>
                    <a:pt x="936411" y="11702"/>
                  </a:cubicBezTo>
                  <a:lnTo>
                    <a:pt x="936411" y="473265"/>
                  </a:lnTo>
                  <a:cubicBezTo>
                    <a:pt x="936411" y="479728"/>
                    <a:pt x="931172" y="484967"/>
                    <a:pt x="924709" y="484967"/>
                  </a:cubicBezTo>
                  <a:lnTo>
                    <a:pt x="11702" y="484967"/>
                  </a:lnTo>
                  <a:cubicBezTo>
                    <a:pt x="8598" y="484967"/>
                    <a:pt x="5622" y="483734"/>
                    <a:pt x="3427" y="481539"/>
                  </a:cubicBezTo>
                  <a:cubicBezTo>
                    <a:pt x="1233" y="479345"/>
                    <a:pt x="0" y="476368"/>
                    <a:pt x="0" y="473265"/>
                  </a:cubicBezTo>
                  <a:lnTo>
                    <a:pt x="0" y="11702"/>
                  </a:lnTo>
                  <a:cubicBezTo>
                    <a:pt x="0" y="8598"/>
                    <a:pt x="1233" y="5622"/>
                    <a:pt x="3427" y="3427"/>
                  </a:cubicBezTo>
                  <a:cubicBezTo>
                    <a:pt x="5622" y="1233"/>
                    <a:pt x="8598" y="0"/>
                    <a:pt x="1170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114594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36411" cy="523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451712" y="9043531"/>
            <a:ext cx="679921" cy="1013432"/>
          </a:xfrm>
          <a:custGeom>
            <a:avLst/>
            <a:gdLst/>
            <a:ahLst/>
            <a:cxnLst/>
            <a:rect l="l" t="t" r="r" b="b"/>
            <a:pathLst>
              <a:path w="679921" h="1013432">
                <a:moveTo>
                  <a:pt x="0" y="0"/>
                </a:moveTo>
                <a:lnTo>
                  <a:pt x="679920" y="0"/>
                </a:lnTo>
                <a:lnTo>
                  <a:pt x="679920" y="1013432"/>
                </a:lnTo>
                <a:lnTo>
                  <a:pt x="0" y="101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4189" y="217554"/>
            <a:ext cx="624511" cy="930843"/>
          </a:xfrm>
          <a:custGeom>
            <a:avLst/>
            <a:gdLst/>
            <a:ahLst/>
            <a:cxnLst/>
            <a:rect l="l" t="t" r="r" b="b"/>
            <a:pathLst>
              <a:path w="624511" h="930843">
                <a:moveTo>
                  <a:pt x="0" y="0"/>
                </a:moveTo>
                <a:lnTo>
                  <a:pt x="624511" y="0"/>
                </a:lnTo>
                <a:lnTo>
                  <a:pt x="624511" y="930843"/>
                </a:lnTo>
                <a:lnTo>
                  <a:pt x="0" y="930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927" y="8484838"/>
            <a:ext cx="3660393" cy="1802162"/>
          </a:xfrm>
          <a:custGeom>
            <a:avLst/>
            <a:gdLst/>
            <a:ahLst/>
            <a:cxnLst/>
            <a:rect l="l" t="t" r="r" b="b"/>
            <a:pathLst>
              <a:path w="5548483" h="2612831">
                <a:moveTo>
                  <a:pt x="0" y="0"/>
                </a:moveTo>
                <a:lnTo>
                  <a:pt x="5548483" y="0"/>
                </a:lnTo>
                <a:lnTo>
                  <a:pt x="5548483" y="2612831"/>
                </a:lnTo>
                <a:lnTo>
                  <a:pt x="0" y="2612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" r="-1056" b="-34895"/>
            </a:stretch>
          </a:blipFill>
        </p:spPr>
        <p:txBody>
          <a:bodyPr/>
          <a:lstStyle/>
          <a:p>
            <a:endParaRPr lang="es-VE" dirty="0"/>
          </a:p>
        </p:txBody>
      </p:sp>
      <p:sp>
        <p:nvSpPr>
          <p:cNvPr id="9" name="Freeform 9"/>
          <p:cNvSpPr/>
          <p:nvPr/>
        </p:nvSpPr>
        <p:spPr>
          <a:xfrm>
            <a:off x="6302754" y="3144982"/>
            <a:ext cx="11006995" cy="6676178"/>
          </a:xfrm>
          <a:custGeom>
            <a:avLst/>
            <a:gdLst/>
            <a:ahLst/>
            <a:cxnLst/>
            <a:rect l="l" t="t" r="r" b="b"/>
            <a:pathLst>
              <a:path w="12503306" h="7515285">
                <a:moveTo>
                  <a:pt x="0" y="0"/>
                </a:moveTo>
                <a:lnTo>
                  <a:pt x="12503306" y="0"/>
                </a:lnTo>
                <a:lnTo>
                  <a:pt x="12503306" y="7515286"/>
                </a:lnTo>
                <a:lnTo>
                  <a:pt x="0" y="75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67767" y="362904"/>
            <a:ext cx="14279536" cy="77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5799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FILTRO DE DESAGÜE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53795" y="1392954"/>
            <a:ext cx="5102131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FILTRADO DE AGUA </a:t>
            </a:r>
          </a:p>
          <a:p>
            <a:pPr algn="ctr">
              <a:lnSpc>
                <a:spcPts val="2500"/>
              </a:lnSpc>
            </a:pPr>
            <a:r>
              <a:rPr lang="en-US" sz="2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(ANTES Y DESPUÉS)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FB642A3-B43B-B58B-9328-1F78EB8DD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367597"/>
              </p:ext>
            </p:extLst>
          </p:nvPr>
        </p:nvGraphicFramePr>
        <p:xfrm>
          <a:off x="716443" y="2247900"/>
          <a:ext cx="5199349" cy="449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7058">
                  <a:extLst>
                    <a:ext uri="{9D8B030D-6E8A-4147-A177-3AD203B41FA5}">
                      <a16:colId xmlns:a16="http://schemas.microsoft.com/office/drawing/2014/main" val="972488127"/>
                    </a:ext>
                  </a:extLst>
                </a:gridCol>
                <a:gridCol w="1733116">
                  <a:extLst>
                    <a:ext uri="{9D8B030D-6E8A-4147-A177-3AD203B41FA5}">
                      <a16:colId xmlns:a16="http://schemas.microsoft.com/office/drawing/2014/main" val="628050864"/>
                    </a:ext>
                  </a:extLst>
                </a:gridCol>
                <a:gridCol w="1959175">
                  <a:extLst>
                    <a:ext uri="{9D8B030D-6E8A-4147-A177-3AD203B41FA5}">
                      <a16:colId xmlns:a16="http://schemas.microsoft.com/office/drawing/2014/main" val="1477611042"/>
                    </a:ext>
                  </a:extLst>
                </a:gridCol>
              </a:tblGrid>
              <a:tr h="749300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 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FILTRO ANTES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FILTRO DESPUÉS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2813447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Malla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29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30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5154062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Seda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29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33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3782239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Licra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34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40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0701241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Algodón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33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 dirty="0">
                          <a:effectLst/>
                        </a:rPr>
                        <a:t>35</a:t>
                      </a:r>
                      <a:endParaRPr lang="es-V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7328310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Papel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29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 dirty="0">
                          <a:effectLst/>
                        </a:rPr>
                        <a:t>40</a:t>
                      </a:r>
                      <a:endParaRPr lang="es-V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079278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4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>
            <a:extLst>
              <a:ext uri="{FF2B5EF4-FFF2-40B4-BE49-F238E27FC236}">
                <a16:creationId xmlns:a16="http://schemas.microsoft.com/office/drawing/2014/main" id="{69CA101E-33DA-DD1B-5F1F-544EB25F53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069843" h="19069843">
                <a:moveTo>
                  <a:pt x="0" y="0"/>
                </a:moveTo>
                <a:lnTo>
                  <a:pt x="19069843" y="0"/>
                </a:lnTo>
                <a:lnTo>
                  <a:pt x="19069843" y="19069844"/>
                </a:lnTo>
                <a:lnTo>
                  <a:pt x="0" y="1906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864" y="1148397"/>
            <a:ext cx="17201343" cy="8908566"/>
            <a:chOff x="0" y="0"/>
            <a:chExt cx="936411" cy="484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6411" cy="484967"/>
            </a:xfrm>
            <a:custGeom>
              <a:avLst/>
              <a:gdLst/>
              <a:ahLst/>
              <a:cxnLst/>
              <a:rect l="l" t="t" r="r" b="b"/>
              <a:pathLst>
                <a:path w="936411" h="484967">
                  <a:moveTo>
                    <a:pt x="11702" y="0"/>
                  </a:moveTo>
                  <a:lnTo>
                    <a:pt x="924709" y="0"/>
                  </a:lnTo>
                  <a:cubicBezTo>
                    <a:pt x="927813" y="0"/>
                    <a:pt x="930789" y="1233"/>
                    <a:pt x="932984" y="3427"/>
                  </a:cubicBezTo>
                  <a:cubicBezTo>
                    <a:pt x="935178" y="5622"/>
                    <a:pt x="936411" y="8598"/>
                    <a:pt x="936411" y="11702"/>
                  </a:cubicBezTo>
                  <a:lnTo>
                    <a:pt x="936411" y="473265"/>
                  </a:lnTo>
                  <a:cubicBezTo>
                    <a:pt x="936411" y="479728"/>
                    <a:pt x="931172" y="484967"/>
                    <a:pt x="924709" y="484967"/>
                  </a:cubicBezTo>
                  <a:lnTo>
                    <a:pt x="11702" y="484967"/>
                  </a:lnTo>
                  <a:cubicBezTo>
                    <a:pt x="8598" y="484967"/>
                    <a:pt x="5622" y="483734"/>
                    <a:pt x="3427" y="481539"/>
                  </a:cubicBezTo>
                  <a:cubicBezTo>
                    <a:pt x="1233" y="479345"/>
                    <a:pt x="0" y="476368"/>
                    <a:pt x="0" y="473265"/>
                  </a:cubicBezTo>
                  <a:lnTo>
                    <a:pt x="0" y="11702"/>
                  </a:lnTo>
                  <a:cubicBezTo>
                    <a:pt x="0" y="8598"/>
                    <a:pt x="1233" y="5622"/>
                    <a:pt x="3427" y="3427"/>
                  </a:cubicBezTo>
                  <a:cubicBezTo>
                    <a:pt x="5622" y="1233"/>
                    <a:pt x="8598" y="0"/>
                    <a:pt x="1170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114594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36411" cy="523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451712" y="9043531"/>
            <a:ext cx="679921" cy="1013432"/>
          </a:xfrm>
          <a:custGeom>
            <a:avLst/>
            <a:gdLst/>
            <a:ahLst/>
            <a:cxnLst/>
            <a:rect l="l" t="t" r="r" b="b"/>
            <a:pathLst>
              <a:path w="679921" h="1013432">
                <a:moveTo>
                  <a:pt x="0" y="0"/>
                </a:moveTo>
                <a:lnTo>
                  <a:pt x="679920" y="0"/>
                </a:lnTo>
                <a:lnTo>
                  <a:pt x="679920" y="1013432"/>
                </a:lnTo>
                <a:lnTo>
                  <a:pt x="0" y="101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4189" y="217554"/>
            <a:ext cx="624511" cy="930843"/>
          </a:xfrm>
          <a:custGeom>
            <a:avLst/>
            <a:gdLst/>
            <a:ahLst/>
            <a:cxnLst/>
            <a:rect l="l" t="t" r="r" b="b"/>
            <a:pathLst>
              <a:path w="624511" h="930843">
                <a:moveTo>
                  <a:pt x="0" y="0"/>
                </a:moveTo>
                <a:lnTo>
                  <a:pt x="624511" y="0"/>
                </a:lnTo>
                <a:lnTo>
                  <a:pt x="624511" y="930843"/>
                </a:lnTo>
                <a:lnTo>
                  <a:pt x="0" y="930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5441" y="1990056"/>
            <a:ext cx="2021477" cy="2782872"/>
          </a:xfrm>
          <a:custGeom>
            <a:avLst/>
            <a:gdLst/>
            <a:ahLst/>
            <a:cxnLst/>
            <a:rect l="l" t="t" r="r" b="b"/>
            <a:pathLst>
              <a:path w="2021477" h="2782872">
                <a:moveTo>
                  <a:pt x="0" y="0"/>
                </a:moveTo>
                <a:lnTo>
                  <a:pt x="2021476" y="0"/>
                </a:lnTo>
                <a:lnTo>
                  <a:pt x="2021476" y="2782871"/>
                </a:lnTo>
                <a:lnTo>
                  <a:pt x="0" y="27828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24" r="-162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34979" y="1990056"/>
            <a:ext cx="2224383" cy="2782872"/>
          </a:xfrm>
          <a:custGeom>
            <a:avLst/>
            <a:gdLst/>
            <a:ahLst/>
            <a:cxnLst/>
            <a:rect l="l" t="t" r="r" b="b"/>
            <a:pathLst>
              <a:path w="2224383" h="2782872">
                <a:moveTo>
                  <a:pt x="0" y="0"/>
                </a:moveTo>
                <a:lnTo>
                  <a:pt x="2224383" y="0"/>
                </a:lnTo>
                <a:lnTo>
                  <a:pt x="2224383" y="2782871"/>
                </a:lnTo>
                <a:lnTo>
                  <a:pt x="0" y="27828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9259" r="-32568" b="-300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5441" y="5990157"/>
            <a:ext cx="2112727" cy="2816970"/>
          </a:xfrm>
          <a:custGeom>
            <a:avLst/>
            <a:gdLst/>
            <a:ahLst/>
            <a:cxnLst/>
            <a:rect l="l" t="t" r="r" b="b"/>
            <a:pathLst>
              <a:path w="2112727" h="2816970">
                <a:moveTo>
                  <a:pt x="0" y="0"/>
                </a:moveTo>
                <a:lnTo>
                  <a:pt x="2112727" y="0"/>
                </a:lnTo>
                <a:lnTo>
                  <a:pt x="2112727" y="2816969"/>
                </a:lnTo>
                <a:lnTo>
                  <a:pt x="0" y="28169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46635" y="5990157"/>
            <a:ext cx="2112727" cy="2816970"/>
          </a:xfrm>
          <a:custGeom>
            <a:avLst/>
            <a:gdLst/>
            <a:ahLst/>
            <a:cxnLst/>
            <a:rect l="l" t="t" r="r" b="b"/>
            <a:pathLst>
              <a:path w="2112727" h="2816970">
                <a:moveTo>
                  <a:pt x="0" y="0"/>
                </a:moveTo>
                <a:lnTo>
                  <a:pt x="2112727" y="0"/>
                </a:lnTo>
                <a:lnTo>
                  <a:pt x="2112727" y="2816969"/>
                </a:lnTo>
                <a:lnTo>
                  <a:pt x="0" y="28169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 flipH="1">
            <a:off x="7653388" y="1415380"/>
            <a:ext cx="0" cy="8447956"/>
          </a:xfrm>
          <a:prstGeom prst="line">
            <a:avLst/>
          </a:prstGeom>
          <a:ln w="38100" cap="flat">
            <a:solidFill>
              <a:srgbClr val="114594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8031921" y="1990056"/>
            <a:ext cx="1965370" cy="2229161"/>
          </a:xfrm>
          <a:custGeom>
            <a:avLst/>
            <a:gdLst/>
            <a:ahLst/>
            <a:cxnLst/>
            <a:rect l="l" t="t" r="r" b="b"/>
            <a:pathLst>
              <a:path w="1965370" h="2229161">
                <a:moveTo>
                  <a:pt x="0" y="0"/>
                </a:moveTo>
                <a:lnTo>
                  <a:pt x="1965370" y="0"/>
                </a:lnTo>
                <a:lnTo>
                  <a:pt x="1965370" y="2229161"/>
                </a:lnTo>
                <a:lnTo>
                  <a:pt x="0" y="22291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7555"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0141309" y="2296348"/>
            <a:ext cx="2516456" cy="1935503"/>
          </a:xfrm>
          <a:custGeom>
            <a:avLst/>
            <a:gdLst/>
            <a:ahLst/>
            <a:cxnLst/>
            <a:rect l="l" t="t" r="r" b="b"/>
            <a:pathLst>
              <a:path w="2516456" h="1935503">
                <a:moveTo>
                  <a:pt x="0" y="0"/>
                </a:moveTo>
                <a:lnTo>
                  <a:pt x="2516456" y="0"/>
                </a:lnTo>
                <a:lnTo>
                  <a:pt x="2516456" y="1935503"/>
                </a:lnTo>
                <a:lnTo>
                  <a:pt x="0" y="19355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9988" r="-6747"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2444951" y="2311360"/>
            <a:ext cx="2668572" cy="2025963"/>
          </a:xfrm>
          <a:custGeom>
            <a:avLst/>
            <a:gdLst/>
            <a:ahLst/>
            <a:cxnLst/>
            <a:rect l="l" t="t" r="r" b="b"/>
            <a:pathLst>
              <a:path w="2668572" h="2025963">
                <a:moveTo>
                  <a:pt x="0" y="0"/>
                </a:moveTo>
                <a:lnTo>
                  <a:pt x="2668571" y="0"/>
                </a:lnTo>
                <a:lnTo>
                  <a:pt x="2668571" y="2025963"/>
                </a:lnTo>
                <a:lnTo>
                  <a:pt x="0" y="20259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4073" t="-13106" r="-30913" b="-9135"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4660265" y="2424236"/>
            <a:ext cx="2728295" cy="1740489"/>
          </a:xfrm>
          <a:custGeom>
            <a:avLst/>
            <a:gdLst/>
            <a:ahLst/>
            <a:cxnLst/>
            <a:rect l="l" t="t" r="r" b="b"/>
            <a:pathLst>
              <a:path w="2728295" h="1740489">
                <a:moveTo>
                  <a:pt x="0" y="0"/>
                </a:moveTo>
                <a:lnTo>
                  <a:pt x="2728295" y="0"/>
                </a:lnTo>
                <a:lnTo>
                  <a:pt x="2728295" y="1740488"/>
                </a:lnTo>
                <a:lnTo>
                  <a:pt x="0" y="1740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1523" t="-8446" r="-15896" b="-2153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161315" y="5795218"/>
            <a:ext cx="1965370" cy="2532398"/>
          </a:xfrm>
          <a:custGeom>
            <a:avLst/>
            <a:gdLst/>
            <a:ahLst/>
            <a:cxnLst/>
            <a:rect l="l" t="t" r="r" b="b"/>
            <a:pathLst>
              <a:path w="1965370" h="2532398">
                <a:moveTo>
                  <a:pt x="0" y="0"/>
                </a:moveTo>
                <a:lnTo>
                  <a:pt x="1965370" y="0"/>
                </a:lnTo>
                <a:lnTo>
                  <a:pt x="1965370" y="2532398"/>
                </a:lnTo>
                <a:lnTo>
                  <a:pt x="0" y="2532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7931" b="-20040"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0685564" y="6175398"/>
            <a:ext cx="2532398" cy="1772039"/>
          </a:xfrm>
          <a:custGeom>
            <a:avLst/>
            <a:gdLst/>
            <a:ahLst/>
            <a:cxnLst/>
            <a:rect l="l" t="t" r="r" b="b"/>
            <a:pathLst>
              <a:path w="2532398" h="1772039">
                <a:moveTo>
                  <a:pt x="0" y="0"/>
                </a:moveTo>
                <a:lnTo>
                  <a:pt x="2532397" y="0"/>
                </a:lnTo>
                <a:lnTo>
                  <a:pt x="2532397" y="1772039"/>
                </a:lnTo>
                <a:lnTo>
                  <a:pt x="0" y="17720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3976" b="-7698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00646" y="5547628"/>
            <a:ext cx="3112109" cy="3961233"/>
          </a:xfrm>
          <a:custGeom>
            <a:avLst/>
            <a:gdLst/>
            <a:ahLst/>
            <a:cxnLst/>
            <a:rect l="l" t="t" r="r" b="b"/>
            <a:pathLst>
              <a:path w="3112109" h="3961233">
                <a:moveTo>
                  <a:pt x="0" y="0"/>
                </a:moveTo>
                <a:lnTo>
                  <a:pt x="3112109" y="0"/>
                </a:lnTo>
                <a:lnTo>
                  <a:pt x="3112109" y="3961232"/>
                </a:lnTo>
                <a:lnTo>
                  <a:pt x="0" y="396123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48494" r="-29077" b="-31787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767767" y="362904"/>
            <a:ext cx="14279536" cy="77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5799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FILTRO DE DESAGÜE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74603" y="1424905"/>
            <a:ext cx="2804633" cy="307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DESPUÉS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04438" y="1405855"/>
            <a:ext cx="2804633" cy="307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7433" y="8875911"/>
            <a:ext cx="5385001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Proceso de filtrado del agua del residuos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Tfp: 2: 30:49 horas/min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7275" y="5001527"/>
            <a:ext cx="557515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Agua con arena, papel y residuos de comida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Pfth:1885 gr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55996" y="4344243"/>
            <a:ext cx="2117219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Agua después del filtrado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36428" y="4617293"/>
            <a:ext cx="232621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malla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Pfth:173 gr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37782" y="4744352"/>
            <a:ext cx="1954436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seda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Pfth: 39 gr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154168" y="4715777"/>
            <a:ext cx="1961574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licra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Pfth: 61 gr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031921" y="8476926"/>
            <a:ext cx="232621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algodón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Pfth:47 gr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788653" y="8440281"/>
            <a:ext cx="2326218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Filtro de papel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Pfth: 54 gr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4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88917900-40B3-788F-CE6B-8B88168E575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069843" h="19069843">
                <a:moveTo>
                  <a:pt x="0" y="0"/>
                </a:moveTo>
                <a:lnTo>
                  <a:pt x="19069843" y="0"/>
                </a:lnTo>
                <a:lnTo>
                  <a:pt x="19069843" y="19069844"/>
                </a:lnTo>
                <a:lnTo>
                  <a:pt x="0" y="1906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3329" y="1148397"/>
            <a:ext cx="17201343" cy="8908566"/>
            <a:chOff x="0" y="0"/>
            <a:chExt cx="936411" cy="484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6411" cy="484967"/>
            </a:xfrm>
            <a:custGeom>
              <a:avLst/>
              <a:gdLst/>
              <a:ahLst/>
              <a:cxnLst/>
              <a:rect l="l" t="t" r="r" b="b"/>
              <a:pathLst>
                <a:path w="936411" h="484967">
                  <a:moveTo>
                    <a:pt x="11702" y="0"/>
                  </a:moveTo>
                  <a:lnTo>
                    <a:pt x="924709" y="0"/>
                  </a:lnTo>
                  <a:cubicBezTo>
                    <a:pt x="927813" y="0"/>
                    <a:pt x="930789" y="1233"/>
                    <a:pt x="932984" y="3427"/>
                  </a:cubicBezTo>
                  <a:cubicBezTo>
                    <a:pt x="935178" y="5622"/>
                    <a:pt x="936411" y="8598"/>
                    <a:pt x="936411" y="11702"/>
                  </a:cubicBezTo>
                  <a:lnTo>
                    <a:pt x="936411" y="473265"/>
                  </a:lnTo>
                  <a:cubicBezTo>
                    <a:pt x="936411" y="479728"/>
                    <a:pt x="931172" y="484967"/>
                    <a:pt x="924709" y="484967"/>
                  </a:cubicBezTo>
                  <a:lnTo>
                    <a:pt x="11702" y="484967"/>
                  </a:lnTo>
                  <a:cubicBezTo>
                    <a:pt x="8598" y="484967"/>
                    <a:pt x="5622" y="483734"/>
                    <a:pt x="3427" y="481539"/>
                  </a:cubicBezTo>
                  <a:cubicBezTo>
                    <a:pt x="1233" y="479345"/>
                    <a:pt x="0" y="476368"/>
                    <a:pt x="0" y="473265"/>
                  </a:cubicBezTo>
                  <a:lnTo>
                    <a:pt x="0" y="11702"/>
                  </a:lnTo>
                  <a:cubicBezTo>
                    <a:pt x="0" y="8598"/>
                    <a:pt x="1233" y="5622"/>
                    <a:pt x="3427" y="3427"/>
                  </a:cubicBezTo>
                  <a:cubicBezTo>
                    <a:pt x="5622" y="1233"/>
                    <a:pt x="8598" y="0"/>
                    <a:pt x="1170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114594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36411" cy="523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451712" y="9043531"/>
            <a:ext cx="679921" cy="1013432"/>
          </a:xfrm>
          <a:custGeom>
            <a:avLst/>
            <a:gdLst/>
            <a:ahLst/>
            <a:cxnLst/>
            <a:rect l="l" t="t" r="r" b="b"/>
            <a:pathLst>
              <a:path w="679921" h="1013432">
                <a:moveTo>
                  <a:pt x="0" y="0"/>
                </a:moveTo>
                <a:lnTo>
                  <a:pt x="679920" y="0"/>
                </a:lnTo>
                <a:lnTo>
                  <a:pt x="679920" y="1013432"/>
                </a:lnTo>
                <a:lnTo>
                  <a:pt x="0" y="101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4189" y="217554"/>
            <a:ext cx="624511" cy="930843"/>
          </a:xfrm>
          <a:custGeom>
            <a:avLst/>
            <a:gdLst/>
            <a:ahLst/>
            <a:cxnLst/>
            <a:rect l="l" t="t" r="r" b="b"/>
            <a:pathLst>
              <a:path w="624511" h="930843">
                <a:moveTo>
                  <a:pt x="0" y="0"/>
                </a:moveTo>
                <a:lnTo>
                  <a:pt x="624511" y="0"/>
                </a:lnTo>
                <a:lnTo>
                  <a:pt x="624511" y="930843"/>
                </a:lnTo>
                <a:lnTo>
                  <a:pt x="0" y="930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6072" y="8433755"/>
            <a:ext cx="5502274" cy="1938863"/>
          </a:xfrm>
          <a:custGeom>
            <a:avLst/>
            <a:gdLst/>
            <a:ahLst/>
            <a:cxnLst/>
            <a:rect l="l" t="t" r="r" b="b"/>
            <a:pathLst>
              <a:path w="5548483" h="2612831">
                <a:moveTo>
                  <a:pt x="0" y="0"/>
                </a:moveTo>
                <a:lnTo>
                  <a:pt x="5548483" y="0"/>
                </a:lnTo>
                <a:lnTo>
                  <a:pt x="5548483" y="2612831"/>
                </a:lnTo>
                <a:lnTo>
                  <a:pt x="0" y="2612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" r="-840" b="-3476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243692" y="3466540"/>
            <a:ext cx="10812384" cy="6083707"/>
          </a:xfrm>
          <a:custGeom>
            <a:avLst/>
            <a:gdLst/>
            <a:ahLst/>
            <a:cxnLst/>
            <a:rect l="l" t="t" r="r" b="b"/>
            <a:pathLst>
              <a:path w="12236534" h="7354938">
                <a:moveTo>
                  <a:pt x="0" y="0"/>
                </a:moveTo>
                <a:lnTo>
                  <a:pt x="12236534" y="0"/>
                </a:lnTo>
                <a:lnTo>
                  <a:pt x="12236534" y="7354938"/>
                </a:lnTo>
                <a:lnTo>
                  <a:pt x="0" y="7354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67767" y="362904"/>
            <a:ext cx="14279536" cy="77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5799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FILTRO DE DESAGÜE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12360" y="1537928"/>
            <a:ext cx="5385001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FILTRADO DE AGUA </a:t>
            </a:r>
          </a:p>
          <a:p>
            <a:pPr algn="ctr">
              <a:lnSpc>
                <a:spcPts val="2500"/>
              </a:lnSpc>
            </a:pPr>
            <a:r>
              <a:rPr lang="en-US" sz="2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(ANTES Y DESPUÉS)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1A46066-BE70-A1BB-C8AD-BFC5F182B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752765"/>
              </p:ext>
            </p:extLst>
          </p:nvPr>
        </p:nvGraphicFramePr>
        <p:xfrm>
          <a:off x="710998" y="1911912"/>
          <a:ext cx="5385001" cy="3917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2411">
                  <a:extLst>
                    <a:ext uri="{9D8B030D-6E8A-4147-A177-3AD203B41FA5}">
                      <a16:colId xmlns:a16="http://schemas.microsoft.com/office/drawing/2014/main" val="437389264"/>
                    </a:ext>
                  </a:extLst>
                </a:gridCol>
                <a:gridCol w="1923214">
                  <a:extLst>
                    <a:ext uri="{9D8B030D-6E8A-4147-A177-3AD203B41FA5}">
                      <a16:colId xmlns:a16="http://schemas.microsoft.com/office/drawing/2014/main" val="3792449554"/>
                    </a:ext>
                  </a:extLst>
                </a:gridCol>
                <a:gridCol w="2019376">
                  <a:extLst>
                    <a:ext uri="{9D8B030D-6E8A-4147-A177-3AD203B41FA5}">
                      <a16:colId xmlns:a16="http://schemas.microsoft.com/office/drawing/2014/main" val="229845361"/>
                    </a:ext>
                  </a:extLst>
                </a:gridCol>
              </a:tblGrid>
              <a:tr h="652898">
                <a:tc>
                  <a:txBody>
                    <a:bodyPr/>
                    <a:lstStyle/>
                    <a:p>
                      <a:pPr algn="l" fontAlgn="b"/>
                      <a:r>
                        <a:rPr lang="es-VE" sz="1100" u="none" strike="noStrike">
                          <a:effectLst/>
                        </a:rPr>
                        <a:t> 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VE" sz="1100" u="none" strike="noStrike">
                          <a:effectLst/>
                        </a:rPr>
                        <a:t>FILTRO ANTES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VE" sz="1100" u="none" strike="noStrike">
                          <a:effectLst/>
                        </a:rPr>
                        <a:t>FILTRO DESPUÉS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0138038"/>
                  </a:ext>
                </a:extLst>
              </a:tr>
              <a:tr h="652898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Malla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VE" sz="1100" u="none" strike="noStrike">
                          <a:effectLst/>
                        </a:rPr>
                        <a:t>29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VE" sz="1100" u="none" strike="noStrike">
                          <a:effectLst/>
                        </a:rPr>
                        <a:t>173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6893717"/>
                  </a:ext>
                </a:extLst>
              </a:tr>
              <a:tr h="652898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Seda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VE" sz="1100" u="none" strike="noStrike" dirty="0">
                          <a:effectLst/>
                        </a:rPr>
                        <a:t>29</a:t>
                      </a:r>
                      <a:endParaRPr lang="es-V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VE" sz="1100" u="none" strike="noStrike" dirty="0">
                          <a:effectLst/>
                        </a:rPr>
                        <a:t>39</a:t>
                      </a:r>
                      <a:endParaRPr lang="es-V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712830"/>
                  </a:ext>
                </a:extLst>
              </a:tr>
              <a:tr h="652898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Licra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VE" sz="1100" u="none" strike="noStrike">
                          <a:effectLst/>
                        </a:rPr>
                        <a:t>34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VE" sz="1100" u="none" strike="noStrike">
                          <a:effectLst/>
                        </a:rPr>
                        <a:t>61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5994669"/>
                  </a:ext>
                </a:extLst>
              </a:tr>
              <a:tr h="652898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Algodón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VE" sz="1100" u="none" strike="noStrike">
                          <a:effectLst/>
                        </a:rPr>
                        <a:t>33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VE" sz="1100" u="none" strike="noStrike">
                          <a:effectLst/>
                        </a:rPr>
                        <a:t>47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22184"/>
                  </a:ext>
                </a:extLst>
              </a:tr>
              <a:tr h="652898">
                <a:tc>
                  <a:txBody>
                    <a:bodyPr/>
                    <a:lstStyle/>
                    <a:p>
                      <a:pPr algn="ctr" fontAlgn="ctr"/>
                      <a:r>
                        <a:rPr lang="es-VE" sz="1100" u="none" strike="noStrike">
                          <a:effectLst/>
                        </a:rPr>
                        <a:t>Papel</a:t>
                      </a:r>
                      <a:endParaRPr lang="es-V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VE" sz="1100" u="none" strike="noStrike">
                          <a:effectLst/>
                        </a:rPr>
                        <a:t>29</a:t>
                      </a:r>
                      <a:endParaRPr lang="es-V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VE" sz="1100" u="none" strike="noStrike" dirty="0">
                          <a:effectLst/>
                        </a:rPr>
                        <a:t>54</a:t>
                      </a:r>
                      <a:endParaRPr lang="es-V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659026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64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EF6A6190-EC7E-3994-4E8C-5971E30C12C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069843" h="19069843">
                <a:moveTo>
                  <a:pt x="0" y="0"/>
                </a:moveTo>
                <a:lnTo>
                  <a:pt x="19069843" y="0"/>
                </a:lnTo>
                <a:lnTo>
                  <a:pt x="19069843" y="19069844"/>
                </a:lnTo>
                <a:lnTo>
                  <a:pt x="0" y="19069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864" y="1148397"/>
            <a:ext cx="17201343" cy="8908566"/>
            <a:chOff x="0" y="0"/>
            <a:chExt cx="936411" cy="4849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36411" cy="484967"/>
            </a:xfrm>
            <a:custGeom>
              <a:avLst/>
              <a:gdLst/>
              <a:ahLst/>
              <a:cxnLst/>
              <a:rect l="l" t="t" r="r" b="b"/>
              <a:pathLst>
                <a:path w="936411" h="484967">
                  <a:moveTo>
                    <a:pt x="11702" y="0"/>
                  </a:moveTo>
                  <a:lnTo>
                    <a:pt x="924709" y="0"/>
                  </a:lnTo>
                  <a:cubicBezTo>
                    <a:pt x="927813" y="0"/>
                    <a:pt x="930789" y="1233"/>
                    <a:pt x="932984" y="3427"/>
                  </a:cubicBezTo>
                  <a:cubicBezTo>
                    <a:pt x="935178" y="5622"/>
                    <a:pt x="936411" y="8598"/>
                    <a:pt x="936411" y="11702"/>
                  </a:cubicBezTo>
                  <a:lnTo>
                    <a:pt x="936411" y="473265"/>
                  </a:lnTo>
                  <a:cubicBezTo>
                    <a:pt x="936411" y="479728"/>
                    <a:pt x="931172" y="484967"/>
                    <a:pt x="924709" y="484967"/>
                  </a:cubicBezTo>
                  <a:lnTo>
                    <a:pt x="11702" y="484967"/>
                  </a:lnTo>
                  <a:cubicBezTo>
                    <a:pt x="8598" y="484967"/>
                    <a:pt x="5622" y="483734"/>
                    <a:pt x="3427" y="481539"/>
                  </a:cubicBezTo>
                  <a:cubicBezTo>
                    <a:pt x="1233" y="479345"/>
                    <a:pt x="0" y="476368"/>
                    <a:pt x="0" y="473265"/>
                  </a:cubicBezTo>
                  <a:lnTo>
                    <a:pt x="0" y="11702"/>
                  </a:lnTo>
                  <a:cubicBezTo>
                    <a:pt x="0" y="8598"/>
                    <a:pt x="1233" y="5622"/>
                    <a:pt x="3427" y="3427"/>
                  </a:cubicBezTo>
                  <a:cubicBezTo>
                    <a:pt x="5622" y="1233"/>
                    <a:pt x="8598" y="0"/>
                    <a:pt x="1170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114594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36411" cy="523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451712" y="9043531"/>
            <a:ext cx="679921" cy="1013432"/>
          </a:xfrm>
          <a:custGeom>
            <a:avLst/>
            <a:gdLst/>
            <a:ahLst/>
            <a:cxnLst/>
            <a:rect l="l" t="t" r="r" b="b"/>
            <a:pathLst>
              <a:path w="679921" h="1013432">
                <a:moveTo>
                  <a:pt x="0" y="0"/>
                </a:moveTo>
                <a:lnTo>
                  <a:pt x="679920" y="0"/>
                </a:lnTo>
                <a:lnTo>
                  <a:pt x="679920" y="1013432"/>
                </a:lnTo>
                <a:lnTo>
                  <a:pt x="0" y="1013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4189" y="217554"/>
            <a:ext cx="624511" cy="930843"/>
          </a:xfrm>
          <a:custGeom>
            <a:avLst/>
            <a:gdLst/>
            <a:ahLst/>
            <a:cxnLst/>
            <a:rect l="l" t="t" r="r" b="b"/>
            <a:pathLst>
              <a:path w="624511" h="930843">
                <a:moveTo>
                  <a:pt x="0" y="0"/>
                </a:moveTo>
                <a:lnTo>
                  <a:pt x="624511" y="0"/>
                </a:lnTo>
                <a:lnTo>
                  <a:pt x="624511" y="930843"/>
                </a:lnTo>
                <a:lnTo>
                  <a:pt x="0" y="930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H="1">
            <a:off x="7653388" y="1415380"/>
            <a:ext cx="0" cy="8447956"/>
          </a:xfrm>
          <a:prstGeom prst="line">
            <a:avLst/>
          </a:prstGeom>
          <a:ln w="38100" cap="flat">
            <a:solidFill>
              <a:srgbClr val="114594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2238986" y="3889485"/>
            <a:ext cx="4296904" cy="2493570"/>
          </a:xfrm>
          <a:custGeom>
            <a:avLst/>
            <a:gdLst/>
            <a:ahLst/>
            <a:cxnLst/>
            <a:rect l="l" t="t" r="r" b="b"/>
            <a:pathLst>
              <a:path w="4296904" h="2493570">
                <a:moveTo>
                  <a:pt x="0" y="0"/>
                </a:moveTo>
                <a:lnTo>
                  <a:pt x="4296904" y="0"/>
                </a:lnTo>
                <a:lnTo>
                  <a:pt x="4296904" y="2493570"/>
                </a:lnTo>
                <a:lnTo>
                  <a:pt x="0" y="24935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824" t="-17103" r="-11343" b="-4520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62889" y="1645297"/>
            <a:ext cx="2982310" cy="2244189"/>
          </a:xfrm>
          <a:custGeom>
            <a:avLst/>
            <a:gdLst/>
            <a:ahLst/>
            <a:cxnLst/>
            <a:rect l="l" t="t" r="r" b="b"/>
            <a:pathLst>
              <a:path w="2982310" h="2244189">
                <a:moveTo>
                  <a:pt x="0" y="0"/>
                </a:moveTo>
                <a:lnTo>
                  <a:pt x="2982310" y="0"/>
                </a:lnTo>
                <a:lnTo>
                  <a:pt x="2982310" y="2244188"/>
                </a:lnTo>
                <a:lnTo>
                  <a:pt x="0" y="22441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13573" y="6527458"/>
            <a:ext cx="2462354" cy="3289781"/>
          </a:xfrm>
          <a:custGeom>
            <a:avLst/>
            <a:gdLst/>
            <a:ahLst/>
            <a:cxnLst/>
            <a:rect l="l" t="t" r="r" b="b"/>
            <a:pathLst>
              <a:path w="2462354" h="3289781">
                <a:moveTo>
                  <a:pt x="0" y="0"/>
                </a:moveTo>
                <a:lnTo>
                  <a:pt x="2462354" y="0"/>
                </a:lnTo>
                <a:lnTo>
                  <a:pt x="2462354" y="3289781"/>
                </a:lnTo>
                <a:lnTo>
                  <a:pt x="0" y="32897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68" r="-26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9524" y="5602680"/>
            <a:ext cx="2906110" cy="4016550"/>
          </a:xfrm>
          <a:custGeom>
            <a:avLst/>
            <a:gdLst/>
            <a:ahLst/>
            <a:cxnLst/>
            <a:rect l="l" t="t" r="r" b="b"/>
            <a:pathLst>
              <a:path w="2906110" h="4016550">
                <a:moveTo>
                  <a:pt x="0" y="0"/>
                </a:moveTo>
                <a:lnTo>
                  <a:pt x="2906110" y="0"/>
                </a:lnTo>
                <a:lnTo>
                  <a:pt x="2906110" y="4016550"/>
                </a:lnTo>
                <a:lnTo>
                  <a:pt x="0" y="4016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28628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1728585" y="1276236"/>
            <a:ext cx="2244189" cy="2982310"/>
          </a:xfrm>
          <a:custGeom>
            <a:avLst/>
            <a:gdLst/>
            <a:ahLst/>
            <a:cxnLst/>
            <a:rect l="l" t="t" r="r" b="b"/>
            <a:pathLst>
              <a:path w="2244189" h="2982310">
                <a:moveTo>
                  <a:pt x="0" y="0"/>
                </a:moveTo>
                <a:lnTo>
                  <a:pt x="2244189" y="0"/>
                </a:lnTo>
                <a:lnTo>
                  <a:pt x="2244189" y="2982310"/>
                </a:lnTo>
                <a:lnTo>
                  <a:pt x="0" y="29823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5534431" y="1347333"/>
            <a:ext cx="833549" cy="3001012"/>
          </a:xfrm>
          <a:custGeom>
            <a:avLst/>
            <a:gdLst/>
            <a:ahLst/>
            <a:cxnLst/>
            <a:rect l="l" t="t" r="r" b="b"/>
            <a:pathLst>
              <a:path w="833549" h="3001012">
                <a:moveTo>
                  <a:pt x="0" y="0"/>
                </a:moveTo>
                <a:lnTo>
                  <a:pt x="833549" y="0"/>
                </a:lnTo>
                <a:lnTo>
                  <a:pt x="833549" y="3001012"/>
                </a:lnTo>
                <a:lnTo>
                  <a:pt x="0" y="30010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90441" b="-720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062889" y="5602680"/>
            <a:ext cx="2982310" cy="3963203"/>
          </a:xfrm>
          <a:custGeom>
            <a:avLst/>
            <a:gdLst/>
            <a:ahLst/>
            <a:cxnLst/>
            <a:rect l="l" t="t" r="r" b="b"/>
            <a:pathLst>
              <a:path w="2982310" h="3963203">
                <a:moveTo>
                  <a:pt x="0" y="0"/>
                </a:moveTo>
                <a:lnTo>
                  <a:pt x="2982310" y="0"/>
                </a:lnTo>
                <a:lnTo>
                  <a:pt x="2982310" y="3963203"/>
                </a:lnTo>
                <a:lnTo>
                  <a:pt x="0" y="39632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767767" y="362904"/>
            <a:ext cx="14279536" cy="77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5799">
                <a:solidFill>
                  <a:srgbClr val="FFFFFF"/>
                </a:solidFill>
                <a:latin typeface="Bobby Jones Soft"/>
                <a:ea typeface="Bobby Jones Soft"/>
                <a:cs typeface="Bobby Jones Soft"/>
                <a:sym typeface="Bobby Jones Soft"/>
              </a:rPr>
              <a:t>FILTRO DEl agua potable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0150" y="1469184"/>
            <a:ext cx="4909589" cy="224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Materiales para realizar el experimento:</a:t>
            </a:r>
          </a:p>
          <a:p>
            <a:pPr marL="431801" lvl="1" indent="-215900" algn="l">
              <a:lnSpc>
                <a:spcPts val="25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Carbón activado.</a:t>
            </a:r>
          </a:p>
          <a:p>
            <a:pPr marL="431801" lvl="1" indent="-215900" algn="l">
              <a:lnSpc>
                <a:spcPts val="25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Tira de tela blanca.</a:t>
            </a:r>
          </a:p>
          <a:p>
            <a:pPr marL="431801" lvl="1" indent="-215900" algn="l">
              <a:lnSpc>
                <a:spcPts val="25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Algodón.</a:t>
            </a:r>
          </a:p>
          <a:p>
            <a:pPr marL="431801" lvl="1" indent="-215900" algn="l">
              <a:lnSpc>
                <a:spcPts val="25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Frascos de vidrio transparente.</a:t>
            </a:r>
          </a:p>
          <a:p>
            <a:pPr marL="431801" lvl="1" indent="-215900" algn="l">
              <a:lnSpc>
                <a:spcPts val="25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Cuaderno y bolígrafo.</a:t>
            </a:r>
          </a:p>
          <a:p>
            <a:pPr marL="431801" lvl="1" indent="-215900" algn="l">
              <a:lnSpc>
                <a:spcPts val="25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Fregadero.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226912" y="4012840"/>
            <a:ext cx="2654264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corta la tira con las medidas establecidas 50x5 cm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77382" y="4012840"/>
            <a:ext cx="4475686" cy="98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coloca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algodón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carbón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activado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para luego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hacerse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pelotica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colocarla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fregadero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750022" y="6897645"/>
            <a:ext cx="2402368" cy="130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coloca la tira en el fregadero y se toma la primera muestra de agua</a:t>
            </a: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4B168EFB-C598-85CC-2F90-D59BC71992EF}"/>
              </a:ext>
            </a:extLst>
          </p:cNvPr>
          <p:cNvSpPr txBox="1"/>
          <p:nvPr/>
        </p:nvSpPr>
        <p:spPr>
          <a:xfrm>
            <a:off x="1014866" y="7061114"/>
            <a:ext cx="3358930" cy="222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00"/>
              </a:lnSpc>
            </a:pPr>
            <a:r>
              <a:rPr lang="es-VE" sz="2000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fregadero ya trae su filtro donde queda todas las partículas de suciedad que el agua trae. </a:t>
            </a:r>
            <a:r>
              <a:rPr lang="es-VE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 que el agua que se consume es por un tanque de agua que tengo en la casa.</a:t>
            </a:r>
            <a:endParaRPr lang="es-VE" sz="2000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701</Words>
  <Application>Microsoft Office PowerPoint</Application>
  <PresentationFormat>Personalizado</PresentationFormat>
  <Paragraphs>134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Bobby Jones Soft</vt:lpstr>
      <vt:lpstr>Arial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Filtro del agua- ALICIA ALCALÁ</dc:title>
  <cp:lastModifiedBy>W-10</cp:lastModifiedBy>
  <cp:revision>8</cp:revision>
  <dcterms:created xsi:type="dcterms:W3CDTF">2006-08-16T00:00:00Z</dcterms:created>
  <dcterms:modified xsi:type="dcterms:W3CDTF">2025-02-04T10:16:15Z</dcterms:modified>
  <dc:identifier>DAGduKUpqQg</dc:identifier>
</cp:coreProperties>
</file>