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2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88E190-ADB3-4299-98E8-DA9E71407BE5}" type="datetimeFigureOut">
              <a:rPr lang="es-VE" smtClean="0"/>
              <a:t>04/02/2025</a:t>
            </a:fld>
            <a:endParaRPr lang="es-V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V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4505C4-1A27-4A86-94AA-7DE2A4083633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63080" y="188640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b="1" dirty="0" smtClean="0">
                <a:latin typeface="Comic Sans MS" pitchFamily="66" charset="0"/>
                <a:cs typeface="Arial" pitchFamily="34" charset="0"/>
              </a:rPr>
              <a:t>REPÚBLICA</a:t>
            </a:r>
            <a:r>
              <a:rPr lang="es-VE" sz="20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es-VE" sz="2000" b="1" dirty="0" smtClean="0">
                <a:latin typeface="Comic Sans MS" pitchFamily="66" charset="0"/>
                <a:cs typeface="Arial" pitchFamily="34" charset="0"/>
              </a:rPr>
              <a:t>BOLIVARIANA DE VENEZUELA</a:t>
            </a:r>
            <a:endParaRPr lang="es-VE" sz="2000" dirty="0" smtClean="0">
              <a:latin typeface="Comic Sans MS" pitchFamily="66" charset="0"/>
              <a:cs typeface="Arial" pitchFamily="34" charset="0"/>
            </a:endParaRPr>
          </a:p>
          <a:p>
            <a:pPr algn="ctr"/>
            <a:r>
              <a:rPr lang="es-VE" sz="2000" b="1" dirty="0" smtClean="0">
                <a:latin typeface="Comic Sans MS" pitchFamily="66" charset="0"/>
                <a:cs typeface="Arial" pitchFamily="34" charset="0"/>
              </a:rPr>
              <a:t>UNIVERSIDAD NACIONAL EXPERIMENTAL DE GUAYANA</a:t>
            </a:r>
            <a:endParaRPr lang="es-VE" sz="2000" dirty="0" smtClean="0">
              <a:latin typeface="Comic Sans MS" pitchFamily="66" charset="0"/>
              <a:cs typeface="Arial" pitchFamily="34" charset="0"/>
            </a:endParaRPr>
          </a:p>
          <a:p>
            <a:pPr algn="ctr"/>
            <a:r>
              <a:rPr lang="es-VE" sz="2000" b="1" dirty="0" smtClean="0">
                <a:latin typeface="Comic Sans MS" pitchFamily="66" charset="0"/>
                <a:cs typeface="Arial" pitchFamily="34" charset="0"/>
              </a:rPr>
              <a:t>VICE-RECTORADO ACADÉMICO</a:t>
            </a:r>
            <a:endParaRPr lang="es-VE" sz="2000" dirty="0" smtClean="0">
              <a:latin typeface="Comic Sans MS" pitchFamily="66" charset="0"/>
              <a:cs typeface="Arial" pitchFamily="34" charset="0"/>
            </a:endParaRPr>
          </a:p>
          <a:p>
            <a:pPr algn="ctr"/>
            <a:r>
              <a:rPr lang="es-VE" sz="2000" b="1" dirty="0" smtClean="0">
                <a:latin typeface="Comic Sans MS" pitchFamily="66" charset="0"/>
                <a:cs typeface="Arial" pitchFamily="34" charset="0"/>
              </a:rPr>
              <a:t>INGENERÍA INDUSTRIAL</a:t>
            </a:r>
            <a:endParaRPr lang="es-VE" sz="2000" dirty="0" smtClean="0">
              <a:latin typeface="Comic Sans MS" pitchFamily="66" charset="0"/>
              <a:cs typeface="Arial" pitchFamily="34" charset="0"/>
            </a:endParaRPr>
          </a:p>
          <a:p>
            <a:pPr algn="ctr"/>
            <a:r>
              <a:rPr lang="es-VE" sz="2000" b="1" dirty="0" smtClean="0">
                <a:latin typeface="Comic Sans MS" pitchFamily="66" charset="0"/>
                <a:cs typeface="Arial" pitchFamily="34" charset="0"/>
              </a:rPr>
              <a:t>INGENIERIA DEL AMBIENTE</a:t>
            </a:r>
            <a:endParaRPr lang="es-VE" sz="20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504" y="3140968"/>
            <a:ext cx="921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CONTROL Y EVALUACION DE LA CONTAMINACION DEL AGUA</a:t>
            </a:r>
            <a:endParaRPr lang="es-VE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208912" cy="100811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s-VE" sz="8000" b="1" dirty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Docente</a:t>
            </a:r>
            <a:r>
              <a:rPr lang="es-VE" sz="80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:         		    Alumno:</a:t>
            </a:r>
          </a:p>
          <a:p>
            <a:pPr algn="l"/>
            <a:r>
              <a:rPr lang="es-VE" sz="80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Arlenis Crespo			    Samuel Muñoz C.i:28.459.917</a:t>
            </a:r>
          </a:p>
          <a:p>
            <a:pPr algn="l"/>
            <a:endParaRPr lang="es-VE" sz="8000" b="1" dirty="0" smtClean="0">
              <a:solidFill>
                <a:schemeClr val="tx1"/>
              </a:solidFill>
              <a:latin typeface="Comic Sans MS" pitchFamily="66" charset="0"/>
              <a:cs typeface="Arial" pitchFamily="34" charset="0"/>
            </a:endParaRPr>
          </a:p>
          <a:p>
            <a:pPr algn="ctr"/>
            <a:r>
              <a:rPr lang="es-VE" sz="80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Ciudad Guayana, febrero de 2025</a:t>
            </a:r>
          </a:p>
          <a:p>
            <a:pPr algn="l"/>
            <a:endParaRPr lang="es-VE" sz="1400" b="1" dirty="0" smtClean="0">
              <a:solidFill>
                <a:schemeClr val="tx1"/>
              </a:solidFill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7" name="Picture 2" descr="UNEGInforma">
            <a:extLst>
              <a:ext uri="{FF2B5EF4-FFF2-40B4-BE49-F238E27FC236}">
                <a16:creationId xmlns:a16="http://schemas.microsoft.com/office/drawing/2014/main" xmlns="" id="{3DCAD864-A02D-C176-98DC-99471D30A0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899" t="20571" r="20720" b="19658"/>
          <a:stretch/>
        </p:blipFill>
        <p:spPr bwMode="auto">
          <a:xfrm>
            <a:off x="179513" y="332657"/>
            <a:ext cx="1008112" cy="108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16632"/>
            <a:ext cx="6552728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s-VE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Experimento 2: Medición de la calidad del agua potable</a:t>
            </a:r>
            <a:r>
              <a:rPr lang="es-VE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79512" y="404664"/>
            <a:ext cx="61206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000" dirty="0" smtClean="0">
                <a:latin typeface="Comic Sans MS" pitchFamily="66" charset="0"/>
              </a:rPr>
              <a:t>El análisis de agua potable es esencial para detectar y eliminar contaminantes que podrían afectar a la salud. Al analizar la calidad del agua, aseguramos que cada gota que llega a tu hogar cumple con los más estrictos estándares de seguridad y salubridad.</a:t>
            </a:r>
          </a:p>
          <a:p>
            <a:r>
              <a:rPr lang="es-VE" sz="2000" dirty="0" smtClean="0">
                <a:latin typeface="Comic Sans MS" pitchFamily="66" charset="0"/>
              </a:rPr>
              <a:t>El siguiente experimento se realizo en el sector de Primero de Mayo, San Félix con el fin de medir la calidad de agua que se suministraba a esa zona y si era apta para consumo humano</a:t>
            </a:r>
            <a:endParaRPr lang="es-VE" sz="2000" dirty="0" smtClean="0">
              <a:latin typeface="Comic Sans MS" pitchFamily="66" charset="0"/>
            </a:endParaRPr>
          </a:p>
          <a:p>
            <a:endParaRPr lang="es-VE" sz="2000" dirty="0" smtClean="0">
              <a:latin typeface="Comic Sans MS" pitchFamily="66" charset="0"/>
            </a:endParaRPr>
          </a:p>
          <a:p>
            <a:r>
              <a:rPr lang="es-VE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 Beneficios de un Servicio de Análisis del Agua</a:t>
            </a:r>
          </a:p>
          <a:p>
            <a:pPr>
              <a:buFont typeface="Arial" pitchFamily="34" charset="0"/>
              <a:buChar char="•"/>
            </a:pPr>
            <a:r>
              <a:rPr lang="es-VE" sz="2000" dirty="0" smtClean="0">
                <a:latin typeface="Comic Sans MS" pitchFamily="66" charset="0"/>
              </a:rPr>
              <a:t>Protección de la Salud: Identificación y eliminación de contaminantes.</a:t>
            </a:r>
          </a:p>
          <a:p>
            <a:pPr>
              <a:buFont typeface="Arial" pitchFamily="34" charset="0"/>
              <a:buChar char="•"/>
            </a:pPr>
            <a:r>
              <a:rPr lang="es-VE" sz="2000" dirty="0" smtClean="0">
                <a:latin typeface="Comic Sans MS" pitchFamily="66" charset="0"/>
              </a:rPr>
              <a:t>Cumplimiento Normativo: Aseguramos que el agua cumple con la normativa vigente en el entorno analizado.</a:t>
            </a:r>
          </a:p>
          <a:p>
            <a:pPr>
              <a:buFont typeface="Arial" pitchFamily="34" charset="0"/>
              <a:buChar char="•"/>
            </a:pPr>
            <a:r>
              <a:rPr lang="es-VE" sz="2000" dirty="0" smtClean="0">
                <a:latin typeface="Comic Sans MS" pitchFamily="66" charset="0"/>
              </a:rPr>
              <a:t>Tranquilidad: Garantía de que el agua que se destina al consumo humano es segura y pura.</a:t>
            </a:r>
            <a:endParaRPr lang="es-VE" sz="2000" dirty="0">
              <a:latin typeface="Comic Sans MS" pitchFamily="66" charset="0"/>
            </a:endParaRPr>
          </a:p>
        </p:txBody>
      </p:sp>
      <p:pic>
        <p:nvPicPr>
          <p:cNvPr id="1026" name="Picture 2" descr="La calidad del agua y su importancia - AGQ Labs Españ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052736"/>
            <a:ext cx="2592288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Parámetros físicos de calidad del agua: ¿Cuáles son los más importantes en  el consumo humano? - Acons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236979"/>
            <a:ext cx="2627784" cy="1751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0"/>
            <a:ext cx="2839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20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Materiales a utilizar: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51520" y="404664"/>
            <a:ext cx="33843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000" dirty="0">
                <a:latin typeface="Comic Sans MS" pitchFamily="66" charset="0"/>
              </a:rPr>
              <a:t>• Tela de franela blanca limpia </a:t>
            </a:r>
          </a:p>
          <a:p>
            <a:r>
              <a:rPr lang="es-VE" sz="2000" dirty="0">
                <a:latin typeface="Comic Sans MS" pitchFamily="66" charset="0"/>
              </a:rPr>
              <a:t>• Algodón </a:t>
            </a:r>
          </a:p>
          <a:p>
            <a:r>
              <a:rPr lang="es-VE" sz="2000" dirty="0">
                <a:latin typeface="Comic Sans MS" pitchFamily="66" charset="0"/>
              </a:rPr>
              <a:t>• Tijeras </a:t>
            </a:r>
          </a:p>
          <a:p>
            <a:r>
              <a:rPr lang="es-VE" sz="2000" dirty="0">
                <a:latin typeface="Comic Sans MS" pitchFamily="66" charset="0"/>
              </a:rPr>
              <a:t>• Grifo de lavaplatos </a:t>
            </a:r>
          </a:p>
        </p:txBody>
      </p:sp>
      <p:pic>
        <p:nvPicPr>
          <p:cNvPr id="15362" name="Picture 2" descr="Bordado creativo con retazos de tela | Arte Vivo - Valle de Elqu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772816"/>
            <a:ext cx="2403351" cy="1599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4" name="Picture 4" descr="923,309 Algodón Fotos de stock - Fotos libres de regalías de Dreamsti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16632"/>
            <a:ext cx="2619375" cy="17430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366" name="Picture 6" descr="Lavamanos - EcuR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780928"/>
            <a:ext cx="2208734" cy="176644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8 CuadroTexto"/>
          <p:cNvSpPr txBox="1"/>
          <p:nvPr/>
        </p:nvSpPr>
        <p:spPr>
          <a:xfrm>
            <a:off x="0" y="198884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Fechas a tomar en cuenta para el experimento</a:t>
            </a:r>
            <a:endParaRPr lang="es-VE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23528" y="4509120"/>
            <a:ext cx="65527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s-VE" sz="2000" dirty="0" smtClean="0">
                <a:latin typeface="Comic Sans MS" pitchFamily="66" charset="0"/>
              </a:rPr>
              <a:t>Se corta </a:t>
            </a:r>
            <a:r>
              <a:rPr lang="es-VE" sz="2000" dirty="0">
                <a:latin typeface="Comic Sans MS" pitchFamily="66" charset="0"/>
              </a:rPr>
              <a:t>un trozo de tela blanca tipo franela (limpio) de 50 cm de largo x 5 cm de ancho</a:t>
            </a:r>
            <a:r>
              <a:rPr lang="es-VE" sz="2000" dirty="0" smtClean="0">
                <a:latin typeface="Comic Sans MS" pitchFamily="66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s-VE" sz="2000" dirty="0" smtClean="0"/>
              <a:t>Se agarra </a:t>
            </a:r>
            <a:r>
              <a:rPr lang="es-VE" sz="2000" dirty="0"/>
              <a:t>un pedazo de algodón con las siguientes medidas: 2 cm x 2 cm x 1 </a:t>
            </a:r>
            <a:r>
              <a:rPr lang="es-VE" sz="2000" dirty="0" smtClean="0"/>
              <a:t>cm</a:t>
            </a:r>
          </a:p>
          <a:p>
            <a:pPr marL="342900" indent="-342900">
              <a:buAutoNum type="arabicPeriod"/>
            </a:pPr>
            <a:r>
              <a:rPr lang="es-VE" sz="2000" dirty="0" smtClean="0"/>
              <a:t>Limpiar </a:t>
            </a:r>
            <a:r>
              <a:rPr lang="es-VE" sz="2000" dirty="0"/>
              <a:t>la salida del grifo del </a:t>
            </a:r>
            <a:r>
              <a:rPr lang="es-VE" sz="2000" dirty="0" smtClean="0"/>
              <a:t>lavaplatos y Luego </a:t>
            </a:r>
            <a:r>
              <a:rPr lang="es-VE" sz="2000" dirty="0"/>
              <a:t>secar bien.</a:t>
            </a:r>
            <a:endParaRPr lang="es-VE" sz="2000" dirty="0">
              <a:latin typeface="Comic Sans MS" pitchFamily="66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95536" y="2348880"/>
            <a:ext cx="27363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VE" sz="2000" dirty="0" smtClean="0">
                <a:latin typeface="Comic Sans MS" pitchFamily="66" charset="0"/>
              </a:rPr>
              <a:t>26/01/2205</a:t>
            </a:r>
          </a:p>
          <a:p>
            <a:pPr>
              <a:buFont typeface="Arial" pitchFamily="34" charset="0"/>
              <a:buChar char="•"/>
            </a:pPr>
            <a:r>
              <a:rPr lang="es-VE" sz="2000" dirty="0" smtClean="0">
                <a:latin typeface="Comic Sans MS" pitchFamily="66" charset="0"/>
              </a:rPr>
              <a:t>28/01/2025</a:t>
            </a:r>
          </a:p>
          <a:p>
            <a:pPr>
              <a:buFont typeface="Arial" pitchFamily="34" charset="0"/>
              <a:buChar char="•"/>
            </a:pPr>
            <a:r>
              <a:rPr lang="es-VE" sz="2000" dirty="0" smtClean="0">
                <a:latin typeface="Comic Sans MS" pitchFamily="66" charset="0"/>
              </a:rPr>
              <a:t>30/01/2025</a:t>
            </a:r>
          </a:p>
          <a:p>
            <a:pPr>
              <a:buFont typeface="Arial" pitchFamily="34" charset="0"/>
              <a:buChar char="•"/>
            </a:pPr>
            <a:r>
              <a:rPr lang="es-VE" sz="2000" dirty="0" smtClean="0">
                <a:latin typeface="Comic Sans MS" pitchFamily="66" charset="0"/>
              </a:rPr>
              <a:t>01/02/2025</a:t>
            </a:r>
          </a:p>
          <a:p>
            <a:pPr>
              <a:buFont typeface="Arial" pitchFamily="34" charset="0"/>
              <a:buChar char="•"/>
            </a:pPr>
            <a:r>
              <a:rPr lang="es-VE" sz="2000" dirty="0" smtClean="0">
                <a:latin typeface="Comic Sans MS" pitchFamily="66" charset="0"/>
              </a:rPr>
              <a:t>02/02/2025</a:t>
            </a:r>
            <a:endParaRPr lang="es-VE" sz="2000" dirty="0">
              <a:latin typeface="Comic Sans MS" pitchFamily="66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3861049"/>
            <a:ext cx="3168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Primeros Pasos a Seguir</a:t>
            </a:r>
            <a:endParaRPr lang="es-VE" sz="2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260648"/>
            <a:ext cx="3177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000" b="1" dirty="0" smtClean="0">
                <a:latin typeface="Comic Sans MS" pitchFamily="66" charset="0"/>
              </a:rPr>
              <a:t>Luego continuamos con: </a:t>
            </a:r>
            <a:endParaRPr lang="es-VE" sz="2000" b="1" dirty="0"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528" y="692696"/>
            <a:ext cx="51125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000" dirty="0" smtClean="0">
                <a:latin typeface="Comic Sans MS" pitchFamily="66" charset="0"/>
              </a:rPr>
              <a:t>4-Coloque </a:t>
            </a:r>
            <a:r>
              <a:rPr lang="es-VE" sz="2000" dirty="0">
                <a:latin typeface="Comic Sans MS" pitchFamily="66" charset="0"/>
              </a:rPr>
              <a:t>el trozo de algodón en el centro del trozo de </a:t>
            </a:r>
            <a:r>
              <a:rPr lang="es-VE" sz="2000" dirty="0" smtClean="0">
                <a:latin typeface="Comic Sans MS" pitchFamily="66" charset="0"/>
              </a:rPr>
              <a:t>tela y </a:t>
            </a:r>
            <a:r>
              <a:rPr lang="es-VE" sz="2000" dirty="0">
                <a:latin typeface="Comic Sans MS" pitchFamily="66" charset="0"/>
              </a:rPr>
              <a:t>c</a:t>
            </a:r>
            <a:r>
              <a:rPr lang="es-VE" sz="2000" dirty="0" smtClean="0">
                <a:latin typeface="Comic Sans MS" pitchFamily="66" charset="0"/>
              </a:rPr>
              <a:t>oloque </a:t>
            </a:r>
            <a:r>
              <a:rPr lang="es-VE" sz="2000" dirty="0">
                <a:latin typeface="Comic Sans MS" pitchFamily="66" charset="0"/>
              </a:rPr>
              <a:t>sobre el algodón, el trozo de carbón activado suministrado. Luego coloque otra capa de algodón sobre el carbón, de tal forma que quede cubierto</a:t>
            </a:r>
            <a:r>
              <a:rPr lang="es-VE" sz="2000" dirty="0" smtClean="0">
                <a:latin typeface="Comic Sans MS" pitchFamily="66" charset="0"/>
              </a:rPr>
              <a:t>.</a:t>
            </a:r>
          </a:p>
          <a:p>
            <a:r>
              <a:rPr lang="es-VE" sz="2000" dirty="0" smtClean="0">
                <a:latin typeface="Comic Sans MS" pitchFamily="66" charset="0"/>
              </a:rPr>
              <a:t>5.-Tome una muestra del agua del chorro en un frasco de vidrio  transparente, tape y lo identifica. </a:t>
            </a:r>
          </a:p>
          <a:p>
            <a:r>
              <a:rPr lang="es-VE" sz="2000" dirty="0" smtClean="0">
                <a:latin typeface="Comic Sans MS" pitchFamily="66" charset="0"/>
              </a:rPr>
              <a:t>6.-Cubra el pico del grifo cuidando que el algodón quede justo en la salida del agua. De vueltas alrededor del tubo, cubriendo bien y amarre.</a:t>
            </a:r>
            <a:endParaRPr lang="es-VE" sz="2000" dirty="0">
              <a:latin typeface="Comic Sans MS" pitchFamily="66" charset="0"/>
            </a:endParaRPr>
          </a:p>
          <a:p>
            <a:r>
              <a:rPr lang="es-VE" sz="2000" dirty="0" smtClean="0">
                <a:latin typeface="Comic Sans MS" pitchFamily="66" charset="0"/>
              </a:rPr>
              <a:t>7.-Tome </a:t>
            </a:r>
            <a:r>
              <a:rPr lang="es-VE" sz="2000" dirty="0">
                <a:latin typeface="Comic Sans MS" pitchFamily="66" charset="0"/>
              </a:rPr>
              <a:t>una muestra del agua del chorro en un frasco 2 de vidrio transparente, tape y lo identifica</a:t>
            </a:r>
            <a:r>
              <a:rPr lang="es-VE" sz="2000" dirty="0" smtClean="0">
                <a:latin typeface="Comic Sans MS" pitchFamily="66" charset="0"/>
              </a:rPr>
              <a:t>.</a:t>
            </a:r>
          </a:p>
        </p:txBody>
      </p:sp>
      <p:pic>
        <p:nvPicPr>
          <p:cNvPr id="16386" name="Picture 2" descr="D:\Usuarios\arod16\Downloads\WhatsApp Image 2025-01-26 at 9.14.08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7" y="692696"/>
            <a:ext cx="1584176" cy="39578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387" name="Picture 3" descr="D:\Usuarios\arod16\Downloads\WhatsApp Image 2025-01-26 at 9.14.01 PM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764704"/>
            <a:ext cx="1619672" cy="38610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Usuarios\arod16\Downloads\WhatsApp Image 2025-02-04 at 5.00.46 PM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88640"/>
            <a:ext cx="1647712" cy="3311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1" name="Picture 3" descr="D:\Usuarios\arod16\Downloads\WhatsApp Image 2025-02-04 at 5.00.46 PM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149080"/>
            <a:ext cx="3096344" cy="20433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D:\Usuarios\arod16\Downloads\WhatsApp Image 2025-01-26 at 9.14.07 PM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221088"/>
            <a:ext cx="3899824" cy="18757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Rectángulo"/>
          <p:cNvSpPr/>
          <p:nvPr/>
        </p:nvSpPr>
        <p:spPr>
          <a:xfrm>
            <a:off x="0" y="3645024"/>
            <a:ext cx="5735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Evidencias de los resultados del antes y </a:t>
            </a:r>
            <a:r>
              <a:rPr lang="es-VE" b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despues</a:t>
            </a:r>
            <a:r>
              <a:rPr lang="es-VE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:</a:t>
            </a:r>
            <a:endParaRPr lang="es-VE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7413" name="Picture 5" descr="D:\Usuarios\arod16\Downloads\WhatsApp Image 2025-01-26 at 9.14.01 PM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88640"/>
            <a:ext cx="1361535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8 Rectángulo"/>
          <p:cNvSpPr/>
          <p:nvPr/>
        </p:nvSpPr>
        <p:spPr>
          <a:xfrm>
            <a:off x="179512" y="26064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VE" dirty="0" smtClean="0">
                <a:latin typeface="Comic Sans MS" pitchFamily="66" charset="0"/>
              </a:rPr>
              <a:t>8.- Transcurridos 2 días de haber colocado el filtro, tome una foto y una muestra de agua, en frasco de vidrio, tape e identifica.</a:t>
            </a:r>
          </a:p>
          <a:p>
            <a:r>
              <a:rPr lang="es-VE" dirty="0" smtClean="0">
                <a:latin typeface="Comic Sans MS" pitchFamily="66" charset="0"/>
              </a:rPr>
              <a:t>9.-Se repite el paso cada 5 días que en mi caso fue cada dos días</a:t>
            </a:r>
          </a:p>
          <a:p>
            <a:r>
              <a:rPr lang="es-VE" dirty="0" smtClean="0">
                <a:latin typeface="Comic Sans MS" pitchFamily="66" charset="0"/>
              </a:rPr>
              <a:t>10.- Se quita el pedazo de tela con el algodón y el carbón y el carbón activado del lavamanos</a:t>
            </a:r>
          </a:p>
          <a:p>
            <a:r>
              <a:rPr lang="es-VE" dirty="0" smtClean="0">
                <a:latin typeface="Comic Sans MS" pitchFamily="66" charset="0"/>
              </a:rPr>
              <a:t>10.-    Se pone a secar al aire libre en un sitio que no se moje si llueve, pero que este expuesto al sol.</a:t>
            </a:r>
            <a:endParaRPr lang="es-V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Conclusión:</a:t>
            </a:r>
            <a:endParaRPr lang="es-VE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1052736"/>
            <a:ext cx="669674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s-MX" sz="2000" dirty="0" smtClean="0">
                <a:latin typeface="Comic Sans MS" pitchFamily="66" charset="0"/>
                <a:cs typeface="Arial" panose="020B0604020202020204" pitchFamily="34" charset="0"/>
              </a:rPr>
              <a:t>Se apreciaron cambios notables en el color y olor del agua al pasar por el filtro empleado en el estudio y se determino que no era apto para el consumo humano debido a que presentaba un color amarillezco incluso después de ser filtrada</a:t>
            </a:r>
          </a:p>
          <a:p>
            <a:pPr lvl="1">
              <a:buFont typeface="Arial" pitchFamily="34" charset="0"/>
              <a:buChar char="•"/>
            </a:pPr>
            <a:r>
              <a:rPr lang="es-MX" sz="2000" dirty="0" smtClean="0">
                <a:latin typeface="Comic Sans MS" pitchFamily="66" charset="0"/>
                <a:cs typeface="Arial" panose="020B0604020202020204" pitchFamily="34" charset="0"/>
              </a:rPr>
              <a:t>Se pudo apreciar </a:t>
            </a:r>
            <a:r>
              <a:rPr lang="es-VE" sz="2000" dirty="0" smtClean="0">
                <a:latin typeface="Comic Sans MS" pitchFamily="66" charset="0"/>
                <a:cs typeface="Arial" panose="020B0604020202020204" pitchFamily="34" charset="0"/>
              </a:rPr>
              <a:t>impurezas que se encuentran en el agua, y que son perjudiciales para la salud</a:t>
            </a:r>
          </a:p>
          <a:p>
            <a:pPr lvl="1">
              <a:buFont typeface="Arial" pitchFamily="34" charset="0"/>
              <a:buChar char="•"/>
            </a:pPr>
            <a:r>
              <a:rPr lang="es-VE" sz="2000" dirty="0" smtClean="0">
                <a:latin typeface="Comic Sans MS" pitchFamily="66" charset="0"/>
                <a:cs typeface="Arial" panose="020B0604020202020204" pitchFamily="34" charset="0"/>
              </a:rPr>
              <a:t>Como con el paso del tiempo se fue desgastando el pedazo de carbón activado debido a la caída del agua en el lavamanos</a:t>
            </a:r>
          </a:p>
          <a:p>
            <a:pPr lvl="1">
              <a:buFont typeface="Arial" pitchFamily="34" charset="0"/>
              <a:buChar char="•"/>
            </a:pPr>
            <a:r>
              <a:rPr lang="es-MX" sz="2000" dirty="0" smtClean="0">
                <a:latin typeface="Comic Sans MS" pitchFamily="66" charset="0"/>
                <a:cs typeface="Arial" panose="020B0604020202020204" pitchFamily="34" charset="0"/>
              </a:rPr>
              <a:t>Para tener una precisión de cuanto esta contaminada se deben realizar otras pruebas </a:t>
            </a:r>
          </a:p>
          <a:p>
            <a:pPr lvl="1">
              <a:buFont typeface="Arial" pitchFamily="34" charset="0"/>
              <a:buChar char="•"/>
            </a:pPr>
            <a:endParaRPr lang="es-VE" sz="1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371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arod16</dc:creator>
  <cp:lastModifiedBy>arod16</cp:lastModifiedBy>
  <cp:revision>11</cp:revision>
  <dcterms:created xsi:type="dcterms:W3CDTF">2025-02-04T20:24:40Z</dcterms:created>
  <dcterms:modified xsi:type="dcterms:W3CDTF">2025-02-04T22:14:14Z</dcterms:modified>
</cp:coreProperties>
</file>