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Montaser Arabic" pitchFamily="2" charset="-78"/>
      <p:regular r:id="rId14"/>
    </p:embeddedFont>
    <p:embeddedFont>
      <p:font typeface="Montserrat Bold"/>
      <p:regular r:id="rId15"/>
    </p:embeddedFont>
    <p:embeddedFont>
      <p:font typeface="Roboto Mono Bold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font" Target="fonts/font3.fntdata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font" Target="fonts/font2.fntdata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1.fntdat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 /><Relationship Id="rId3" Type="http://schemas.openxmlformats.org/officeDocument/2006/relationships/image" Target="../media/image7.svg" /><Relationship Id="rId7" Type="http://schemas.openxmlformats.org/officeDocument/2006/relationships/image" Target="../media/image37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jpeg" /><Relationship Id="rId5" Type="http://schemas.openxmlformats.org/officeDocument/2006/relationships/image" Target="../media/image12.svg" /><Relationship Id="rId4" Type="http://schemas.openxmlformats.org/officeDocument/2006/relationships/image" Target="../media/image11.png" /><Relationship Id="rId9" Type="http://schemas.openxmlformats.org/officeDocument/2006/relationships/image" Target="../media/image39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3.jpeg" /><Relationship Id="rId4" Type="http://schemas.openxmlformats.org/officeDocument/2006/relationships/image" Target="../media/image42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5.svg" /><Relationship Id="rId4" Type="http://schemas.openxmlformats.org/officeDocument/2006/relationships/image" Target="../media/image44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 /><Relationship Id="rId3" Type="http://schemas.openxmlformats.org/officeDocument/2006/relationships/image" Target="../media/image7.svg" /><Relationship Id="rId7" Type="http://schemas.openxmlformats.org/officeDocument/2006/relationships/image" Target="../media/image11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jpeg" /><Relationship Id="rId5" Type="http://schemas.openxmlformats.org/officeDocument/2006/relationships/image" Target="../media/image9.jpeg" /><Relationship Id="rId4" Type="http://schemas.openxmlformats.org/officeDocument/2006/relationships/image" Target="../media/image8.jpeg" /><Relationship Id="rId9" Type="http://schemas.openxmlformats.org/officeDocument/2006/relationships/image" Target="../media/image13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svg" /><Relationship Id="rId5" Type="http://schemas.openxmlformats.org/officeDocument/2006/relationships/image" Target="../media/image17.png" /><Relationship Id="rId4" Type="http://schemas.openxmlformats.org/officeDocument/2006/relationships/image" Target="../media/image16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eg" /><Relationship Id="rId5" Type="http://schemas.openxmlformats.org/officeDocument/2006/relationships/image" Target="../media/image20.jpeg" /><Relationship Id="rId4" Type="http://schemas.openxmlformats.org/officeDocument/2006/relationships/image" Target="../media/image19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svg" /><Relationship Id="rId5" Type="http://schemas.openxmlformats.org/officeDocument/2006/relationships/image" Target="../media/image17.png" /><Relationship Id="rId4" Type="http://schemas.openxmlformats.org/officeDocument/2006/relationships/image" Target="../media/image24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 /><Relationship Id="rId7" Type="http://schemas.openxmlformats.org/officeDocument/2006/relationships/image" Target="../media/image28.jpe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7.jpeg" /><Relationship Id="rId5" Type="http://schemas.openxmlformats.org/officeDocument/2006/relationships/image" Target="../media/image26.jpeg" /><Relationship Id="rId4" Type="http://schemas.openxmlformats.org/officeDocument/2006/relationships/image" Target="../media/image25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2.svg" /><Relationship Id="rId4" Type="http://schemas.openxmlformats.org/officeDocument/2006/relationships/image" Target="../media/image31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5.jpeg" /><Relationship Id="rId5" Type="http://schemas.openxmlformats.org/officeDocument/2006/relationships/image" Target="../media/image34.jpeg" /><Relationship Id="rId4" Type="http://schemas.openxmlformats.org/officeDocument/2006/relationships/image" Target="../media/image33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6220" y="-414425"/>
            <a:ext cx="18860441" cy="14145331"/>
          </a:xfrm>
          <a:custGeom>
            <a:avLst/>
            <a:gdLst/>
            <a:ahLst/>
            <a:cxnLst/>
            <a:rect l="l" t="t" r="r" b="b"/>
            <a:pathLst>
              <a:path w="18860441" h="14145331">
                <a:moveTo>
                  <a:pt x="0" y="0"/>
                </a:moveTo>
                <a:lnTo>
                  <a:pt x="18860440" y="0"/>
                </a:lnTo>
                <a:lnTo>
                  <a:pt x="18860440" y="14145331"/>
                </a:lnTo>
                <a:lnTo>
                  <a:pt x="0" y="1414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22335" y="198603"/>
            <a:ext cx="13175793" cy="1988139"/>
            <a:chOff x="0" y="0"/>
            <a:chExt cx="3470168" cy="523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0168" cy="523625"/>
            </a:xfrm>
            <a:custGeom>
              <a:avLst/>
              <a:gdLst/>
              <a:ahLst/>
              <a:cxnLst/>
              <a:rect l="l" t="t" r="r" b="b"/>
              <a:pathLst>
                <a:path w="3470168" h="523625">
                  <a:moveTo>
                    <a:pt x="29967" y="0"/>
                  </a:moveTo>
                  <a:lnTo>
                    <a:pt x="3440201" y="0"/>
                  </a:lnTo>
                  <a:cubicBezTo>
                    <a:pt x="3456751" y="0"/>
                    <a:pt x="3470168" y="13417"/>
                    <a:pt x="3470168" y="29967"/>
                  </a:cubicBezTo>
                  <a:lnTo>
                    <a:pt x="3470168" y="493658"/>
                  </a:lnTo>
                  <a:cubicBezTo>
                    <a:pt x="3470168" y="510208"/>
                    <a:pt x="3456751" y="523625"/>
                    <a:pt x="3440201" y="523625"/>
                  </a:cubicBezTo>
                  <a:lnTo>
                    <a:pt x="29967" y="523625"/>
                  </a:lnTo>
                  <a:cubicBezTo>
                    <a:pt x="13417" y="523625"/>
                    <a:pt x="0" y="510208"/>
                    <a:pt x="0" y="493658"/>
                  </a:cubicBezTo>
                  <a:lnTo>
                    <a:pt x="0" y="29967"/>
                  </a:lnTo>
                  <a:cubicBezTo>
                    <a:pt x="0" y="13417"/>
                    <a:pt x="13417" y="0"/>
                    <a:pt x="29967" y="0"/>
                  </a:cubicBezTo>
                  <a:close/>
                </a:path>
              </a:pathLst>
            </a:custGeom>
            <a:solidFill>
              <a:srgbClr val="72888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70168" cy="561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38604" y="6658241"/>
            <a:ext cx="6220696" cy="1988139"/>
            <a:chOff x="0" y="0"/>
            <a:chExt cx="1638373" cy="523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8372" cy="523625"/>
            </a:xfrm>
            <a:custGeom>
              <a:avLst/>
              <a:gdLst/>
              <a:ahLst/>
              <a:cxnLst/>
              <a:rect l="l" t="t" r="r" b="b"/>
              <a:pathLst>
                <a:path w="1638372" h="523625">
                  <a:moveTo>
                    <a:pt x="63472" y="0"/>
                  </a:moveTo>
                  <a:lnTo>
                    <a:pt x="1574901" y="0"/>
                  </a:lnTo>
                  <a:cubicBezTo>
                    <a:pt x="1591735" y="0"/>
                    <a:pt x="1607879" y="6687"/>
                    <a:pt x="1619782" y="18590"/>
                  </a:cubicBezTo>
                  <a:cubicBezTo>
                    <a:pt x="1631685" y="30494"/>
                    <a:pt x="1638372" y="46638"/>
                    <a:pt x="1638372" y="63472"/>
                  </a:cubicBezTo>
                  <a:lnTo>
                    <a:pt x="1638372" y="460153"/>
                  </a:lnTo>
                  <a:cubicBezTo>
                    <a:pt x="1638372" y="495208"/>
                    <a:pt x="1609955" y="523625"/>
                    <a:pt x="1574901" y="523625"/>
                  </a:cubicBezTo>
                  <a:lnTo>
                    <a:pt x="63472" y="523625"/>
                  </a:lnTo>
                  <a:cubicBezTo>
                    <a:pt x="46638" y="523625"/>
                    <a:pt x="30494" y="516938"/>
                    <a:pt x="18590" y="505035"/>
                  </a:cubicBezTo>
                  <a:cubicBezTo>
                    <a:pt x="6687" y="493131"/>
                    <a:pt x="0" y="476987"/>
                    <a:pt x="0" y="460153"/>
                  </a:cubicBezTo>
                  <a:lnTo>
                    <a:pt x="0" y="63472"/>
                  </a:lnTo>
                  <a:cubicBezTo>
                    <a:pt x="0" y="46638"/>
                    <a:pt x="6687" y="30494"/>
                    <a:pt x="18590" y="18590"/>
                  </a:cubicBezTo>
                  <a:cubicBezTo>
                    <a:pt x="30494" y="6687"/>
                    <a:pt x="46638" y="0"/>
                    <a:pt x="63472" y="0"/>
                  </a:cubicBezTo>
                  <a:close/>
                </a:path>
              </a:pathLst>
            </a:custGeom>
            <a:solidFill>
              <a:srgbClr val="72888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38373" cy="561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38332" y="6658241"/>
            <a:ext cx="6220696" cy="1988139"/>
            <a:chOff x="0" y="0"/>
            <a:chExt cx="1638373" cy="523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38372" cy="523625"/>
            </a:xfrm>
            <a:custGeom>
              <a:avLst/>
              <a:gdLst/>
              <a:ahLst/>
              <a:cxnLst/>
              <a:rect l="l" t="t" r="r" b="b"/>
              <a:pathLst>
                <a:path w="1638372" h="523625">
                  <a:moveTo>
                    <a:pt x="63472" y="0"/>
                  </a:moveTo>
                  <a:lnTo>
                    <a:pt x="1574901" y="0"/>
                  </a:lnTo>
                  <a:cubicBezTo>
                    <a:pt x="1591735" y="0"/>
                    <a:pt x="1607879" y="6687"/>
                    <a:pt x="1619782" y="18590"/>
                  </a:cubicBezTo>
                  <a:cubicBezTo>
                    <a:pt x="1631685" y="30494"/>
                    <a:pt x="1638372" y="46638"/>
                    <a:pt x="1638372" y="63472"/>
                  </a:cubicBezTo>
                  <a:lnTo>
                    <a:pt x="1638372" y="460153"/>
                  </a:lnTo>
                  <a:cubicBezTo>
                    <a:pt x="1638372" y="495208"/>
                    <a:pt x="1609955" y="523625"/>
                    <a:pt x="1574901" y="523625"/>
                  </a:cubicBezTo>
                  <a:lnTo>
                    <a:pt x="63472" y="523625"/>
                  </a:lnTo>
                  <a:cubicBezTo>
                    <a:pt x="46638" y="523625"/>
                    <a:pt x="30494" y="516938"/>
                    <a:pt x="18590" y="505035"/>
                  </a:cubicBezTo>
                  <a:cubicBezTo>
                    <a:pt x="6687" y="493131"/>
                    <a:pt x="0" y="476987"/>
                    <a:pt x="0" y="460153"/>
                  </a:cubicBezTo>
                  <a:lnTo>
                    <a:pt x="0" y="63472"/>
                  </a:lnTo>
                  <a:cubicBezTo>
                    <a:pt x="0" y="46638"/>
                    <a:pt x="6687" y="30494"/>
                    <a:pt x="18590" y="18590"/>
                  </a:cubicBezTo>
                  <a:cubicBezTo>
                    <a:pt x="30494" y="6687"/>
                    <a:pt x="46638" y="0"/>
                    <a:pt x="63472" y="0"/>
                  </a:cubicBezTo>
                  <a:close/>
                </a:path>
              </a:pathLst>
            </a:custGeom>
            <a:solidFill>
              <a:srgbClr val="5D767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38373" cy="561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76818" y="4705335"/>
            <a:ext cx="12466827" cy="97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51"/>
              </a:lnSpc>
              <a:spcBef>
                <a:spcPct val="0"/>
              </a:spcBef>
            </a:pPr>
            <a:r>
              <a:rPr lang="en-US" sz="7001" b="1" u="none" strike="noStrike">
                <a:solidFill>
                  <a:srgbClr val="FDFA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Tema 3: Experimento 1 y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80841" y="400536"/>
            <a:ext cx="12562804" cy="163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</a:pPr>
            <a:r>
              <a:rPr lang="en-US" sz="310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UNIVERSIDAD NACIONAL EXPERIMENTAL DE GUAYANA</a:t>
            </a:r>
          </a:p>
          <a:p>
            <a:pPr algn="ctr">
              <a:lnSpc>
                <a:spcPts val="3256"/>
              </a:lnSpc>
            </a:pPr>
            <a:r>
              <a:rPr lang="en-US" sz="310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VICERRECTORADO ACADÈMICO</a:t>
            </a:r>
          </a:p>
          <a:p>
            <a:pPr algn="ctr">
              <a:lnSpc>
                <a:spcPts val="3256"/>
              </a:lnSpc>
            </a:pPr>
            <a:r>
              <a:rPr lang="en-US" sz="310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PROYECTO DE CARRERA: INGENIERÌA INDUSTRIAL</a:t>
            </a:r>
          </a:p>
          <a:p>
            <a:pPr algn="ctr">
              <a:lnSpc>
                <a:spcPts val="3256"/>
              </a:lnSpc>
              <a:spcBef>
                <a:spcPct val="0"/>
              </a:spcBef>
            </a:pPr>
            <a:r>
              <a:rPr lang="en-US" sz="310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UNIDAD CURRICULAR: INGENIERÌA DEL AMBIENTE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49861" y="7203807"/>
            <a:ext cx="5798182" cy="94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3504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Juan Millán </a:t>
            </a:r>
          </a:p>
          <a:p>
            <a:pPr algn="ctr">
              <a:lnSpc>
                <a:spcPts val="3679"/>
              </a:lnSpc>
              <a:spcBef>
                <a:spcPct val="0"/>
              </a:spcBef>
            </a:pPr>
            <a:r>
              <a:rPr lang="en-US" sz="3504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C.I: V-28.374.196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49589" y="7435182"/>
            <a:ext cx="5798182" cy="48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9"/>
              </a:lnSpc>
              <a:spcBef>
                <a:spcPct val="0"/>
              </a:spcBef>
            </a:pPr>
            <a:r>
              <a:rPr lang="en-US" sz="3504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Alenis Crespo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8" y="4241733"/>
            <a:ext cx="6579230" cy="6068356"/>
          </a:xfrm>
          <a:custGeom>
            <a:avLst/>
            <a:gdLst/>
            <a:ahLst/>
            <a:cxnLst/>
            <a:rect l="l" t="t" r="r" b="b"/>
            <a:pathLst>
              <a:path w="6579230" h="6068356">
                <a:moveTo>
                  <a:pt x="0" y="0"/>
                </a:moveTo>
                <a:lnTo>
                  <a:pt x="6579230" y="0"/>
                </a:lnTo>
                <a:lnTo>
                  <a:pt x="6579230" y="6068355"/>
                </a:lnTo>
                <a:lnTo>
                  <a:pt x="0" y="606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01502" y="-1172506"/>
            <a:ext cx="8690790" cy="8015954"/>
          </a:xfrm>
          <a:custGeom>
            <a:avLst/>
            <a:gdLst/>
            <a:ahLst/>
            <a:cxnLst/>
            <a:rect l="l" t="t" r="r" b="b"/>
            <a:pathLst>
              <a:path w="8690790" h="8015954">
                <a:moveTo>
                  <a:pt x="0" y="0"/>
                </a:moveTo>
                <a:lnTo>
                  <a:pt x="8690790" y="0"/>
                </a:lnTo>
                <a:lnTo>
                  <a:pt x="8690790" y="8015954"/>
                </a:lnTo>
                <a:lnTo>
                  <a:pt x="0" y="8015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83700">
            <a:off x="247108" y="-233893"/>
            <a:ext cx="5770018" cy="3988572"/>
          </a:xfrm>
          <a:custGeom>
            <a:avLst/>
            <a:gdLst/>
            <a:ahLst/>
            <a:cxnLst/>
            <a:rect l="l" t="t" r="r" b="b"/>
            <a:pathLst>
              <a:path w="5770018" h="3988572">
                <a:moveTo>
                  <a:pt x="0" y="0"/>
                </a:moveTo>
                <a:lnTo>
                  <a:pt x="5770018" y="0"/>
                </a:lnTo>
                <a:lnTo>
                  <a:pt x="5770018" y="3988572"/>
                </a:lnTo>
                <a:lnTo>
                  <a:pt x="0" y="3988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32316" y="2115393"/>
            <a:ext cx="2320058" cy="2320058"/>
          </a:xfrm>
          <a:custGeom>
            <a:avLst/>
            <a:gdLst/>
            <a:ahLst/>
            <a:cxnLst/>
            <a:rect l="l" t="t" r="r" b="b"/>
            <a:pathLst>
              <a:path w="2320058" h="2320058">
                <a:moveTo>
                  <a:pt x="0" y="0"/>
                </a:moveTo>
                <a:lnTo>
                  <a:pt x="2320058" y="0"/>
                </a:lnTo>
                <a:lnTo>
                  <a:pt x="2320058" y="2320057"/>
                </a:lnTo>
                <a:lnTo>
                  <a:pt x="0" y="23200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4393" y="2115393"/>
            <a:ext cx="2320058" cy="2320058"/>
          </a:xfrm>
          <a:custGeom>
            <a:avLst/>
            <a:gdLst/>
            <a:ahLst/>
            <a:cxnLst/>
            <a:rect l="l" t="t" r="r" b="b"/>
            <a:pathLst>
              <a:path w="2320058" h="2320058">
                <a:moveTo>
                  <a:pt x="0" y="0"/>
                </a:moveTo>
                <a:lnTo>
                  <a:pt x="2320057" y="0"/>
                </a:lnTo>
                <a:lnTo>
                  <a:pt x="2320057" y="2320057"/>
                </a:lnTo>
                <a:lnTo>
                  <a:pt x="0" y="23200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64393" y="1366569"/>
            <a:ext cx="8201957" cy="42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3"/>
              </a:lnSpc>
            </a:pPr>
            <a:r>
              <a:rPr lang="en-US" sz="2523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 prepara el carbón dentro del algodón y la tela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4393" y="572890"/>
            <a:ext cx="2953779" cy="69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8"/>
              </a:lnSpc>
            </a:pPr>
            <a:r>
              <a:rPr lang="en-US" sz="4134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Paso #2:</a:t>
            </a:r>
          </a:p>
        </p:txBody>
      </p:sp>
      <p:sp>
        <p:nvSpPr>
          <p:cNvPr id="9" name="Freeform 9"/>
          <p:cNvSpPr/>
          <p:nvPr/>
        </p:nvSpPr>
        <p:spPr>
          <a:xfrm>
            <a:off x="7816956" y="7275910"/>
            <a:ext cx="2898789" cy="2898789"/>
          </a:xfrm>
          <a:custGeom>
            <a:avLst/>
            <a:gdLst/>
            <a:ahLst/>
            <a:cxnLst/>
            <a:rect l="l" t="t" r="r" b="b"/>
            <a:pathLst>
              <a:path w="2898789" h="2898789">
                <a:moveTo>
                  <a:pt x="0" y="0"/>
                </a:moveTo>
                <a:lnTo>
                  <a:pt x="2898788" y="0"/>
                </a:lnTo>
                <a:lnTo>
                  <a:pt x="2898788" y="2898789"/>
                </a:lnTo>
                <a:lnTo>
                  <a:pt x="0" y="28987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415271" y="5391777"/>
            <a:ext cx="3567686" cy="7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sz="4148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Paso #4: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24914" y="6153187"/>
            <a:ext cx="9906635" cy="104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7"/>
              </a:lnSpc>
            </a:pPr>
            <a:r>
              <a:rPr lang="en-US" sz="3048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 llena un en base sin el filtro de carbón puesto y otro con el filtro de carbón.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880085" y="2054913"/>
            <a:ext cx="4079223" cy="4079223"/>
          </a:xfrm>
          <a:custGeom>
            <a:avLst/>
            <a:gdLst/>
            <a:ahLst/>
            <a:cxnLst/>
            <a:rect l="l" t="t" r="r" b="b"/>
            <a:pathLst>
              <a:path w="4079223" h="4079223">
                <a:moveTo>
                  <a:pt x="0" y="0"/>
                </a:moveTo>
                <a:lnTo>
                  <a:pt x="4079223" y="0"/>
                </a:lnTo>
                <a:lnTo>
                  <a:pt x="4079223" y="4079224"/>
                </a:lnTo>
                <a:lnTo>
                  <a:pt x="0" y="40792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571150" y="555344"/>
            <a:ext cx="2660704" cy="712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1"/>
              </a:lnSpc>
            </a:pPr>
            <a:r>
              <a:rPr lang="en-US" sz="4193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Paso #3: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71150" y="1372712"/>
            <a:ext cx="7388158" cy="38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2"/>
              </a:lnSpc>
            </a:pPr>
            <a:r>
              <a:rPr lang="en-US" sz="2273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 inserta la tela con el carbón en la llave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8174">
            <a:off x="8071417" y="1350503"/>
            <a:ext cx="10066508" cy="6958556"/>
          </a:xfrm>
          <a:custGeom>
            <a:avLst/>
            <a:gdLst/>
            <a:ahLst/>
            <a:cxnLst/>
            <a:rect l="l" t="t" r="r" b="b"/>
            <a:pathLst>
              <a:path w="10066508" h="6958556">
                <a:moveTo>
                  <a:pt x="0" y="0"/>
                </a:moveTo>
                <a:lnTo>
                  <a:pt x="10066508" y="0"/>
                </a:lnTo>
                <a:lnTo>
                  <a:pt x="10066508" y="6958556"/>
                </a:lnTo>
                <a:lnTo>
                  <a:pt x="0" y="6958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80159" y="4375223"/>
            <a:ext cx="4449024" cy="4449024"/>
          </a:xfrm>
          <a:custGeom>
            <a:avLst/>
            <a:gdLst/>
            <a:ahLst/>
            <a:cxnLst/>
            <a:rect l="l" t="t" r="r" b="b"/>
            <a:pathLst>
              <a:path w="4449024" h="4449024">
                <a:moveTo>
                  <a:pt x="0" y="0"/>
                </a:moveTo>
                <a:lnTo>
                  <a:pt x="4449024" y="0"/>
                </a:lnTo>
                <a:lnTo>
                  <a:pt x="4449024" y="4449024"/>
                </a:lnTo>
                <a:lnTo>
                  <a:pt x="0" y="4449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48174">
            <a:off x="-359478" y="1918351"/>
            <a:ext cx="10066508" cy="6958556"/>
          </a:xfrm>
          <a:custGeom>
            <a:avLst/>
            <a:gdLst/>
            <a:ahLst/>
            <a:cxnLst/>
            <a:rect l="l" t="t" r="r" b="b"/>
            <a:pathLst>
              <a:path w="10066508" h="6958556">
                <a:moveTo>
                  <a:pt x="0" y="0"/>
                </a:moveTo>
                <a:lnTo>
                  <a:pt x="10066508" y="0"/>
                </a:lnTo>
                <a:lnTo>
                  <a:pt x="10066508" y="6958557"/>
                </a:lnTo>
                <a:lnTo>
                  <a:pt x="0" y="6958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51600" y="4405349"/>
            <a:ext cx="4449024" cy="4449024"/>
          </a:xfrm>
          <a:custGeom>
            <a:avLst/>
            <a:gdLst/>
            <a:ahLst/>
            <a:cxnLst/>
            <a:rect l="l" t="t" r="r" b="b"/>
            <a:pathLst>
              <a:path w="4449024" h="4449024">
                <a:moveTo>
                  <a:pt x="0" y="0"/>
                </a:moveTo>
                <a:lnTo>
                  <a:pt x="4449025" y="0"/>
                </a:lnTo>
                <a:lnTo>
                  <a:pt x="4449025" y="4449024"/>
                </a:lnTo>
                <a:lnTo>
                  <a:pt x="0" y="4449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39282" y="962025"/>
            <a:ext cx="7091120" cy="142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8"/>
              </a:lnSpc>
            </a:pPr>
            <a:r>
              <a:rPr lang="en-US" sz="4134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Muestra del agua através del filtro #2: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9282" y="2844475"/>
            <a:ext cx="6273661" cy="104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7"/>
              </a:lnSpc>
            </a:pPr>
            <a:r>
              <a:rPr lang="en-US" sz="3048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 puede observar que el agua pierde el tono amarillento.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962025"/>
            <a:ext cx="7091120" cy="142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8"/>
              </a:lnSpc>
            </a:pPr>
            <a:r>
              <a:rPr lang="en-US" sz="4134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Muestra del agua através del filtro #3: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52729" y="2577775"/>
            <a:ext cx="6273661" cy="157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7"/>
              </a:lnSpc>
            </a:pPr>
            <a:r>
              <a:rPr lang="en-US" sz="3048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 observa que el agua pierde el tono amarillento pero se mantine igual a la muestra #2</a:t>
            </a: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3032" y="244974"/>
            <a:ext cx="5304891" cy="2932158"/>
          </a:xfrm>
          <a:custGeom>
            <a:avLst/>
            <a:gdLst/>
            <a:ahLst/>
            <a:cxnLst/>
            <a:rect l="l" t="t" r="r" b="b"/>
            <a:pathLst>
              <a:path w="5304891" h="2932158">
                <a:moveTo>
                  <a:pt x="0" y="0"/>
                </a:moveTo>
                <a:lnTo>
                  <a:pt x="5304891" y="0"/>
                </a:lnTo>
                <a:lnTo>
                  <a:pt x="5304891" y="2932158"/>
                </a:lnTo>
                <a:lnTo>
                  <a:pt x="0" y="2932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98823" y="3469686"/>
            <a:ext cx="12578571" cy="3981291"/>
          </a:xfrm>
          <a:custGeom>
            <a:avLst/>
            <a:gdLst/>
            <a:ahLst/>
            <a:cxnLst/>
            <a:rect l="l" t="t" r="r" b="b"/>
            <a:pathLst>
              <a:path w="12578571" h="3981291">
                <a:moveTo>
                  <a:pt x="0" y="0"/>
                </a:moveTo>
                <a:lnTo>
                  <a:pt x="12578571" y="0"/>
                </a:lnTo>
                <a:lnTo>
                  <a:pt x="12578571" y="3981291"/>
                </a:lnTo>
                <a:lnTo>
                  <a:pt x="0" y="3981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42952" y="3972267"/>
            <a:ext cx="16290314" cy="259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9348" lvl="1" indent="-534674" algn="ctr">
              <a:lnSpc>
                <a:spcPts val="6934"/>
              </a:lnSpc>
              <a:buFont typeface="Arial"/>
              <a:buChar char="•"/>
            </a:pPr>
            <a:r>
              <a:rPr lang="en-US" sz="4952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El agua gracias al carbón pierde el color amarillento, pero todavía le faltan más procesos de filtrado para ser completamente potable.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78461" y="1585224"/>
            <a:ext cx="5834033" cy="65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5"/>
              </a:lnSpc>
            </a:pPr>
            <a:r>
              <a:rPr lang="en-US" sz="4747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Conclusiones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6878" y="-439424"/>
            <a:ext cx="5585029" cy="5151355"/>
          </a:xfrm>
          <a:custGeom>
            <a:avLst/>
            <a:gdLst/>
            <a:ahLst/>
            <a:cxnLst/>
            <a:rect l="l" t="t" r="r" b="b"/>
            <a:pathLst>
              <a:path w="5585029" h="5151355">
                <a:moveTo>
                  <a:pt x="0" y="0"/>
                </a:moveTo>
                <a:lnTo>
                  <a:pt x="5585029" y="0"/>
                </a:lnTo>
                <a:lnTo>
                  <a:pt x="5585029" y="5151355"/>
                </a:lnTo>
                <a:lnTo>
                  <a:pt x="0" y="515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3296" y="3632504"/>
            <a:ext cx="7214715" cy="6654496"/>
          </a:xfrm>
          <a:custGeom>
            <a:avLst/>
            <a:gdLst/>
            <a:ahLst/>
            <a:cxnLst/>
            <a:rect l="l" t="t" r="r" b="b"/>
            <a:pathLst>
              <a:path w="7214715" h="6654496">
                <a:moveTo>
                  <a:pt x="0" y="0"/>
                </a:moveTo>
                <a:lnTo>
                  <a:pt x="7214715" y="0"/>
                </a:lnTo>
                <a:lnTo>
                  <a:pt x="7214715" y="6654496"/>
                </a:lnTo>
                <a:lnTo>
                  <a:pt x="0" y="6654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57273" y="721023"/>
            <a:ext cx="5505784" cy="5078262"/>
          </a:xfrm>
          <a:custGeom>
            <a:avLst/>
            <a:gdLst/>
            <a:ahLst/>
            <a:cxnLst/>
            <a:rect l="l" t="t" r="r" b="b"/>
            <a:pathLst>
              <a:path w="5505784" h="5078262">
                <a:moveTo>
                  <a:pt x="0" y="0"/>
                </a:moveTo>
                <a:lnTo>
                  <a:pt x="5505784" y="0"/>
                </a:lnTo>
                <a:lnTo>
                  <a:pt x="5505784" y="5078263"/>
                </a:lnTo>
                <a:lnTo>
                  <a:pt x="0" y="5078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332732" y="1647679"/>
            <a:ext cx="15084467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2060047" y="4941191"/>
            <a:ext cx="5920607" cy="3684117"/>
          </a:xfrm>
          <a:custGeom>
            <a:avLst/>
            <a:gdLst/>
            <a:ahLst/>
            <a:cxnLst/>
            <a:rect l="l" t="t" r="r" b="b"/>
            <a:pathLst>
              <a:path w="5920607" h="3684117">
                <a:moveTo>
                  <a:pt x="0" y="0"/>
                </a:moveTo>
                <a:lnTo>
                  <a:pt x="5920607" y="0"/>
                </a:lnTo>
                <a:lnTo>
                  <a:pt x="5920607" y="3684117"/>
                </a:lnTo>
                <a:lnTo>
                  <a:pt x="0" y="3684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264" b="-102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3181" y="4235008"/>
            <a:ext cx="4826984" cy="4560271"/>
          </a:xfrm>
          <a:custGeom>
            <a:avLst/>
            <a:gdLst/>
            <a:ahLst/>
            <a:cxnLst/>
            <a:rect l="l" t="t" r="r" b="b"/>
            <a:pathLst>
              <a:path w="4826984" h="4560271">
                <a:moveTo>
                  <a:pt x="0" y="0"/>
                </a:moveTo>
                <a:lnTo>
                  <a:pt x="4826984" y="0"/>
                </a:lnTo>
                <a:lnTo>
                  <a:pt x="4826984" y="4560270"/>
                </a:lnTo>
                <a:lnTo>
                  <a:pt x="0" y="4560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24" b="-292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66728" y="638470"/>
            <a:ext cx="4859135" cy="7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sz="4148" b="1">
                <a:solidFill>
                  <a:srgbClr val="2172EC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Experimento 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25863" y="638470"/>
            <a:ext cx="10225332" cy="7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sz="4148" b="1">
                <a:solidFill>
                  <a:srgbClr val="2172EC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Tratamiento de Aguas Residuales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68977" y="2060054"/>
            <a:ext cx="3567686" cy="7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sz="4148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Utencilios: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2732" y="2902734"/>
            <a:ext cx="7375236" cy="104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123" lvl="1" indent="-329062" algn="l">
              <a:lnSpc>
                <a:spcPts val="4267"/>
              </a:lnSpc>
              <a:buFont typeface="Arial"/>
              <a:buChar char="•"/>
            </a:pPr>
            <a:r>
              <a:rPr lang="en-US" sz="3048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4 tipos de filtros: 1 de malla, 2 de tela y 1 papel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13551" y="2902734"/>
            <a:ext cx="7375236" cy="104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123" lvl="1" indent="-329062" algn="l">
              <a:lnSpc>
                <a:spcPts val="4267"/>
              </a:lnSpc>
              <a:buFont typeface="Arial"/>
              <a:buChar char="•"/>
            </a:pPr>
            <a:r>
              <a:rPr lang="en-US" sz="3048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Agua limpia, tierra, arena y restos de comida.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187" y="-650097"/>
            <a:ext cx="8417634" cy="7764009"/>
          </a:xfrm>
          <a:custGeom>
            <a:avLst/>
            <a:gdLst/>
            <a:ahLst/>
            <a:cxnLst/>
            <a:rect l="l" t="t" r="r" b="b"/>
            <a:pathLst>
              <a:path w="8417634" h="7764009">
                <a:moveTo>
                  <a:pt x="0" y="0"/>
                </a:moveTo>
                <a:lnTo>
                  <a:pt x="8417634" y="0"/>
                </a:lnTo>
                <a:lnTo>
                  <a:pt x="8417634" y="7764008"/>
                </a:lnTo>
                <a:lnTo>
                  <a:pt x="0" y="7764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802919"/>
            <a:ext cx="3419073" cy="3419073"/>
          </a:xfrm>
          <a:custGeom>
            <a:avLst/>
            <a:gdLst/>
            <a:ahLst/>
            <a:cxnLst/>
            <a:rect l="l" t="t" r="r" b="b"/>
            <a:pathLst>
              <a:path w="3419073" h="3419073">
                <a:moveTo>
                  <a:pt x="0" y="0"/>
                </a:moveTo>
                <a:lnTo>
                  <a:pt x="3419073" y="0"/>
                </a:lnTo>
                <a:lnTo>
                  <a:pt x="3419073" y="3419073"/>
                </a:lnTo>
                <a:lnTo>
                  <a:pt x="0" y="3419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17249" y="4802919"/>
            <a:ext cx="3419073" cy="3419073"/>
          </a:xfrm>
          <a:custGeom>
            <a:avLst/>
            <a:gdLst/>
            <a:ahLst/>
            <a:cxnLst/>
            <a:rect l="l" t="t" r="r" b="b"/>
            <a:pathLst>
              <a:path w="3419073" h="3419073">
                <a:moveTo>
                  <a:pt x="0" y="0"/>
                </a:moveTo>
                <a:lnTo>
                  <a:pt x="3419073" y="0"/>
                </a:lnTo>
                <a:lnTo>
                  <a:pt x="3419073" y="3419073"/>
                </a:lnTo>
                <a:lnTo>
                  <a:pt x="0" y="3419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12583" y="2933608"/>
            <a:ext cx="8417634" cy="7764009"/>
          </a:xfrm>
          <a:custGeom>
            <a:avLst/>
            <a:gdLst/>
            <a:ahLst/>
            <a:cxnLst/>
            <a:rect l="l" t="t" r="r" b="b"/>
            <a:pathLst>
              <a:path w="8417634" h="7764009">
                <a:moveTo>
                  <a:pt x="0" y="0"/>
                </a:moveTo>
                <a:lnTo>
                  <a:pt x="8417635" y="0"/>
                </a:lnTo>
                <a:lnTo>
                  <a:pt x="8417635" y="7764009"/>
                </a:lnTo>
                <a:lnTo>
                  <a:pt x="0" y="7764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03047" y="4754789"/>
            <a:ext cx="3419073" cy="3419073"/>
          </a:xfrm>
          <a:custGeom>
            <a:avLst/>
            <a:gdLst/>
            <a:ahLst/>
            <a:cxnLst/>
            <a:rect l="l" t="t" r="r" b="b"/>
            <a:pathLst>
              <a:path w="3419073" h="3419073">
                <a:moveTo>
                  <a:pt x="0" y="0"/>
                </a:moveTo>
                <a:lnTo>
                  <a:pt x="3419073" y="0"/>
                </a:lnTo>
                <a:lnTo>
                  <a:pt x="3419073" y="3419073"/>
                </a:lnTo>
                <a:lnTo>
                  <a:pt x="0" y="3419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683700">
            <a:off x="12855058" y="-244304"/>
            <a:ext cx="5209825" cy="3601334"/>
          </a:xfrm>
          <a:custGeom>
            <a:avLst/>
            <a:gdLst/>
            <a:ahLst/>
            <a:cxnLst/>
            <a:rect l="l" t="t" r="r" b="b"/>
            <a:pathLst>
              <a:path w="5209825" h="3601334">
                <a:moveTo>
                  <a:pt x="0" y="0"/>
                </a:moveTo>
                <a:lnTo>
                  <a:pt x="5209825" y="0"/>
                </a:lnTo>
                <a:lnTo>
                  <a:pt x="5209825" y="3601334"/>
                </a:lnTo>
                <a:lnTo>
                  <a:pt x="0" y="3601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28846" y="4705426"/>
            <a:ext cx="3468436" cy="3468436"/>
          </a:xfrm>
          <a:custGeom>
            <a:avLst/>
            <a:gdLst/>
            <a:ahLst/>
            <a:cxnLst/>
            <a:rect l="l" t="t" r="r" b="b"/>
            <a:pathLst>
              <a:path w="3468436" h="3468436">
                <a:moveTo>
                  <a:pt x="0" y="0"/>
                </a:moveTo>
                <a:lnTo>
                  <a:pt x="3468435" y="0"/>
                </a:lnTo>
                <a:lnTo>
                  <a:pt x="3468435" y="3468436"/>
                </a:lnTo>
                <a:lnTo>
                  <a:pt x="0" y="3468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56851" y="952500"/>
            <a:ext cx="9935869" cy="7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sz="4148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Preparación del agua residual: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6851" y="2680070"/>
            <a:ext cx="7375236" cy="104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7"/>
              </a:lnSpc>
            </a:pPr>
            <a:r>
              <a:rPr lang="en-US" sz="3048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 vierte la tierra, la arena y los residuos de agua en el agualimpia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208312"/>
            <a:ext cx="4314064" cy="4314064"/>
          </a:xfrm>
          <a:custGeom>
            <a:avLst/>
            <a:gdLst/>
            <a:ahLst/>
            <a:cxnLst/>
            <a:rect l="l" t="t" r="r" b="b"/>
            <a:pathLst>
              <a:path w="4314064" h="4314064">
                <a:moveTo>
                  <a:pt x="0" y="0"/>
                </a:moveTo>
                <a:lnTo>
                  <a:pt x="4314064" y="0"/>
                </a:lnTo>
                <a:lnTo>
                  <a:pt x="4314064" y="4314064"/>
                </a:lnTo>
                <a:lnTo>
                  <a:pt x="0" y="4314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76033" y="4208312"/>
            <a:ext cx="4202732" cy="4202732"/>
          </a:xfrm>
          <a:custGeom>
            <a:avLst/>
            <a:gdLst/>
            <a:ahLst/>
            <a:cxnLst/>
            <a:rect l="l" t="t" r="r" b="b"/>
            <a:pathLst>
              <a:path w="4202732" h="4202732">
                <a:moveTo>
                  <a:pt x="0" y="0"/>
                </a:moveTo>
                <a:lnTo>
                  <a:pt x="4202732" y="0"/>
                </a:lnTo>
                <a:lnTo>
                  <a:pt x="4202732" y="4202733"/>
                </a:lnTo>
                <a:lnTo>
                  <a:pt x="0" y="4202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12290" y="4161019"/>
            <a:ext cx="4297318" cy="4297318"/>
          </a:xfrm>
          <a:custGeom>
            <a:avLst/>
            <a:gdLst/>
            <a:ahLst/>
            <a:cxnLst/>
            <a:rect l="l" t="t" r="r" b="b"/>
            <a:pathLst>
              <a:path w="4297318" h="4297318">
                <a:moveTo>
                  <a:pt x="0" y="0"/>
                </a:moveTo>
                <a:lnTo>
                  <a:pt x="4297319" y="0"/>
                </a:lnTo>
                <a:lnTo>
                  <a:pt x="4297319" y="4297319"/>
                </a:lnTo>
                <a:lnTo>
                  <a:pt x="0" y="4297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54557" y="1028700"/>
            <a:ext cx="8257733" cy="1912317"/>
          </a:xfrm>
          <a:custGeom>
            <a:avLst/>
            <a:gdLst/>
            <a:ahLst/>
            <a:cxnLst/>
            <a:rect l="l" t="t" r="r" b="b"/>
            <a:pathLst>
              <a:path w="8257733" h="1912317">
                <a:moveTo>
                  <a:pt x="0" y="0"/>
                </a:moveTo>
                <a:lnTo>
                  <a:pt x="8257733" y="0"/>
                </a:lnTo>
                <a:lnTo>
                  <a:pt x="8257733" y="1912317"/>
                </a:lnTo>
                <a:lnTo>
                  <a:pt x="0" y="1912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67505" y="1540702"/>
            <a:ext cx="12419788" cy="56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49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Proceso de colado: Filtro 1. Malla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54557" y="1028700"/>
            <a:ext cx="8257733" cy="1912317"/>
          </a:xfrm>
          <a:custGeom>
            <a:avLst/>
            <a:gdLst/>
            <a:ahLst/>
            <a:cxnLst/>
            <a:rect l="l" t="t" r="r" b="b"/>
            <a:pathLst>
              <a:path w="8257733" h="1912317">
                <a:moveTo>
                  <a:pt x="0" y="0"/>
                </a:moveTo>
                <a:lnTo>
                  <a:pt x="8257733" y="0"/>
                </a:lnTo>
                <a:lnTo>
                  <a:pt x="8257733" y="1912317"/>
                </a:lnTo>
                <a:lnTo>
                  <a:pt x="0" y="1912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4228" y="3724065"/>
            <a:ext cx="4018989" cy="4018989"/>
          </a:xfrm>
          <a:custGeom>
            <a:avLst/>
            <a:gdLst/>
            <a:ahLst/>
            <a:cxnLst/>
            <a:rect l="l" t="t" r="r" b="b"/>
            <a:pathLst>
              <a:path w="4018989" h="4018989">
                <a:moveTo>
                  <a:pt x="0" y="0"/>
                </a:moveTo>
                <a:lnTo>
                  <a:pt x="4018989" y="0"/>
                </a:lnTo>
                <a:lnTo>
                  <a:pt x="4018989" y="4018988"/>
                </a:lnTo>
                <a:lnTo>
                  <a:pt x="0" y="401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21776" y="3724065"/>
            <a:ext cx="4085788" cy="4085788"/>
          </a:xfrm>
          <a:custGeom>
            <a:avLst/>
            <a:gdLst/>
            <a:ahLst/>
            <a:cxnLst/>
            <a:rect l="l" t="t" r="r" b="b"/>
            <a:pathLst>
              <a:path w="4085788" h="4085788">
                <a:moveTo>
                  <a:pt x="0" y="0"/>
                </a:moveTo>
                <a:lnTo>
                  <a:pt x="4085788" y="0"/>
                </a:lnTo>
                <a:lnTo>
                  <a:pt x="4085788" y="4085787"/>
                </a:lnTo>
                <a:lnTo>
                  <a:pt x="0" y="408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27439" y="3724065"/>
            <a:ext cx="3958354" cy="3958354"/>
          </a:xfrm>
          <a:custGeom>
            <a:avLst/>
            <a:gdLst/>
            <a:ahLst/>
            <a:cxnLst/>
            <a:rect l="l" t="t" r="r" b="b"/>
            <a:pathLst>
              <a:path w="3958354" h="3958354">
                <a:moveTo>
                  <a:pt x="0" y="0"/>
                </a:moveTo>
                <a:lnTo>
                  <a:pt x="3958354" y="0"/>
                </a:lnTo>
                <a:lnTo>
                  <a:pt x="3958354" y="3958354"/>
                </a:lnTo>
                <a:lnTo>
                  <a:pt x="0" y="3958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67505" y="1540702"/>
            <a:ext cx="12419788" cy="56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49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Proceso de colado: Filtro 2. Tela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3818" y="3456868"/>
            <a:ext cx="4531115" cy="4531115"/>
          </a:xfrm>
          <a:custGeom>
            <a:avLst/>
            <a:gdLst/>
            <a:ahLst/>
            <a:cxnLst/>
            <a:rect l="l" t="t" r="r" b="b"/>
            <a:pathLst>
              <a:path w="4531115" h="4531115">
                <a:moveTo>
                  <a:pt x="0" y="0"/>
                </a:moveTo>
                <a:lnTo>
                  <a:pt x="4531115" y="0"/>
                </a:lnTo>
                <a:lnTo>
                  <a:pt x="4531115" y="4531115"/>
                </a:lnTo>
                <a:lnTo>
                  <a:pt x="0" y="45311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76958" y="3456868"/>
            <a:ext cx="4531115" cy="4531115"/>
          </a:xfrm>
          <a:custGeom>
            <a:avLst/>
            <a:gdLst/>
            <a:ahLst/>
            <a:cxnLst/>
            <a:rect l="l" t="t" r="r" b="b"/>
            <a:pathLst>
              <a:path w="4531115" h="4531115">
                <a:moveTo>
                  <a:pt x="0" y="0"/>
                </a:moveTo>
                <a:lnTo>
                  <a:pt x="4531116" y="0"/>
                </a:lnTo>
                <a:lnTo>
                  <a:pt x="4531116" y="4531115"/>
                </a:lnTo>
                <a:lnTo>
                  <a:pt x="0" y="4531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7357" y="3456868"/>
            <a:ext cx="4531115" cy="4531115"/>
          </a:xfrm>
          <a:custGeom>
            <a:avLst/>
            <a:gdLst/>
            <a:ahLst/>
            <a:cxnLst/>
            <a:rect l="l" t="t" r="r" b="b"/>
            <a:pathLst>
              <a:path w="4531115" h="4531115">
                <a:moveTo>
                  <a:pt x="0" y="0"/>
                </a:moveTo>
                <a:lnTo>
                  <a:pt x="4531116" y="0"/>
                </a:lnTo>
                <a:lnTo>
                  <a:pt x="4531116" y="4531115"/>
                </a:lnTo>
                <a:lnTo>
                  <a:pt x="0" y="453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54557" y="1028700"/>
            <a:ext cx="8257733" cy="1912317"/>
          </a:xfrm>
          <a:custGeom>
            <a:avLst/>
            <a:gdLst/>
            <a:ahLst/>
            <a:cxnLst/>
            <a:rect l="l" t="t" r="r" b="b"/>
            <a:pathLst>
              <a:path w="8257733" h="1912317">
                <a:moveTo>
                  <a:pt x="0" y="0"/>
                </a:moveTo>
                <a:lnTo>
                  <a:pt x="8257733" y="0"/>
                </a:lnTo>
                <a:lnTo>
                  <a:pt x="8257733" y="1912317"/>
                </a:lnTo>
                <a:lnTo>
                  <a:pt x="0" y="1912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67505" y="1540702"/>
            <a:ext cx="12419788" cy="56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49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Proceso de colado: Filtro 3. Tela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7221" y="1028700"/>
            <a:ext cx="8257733" cy="1912317"/>
          </a:xfrm>
          <a:custGeom>
            <a:avLst/>
            <a:gdLst/>
            <a:ahLst/>
            <a:cxnLst/>
            <a:rect l="l" t="t" r="r" b="b"/>
            <a:pathLst>
              <a:path w="8257733" h="1912317">
                <a:moveTo>
                  <a:pt x="0" y="0"/>
                </a:moveTo>
                <a:lnTo>
                  <a:pt x="8257733" y="0"/>
                </a:lnTo>
                <a:lnTo>
                  <a:pt x="8257733" y="1912317"/>
                </a:lnTo>
                <a:lnTo>
                  <a:pt x="0" y="1912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3154" y="4115848"/>
            <a:ext cx="3472159" cy="3472159"/>
          </a:xfrm>
          <a:custGeom>
            <a:avLst/>
            <a:gdLst/>
            <a:ahLst/>
            <a:cxnLst/>
            <a:rect l="l" t="t" r="r" b="b"/>
            <a:pathLst>
              <a:path w="3472159" h="3472159">
                <a:moveTo>
                  <a:pt x="0" y="0"/>
                </a:moveTo>
                <a:lnTo>
                  <a:pt x="3472159" y="0"/>
                </a:lnTo>
                <a:lnTo>
                  <a:pt x="3472159" y="3472160"/>
                </a:lnTo>
                <a:lnTo>
                  <a:pt x="0" y="3472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21560" y="4115848"/>
            <a:ext cx="3472159" cy="3472159"/>
          </a:xfrm>
          <a:custGeom>
            <a:avLst/>
            <a:gdLst/>
            <a:ahLst/>
            <a:cxnLst/>
            <a:rect l="l" t="t" r="r" b="b"/>
            <a:pathLst>
              <a:path w="3472159" h="3472159">
                <a:moveTo>
                  <a:pt x="0" y="0"/>
                </a:moveTo>
                <a:lnTo>
                  <a:pt x="3472159" y="0"/>
                </a:lnTo>
                <a:lnTo>
                  <a:pt x="3472159" y="3472160"/>
                </a:lnTo>
                <a:lnTo>
                  <a:pt x="0" y="347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44269" y="4188180"/>
            <a:ext cx="3399828" cy="3399828"/>
          </a:xfrm>
          <a:custGeom>
            <a:avLst/>
            <a:gdLst/>
            <a:ahLst/>
            <a:cxnLst/>
            <a:rect l="l" t="t" r="r" b="b"/>
            <a:pathLst>
              <a:path w="3399828" h="3399828">
                <a:moveTo>
                  <a:pt x="0" y="0"/>
                </a:moveTo>
                <a:lnTo>
                  <a:pt x="3399828" y="0"/>
                </a:lnTo>
                <a:lnTo>
                  <a:pt x="3399828" y="3399828"/>
                </a:lnTo>
                <a:lnTo>
                  <a:pt x="0" y="339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16516" y="4115848"/>
            <a:ext cx="3472159" cy="3472159"/>
          </a:xfrm>
          <a:custGeom>
            <a:avLst/>
            <a:gdLst/>
            <a:ahLst/>
            <a:cxnLst/>
            <a:rect l="l" t="t" r="r" b="b"/>
            <a:pathLst>
              <a:path w="3472159" h="3472159">
                <a:moveTo>
                  <a:pt x="0" y="0"/>
                </a:moveTo>
                <a:lnTo>
                  <a:pt x="3472159" y="0"/>
                </a:lnTo>
                <a:lnTo>
                  <a:pt x="3472159" y="3472160"/>
                </a:lnTo>
                <a:lnTo>
                  <a:pt x="0" y="3472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67505" y="1540702"/>
            <a:ext cx="12419788" cy="56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49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Proceso de colado: Filtro 3. Tela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4369" y="0"/>
            <a:ext cx="4636831" cy="2562903"/>
          </a:xfrm>
          <a:custGeom>
            <a:avLst/>
            <a:gdLst/>
            <a:ahLst/>
            <a:cxnLst/>
            <a:rect l="l" t="t" r="r" b="b"/>
            <a:pathLst>
              <a:path w="4636831" h="2562903">
                <a:moveTo>
                  <a:pt x="0" y="0"/>
                </a:moveTo>
                <a:lnTo>
                  <a:pt x="4636831" y="0"/>
                </a:lnTo>
                <a:lnTo>
                  <a:pt x="4636831" y="2562903"/>
                </a:lnTo>
                <a:lnTo>
                  <a:pt x="0" y="2562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2165" y="3218539"/>
            <a:ext cx="10504513" cy="4335499"/>
          </a:xfrm>
          <a:custGeom>
            <a:avLst/>
            <a:gdLst/>
            <a:ahLst/>
            <a:cxnLst/>
            <a:rect l="l" t="t" r="r" b="b"/>
            <a:pathLst>
              <a:path w="10504513" h="4335499">
                <a:moveTo>
                  <a:pt x="0" y="0"/>
                </a:moveTo>
                <a:lnTo>
                  <a:pt x="10504513" y="0"/>
                </a:lnTo>
                <a:lnTo>
                  <a:pt x="10504513" y="4335499"/>
                </a:lnTo>
                <a:lnTo>
                  <a:pt x="0" y="4335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251240"/>
            <a:ext cx="4671089" cy="56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49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Conclusiones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85552" y="3432301"/>
            <a:ext cx="9757738" cy="104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123" lvl="1" indent="-329062" algn="l">
              <a:lnSpc>
                <a:spcPts val="4267"/>
              </a:lnSpc>
              <a:buFont typeface="Arial"/>
              <a:buChar char="•"/>
            </a:pPr>
            <a:r>
              <a:rPr lang="en-US" sz="3048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El filtro de malla sostiene los restos solidos del agua.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85552" y="4858707"/>
            <a:ext cx="9757738" cy="211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123" lvl="1" indent="-329062" algn="l">
              <a:lnSpc>
                <a:spcPts val="4267"/>
              </a:lnSpc>
              <a:buFont typeface="Arial"/>
              <a:buChar char="•"/>
            </a:pPr>
            <a:r>
              <a:rPr lang="en-US" sz="3048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El agua se limpió de la suciedad considerablemente con los otros filtros. Sin embargo no peidió el color amarillo y el mal olor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6878" y="-309168"/>
            <a:ext cx="5585029" cy="5151355"/>
          </a:xfrm>
          <a:custGeom>
            <a:avLst/>
            <a:gdLst/>
            <a:ahLst/>
            <a:cxnLst/>
            <a:rect l="l" t="t" r="r" b="b"/>
            <a:pathLst>
              <a:path w="5585029" h="5151355">
                <a:moveTo>
                  <a:pt x="0" y="0"/>
                </a:moveTo>
                <a:lnTo>
                  <a:pt x="5585029" y="0"/>
                </a:lnTo>
                <a:lnTo>
                  <a:pt x="5585029" y="5151354"/>
                </a:lnTo>
                <a:lnTo>
                  <a:pt x="0" y="515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14548" y="0"/>
            <a:ext cx="6143107" cy="5666098"/>
          </a:xfrm>
          <a:custGeom>
            <a:avLst/>
            <a:gdLst/>
            <a:ahLst/>
            <a:cxnLst/>
            <a:rect l="l" t="t" r="r" b="b"/>
            <a:pathLst>
              <a:path w="6143107" h="5666098">
                <a:moveTo>
                  <a:pt x="0" y="0"/>
                </a:moveTo>
                <a:lnTo>
                  <a:pt x="6143107" y="0"/>
                </a:lnTo>
                <a:lnTo>
                  <a:pt x="6143107" y="5666098"/>
                </a:lnTo>
                <a:lnTo>
                  <a:pt x="0" y="5666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332732" y="1647679"/>
            <a:ext cx="15084467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3287940" y="878571"/>
            <a:ext cx="10381145" cy="9575054"/>
          </a:xfrm>
          <a:custGeom>
            <a:avLst/>
            <a:gdLst/>
            <a:ahLst/>
            <a:cxnLst/>
            <a:rect l="l" t="t" r="r" b="b"/>
            <a:pathLst>
              <a:path w="10381145" h="9575054">
                <a:moveTo>
                  <a:pt x="0" y="0"/>
                </a:moveTo>
                <a:lnTo>
                  <a:pt x="10381145" y="0"/>
                </a:lnTo>
                <a:lnTo>
                  <a:pt x="10381145" y="9575054"/>
                </a:lnTo>
                <a:lnTo>
                  <a:pt x="0" y="957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407791"/>
            <a:ext cx="4859894" cy="4859894"/>
          </a:xfrm>
          <a:custGeom>
            <a:avLst/>
            <a:gdLst/>
            <a:ahLst/>
            <a:cxnLst/>
            <a:rect l="l" t="t" r="r" b="b"/>
            <a:pathLst>
              <a:path w="4859894" h="4859894">
                <a:moveTo>
                  <a:pt x="0" y="0"/>
                </a:moveTo>
                <a:lnTo>
                  <a:pt x="4859894" y="0"/>
                </a:lnTo>
                <a:lnTo>
                  <a:pt x="4859894" y="4859894"/>
                </a:lnTo>
                <a:lnTo>
                  <a:pt x="0" y="4859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25863" y="4407791"/>
            <a:ext cx="4850509" cy="4850509"/>
          </a:xfrm>
          <a:custGeom>
            <a:avLst/>
            <a:gdLst/>
            <a:ahLst/>
            <a:cxnLst/>
            <a:rect l="l" t="t" r="r" b="b"/>
            <a:pathLst>
              <a:path w="4850509" h="4850509">
                <a:moveTo>
                  <a:pt x="0" y="0"/>
                </a:moveTo>
                <a:lnTo>
                  <a:pt x="4850510" y="0"/>
                </a:lnTo>
                <a:lnTo>
                  <a:pt x="4850510" y="4850509"/>
                </a:lnTo>
                <a:lnTo>
                  <a:pt x="0" y="4850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00686" y="4407791"/>
            <a:ext cx="4850509" cy="4850509"/>
          </a:xfrm>
          <a:custGeom>
            <a:avLst/>
            <a:gdLst/>
            <a:ahLst/>
            <a:cxnLst/>
            <a:rect l="l" t="t" r="r" b="b"/>
            <a:pathLst>
              <a:path w="4850509" h="4850509">
                <a:moveTo>
                  <a:pt x="0" y="0"/>
                </a:moveTo>
                <a:lnTo>
                  <a:pt x="4850509" y="0"/>
                </a:lnTo>
                <a:lnTo>
                  <a:pt x="4850509" y="4850509"/>
                </a:lnTo>
                <a:lnTo>
                  <a:pt x="0" y="4850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66728" y="638470"/>
            <a:ext cx="4859135" cy="7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sz="4148" b="1">
                <a:solidFill>
                  <a:srgbClr val="2172EC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Experimento 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25863" y="638470"/>
            <a:ext cx="10225332" cy="7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sz="4148" b="1">
                <a:solidFill>
                  <a:srgbClr val="2172EC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Calidad del Agua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68977" y="1876279"/>
            <a:ext cx="3567686" cy="7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7"/>
              </a:lnSpc>
            </a:pPr>
            <a:r>
              <a:rPr lang="en-US" sz="4148" b="1">
                <a:solidFill>
                  <a:srgbClr val="0000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Paso #1: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49045" y="3132989"/>
            <a:ext cx="12111403" cy="51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7"/>
              </a:lnSpc>
            </a:pPr>
            <a:r>
              <a:rPr lang="en-US" sz="3048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 limpia la toma de agua donde se realizarà el experimento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NACIONAL EXPERIMENTAL DE GUAYANA</dc:title>
  <cp:lastModifiedBy>JUAN ANTONIO</cp:lastModifiedBy>
  <cp:revision>2</cp:revision>
  <dcterms:created xsi:type="dcterms:W3CDTF">2006-08-16T00:00:00Z</dcterms:created>
  <dcterms:modified xsi:type="dcterms:W3CDTF">2025-02-04T22:26:41Z</dcterms:modified>
  <dc:identifier>DAGeKVhHck4</dc:identifier>
</cp:coreProperties>
</file>