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Lst>
  <p:notesMasterIdLst>
    <p:notesMasterId r:id="rId13"/>
  </p:notesMasterIdLst>
  <p:sldIdLst>
    <p:sldId id="256" r:id="rId2"/>
    <p:sldId id="268" r:id="rId3"/>
    <p:sldId id="257" r:id="rId4"/>
    <p:sldId id="258" r:id="rId5"/>
    <p:sldId id="259" r:id="rId6"/>
    <p:sldId id="260" r:id="rId7"/>
    <p:sldId id="261" r:id="rId8"/>
    <p:sldId id="265" r:id="rId9"/>
    <p:sldId id="266" r:id="rId10"/>
    <p:sldId id="267" r:id="rId11"/>
    <p:sldId id="269" r:id="rId1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85861" autoAdjust="0"/>
  </p:normalViewPr>
  <p:slideViewPr>
    <p:cSldViewPr snapToGrid="0">
      <p:cViewPr>
        <p:scale>
          <a:sx n="110" d="100"/>
          <a:sy n="110" d="100"/>
        </p:scale>
        <p:origin x="-1692" y="-5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9C81B-1A87-4F53-BC08-093CC0133838}" type="datetimeFigureOut">
              <a:rPr lang="es-ES" smtClean="0"/>
              <a:t>04/02/2025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36661-BE5F-45EB-BDF4-D7C6D8050DE3}" type="slidenum">
              <a:rPr lang="es-ES" smtClean="0"/>
              <a:t>‹Nº›</a:t>
            </a:fld>
            <a:endParaRPr lang="es-ES"/>
          </a:p>
        </p:txBody>
      </p:sp>
    </p:spTree>
    <p:extLst>
      <p:ext uri="{BB962C8B-B14F-4D97-AF65-F5344CB8AC3E}">
        <p14:creationId xmlns:p14="http://schemas.microsoft.com/office/powerpoint/2010/main" val="3221799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D636661-BE5F-45EB-BDF4-D7C6D8050DE3}" type="slidenum">
              <a:rPr lang="es-ES" smtClean="0"/>
              <a:t>10</a:t>
            </a:fld>
            <a:endParaRPr lang="es-ES"/>
          </a:p>
        </p:txBody>
      </p:sp>
    </p:spTree>
    <p:extLst>
      <p:ext uri="{BB962C8B-B14F-4D97-AF65-F5344CB8AC3E}">
        <p14:creationId xmlns:p14="http://schemas.microsoft.com/office/powerpoint/2010/main" val="12812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29EA3E4-7438-4787-8A98-46727A0846CC}" type="datetimeFigureOut">
              <a:rPr lang="es-ES" smtClean="0"/>
              <a:t>04/02/2025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C6954AA-4ABC-4A34-BC83-D3AB7151B970}" type="slidenum">
              <a:rPr lang="es-ES" smtClean="0"/>
              <a:t>‹Nº›</a:t>
            </a:fld>
            <a:endParaRPr lang="es-ES"/>
          </a:p>
        </p:txBody>
      </p:sp>
    </p:spTree>
    <p:extLst>
      <p:ext uri="{BB962C8B-B14F-4D97-AF65-F5344CB8AC3E}">
        <p14:creationId xmlns:p14="http://schemas.microsoft.com/office/powerpoint/2010/main" val="1151927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29EA3E4-7438-4787-8A98-46727A0846CC}" type="datetimeFigureOut">
              <a:rPr lang="es-ES" smtClean="0"/>
              <a:t>04/02/2025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C6954AA-4ABC-4A34-BC83-D3AB7151B970}" type="slidenum">
              <a:rPr lang="es-ES" smtClean="0"/>
              <a:t>‹Nº›</a:t>
            </a:fld>
            <a:endParaRPr lang="es-ES"/>
          </a:p>
        </p:txBody>
      </p:sp>
    </p:spTree>
    <p:extLst>
      <p:ext uri="{BB962C8B-B14F-4D97-AF65-F5344CB8AC3E}">
        <p14:creationId xmlns:p14="http://schemas.microsoft.com/office/powerpoint/2010/main" val="418719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29EA3E4-7438-4787-8A98-46727A0846CC}" type="datetimeFigureOut">
              <a:rPr lang="es-ES" smtClean="0"/>
              <a:t>04/02/2025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C6954AA-4ABC-4A34-BC83-D3AB7151B970}" type="slidenum">
              <a:rPr lang="es-ES" smtClean="0"/>
              <a:t>‹Nº›</a:t>
            </a:fld>
            <a:endParaRPr lang="es-ES"/>
          </a:p>
        </p:txBody>
      </p:sp>
    </p:spTree>
    <p:extLst>
      <p:ext uri="{BB962C8B-B14F-4D97-AF65-F5344CB8AC3E}">
        <p14:creationId xmlns:p14="http://schemas.microsoft.com/office/powerpoint/2010/main" val="329783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829EA3E4-7438-4787-8A98-46727A0846CC}" type="datetimeFigureOut">
              <a:rPr lang="es-ES" smtClean="0"/>
              <a:t>04/02/2025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C6954AA-4ABC-4A34-BC83-D3AB7151B970}" type="slidenum">
              <a:rPr lang="es-ES" smtClean="0"/>
              <a:t>‹Nº›</a:t>
            </a:fld>
            <a:endParaRPr lang="es-ES"/>
          </a:p>
        </p:txBody>
      </p:sp>
    </p:spTree>
    <p:extLst>
      <p:ext uri="{BB962C8B-B14F-4D97-AF65-F5344CB8AC3E}">
        <p14:creationId xmlns:p14="http://schemas.microsoft.com/office/powerpoint/2010/main" val="248400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29EA3E4-7438-4787-8A98-46727A0846CC}" type="datetimeFigureOut">
              <a:rPr lang="es-ES" smtClean="0"/>
              <a:t>04/02/2025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C6954AA-4ABC-4A34-BC83-D3AB7151B970}" type="slidenum">
              <a:rPr lang="es-ES" smtClean="0"/>
              <a:t>‹Nº›</a:t>
            </a:fld>
            <a:endParaRPr lang="es-ES"/>
          </a:p>
        </p:txBody>
      </p:sp>
    </p:spTree>
    <p:extLst>
      <p:ext uri="{BB962C8B-B14F-4D97-AF65-F5344CB8AC3E}">
        <p14:creationId xmlns:p14="http://schemas.microsoft.com/office/powerpoint/2010/main" val="202707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829EA3E4-7438-4787-8A98-46727A0846CC}" type="datetimeFigureOut">
              <a:rPr lang="es-ES" smtClean="0"/>
              <a:t>04/02/2025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C6954AA-4ABC-4A34-BC83-D3AB7151B970}" type="slidenum">
              <a:rPr lang="es-ES" smtClean="0"/>
              <a:t>‹Nº›</a:t>
            </a:fld>
            <a:endParaRPr lang="es-ES"/>
          </a:p>
        </p:txBody>
      </p:sp>
    </p:spTree>
    <p:extLst>
      <p:ext uri="{BB962C8B-B14F-4D97-AF65-F5344CB8AC3E}">
        <p14:creationId xmlns:p14="http://schemas.microsoft.com/office/powerpoint/2010/main" val="335142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829EA3E4-7438-4787-8A98-46727A0846CC}" type="datetimeFigureOut">
              <a:rPr lang="es-ES" smtClean="0"/>
              <a:t>04/02/2025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C6954AA-4ABC-4A34-BC83-D3AB7151B970}" type="slidenum">
              <a:rPr lang="es-ES" smtClean="0"/>
              <a:t>‹Nº›</a:t>
            </a:fld>
            <a:endParaRPr lang="es-ES"/>
          </a:p>
        </p:txBody>
      </p:sp>
    </p:spTree>
    <p:extLst>
      <p:ext uri="{BB962C8B-B14F-4D97-AF65-F5344CB8AC3E}">
        <p14:creationId xmlns:p14="http://schemas.microsoft.com/office/powerpoint/2010/main" val="39948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829EA3E4-7438-4787-8A98-46727A0846CC}" type="datetimeFigureOut">
              <a:rPr lang="es-ES" smtClean="0"/>
              <a:t>04/02/2025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C6954AA-4ABC-4A34-BC83-D3AB7151B970}" type="slidenum">
              <a:rPr lang="es-ES" smtClean="0"/>
              <a:t>‹Nº›</a:t>
            </a:fld>
            <a:endParaRPr lang="es-ES"/>
          </a:p>
        </p:txBody>
      </p:sp>
    </p:spTree>
    <p:extLst>
      <p:ext uri="{BB962C8B-B14F-4D97-AF65-F5344CB8AC3E}">
        <p14:creationId xmlns:p14="http://schemas.microsoft.com/office/powerpoint/2010/main" val="4219768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29EA3E4-7438-4787-8A98-46727A0846CC}" type="datetimeFigureOut">
              <a:rPr lang="es-ES" smtClean="0"/>
              <a:t>04/02/2025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C6954AA-4ABC-4A34-BC83-D3AB7151B970}" type="slidenum">
              <a:rPr lang="es-ES" smtClean="0"/>
              <a:t>‹Nº›</a:t>
            </a:fld>
            <a:endParaRPr lang="es-ES"/>
          </a:p>
        </p:txBody>
      </p:sp>
    </p:spTree>
    <p:extLst>
      <p:ext uri="{BB962C8B-B14F-4D97-AF65-F5344CB8AC3E}">
        <p14:creationId xmlns:p14="http://schemas.microsoft.com/office/powerpoint/2010/main" val="1447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29EA3E4-7438-4787-8A98-46727A0846CC}" type="datetimeFigureOut">
              <a:rPr lang="es-ES" smtClean="0"/>
              <a:t>04/02/2025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C6954AA-4ABC-4A34-BC83-D3AB7151B970}" type="slidenum">
              <a:rPr lang="es-ES" smtClean="0"/>
              <a:t>‹Nº›</a:t>
            </a:fld>
            <a:endParaRPr lang="es-ES"/>
          </a:p>
        </p:txBody>
      </p:sp>
    </p:spTree>
    <p:extLst>
      <p:ext uri="{BB962C8B-B14F-4D97-AF65-F5344CB8AC3E}">
        <p14:creationId xmlns:p14="http://schemas.microsoft.com/office/powerpoint/2010/main" val="403039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29EA3E4-7438-4787-8A98-46727A0846CC}" type="datetimeFigureOut">
              <a:rPr lang="es-ES" smtClean="0"/>
              <a:t>04/02/2025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C6954AA-4ABC-4A34-BC83-D3AB7151B970}" type="slidenum">
              <a:rPr lang="es-ES" smtClean="0"/>
              <a:t>‹Nº›</a:t>
            </a:fld>
            <a:endParaRPr lang="es-ES"/>
          </a:p>
        </p:txBody>
      </p:sp>
    </p:spTree>
    <p:extLst>
      <p:ext uri="{BB962C8B-B14F-4D97-AF65-F5344CB8AC3E}">
        <p14:creationId xmlns:p14="http://schemas.microsoft.com/office/powerpoint/2010/main" val="308569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EA3E4-7438-4787-8A98-46727A0846CC}" type="datetimeFigureOut">
              <a:rPr lang="es-ES" smtClean="0"/>
              <a:t>04/02/2025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6954AA-4ABC-4A34-BC83-D3AB7151B970}" type="slidenum">
              <a:rPr lang="es-ES" smtClean="0"/>
              <a:t>‹Nº›</a:t>
            </a:fld>
            <a:endParaRPr lang="es-ES"/>
          </a:p>
        </p:txBody>
      </p:sp>
    </p:spTree>
    <p:extLst>
      <p:ext uri="{BB962C8B-B14F-4D97-AF65-F5344CB8AC3E}">
        <p14:creationId xmlns:p14="http://schemas.microsoft.com/office/powerpoint/2010/main" val="132666363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ctángulo 3"/>
          <p:cNvSpPr/>
          <p:nvPr/>
        </p:nvSpPr>
        <p:spPr>
          <a:xfrm>
            <a:off x="2974848" y="367349"/>
            <a:ext cx="6096000" cy="2400657"/>
          </a:xfrm>
          <a:prstGeom prst="rect">
            <a:avLst/>
          </a:prstGeom>
        </p:spPr>
        <p:txBody>
          <a:bodyPr>
            <a:spAutoFit/>
          </a:bodyPr>
          <a:lstStyle/>
          <a:p>
            <a:pPr algn="ctr">
              <a:lnSpc>
                <a:spcPct val="150000"/>
              </a:lnSpc>
              <a:spcAft>
                <a:spcPts val="0"/>
              </a:spcAft>
            </a:pPr>
            <a:r>
              <a:rPr lang="es-US" sz="2000" dirty="0" smtClean="0">
                <a:effectLst/>
                <a:latin typeface="Arial" panose="020B0604020202020204" pitchFamily="34" charset="0"/>
                <a:ea typeface="Times New Roman" panose="02020603050405020304" pitchFamily="18" charset="0"/>
                <a:cs typeface="Times New Roman" panose="02020603050405020304" pitchFamily="18" charset="0"/>
              </a:rPr>
              <a:t>Universidad Nacional Experimental de Guayana.</a:t>
            </a:r>
            <a:endParaRPr lang="es-ES" sz="2000" dirty="0" smtClean="0">
              <a:effectLst/>
              <a:latin typeface="Aptos"/>
              <a:ea typeface="Times New Roman" panose="02020603050405020304" pitchFamily="18" charset="0"/>
              <a:cs typeface="Times New Roman" panose="02020603050405020304" pitchFamily="18" charset="0"/>
            </a:endParaRPr>
          </a:p>
          <a:p>
            <a:pPr algn="ctr">
              <a:lnSpc>
                <a:spcPct val="150000"/>
              </a:lnSpc>
              <a:spcAft>
                <a:spcPts val="0"/>
              </a:spcAft>
            </a:pPr>
            <a:r>
              <a:rPr lang="es-US" sz="2000" dirty="0" smtClean="0">
                <a:effectLst/>
                <a:latin typeface="Arial" panose="020B0604020202020204" pitchFamily="34" charset="0"/>
                <a:ea typeface="Times New Roman" panose="02020603050405020304" pitchFamily="18" charset="0"/>
                <a:cs typeface="Times New Roman" panose="02020603050405020304" pitchFamily="18" charset="0"/>
              </a:rPr>
              <a:t>Vicerrectorado Académico.</a:t>
            </a:r>
            <a:endParaRPr lang="es-ES" sz="2000" dirty="0" smtClean="0">
              <a:effectLst/>
              <a:latin typeface="Aptos"/>
              <a:ea typeface="Times New Roman" panose="02020603050405020304" pitchFamily="18" charset="0"/>
              <a:cs typeface="Times New Roman" panose="02020603050405020304" pitchFamily="18" charset="0"/>
            </a:endParaRPr>
          </a:p>
          <a:p>
            <a:pPr algn="ctr">
              <a:lnSpc>
                <a:spcPct val="150000"/>
              </a:lnSpc>
              <a:spcAft>
                <a:spcPts val="0"/>
              </a:spcAft>
            </a:pPr>
            <a:r>
              <a:rPr lang="es-US" sz="2000" dirty="0" smtClean="0">
                <a:effectLst/>
                <a:latin typeface="Arial" panose="020B0604020202020204" pitchFamily="34" charset="0"/>
                <a:ea typeface="Times New Roman" panose="02020603050405020304" pitchFamily="18" charset="0"/>
                <a:cs typeface="Times New Roman" panose="02020603050405020304" pitchFamily="18" charset="0"/>
              </a:rPr>
              <a:t>Coordinación de Pregrado.</a:t>
            </a:r>
            <a:endParaRPr lang="es-ES" sz="2000" dirty="0" smtClean="0">
              <a:effectLst/>
              <a:latin typeface="Aptos"/>
              <a:ea typeface="Times New Roman" panose="02020603050405020304" pitchFamily="18" charset="0"/>
              <a:cs typeface="Times New Roman" panose="02020603050405020304" pitchFamily="18" charset="0"/>
            </a:endParaRPr>
          </a:p>
          <a:p>
            <a:pPr algn="ctr">
              <a:lnSpc>
                <a:spcPct val="150000"/>
              </a:lnSpc>
              <a:spcAft>
                <a:spcPts val="0"/>
              </a:spcAft>
            </a:pPr>
            <a:r>
              <a:rPr lang="es-US" sz="2000" dirty="0" smtClean="0">
                <a:effectLst/>
                <a:latin typeface="Arial" panose="020B0604020202020204" pitchFamily="34" charset="0"/>
                <a:ea typeface="Times New Roman" panose="02020603050405020304" pitchFamily="18" charset="0"/>
                <a:cs typeface="Times New Roman" panose="02020603050405020304" pitchFamily="18" charset="0"/>
              </a:rPr>
              <a:t>Coordinación de Ingeniería Industrial.</a:t>
            </a:r>
            <a:endParaRPr lang="es-ES" sz="2000" dirty="0" smtClean="0">
              <a:effectLst/>
              <a:latin typeface="Aptos"/>
              <a:ea typeface="Times New Roman" panose="02020603050405020304" pitchFamily="18" charset="0"/>
              <a:cs typeface="Times New Roman" panose="02020603050405020304" pitchFamily="18" charset="0"/>
            </a:endParaRPr>
          </a:p>
          <a:p>
            <a:pPr algn="ctr">
              <a:lnSpc>
                <a:spcPct val="150000"/>
              </a:lnSpc>
              <a:spcAft>
                <a:spcPts val="0"/>
              </a:spcAft>
            </a:pPr>
            <a:r>
              <a:rPr lang="es-US" sz="2000" dirty="0" smtClean="0">
                <a:effectLst/>
                <a:latin typeface="Arial" panose="020B0604020202020204" pitchFamily="34" charset="0"/>
                <a:ea typeface="Times New Roman" panose="02020603050405020304" pitchFamily="18" charset="0"/>
                <a:cs typeface="Times New Roman" panose="02020603050405020304" pitchFamily="18" charset="0"/>
              </a:rPr>
              <a:t>Cátedra: </a:t>
            </a:r>
            <a:r>
              <a:rPr lang="es-US" sz="2000" dirty="0" smtClean="0">
                <a:latin typeface="Arial" panose="020B0604020202020204" pitchFamily="34" charset="0"/>
                <a:ea typeface="Times New Roman" panose="02020603050405020304" pitchFamily="18" charset="0"/>
                <a:cs typeface="Times New Roman" panose="02020603050405020304" pitchFamily="18" charset="0"/>
              </a:rPr>
              <a:t>ingeniería del Ambiente </a:t>
            </a:r>
            <a:r>
              <a:rPr lang="es-US" sz="2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s-ES" sz="2000" dirty="0" smtClean="0">
              <a:effectLst/>
              <a:latin typeface="Aptos"/>
              <a:ea typeface="Times New Roman" panose="02020603050405020304" pitchFamily="18" charset="0"/>
              <a:cs typeface="Times New Roman" panose="02020603050405020304" pitchFamily="18" charset="0"/>
            </a:endParaRPr>
          </a:p>
        </p:txBody>
      </p:sp>
      <p:pic>
        <p:nvPicPr>
          <p:cNvPr id="5" name="Imagen 4"/>
          <p:cNvPicPr/>
          <p:nvPr/>
        </p:nvPicPr>
        <p:blipFill>
          <a:blip r:embed="rId3" cstate="print">
            <a:extLst>
              <a:ext uri="{28A0092B-C50C-407E-A947-70E740481C1C}">
                <a14:useLocalDpi xmlns:a14="http://schemas.microsoft.com/office/drawing/2010/main" val="0"/>
              </a:ext>
            </a:extLst>
          </a:blip>
          <a:stretch>
            <a:fillRect/>
          </a:stretch>
        </p:blipFill>
        <p:spPr>
          <a:xfrm>
            <a:off x="1021080" y="367349"/>
            <a:ext cx="1356360" cy="1304235"/>
          </a:xfrm>
          <a:prstGeom prst="rect">
            <a:avLst/>
          </a:prstGeom>
        </p:spPr>
      </p:pic>
      <p:sp>
        <p:nvSpPr>
          <p:cNvPr id="6" name="Rectángulo 5"/>
          <p:cNvSpPr/>
          <p:nvPr/>
        </p:nvSpPr>
        <p:spPr>
          <a:xfrm>
            <a:off x="1021080" y="2862275"/>
            <a:ext cx="9582912" cy="2585323"/>
          </a:xfrm>
          <a:prstGeom prst="rect">
            <a:avLst/>
          </a:prstGeom>
        </p:spPr>
        <p:txBody>
          <a:bodyPr wrap="square">
            <a:spAutoFit/>
          </a:bodyPr>
          <a:lstStyle/>
          <a:p>
            <a:pPr algn="ctr">
              <a:spcAft>
                <a:spcPts val="0"/>
              </a:spcAft>
            </a:pPr>
            <a:r>
              <a:rPr lang="es-US" sz="5400" b="1" dirty="0" smtClean="0">
                <a:latin typeface="Arial Black" panose="020B0A04020102020204" pitchFamily="34" charset="0"/>
                <a:ea typeface="Times New Roman" panose="02020603050405020304" pitchFamily="18" charset="0"/>
                <a:cs typeface="Times New Roman" panose="02020603050405020304" pitchFamily="18" charset="0"/>
              </a:rPr>
              <a:t>CONTROL Y EVAL. DE LA CONTAMINACION DEL AGUA</a:t>
            </a:r>
            <a:endParaRPr lang="es-ES" sz="4800" dirty="0">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7" name="Rectángulo 6"/>
          <p:cNvSpPr/>
          <p:nvPr/>
        </p:nvSpPr>
        <p:spPr>
          <a:xfrm>
            <a:off x="324612" y="4468986"/>
            <a:ext cx="11396472" cy="1477328"/>
          </a:xfrm>
          <a:prstGeom prst="rect">
            <a:avLst/>
          </a:prstGeom>
        </p:spPr>
        <p:txBody>
          <a:bodyPr wrap="square">
            <a:spAutoFit/>
          </a:bodyPr>
          <a:lstStyle/>
          <a:p>
            <a:pPr algn="ctr">
              <a:lnSpc>
                <a:spcPct val="150000"/>
              </a:lnSpc>
              <a:spcAft>
                <a:spcPts val="0"/>
              </a:spcAft>
            </a:pPr>
            <a:r>
              <a:rPr lang="es-US" sz="2000" b="1" dirty="0" smtClean="0">
                <a:effectLst/>
                <a:latin typeface="Arial" panose="020B0604020202020204" pitchFamily="34" charset="0"/>
                <a:ea typeface="Times New Roman" panose="02020603050405020304" pitchFamily="18" charset="0"/>
                <a:cs typeface="Times New Roman" panose="02020603050405020304" pitchFamily="18" charset="0"/>
              </a:rPr>
              <a:t>Profesora:                                      		      		                       Bachiller: </a:t>
            </a:r>
            <a:endParaRPr lang="es-ES" sz="2000" dirty="0" smtClean="0">
              <a:effectLst/>
              <a:latin typeface="Aptos"/>
              <a:ea typeface="Times New Roman" panose="02020603050405020304" pitchFamily="18" charset="0"/>
              <a:cs typeface="Times New Roman" panose="02020603050405020304" pitchFamily="18" charset="0"/>
            </a:endParaRPr>
          </a:p>
          <a:p>
            <a:pPr>
              <a:lnSpc>
                <a:spcPct val="150000"/>
              </a:lnSpc>
              <a:spcAft>
                <a:spcPts val="0"/>
              </a:spcAft>
            </a:pPr>
            <a:r>
              <a:rPr lang="es-US" sz="2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US" sz="2000" dirty="0" err="1" smtClean="0">
                <a:latin typeface="Arial" panose="020B0604020202020204" pitchFamily="34" charset="0"/>
                <a:ea typeface="Times New Roman" panose="02020603050405020304" pitchFamily="18" charset="0"/>
                <a:cs typeface="Times New Roman" panose="02020603050405020304" pitchFamily="18" charset="0"/>
              </a:rPr>
              <a:t>Arlenis</a:t>
            </a:r>
            <a:r>
              <a:rPr lang="es-US" sz="2000" dirty="0" smtClean="0">
                <a:latin typeface="Arial" panose="020B0604020202020204" pitchFamily="34" charset="0"/>
                <a:ea typeface="Times New Roman" panose="02020603050405020304" pitchFamily="18" charset="0"/>
                <a:cs typeface="Times New Roman" panose="02020603050405020304" pitchFamily="18" charset="0"/>
              </a:rPr>
              <a:t> Crespo</a:t>
            </a:r>
            <a:r>
              <a:rPr lang="es-US" sz="2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US" sz="2000" dirty="0" smtClean="0">
                <a:effectLst/>
                <a:latin typeface="Arial" panose="020B0604020202020204" pitchFamily="34" charset="0"/>
                <a:ea typeface="Times New Roman" panose="02020603050405020304" pitchFamily="18" charset="0"/>
                <a:cs typeface="Times New Roman" panose="02020603050405020304" pitchFamily="18" charset="0"/>
              </a:rPr>
              <a:t>	   		  Ricardo Aguilera. C.I: 30.916.040</a:t>
            </a:r>
            <a:endParaRPr lang="es-ES" sz="2000" dirty="0" smtClean="0">
              <a:effectLst/>
              <a:latin typeface="Aptos"/>
              <a:ea typeface="Times New Roman" panose="02020603050405020304" pitchFamily="18" charset="0"/>
              <a:cs typeface="Times New Roman" panose="02020603050405020304" pitchFamily="18" charset="0"/>
            </a:endParaRPr>
          </a:p>
          <a:p>
            <a:pPr>
              <a:lnSpc>
                <a:spcPct val="150000"/>
              </a:lnSpc>
              <a:spcAft>
                <a:spcPts val="800"/>
              </a:spcAft>
            </a:pPr>
            <a:r>
              <a:rPr lang="es-US" sz="2000" b="1"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s-ES" sz="2000" dirty="0">
              <a:effectLst/>
              <a:latin typeface="Aptos"/>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047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529" y="-297"/>
            <a:ext cx="12193057" cy="6858594"/>
          </a:xfrm>
          <a:prstGeom prst="rect">
            <a:avLst/>
          </a:prstGeom>
        </p:spPr>
      </p:pic>
      <p:sp>
        <p:nvSpPr>
          <p:cNvPr id="3" name="CuadroTexto 2"/>
          <p:cNvSpPr txBox="1"/>
          <p:nvPr/>
        </p:nvSpPr>
        <p:spPr>
          <a:xfrm>
            <a:off x="257175" y="376476"/>
            <a:ext cx="5353050" cy="646331"/>
          </a:xfrm>
          <a:prstGeom prst="rect">
            <a:avLst/>
          </a:prstGeom>
          <a:noFill/>
        </p:spPr>
        <p:txBody>
          <a:bodyPr wrap="square" rtlCol="0">
            <a:spAutoFit/>
          </a:bodyPr>
          <a:lstStyle/>
          <a:p>
            <a:r>
              <a:rPr lang="es-ES" b="1" dirty="0" smtClean="0">
                <a:latin typeface="Arial" panose="020B0604020202020204" pitchFamily="34" charset="0"/>
                <a:cs typeface="Arial" panose="020B0604020202020204" pitchFamily="34" charset="0"/>
              </a:rPr>
              <a:t>Paso 10: </a:t>
            </a:r>
            <a:r>
              <a:rPr lang="es-ES" dirty="0">
                <a:latin typeface="Arial" panose="020B0604020202020204" pitchFamily="34" charset="0"/>
                <a:cs typeface="Arial" panose="020B0604020202020204" pitchFamily="34" charset="0"/>
              </a:rPr>
              <a:t>Y</a:t>
            </a:r>
            <a:r>
              <a:rPr lang="es-ES" dirty="0" smtClean="0">
                <a:latin typeface="Arial" panose="020B0604020202020204" pitchFamily="34" charset="0"/>
                <a:cs typeface="Arial" panose="020B0604020202020204" pitchFamily="34" charset="0"/>
              </a:rPr>
              <a:t>a transcurridos los días se retira el filtro, y este es secado al aire libre</a:t>
            </a:r>
            <a:endParaRPr lang="es-ES"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175" y="1127670"/>
            <a:ext cx="2114550" cy="2157062"/>
          </a:xfrm>
          <a:prstGeom prst="rect">
            <a:avLst/>
          </a:prstGeom>
        </p:spPr>
      </p:pic>
      <p:pic>
        <p:nvPicPr>
          <p:cNvPr id="5" name="Imagen 4"/>
          <p:cNvPicPr>
            <a:picLocks noChangeAspect="1"/>
          </p:cNvPicPr>
          <p:nvPr/>
        </p:nvPicPr>
        <p:blipFill rotWithShape="1">
          <a:blip r:embed="rId5" cstate="print">
            <a:extLst>
              <a:ext uri="{28A0092B-C50C-407E-A947-70E740481C1C}">
                <a14:useLocalDpi xmlns:a14="http://schemas.microsoft.com/office/drawing/2010/main" val="0"/>
              </a:ext>
            </a:extLst>
          </a:blip>
          <a:srcRect t="30556" b="23611"/>
          <a:stretch/>
        </p:blipFill>
        <p:spPr>
          <a:xfrm>
            <a:off x="2548465" y="1212977"/>
            <a:ext cx="3466571" cy="1818383"/>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6212" y="1024760"/>
            <a:ext cx="2362200" cy="2006600"/>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79588" y="1022807"/>
            <a:ext cx="3015900" cy="2261925"/>
          </a:xfrm>
          <a:prstGeom prst="rect">
            <a:avLst/>
          </a:prstGeom>
        </p:spPr>
      </p:pic>
      <p:sp>
        <p:nvSpPr>
          <p:cNvPr id="9" name="CuadroTexto 8"/>
          <p:cNvSpPr txBox="1"/>
          <p:nvPr/>
        </p:nvSpPr>
        <p:spPr>
          <a:xfrm>
            <a:off x="73152" y="3474902"/>
            <a:ext cx="12045696" cy="707886"/>
          </a:xfrm>
          <a:prstGeom prst="rect">
            <a:avLst/>
          </a:prstGeom>
          <a:noFill/>
        </p:spPr>
        <p:txBody>
          <a:bodyPr wrap="square" rtlCol="0">
            <a:spAutoFit/>
          </a:bodyPr>
          <a:lstStyle/>
          <a:p>
            <a:pPr algn="ctr"/>
            <a:r>
              <a:rPr lang="es-ES" sz="4000" dirty="0" smtClean="0">
                <a:latin typeface="Arial Black" panose="020B0A04020102020204" pitchFamily="34" charset="0"/>
              </a:rPr>
              <a:t>Observaciones</a:t>
            </a:r>
            <a:endParaRPr lang="es-ES" sz="4000" dirty="0">
              <a:latin typeface="Arial Black" panose="020B0A04020102020204" pitchFamily="34" charset="0"/>
            </a:endParaRPr>
          </a:p>
        </p:txBody>
      </p:sp>
      <p:sp>
        <p:nvSpPr>
          <p:cNvPr id="10" name="CuadroTexto 9"/>
          <p:cNvSpPr txBox="1"/>
          <p:nvPr/>
        </p:nvSpPr>
        <p:spPr>
          <a:xfrm>
            <a:off x="257175" y="4203479"/>
            <a:ext cx="10841749" cy="2246769"/>
          </a:xfrm>
          <a:prstGeom prst="rect">
            <a:avLst/>
          </a:prstGeom>
          <a:noFill/>
        </p:spPr>
        <p:txBody>
          <a:bodyPr wrap="square" rtlCol="0">
            <a:spAutoFit/>
          </a:bodyPr>
          <a:lstStyle/>
          <a:p>
            <a:pPr marL="342900" indent="-3429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Cada vez que se iba a tomar la muestra del agua se podía observar como la tela se iba poniendo mas marrón por el agua del grifo </a:t>
            </a:r>
          </a:p>
          <a:p>
            <a:pPr marL="342900" indent="-3429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Al momento de quitar el filtro, se pudo observar el algodón lleno de lodo por los 12 días que el filtro estuvo en función.</a:t>
            </a:r>
          </a:p>
          <a:p>
            <a:pPr marL="342900" indent="-3429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Tuvo un olor raro y tenia un aspecto baboso</a:t>
            </a:r>
            <a:endParaRPr lang="es-E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Es importante tener en cuenta este experimento ya que genera conciencia de que esa agua no es consumible por el ser humano, pudiendo causar enfermedades</a:t>
            </a:r>
          </a:p>
        </p:txBody>
      </p:sp>
    </p:spTree>
    <p:extLst>
      <p:ext uri="{BB962C8B-B14F-4D97-AF65-F5344CB8AC3E}">
        <p14:creationId xmlns:p14="http://schemas.microsoft.com/office/powerpoint/2010/main" val="4242777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5" name="Rectángulo 4"/>
          <p:cNvSpPr/>
          <p:nvPr/>
        </p:nvSpPr>
        <p:spPr>
          <a:xfrm>
            <a:off x="538734" y="1141321"/>
            <a:ext cx="10735056" cy="4708981"/>
          </a:xfrm>
          <a:prstGeom prst="rect">
            <a:avLst/>
          </a:prstGeom>
        </p:spPr>
        <p:txBody>
          <a:bodyPr wrap="square">
            <a:spAutoFit/>
          </a:bodyPr>
          <a:lstStyle/>
          <a:p>
            <a:r>
              <a:rPr lang="es-ES" sz="2000" dirty="0" smtClean="0">
                <a:latin typeface="Arial" panose="020B0604020202020204" pitchFamily="34" charset="0"/>
                <a:cs typeface="Arial" panose="020B0604020202020204" pitchFamily="34" charset="0"/>
              </a:rPr>
              <a:t>	El </a:t>
            </a:r>
            <a:r>
              <a:rPr lang="es-ES" sz="2000" dirty="0">
                <a:latin typeface="Arial" panose="020B0604020202020204" pitchFamily="34" charset="0"/>
                <a:cs typeface="Arial" panose="020B0604020202020204" pitchFamily="34" charset="0"/>
              </a:rPr>
              <a:t>experimento realizado </a:t>
            </a:r>
            <a:r>
              <a:rPr lang="es-ES" sz="2000" dirty="0" smtClean="0">
                <a:latin typeface="Arial" panose="020B0604020202020204" pitchFamily="34" charset="0"/>
                <a:cs typeface="Arial" panose="020B0604020202020204" pitchFamily="34" charset="0"/>
              </a:rPr>
              <a:t>ha </a:t>
            </a:r>
            <a:r>
              <a:rPr lang="es-ES" sz="2000" dirty="0">
                <a:latin typeface="Arial" panose="020B0604020202020204" pitchFamily="34" charset="0"/>
                <a:cs typeface="Arial" panose="020B0604020202020204" pitchFamily="34" charset="0"/>
              </a:rPr>
              <a:t>demostrado ser un valioso ejercicio en la evaluación de la calidad del agua y la efectividad de diversos métodos de filtración. A través de un proceso sistemático, se logró observar cómo diferentes materiales, como mallas, coladores y telas, contribuyen a la purificación del agua al atrapar partículas contaminantes. Los resultados obtenidos reflejan una mejora significativa en la calidad del agua tras cada etapa de filtración, evidenciando que, aunque algunos métodos son más efectivos que otros, cada uno cumple un papel importante en la reducción de impurezas</a:t>
            </a:r>
            <a:r>
              <a:rPr lang="es-ES" sz="2000" dirty="0" smtClean="0">
                <a:latin typeface="Arial" panose="020B0604020202020204" pitchFamily="34" charset="0"/>
                <a:cs typeface="Arial" panose="020B0604020202020204" pitchFamily="34" charset="0"/>
              </a:rPr>
              <a:t>.</a:t>
            </a:r>
          </a:p>
          <a:p>
            <a:endParaRPr lang="es-ES" sz="2000" dirty="0">
              <a:latin typeface="Arial" panose="020B0604020202020204" pitchFamily="34" charset="0"/>
              <a:cs typeface="Arial" panose="020B0604020202020204" pitchFamily="34" charset="0"/>
            </a:endParaRPr>
          </a:p>
          <a:p>
            <a:r>
              <a:rPr lang="es-ES" sz="2000" dirty="0" smtClean="0">
                <a:latin typeface="Arial" panose="020B0604020202020204" pitchFamily="34" charset="0"/>
                <a:cs typeface="Arial" panose="020B0604020202020204" pitchFamily="34" charset="0"/>
              </a:rPr>
              <a:t>	Además</a:t>
            </a:r>
            <a:r>
              <a:rPr lang="es-ES" sz="2000" dirty="0">
                <a:latin typeface="Arial" panose="020B0604020202020204" pitchFamily="34" charset="0"/>
                <a:cs typeface="Arial" panose="020B0604020202020204" pitchFamily="34" charset="0"/>
              </a:rPr>
              <a:t>, las observaciones realizadas durante el experimento subrayan la necesidad de una mayor conciencia sobre los riesgos asociados con el consumo de agua no tratada, resaltando que el agua contaminada puede tener efectos adversos para la salud </a:t>
            </a:r>
            <a:r>
              <a:rPr lang="es-ES" sz="2000" dirty="0" smtClean="0">
                <a:latin typeface="Arial" panose="020B0604020202020204" pitchFamily="34" charset="0"/>
                <a:cs typeface="Arial" panose="020B0604020202020204" pitchFamily="34" charset="0"/>
              </a:rPr>
              <a:t>humana, este </a:t>
            </a:r>
            <a:r>
              <a:rPr lang="es-ES" sz="2000" dirty="0">
                <a:latin typeface="Arial" panose="020B0604020202020204" pitchFamily="34" charset="0"/>
                <a:cs typeface="Arial" panose="020B0604020202020204" pitchFamily="34" charset="0"/>
              </a:rPr>
              <a:t>estudio no solo proporciona una comprensión práctica de los procesos de filtración, sino que también invita a la reflexión sobre la importancia de la gestión adecuada de los recursos hídricos y la necesidad de implementar medidas efectivas para asegurar la calidad del agua que </a:t>
            </a:r>
            <a:r>
              <a:rPr lang="es-ES" sz="2000" dirty="0" smtClean="0">
                <a:latin typeface="Arial" panose="020B0604020202020204" pitchFamily="34" charset="0"/>
                <a:cs typeface="Arial" panose="020B0604020202020204" pitchFamily="34" charset="0"/>
              </a:rPr>
              <a:t>consumimos.</a:t>
            </a:r>
            <a:endParaRPr lang="es-ES" sz="2000" dirty="0">
              <a:latin typeface="Arial" panose="020B0604020202020204" pitchFamily="34" charset="0"/>
              <a:cs typeface="Arial" panose="020B0604020202020204" pitchFamily="34" charset="0"/>
            </a:endParaRPr>
          </a:p>
        </p:txBody>
      </p:sp>
      <p:sp>
        <p:nvSpPr>
          <p:cNvPr id="6" name="CuadroTexto 5"/>
          <p:cNvSpPr txBox="1"/>
          <p:nvPr/>
        </p:nvSpPr>
        <p:spPr>
          <a:xfrm>
            <a:off x="4005554" y="216569"/>
            <a:ext cx="4180893" cy="707886"/>
          </a:xfrm>
          <a:prstGeom prst="rect">
            <a:avLst/>
          </a:prstGeom>
          <a:noFill/>
        </p:spPr>
        <p:txBody>
          <a:bodyPr wrap="square" rtlCol="0">
            <a:spAutoFit/>
          </a:bodyPr>
          <a:lstStyle/>
          <a:p>
            <a:pPr algn="ctr"/>
            <a:r>
              <a:rPr lang="es-ES" sz="4000" dirty="0" smtClean="0">
                <a:latin typeface="Arial Black" panose="020B0A04020102020204" pitchFamily="34" charset="0"/>
              </a:rPr>
              <a:t>CONCLUSION</a:t>
            </a:r>
            <a:endParaRPr lang="es-ES" sz="4000" dirty="0">
              <a:latin typeface="Arial Black" panose="020B0A04020102020204" pitchFamily="34" charset="0"/>
            </a:endParaRPr>
          </a:p>
        </p:txBody>
      </p:sp>
    </p:spTree>
    <p:extLst>
      <p:ext uri="{BB962C8B-B14F-4D97-AF65-F5344CB8AC3E}">
        <p14:creationId xmlns:p14="http://schemas.microsoft.com/office/powerpoint/2010/main" val="728256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5" name="Rectángulo 4"/>
          <p:cNvSpPr/>
          <p:nvPr/>
        </p:nvSpPr>
        <p:spPr>
          <a:xfrm>
            <a:off x="640080" y="1812964"/>
            <a:ext cx="9747504" cy="4093428"/>
          </a:xfrm>
          <a:prstGeom prst="rect">
            <a:avLst/>
          </a:prstGeom>
        </p:spPr>
        <p:txBody>
          <a:bodyPr wrap="square">
            <a:spAutoFit/>
          </a:bodyPr>
          <a:lstStyle/>
          <a:p>
            <a:pPr marL="342900" indent="-342900">
              <a:buFont typeface="Wingdings" panose="05000000000000000000" pitchFamily="2" charset="2"/>
              <a:buChar char="ü"/>
            </a:pPr>
            <a:r>
              <a:rPr lang="es-ES" sz="2000" dirty="0">
                <a:latin typeface="Arial" panose="020B0604020202020204" pitchFamily="34" charset="0"/>
                <a:cs typeface="Arial" panose="020B0604020202020204" pitchFamily="34" charset="0"/>
              </a:rPr>
              <a:t>Evaluar la Eficiencia de Filtración: Determinar la efectividad de diferentes materiales de filtración en la eliminación de contaminantes y partículas del agua</a:t>
            </a:r>
            <a:r>
              <a:rPr lang="es-ES" sz="2000" dirty="0" smtClean="0">
                <a:latin typeface="Arial" panose="020B0604020202020204" pitchFamily="34" charset="0"/>
                <a:cs typeface="Arial" panose="020B0604020202020204" pitchFamily="34" charset="0"/>
              </a:rPr>
              <a:t>.</a:t>
            </a:r>
          </a:p>
          <a:p>
            <a:endParaRPr 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ES" sz="2000" dirty="0">
                <a:latin typeface="Arial" panose="020B0604020202020204" pitchFamily="34" charset="0"/>
                <a:cs typeface="Arial" panose="020B0604020202020204" pitchFamily="34" charset="0"/>
              </a:rPr>
              <a:t>Medir la Calidad del Agua: Analizar la calidad del agua potable antes y después de aplicar el proceso de filtración, observando cambios en la claridad y la presencia de partículas</a:t>
            </a:r>
            <a:r>
              <a:rPr lang="es-ES" sz="2000" dirty="0" smtClean="0">
                <a:latin typeface="Arial" panose="020B0604020202020204" pitchFamily="34" charset="0"/>
                <a:cs typeface="Arial" panose="020B0604020202020204" pitchFamily="34" charset="0"/>
              </a:rPr>
              <a:t>.</a:t>
            </a:r>
          </a:p>
          <a:p>
            <a:endParaRPr 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ES" sz="2000" dirty="0">
                <a:latin typeface="Arial" panose="020B0604020202020204" pitchFamily="34" charset="0"/>
                <a:cs typeface="Arial" panose="020B0604020202020204" pitchFamily="34" charset="0"/>
              </a:rPr>
              <a:t>Concienciar sobre la Contaminación del Agua: Generar conciencia sobre la importancia de la calidad del agua y los riesgos asociados al consumo de agua contaminada</a:t>
            </a:r>
            <a:r>
              <a:rPr lang="es-ES" sz="2000" dirty="0" smtClean="0">
                <a:latin typeface="Arial" panose="020B0604020202020204" pitchFamily="34" charset="0"/>
                <a:cs typeface="Arial" panose="020B0604020202020204" pitchFamily="34" charset="0"/>
              </a:rPr>
              <a:t>.</a:t>
            </a:r>
          </a:p>
          <a:p>
            <a:endParaRPr 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ES" sz="2000" dirty="0">
                <a:latin typeface="Arial" panose="020B0604020202020204" pitchFamily="34" charset="0"/>
                <a:cs typeface="Arial" panose="020B0604020202020204" pitchFamily="34" charset="0"/>
              </a:rPr>
              <a:t>Desarrollar Habilidades Prácticas: Fomentar habilidades prácticas en la realización de experimentos científicos relacionados con la ingeniería ambiental.</a:t>
            </a:r>
          </a:p>
        </p:txBody>
      </p:sp>
      <p:sp>
        <p:nvSpPr>
          <p:cNvPr id="6" name="CuadroTexto 5"/>
          <p:cNvSpPr txBox="1"/>
          <p:nvPr/>
        </p:nvSpPr>
        <p:spPr>
          <a:xfrm>
            <a:off x="3521242" y="216569"/>
            <a:ext cx="5149516" cy="1323439"/>
          </a:xfrm>
          <a:prstGeom prst="rect">
            <a:avLst/>
          </a:prstGeom>
          <a:noFill/>
        </p:spPr>
        <p:txBody>
          <a:bodyPr wrap="square" rtlCol="0">
            <a:spAutoFit/>
          </a:bodyPr>
          <a:lstStyle/>
          <a:p>
            <a:pPr algn="ctr"/>
            <a:r>
              <a:rPr lang="es-ES" sz="4000" dirty="0" smtClean="0">
                <a:latin typeface="Arial Black" panose="020B0A04020102020204" pitchFamily="34" charset="0"/>
              </a:rPr>
              <a:t>OBJETIVOS DEL EXPERIMENTO</a:t>
            </a:r>
            <a:endParaRPr lang="es-ES" sz="4000" dirty="0">
              <a:latin typeface="Arial Black" panose="020B0A04020102020204" pitchFamily="34" charset="0"/>
            </a:endParaRPr>
          </a:p>
        </p:txBody>
      </p:sp>
    </p:spTree>
    <p:extLst>
      <p:ext uri="{BB962C8B-B14F-4D97-AF65-F5344CB8AC3E}">
        <p14:creationId xmlns:p14="http://schemas.microsoft.com/office/powerpoint/2010/main" val="96779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CuadroTexto 2"/>
          <p:cNvSpPr txBox="1"/>
          <p:nvPr/>
        </p:nvSpPr>
        <p:spPr>
          <a:xfrm>
            <a:off x="3521241" y="216569"/>
            <a:ext cx="5149516" cy="707886"/>
          </a:xfrm>
          <a:prstGeom prst="rect">
            <a:avLst/>
          </a:prstGeom>
          <a:noFill/>
        </p:spPr>
        <p:txBody>
          <a:bodyPr wrap="square" rtlCol="0">
            <a:spAutoFit/>
          </a:bodyPr>
          <a:lstStyle/>
          <a:p>
            <a:pPr algn="ctr"/>
            <a:r>
              <a:rPr lang="es-ES" sz="4000" dirty="0" smtClean="0">
                <a:latin typeface="Arial Black" panose="020B0A04020102020204" pitchFamily="34" charset="0"/>
              </a:rPr>
              <a:t>EXPERIMENTO 1</a:t>
            </a:r>
            <a:endParaRPr lang="es-ES" sz="4000" dirty="0">
              <a:latin typeface="Arial Black" panose="020B0A04020102020204" pitchFamily="34" charset="0"/>
            </a:endParaRPr>
          </a:p>
        </p:txBody>
      </p:sp>
      <p:sp>
        <p:nvSpPr>
          <p:cNvPr id="4" name="CuadroTexto 3"/>
          <p:cNvSpPr txBox="1"/>
          <p:nvPr/>
        </p:nvSpPr>
        <p:spPr>
          <a:xfrm>
            <a:off x="361949" y="924455"/>
            <a:ext cx="3159291" cy="400110"/>
          </a:xfrm>
          <a:prstGeom prst="rect">
            <a:avLst/>
          </a:prstGeom>
          <a:noFill/>
        </p:spPr>
        <p:txBody>
          <a:bodyPr wrap="square" rtlCol="0">
            <a:spAutoFit/>
          </a:bodyPr>
          <a:lstStyle/>
          <a:p>
            <a:r>
              <a:rPr lang="es-ES" sz="2000" b="1" dirty="0" smtClean="0">
                <a:latin typeface="Arial" panose="020B0604020202020204" pitchFamily="34" charset="0"/>
                <a:cs typeface="Arial" panose="020B0604020202020204" pitchFamily="34" charset="0"/>
              </a:rPr>
              <a:t>Instrumentos a utilizar:</a:t>
            </a:r>
            <a:endParaRPr lang="es-ES" sz="2000" b="1" dirty="0">
              <a:latin typeface="Arial" panose="020B0604020202020204" pitchFamily="34" charset="0"/>
              <a:cs typeface="Arial" panose="020B0604020202020204" pitchFamily="34" charset="0"/>
            </a:endParaRPr>
          </a:p>
        </p:txBody>
      </p:sp>
      <p:sp>
        <p:nvSpPr>
          <p:cNvPr id="7" name="CuadroTexto 6"/>
          <p:cNvSpPr txBox="1"/>
          <p:nvPr/>
        </p:nvSpPr>
        <p:spPr>
          <a:xfrm>
            <a:off x="361949" y="1302769"/>
            <a:ext cx="4629150" cy="4093428"/>
          </a:xfrm>
          <a:prstGeom prst="rect">
            <a:avLst/>
          </a:prstGeom>
          <a:noFill/>
        </p:spPr>
        <p:txBody>
          <a:bodyPr wrap="square" rtlCol="0">
            <a:spAutoFit/>
          </a:bodyPr>
          <a:lstStyle/>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1 tobo: capacidad de 20 litros</a:t>
            </a:r>
            <a:endParaRPr 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1 envase: capacidad de 8 litros</a:t>
            </a: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2 potes grandes de mayonesas: 5 litros</a:t>
            </a: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1 frasco de compotas</a:t>
            </a: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1 frasco de mayonesa de vidrio</a:t>
            </a: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1 liga </a:t>
            </a: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1 tubo de plásticos </a:t>
            </a:r>
            <a:endParaRPr lang="es-ES"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1 malla de 20x20</a:t>
            </a: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1 colador</a:t>
            </a: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1 tela de licra</a:t>
            </a: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1 tela de algodón</a:t>
            </a: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1 tela de papel</a:t>
            </a:r>
            <a:endParaRPr lang="es-ES" sz="2000" dirty="0">
              <a:latin typeface="Arial" panose="020B0604020202020204" pitchFamily="34" charset="0"/>
              <a:cs typeface="Arial" panose="020B0604020202020204" pitchFamily="34" charset="0"/>
            </a:endParaRPr>
          </a:p>
        </p:txBody>
      </p:sp>
      <p:sp>
        <p:nvSpPr>
          <p:cNvPr id="8" name="Rectángulo 7"/>
          <p:cNvSpPr/>
          <p:nvPr/>
        </p:nvSpPr>
        <p:spPr>
          <a:xfrm>
            <a:off x="361949" y="5357594"/>
            <a:ext cx="2390398" cy="369332"/>
          </a:xfrm>
          <a:prstGeom prst="rect">
            <a:avLst/>
          </a:prstGeom>
        </p:spPr>
        <p:txBody>
          <a:bodyPr wrap="none">
            <a:spAutoFit/>
          </a:bodyPr>
          <a:lstStyle/>
          <a:p>
            <a:r>
              <a:rPr lang="es-ES" b="1" dirty="0">
                <a:latin typeface="Arial" panose="020B0604020202020204" pitchFamily="34" charset="0"/>
                <a:cs typeface="Arial" panose="020B0604020202020204" pitchFamily="34" charset="0"/>
              </a:rPr>
              <a:t>M</a:t>
            </a:r>
            <a:r>
              <a:rPr lang="es-ES" b="1" dirty="0" smtClean="0">
                <a:latin typeface="Arial" panose="020B0604020202020204" pitchFamily="34" charset="0"/>
                <a:cs typeface="Arial" panose="020B0604020202020204" pitchFamily="34" charset="0"/>
              </a:rPr>
              <a:t>ateriales </a:t>
            </a:r>
            <a:r>
              <a:rPr lang="es-ES" b="1" dirty="0">
                <a:latin typeface="Arial" panose="020B0604020202020204" pitchFamily="34" charset="0"/>
                <a:cs typeface="Arial" panose="020B0604020202020204" pitchFamily="34" charset="0"/>
              </a:rPr>
              <a:t>a utilizar:</a:t>
            </a:r>
          </a:p>
        </p:txBody>
      </p:sp>
      <p:sp>
        <p:nvSpPr>
          <p:cNvPr id="9" name="CuadroTexto 8"/>
          <p:cNvSpPr txBox="1"/>
          <p:nvPr/>
        </p:nvSpPr>
        <p:spPr>
          <a:xfrm>
            <a:off x="306012" y="5600114"/>
            <a:ext cx="7779694" cy="1015663"/>
          </a:xfrm>
          <a:prstGeom prst="rect">
            <a:avLst/>
          </a:prstGeom>
          <a:noFill/>
        </p:spPr>
        <p:txBody>
          <a:bodyPr wrap="none" rtlCol="0">
            <a:spAutoFit/>
          </a:bodyPr>
          <a:lstStyle/>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Agua</a:t>
            </a: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Desperdicios de comida (arroz, espagueti, semillas, entre otros)</a:t>
            </a:r>
          </a:p>
          <a:p>
            <a:pPr marL="342900" indent="-342900">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Arena  </a:t>
            </a:r>
            <a:endParaRPr lang="es-ES" sz="2000"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099" y="924455"/>
            <a:ext cx="3047473" cy="2162175"/>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8391" y="3680696"/>
            <a:ext cx="2211475" cy="1833367"/>
          </a:xfrm>
          <a:prstGeom prst="rect">
            <a:avLst/>
          </a:prstGeom>
        </p:spPr>
      </p:pic>
      <p:pic>
        <p:nvPicPr>
          <p:cNvPr id="12" name="Imagen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93736" y="1139561"/>
            <a:ext cx="2100515" cy="1775279"/>
          </a:xfrm>
          <a:prstGeom prst="rect">
            <a:avLst/>
          </a:prstGeom>
        </p:spPr>
      </p:pic>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677436" y="3345598"/>
            <a:ext cx="2153891" cy="2390743"/>
          </a:xfrm>
          <a:prstGeom prst="rect">
            <a:avLst/>
          </a:prstGeom>
        </p:spPr>
      </p:pic>
      <p:pic>
        <p:nvPicPr>
          <p:cNvPr id="14" name="Imagen 13"/>
          <p:cNvPicPr>
            <a:picLocks noChangeAspect="1"/>
          </p:cNvPicPr>
          <p:nvPr/>
        </p:nvPicPr>
        <p:blipFill rotWithShape="1">
          <a:blip r:embed="rId7" cstate="print">
            <a:extLst>
              <a:ext uri="{28A0092B-C50C-407E-A947-70E740481C1C}">
                <a14:useLocalDpi xmlns:a14="http://schemas.microsoft.com/office/drawing/2010/main" val="0"/>
              </a:ext>
            </a:extLst>
          </a:blip>
          <a:srcRect l="10256" t="22759" r="7292" b="14035"/>
          <a:stretch/>
        </p:blipFill>
        <p:spPr>
          <a:xfrm>
            <a:off x="9543994" y="3276738"/>
            <a:ext cx="2397188" cy="2450188"/>
          </a:xfrm>
          <a:prstGeom prst="rect">
            <a:avLst/>
          </a:prstGeom>
        </p:spPr>
      </p:pic>
    </p:spTree>
    <p:extLst>
      <p:ext uri="{BB962C8B-B14F-4D97-AF65-F5344CB8AC3E}">
        <p14:creationId xmlns:p14="http://schemas.microsoft.com/office/powerpoint/2010/main" val="2821919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CuadroTexto 2"/>
          <p:cNvSpPr txBox="1"/>
          <p:nvPr/>
        </p:nvSpPr>
        <p:spPr>
          <a:xfrm>
            <a:off x="2029548" y="243426"/>
            <a:ext cx="7715771" cy="707886"/>
          </a:xfrm>
          <a:prstGeom prst="rect">
            <a:avLst/>
          </a:prstGeom>
          <a:noFill/>
        </p:spPr>
        <p:txBody>
          <a:bodyPr wrap="square" rtlCol="0">
            <a:spAutoFit/>
          </a:bodyPr>
          <a:lstStyle/>
          <a:p>
            <a:r>
              <a:rPr lang="es-ES" sz="4000" dirty="0" smtClean="0">
                <a:latin typeface="Arial Black" panose="020B0A04020102020204" pitchFamily="34" charset="0"/>
                <a:cs typeface="Arial" panose="020B0604020202020204" pitchFamily="34" charset="0"/>
              </a:rPr>
              <a:t>Pasos para su elaboración </a:t>
            </a:r>
            <a:endParaRPr lang="es-ES" sz="4000" dirty="0">
              <a:latin typeface="Arial Black" panose="020B0A04020102020204" pitchFamily="34" charset="0"/>
              <a:cs typeface="Arial" panose="020B0604020202020204" pitchFamily="34" charset="0"/>
            </a:endParaRPr>
          </a:p>
        </p:txBody>
      </p:sp>
      <p:sp>
        <p:nvSpPr>
          <p:cNvPr id="4" name="CuadroTexto 3"/>
          <p:cNvSpPr txBox="1"/>
          <p:nvPr/>
        </p:nvSpPr>
        <p:spPr>
          <a:xfrm>
            <a:off x="186224" y="862899"/>
            <a:ext cx="9586426" cy="1015663"/>
          </a:xfrm>
          <a:prstGeom prst="rect">
            <a:avLst/>
          </a:prstGeom>
          <a:noFill/>
        </p:spPr>
        <p:txBody>
          <a:bodyPr wrap="square" rtlCol="0">
            <a:spAutoFit/>
          </a:bodyPr>
          <a:lstStyle/>
          <a:p>
            <a:r>
              <a:rPr lang="es-ES" sz="2000" b="1" dirty="0" smtClean="0">
                <a:latin typeface="Arial" panose="020B0604020202020204" pitchFamily="34" charset="0"/>
                <a:cs typeface="Arial" panose="020B0604020202020204" pitchFamily="34" charset="0"/>
              </a:rPr>
              <a:t>Paso 1: </a:t>
            </a:r>
            <a:r>
              <a:rPr lang="es-ES" sz="2000" dirty="0" smtClean="0">
                <a:latin typeface="Arial" panose="020B0604020202020204" pitchFamily="34" charset="0"/>
                <a:cs typeface="Arial" panose="020B0604020202020204" pitchFamily="34" charset="0"/>
              </a:rPr>
              <a:t>Se desajusto la el desagüe del lavaplatos para obtener los residuos, estos fueron echados en unos de los potes de mayonesa grande, luego se echo esos desperdicios al tobo</a:t>
            </a:r>
            <a:endParaRPr lang="es-ES" sz="20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1005" y="862899"/>
            <a:ext cx="1871664" cy="2495552"/>
          </a:xfrm>
          <a:prstGeom prst="rect">
            <a:avLst/>
          </a:prstGeom>
        </p:spPr>
      </p:pic>
      <p:sp>
        <p:nvSpPr>
          <p:cNvPr id="6" name="CuadroTexto 5"/>
          <p:cNvSpPr txBox="1"/>
          <p:nvPr/>
        </p:nvSpPr>
        <p:spPr>
          <a:xfrm>
            <a:off x="6144338" y="2080038"/>
            <a:ext cx="3709044" cy="1323439"/>
          </a:xfrm>
          <a:prstGeom prst="rect">
            <a:avLst/>
          </a:prstGeom>
          <a:noFill/>
        </p:spPr>
        <p:txBody>
          <a:bodyPr wrap="square" rtlCol="0">
            <a:spAutoFit/>
          </a:bodyPr>
          <a:lstStyle/>
          <a:p>
            <a:r>
              <a:rPr lang="es-ES" sz="2000" b="1" dirty="0" smtClean="0">
                <a:latin typeface="Arial" panose="020B0604020202020204" pitchFamily="34" charset="0"/>
                <a:cs typeface="Arial" panose="020B0604020202020204" pitchFamily="34" charset="0"/>
              </a:rPr>
              <a:t>Paso 2: </a:t>
            </a:r>
            <a:r>
              <a:rPr lang="es-ES" sz="2000" dirty="0">
                <a:latin typeface="Arial" panose="020B0604020202020204" pitchFamily="34" charset="0"/>
                <a:cs typeface="Arial" panose="020B0604020202020204" pitchFamily="34" charset="0"/>
              </a:rPr>
              <a:t>U</a:t>
            </a:r>
            <a:r>
              <a:rPr lang="es-ES" sz="2000" dirty="0" smtClean="0">
                <a:latin typeface="Arial" panose="020B0604020202020204" pitchFamily="34" charset="0"/>
                <a:cs typeface="Arial" panose="020B0604020202020204" pitchFamily="34" charset="0"/>
              </a:rPr>
              <a:t>na vez echados los desperdicios en el tobo, le echamos más agua, tierra y removemos  </a:t>
            </a:r>
            <a:endParaRPr lang="es-ES" sz="2000"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323" y="2041382"/>
            <a:ext cx="1800225" cy="2184771"/>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7903" y="2038620"/>
            <a:ext cx="1736448" cy="2171430"/>
          </a:xfrm>
          <a:prstGeom prst="rect">
            <a:avLst/>
          </a:prstGeom>
        </p:spPr>
      </p:pic>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l="11182" t="12101"/>
          <a:stretch/>
        </p:blipFill>
        <p:spPr>
          <a:xfrm>
            <a:off x="4086746" y="2038620"/>
            <a:ext cx="1959969" cy="2187533"/>
          </a:xfrm>
          <a:prstGeom prst="rect">
            <a:avLst/>
          </a:prstGeom>
        </p:spPr>
      </p:pic>
      <p:sp>
        <p:nvSpPr>
          <p:cNvPr id="10" name="CuadroTexto 9"/>
          <p:cNvSpPr txBox="1"/>
          <p:nvPr/>
        </p:nvSpPr>
        <p:spPr>
          <a:xfrm>
            <a:off x="326946" y="4427629"/>
            <a:ext cx="5817392" cy="2246769"/>
          </a:xfrm>
          <a:prstGeom prst="rect">
            <a:avLst/>
          </a:prstGeom>
          <a:noFill/>
        </p:spPr>
        <p:txBody>
          <a:bodyPr wrap="square" rtlCol="0">
            <a:spAutoFit/>
          </a:bodyPr>
          <a:lstStyle/>
          <a:p>
            <a:r>
              <a:rPr lang="es-ES" sz="2000" b="1" dirty="0" smtClean="0">
                <a:latin typeface="Arial" panose="020B0604020202020204" pitchFamily="34" charset="0"/>
                <a:cs typeface="Arial" panose="020B0604020202020204" pitchFamily="34" charset="0"/>
              </a:rPr>
              <a:t>Paso 3: </a:t>
            </a:r>
            <a:r>
              <a:rPr lang="es-ES" sz="2000" dirty="0" smtClean="0">
                <a:latin typeface="Arial" panose="020B0604020202020204" pitchFamily="34" charset="0"/>
                <a:cs typeface="Arial" panose="020B0604020202020204" pitchFamily="34" charset="0"/>
              </a:rPr>
              <a:t>Ya removido, lo pasamos por el primer filtro (la malla) cayendo el agua en el otro envase</a:t>
            </a:r>
          </a:p>
          <a:p>
            <a:endParaRPr lang="es-ES" sz="2000" dirty="0">
              <a:latin typeface="Arial" panose="020B0604020202020204" pitchFamily="34" charset="0"/>
              <a:cs typeface="Arial" panose="020B0604020202020204" pitchFamily="34" charset="0"/>
            </a:endParaRPr>
          </a:p>
          <a:p>
            <a:r>
              <a:rPr lang="es-ES" sz="2000" b="1" dirty="0" smtClean="0">
                <a:latin typeface="Arial" panose="020B0604020202020204" pitchFamily="34" charset="0"/>
                <a:cs typeface="Arial" panose="020B0604020202020204" pitchFamily="34" charset="0"/>
              </a:rPr>
              <a:t>Observación</a:t>
            </a:r>
            <a:r>
              <a:rPr lang="es-ES" sz="2000" dirty="0" smtClean="0">
                <a:latin typeface="Arial" panose="020B0604020202020204" pitchFamily="34" charset="0"/>
                <a:cs typeface="Arial" panose="020B0604020202020204" pitchFamily="34" charset="0"/>
              </a:rPr>
              <a:t>: El primer filtro atrapo la mayor cantidad de residuos y arena, dejando escapar un poco de arena y algunas partículas pequeñas como granos de arroz</a:t>
            </a:r>
            <a:endParaRPr lang="es-ES" sz="2000" b="1"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rotWithShape="1">
          <a:blip r:embed="rId7" cstate="print">
            <a:extLst>
              <a:ext uri="{28A0092B-C50C-407E-A947-70E740481C1C}">
                <a14:useLocalDpi xmlns:a14="http://schemas.microsoft.com/office/drawing/2010/main" val="0"/>
              </a:ext>
            </a:extLst>
          </a:blip>
          <a:srcRect l="-468" t="12982" r="19746" b="25965"/>
          <a:stretch/>
        </p:blipFill>
        <p:spPr>
          <a:xfrm>
            <a:off x="6470923" y="4374857"/>
            <a:ext cx="2415077" cy="2217910"/>
          </a:xfrm>
          <a:prstGeom prst="rect">
            <a:avLst/>
          </a:prstGeom>
        </p:spPr>
      </p:pic>
      <p:pic>
        <p:nvPicPr>
          <p:cNvPr id="12" name="Imagen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55771" y="4374857"/>
            <a:ext cx="2242467" cy="2217910"/>
          </a:xfrm>
          <a:prstGeom prst="rect">
            <a:avLst/>
          </a:prstGeom>
        </p:spPr>
      </p:pic>
    </p:spTree>
    <p:extLst>
      <p:ext uri="{BB962C8B-B14F-4D97-AF65-F5344CB8AC3E}">
        <p14:creationId xmlns:p14="http://schemas.microsoft.com/office/powerpoint/2010/main" val="194828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7" y="-594"/>
            <a:ext cx="12193057" cy="6858594"/>
          </a:xfrm>
          <a:prstGeom prst="rect">
            <a:avLst/>
          </a:prstGeom>
        </p:spPr>
      </p:pic>
      <p:sp>
        <p:nvSpPr>
          <p:cNvPr id="4" name="CuadroTexto 3"/>
          <p:cNvSpPr txBox="1"/>
          <p:nvPr/>
        </p:nvSpPr>
        <p:spPr>
          <a:xfrm>
            <a:off x="268014" y="394137"/>
            <a:ext cx="5074007" cy="2246769"/>
          </a:xfrm>
          <a:prstGeom prst="rect">
            <a:avLst/>
          </a:prstGeom>
          <a:noFill/>
        </p:spPr>
        <p:txBody>
          <a:bodyPr wrap="square" rtlCol="0">
            <a:spAutoFit/>
          </a:bodyPr>
          <a:lstStyle/>
          <a:p>
            <a:r>
              <a:rPr lang="es-ES" sz="2000" b="1" dirty="0" smtClean="0">
                <a:latin typeface="Arial" panose="020B0604020202020204" pitchFamily="34" charset="0"/>
                <a:cs typeface="Arial" panose="020B0604020202020204" pitchFamily="34" charset="0"/>
              </a:rPr>
              <a:t>Paso 4: </a:t>
            </a:r>
            <a:r>
              <a:rPr lang="es-ES" sz="2000" dirty="0">
                <a:latin typeface="Arial" panose="020B0604020202020204" pitchFamily="34" charset="0"/>
                <a:cs typeface="Arial" panose="020B0604020202020204" pitchFamily="34" charset="0"/>
              </a:rPr>
              <a:t>S</a:t>
            </a:r>
            <a:r>
              <a:rPr lang="es-ES" sz="2000" dirty="0" smtClean="0">
                <a:latin typeface="Arial" panose="020B0604020202020204" pitchFamily="34" charset="0"/>
                <a:cs typeface="Arial" panose="020B0604020202020204" pitchFamily="34" charset="0"/>
              </a:rPr>
              <a:t>e utiliza el segundo filtro (colador) echando el agua en unos de los potes de mayonesa </a:t>
            </a:r>
          </a:p>
          <a:p>
            <a:endParaRPr lang="es-ES" sz="2000" dirty="0">
              <a:latin typeface="Arial" panose="020B0604020202020204" pitchFamily="34" charset="0"/>
              <a:cs typeface="Arial" panose="020B0604020202020204" pitchFamily="34" charset="0"/>
            </a:endParaRPr>
          </a:p>
          <a:p>
            <a:r>
              <a:rPr lang="es-ES" sz="2000" b="1" dirty="0" smtClean="0">
                <a:latin typeface="Arial" panose="020B0604020202020204" pitchFamily="34" charset="0"/>
                <a:cs typeface="Arial" panose="020B0604020202020204" pitchFamily="34" charset="0"/>
              </a:rPr>
              <a:t>Observación: </a:t>
            </a:r>
            <a:r>
              <a:rPr lang="es-ES" sz="2000" dirty="0" smtClean="0">
                <a:latin typeface="Arial" panose="020B0604020202020204" pitchFamily="34" charset="0"/>
                <a:cs typeface="Arial" panose="020B0604020202020204" pitchFamily="34" charset="0"/>
              </a:rPr>
              <a:t>Este atrapo mas cantidad de arena y partículas de arroz, dejando el agua aun con un poco de arena  </a:t>
            </a:r>
            <a:endParaRPr lang="es-ES" sz="20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0812" y="291842"/>
            <a:ext cx="1739392" cy="2349063"/>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718" y="291843"/>
            <a:ext cx="2056955" cy="2349063"/>
          </a:xfrm>
          <a:prstGeom prst="rect">
            <a:avLst/>
          </a:prstGeom>
        </p:spPr>
      </p:pic>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l="32457" t="56082" r="36198" b="19707"/>
          <a:stretch/>
        </p:blipFill>
        <p:spPr>
          <a:xfrm rot="5400000">
            <a:off x="9649442" y="427212"/>
            <a:ext cx="2349064" cy="2078325"/>
          </a:xfrm>
          <a:prstGeom prst="rect">
            <a:avLst/>
          </a:prstGeom>
        </p:spPr>
      </p:pic>
      <p:sp>
        <p:nvSpPr>
          <p:cNvPr id="8" name="CuadroTexto 7"/>
          <p:cNvSpPr txBox="1"/>
          <p:nvPr/>
        </p:nvSpPr>
        <p:spPr>
          <a:xfrm>
            <a:off x="6789130" y="2981592"/>
            <a:ext cx="5074007" cy="2862322"/>
          </a:xfrm>
          <a:prstGeom prst="rect">
            <a:avLst/>
          </a:prstGeom>
          <a:noFill/>
        </p:spPr>
        <p:txBody>
          <a:bodyPr wrap="square" rtlCol="0">
            <a:spAutoFit/>
          </a:bodyPr>
          <a:lstStyle/>
          <a:p>
            <a:r>
              <a:rPr lang="es-ES" sz="2000" b="1" dirty="0" smtClean="0">
                <a:latin typeface="Arial" panose="020B0604020202020204" pitchFamily="34" charset="0"/>
                <a:cs typeface="Arial" panose="020B0604020202020204" pitchFamily="34" charset="0"/>
              </a:rPr>
              <a:t>Paso 5: </a:t>
            </a:r>
            <a:r>
              <a:rPr lang="es-ES" sz="2000" dirty="0" smtClean="0">
                <a:latin typeface="Arial" panose="020B0604020202020204" pitchFamily="34" charset="0"/>
                <a:cs typeface="Arial" panose="020B0604020202020204" pitchFamily="34" charset="0"/>
              </a:rPr>
              <a:t>Se lava el envase de 8 litros, para su reutilización en el proceso, haciendo tipo (un colador de café) con el 3 filtro el (algodón) sosteniendo la tela con la liga, con este filtro tardo 15 min.</a:t>
            </a:r>
          </a:p>
          <a:p>
            <a:endParaRPr lang="es-ES" sz="2000" dirty="0">
              <a:latin typeface="Arial" panose="020B0604020202020204" pitchFamily="34" charset="0"/>
              <a:cs typeface="Arial" panose="020B0604020202020204" pitchFamily="34" charset="0"/>
            </a:endParaRPr>
          </a:p>
          <a:p>
            <a:r>
              <a:rPr lang="es-ES" sz="2000" b="1" dirty="0" smtClean="0">
                <a:latin typeface="Arial" panose="020B0604020202020204" pitchFamily="34" charset="0"/>
                <a:cs typeface="Arial" panose="020B0604020202020204" pitchFamily="34" charset="0"/>
              </a:rPr>
              <a:t>Observación: </a:t>
            </a:r>
            <a:r>
              <a:rPr lang="es-ES" sz="2000" dirty="0" smtClean="0">
                <a:latin typeface="Arial" panose="020B0604020202020204" pitchFamily="34" charset="0"/>
                <a:cs typeface="Arial" panose="020B0604020202020204" pitchFamily="34" charset="0"/>
              </a:rPr>
              <a:t>Este atrapo la arena restante y algunas partícula, pero aun sigue el agua un poco oscura </a:t>
            </a:r>
            <a:endParaRPr lang="es-ES" sz="2000" b="1"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t="26666" b="5615"/>
          <a:stretch/>
        </p:blipFill>
        <p:spPr>
          <a:xfrm>
            <a:off x="268013" y="2981592"/>
            <a:ext cx="2023633" cy="1827187"/>
          </a:xfrm>
          <a:prstGeom prst="rect">
            <a:avLst/>
          </a:prstGeom>
        </p:spPr>
      </p:pic>
      <p:pic>
        <p:nvPicPr>
          <p:cNvPr id="10" name="Imagen 9"/>
          <p:cNvPicPr>
            <a:picLocks noChangeAspect="1"/>
          </p:cNvPicPr>
          <p:nvPr/>
        </p:nvPicPr>
        <p:blipFill rotWithShape="1">
          <a:blip r:embed="rId7" cstate="print">
            <a:extLst>
              <a:ext uri="{28A0092B-C50C-407E-A947-70E740481C1C}">
                <a14:useLocalDpi xmlns:a14="http://schemas.microsoft.com/office/drawing/2010/main" val="0"/>
              </a:ext>
            </a:extLst>
          </a:blip>
          <a:srcRect l="14379"/>
          <a:stretch/>
        </p:blipFill>
        <p:spPr>
          <a:xfrm>
            <a:off x="4446118" y="3035637"/>
            <a:ext cx="2221302" cy="1945763"/>
          </a:xfrm>
          <a:prstGeom prst="rect">
            <a:avLst/>
          </a:prstGeom>
        </p:spPr>
      </p:pic>
      <p:pic>
        <p:nvPicPr>
          <p:cNvPr id="12" name="Imagen 11"/>
          <p:cNvPicPr>
            <a:picLocks noChangeAspect="1"/>
          </p:cNvPicPr>
          <p:nvPr/>
        </p:nvPicPr>
        <p:blipFill rotWithShape="1">
          <a:blip r:embed="rId8" cstate="print">
            <a:extLst>
              <a:ext uri="{28A0092B-C50C-407E-A947-70E740481C1C}">
                <a14:useLocalDpi xmlns:a14="http://schemas.microsoft.com/office/drawing/2010/main" val="0"/>
              </a:ext>
            </a:extLst>
          </a:blip>
          <a:srcRect t="14045" b="6656"/>
          <a:stretch/>
        </p:blipFill>
        <p:spPr>
          <a:xfrm>
            <a:off x="2436075" y="4808779"/>
            <a:ext cx="1794213" cy="1897039"/>
          </a:xfrm>
          <a:prstGeom prst="rect">
            <a:avLst/>
          </a:prstGeom>
        </p:spPr>
      </p:pic>
    </p:spTree>
    <p:extLst>
      <p:ext uri="{BB962C8B-B14F-4D97-AF65-F5344CB8AC3E}">
        <p14:creationId xmlns:p14="http://schemas.microsoft.com/office/powerpoint/2010/main" val="3584988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CuadroTexto 2"/>
          <p:cNvSpPr txBox="1"/>
          <p:nvPr/>
        </p:nvSpPr>
        <p:spPr>
          <a:xfrm>
            <a:off x="292077" y="286518"/>
            <a:ext cx="4953691" cy="2246769"/>
          </a:xfrm>
          <a:prstGeom prst="rect">
            <a:avLst/>
          </a:prstGeom>
          <a:noFill/>
        </p:spPr>
        <p:txBody>
          <a:bodyPr wrap="square" rtlCol="0">
            <a:spAutoFit/>
          </a:bodyPr>
          <a:lstStyle/>
          <a:p>
            <a:r>
              <a:rPr lang="es-ES" sz="2000" b="1" dirty="0" smtClean="0">
                <a:latin typeface="Arial" panose="020B0604020202020204" pitchFamily="34" charset="0"/>
                <a:cs typeface="Arial" panose="020B0604020202020204" pitchFamily="34" charset="0"/>
              </a:rPr>
              <a:t>Paso 6: </a:t>
            </a:r>
            <a:r>
              <a:rPr lang="es-ES" sz="2000" dirty="0" smtClean="0">
                <a:latin typeface="Arial" panose="020B0604020202020204" pitchFamily="34" charset="0"/>
                <a:cs typeface="Arial" panose="020B0604020202020204" pitchFamily="34" charset="0"/>
              </a:rPr>
              <a:t>Se lava el pote de mayonesa  para echar el agua luego del 3cer filtro, aplicando el mismo método pero con el filtro 4 (licra) </a:t>
            </a:r>
            <a:r>
              <a:rPr lang="es-ES" sz="2000" dirty="0">
                <a:latin typeface="Arial" panose="020B0604020202020204" pitchFamily="34" charset="0"/>
                <a:cs typeface="Arial" panose="020B0604020202020204" pitchFamily="34" charset="0"/>
              </a:rPr>
              <a:t>con este filtro tardo </a:t>
            </a:r>
            <a:r>
              <a:rPr lang="es-ES" sz="2000" dirty="0" smtClean="0">
                <a:latin typeface="Arial" panose="020B0604020202020204" pitchFamily="34" charset="0"/>
                <a:cs typeface="Arial" panose="020B0604020202020204" pitchFamily="34" charset="0"/>
              </a:rPr>
              <a:t>23 </a:t>
            </a:r>
            <a:r>
              <a:rPr lang="es-ES" sz="2000" dirty="0">
                <a:latin typeface="Arial" panose="020B0604020202020204" pitchFamily="34" charset="0"/>
                <a:cs typeface="Arial" panose="020B0604020202020204" pitchFamily="34" charset="0"/>
              </a:rPr>
              <a:t>min</a:t>
            </a:r>
            <a:r>
              <a:rPr lang="es-ES" sz="2000" dirty="0" smtClean="0">
                <a:latin typeface="Arial" panose="020B0604020202020204" pitchFamily="34" charset="0"/>
                <a:cs typeface="Arial" panose="020B0604020202020204" pitchFamily="34" charset="0"/>
              </a:rPr>
              <a:t>.</a:t>
            </a:r>
          </a:p>
          <a:p>
            <a:endParaRPr lang="es-ES" sz="2000" dirty="0">
              <a:latin typeface="Arial" panose="020B0604020202020204" pitchFamily="34" charset="0"/>
              <a:cs typeface="Arial" panose="020B0604020202020204" pitchFamily="34" charset="0"/>
            </a:endParaRPr>
          </a:p>
          <a:p>
            <a:r>
              <a:rPr lang="es-ES" sz="2000" b="1" dirty="0" smtClean="0">
                <a:latin typeface="Arial" panose="020B0604020202020204" pitchFamily="34" charset="0"/>
                <a:cs typeface="Arial" panose="020B0604020202020204" pitchFamily="34" charset="0"/>
              </a:rPr>
              <a:t>Observación: </a:t>
            </a:r>
            <a:r>
              <a:rPr lang="es-ES" sz="2000" dirty="0" smtClean="0">
                <a:latin typeface="Arial" panose="020B0604020202020204" pitchFamily="34" charset="0"/>
                <a:cs typeface="Arial" panose="020B0604020202020204" pitchFamily="34" charset="0"/>
              </a:rPr>
              <a:t>Este atrapo mini partículas de arena que el filtro 3 no pudo atrapar</a:t>
            </a:r>
            <a:endParaRPr lang="es-ES" sz="20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t="24210" b="4561"/>
          <a:stretch/>
        </p:blipFill>
        <p:spPr>
          <a:xfrm>
            <a:off x="5510818" y="286518"/>
            <a:ext cx="2624050" cy="2719137"/>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9918" y="286518"/>
            <a:ext cx="2674148" cy="2719137"/>
          </a:xfrm>
          <a:prstGeom prst="rect">
            <a:avLst/>
          </a:prstGeom>
        </p:spPr>
      </p:pic>
      <p:sp>
        <p:nvSpPr>
          <p:cNvPr id="6" name="CuadroTexto 5"/>
          <p:cNvSpPr txBox="1"/>
          <p:nvPr/>
        </p:nvSpPr>
        <p:spPr>
          <a:xfrm>
            <a:off x="6822843" y="3292470"/>
            <a:ext cx="4953691" cy="1938992"/>
          </a:xfrm>
          <a:prstGeom prst="rect">
            <a:avLst/>
          </a:prstGeom>
          <a:noFill/>
        </p:spPr>
        <p:txBody>
          <a:bodyPr wrap="square" rtlCol="0">
            <a:spAutoFit/>
          </a:bodyPr>
          <a:lstStyle/>
          <a:p>
            <a:r>
              <a:rPr lang="es-ES" sz="2000" b="1" dirty="0" smtClean="0">
                <a:latin typeface="Arial" panose="020B0604020202020204" pitchFamily="34" charset="0"/>
                <a:cs typeface="Arial" panose="020B0604020202020204" pitchFamily="34" charset="0"/>
              </a:rPr>
              <a:t>Paso 7: </a:t>
            </a:r>
            <a:r>
              <a:rPr lang="es-ES" sz="2000" dirty="0" smtClean="0">
                <a:latin typeface="Arial" panose="020B0604020202020204" pitchFamily="34" charset="0"/>
                <a:cs typeface="Arial" panose="020B0604020202020204" pitchFamily="34" charset="0"/>
              </a:rPr>
              <a:t>Se utiliza el frasco de mayonesa  siguiendo el método anteriormente, pero esta vez con la tela de papel</a:t>
            </a:r>
          </a:p>
          <a:p>
            <a:endParaRPr lang="es-ES" sz="2000" dirty="0">
              <a:latin typeface="Arial" panose="020B0604020202020204" pitchFamily="34" charset="0"/>
              <a:cs typeface="Arial" panose="020B0604020202020204" pitchFamily="34" charset="0"/>
            </a:endParaRPr>
          </a:p>
          <a:p>
            <a:r>
              <a:rPr lang="es-ES" sz="2000" b="1" dirty="0" smtClean="0">
                <a:latin typeface="Arial" panose="020B0604020202020204" pitchFamily="34" charset="0"/>
                <a:cs typeface="Arial" panose="020B0604020202020204" pitchFamily="34" charset="0"/>
              </a:rPr>
              <a:t>Observación: </a:t>
            </a:r>
            <a:r>
              <a:rPr lang="es-ES" sz="2000" dirty="0" smtClean="0">
                <a:latin typeface="Arial" panose="020B0604020202020204" pitchFamily="34" charset="0"/>
                <a:cs typeface="Arial" panose="020B0604020202020204" pitchFamily="34" charset="0"/>
              </a:rPr>
              <a:t>Este termino de atrapar todas las mini partículas de arena</a:t>
            </a:r>
            <a:endParaRPr lang="es-ES" sz="2000" b="1"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5" cstate="print">
            <a:extLst>
              <a:ext uri="{28A0092B-C50C-407E-A947-70E740481C1C}">
                <a14:useLocalDpi xmlns:a14="http://schemas.microsoft.com/office/drawing/2010/main" val="0"/>
              </a:ext>
            </a:extLst>
          </a:blip>
          <a:srcRect t="14762" b="4616"/>
          <a:stretch/>
        </p:blipFill>
        <p:spPr>
          <a:xfrm>
            <a:off x="572415" y="3292470"/>
            <a:ext cx="2378891" cy="3084267"/>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4250" y="3292471"/>
            <a:ext cx="2539665" cy="3084266"/>
          </a:xfrm>
          <a:prstGeom prst="rect">
            <a:avLst/>
          </a:prstGeom>
        </p:spPr>
      </p:pic>
    </p:spTree>
    <p:extLst>
      <p:ext uri="{BB962C8B-B14F-4D97-AF65-F5344CB8AC3E}">
        <p14:creationId xmlns:p14="http://schemas.microsoft.com/office/powerpoint/2010/main" val="7196528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CuadroTexto 2"/>
          <p:cNvSpPr txBox="1"/>
          <p:nvPr/>
        </p:nvSpPr>
        <p:spPr>
          <a:xfrm>
            <a:off x="1451811" y="216569"/>
            <a:ext cx="9288379" cy="707886"/>
          </a:xfrm>
          <a:prstGeom prst="rect">
            <a:avLst/>
          </a:prstGeom>
          <a:noFill/>
        </p:spPr>
        <p:txBody>
          <a:bodyPr wrap="square" rtlCol="0">
            <a:spAutoFit/>
          </a:bodyPr>
          <a:lstStyle/>
          <a:p>
            <a:pPr algn="ctr"/>
            <a:r>
              <a:rPr lang="es-ES" sz="4000" dirty="0" smtClean="0">
                <a:latin typeface="Arial Black" panose="020B0A04020102020204" pitchFamily="34" charset="0"/>
              </a:rPr>
              <a:t>RESULTADO FINAL Y ANALISIS</a:t>
            </a:r>
            <a:endParaRPr lang="es-ES" sz="4000" dirty="0">
              <a:latin typeface="Arial Black" panose="020B0A040201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8688" y="1248074"/>
            <a:ext cx="4876268" cy="3887879"/>
          </a:xfrm>
          <a:prstGeom prst="rect">
            <a:avLst/>
          </a:prstGeom>
        </p:spPr>
      </p:pic>
      <p:pic>
        <p:nvPicPr>
          <p:cNvPr id="6" name="Imagen 5"/>
          <p:cNvPicPr>
            <a:picLocks noChangeAspect="1"/>
          </p:cNvPicPr>
          <p:nvPr/>
        </p:nvPicPr>
        <p:blipFill>
          <a:blip r:embed="rId4"/>
          <a:stretch>
            <a:fillRect/>
          </a:stretch>
        </p:blipFill>
        <p:spPr>
          <a:xfrm>
            <a:off x="451688" y="1031358"/>
            <a:ext cx="5299406" cy="2492216"/>
          </a:xfrm>
          <a:prstGeom prst="rect">
            <a:avLst/>
          </a:prstGeom>
        </p:spPr>
      </p:pic>
      <p:pic>
        <p:nvPicPr>
          <p:cNvPr id="7" name="Imagen 6"/>
          <p:cNvPicPr>
            <a:picLocks noChangeAspect="1"/>
          </p:cNvPicPr>
          <p:nvPr/>
        </p:nvPicPr>
        <p:blipFill>
          <a:blip r:embed="rId5"/>
          <a:stretch>
            <a:fillRect/>
          </a:stretch>
        </p:blipFill>
        <p:spPr>
          <a:xfrm>
            <a:off x="451688" y="3630476"/>
            <a:ext cx="6069428" cy="3010955"/>
          </a:xfrm>
          <a:prstGeom prst="rect">
            <a:avLst/>
          </a:prstGeom>
        </p:spPr>
      </p:pic>
    </p:spTree>
    <p:extLst>
      <p:ext uri="{BB962C8B-B14F-4D97-AF65-F5344CB8AC3E}">
        <p14:creationId xmlns:p14="http://schemas.microsoft.com/office/powerpoint/2010/main" val="2819246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91202"/>
            <a:ext cx="12193057" cy="6858594"/>
          </a:xfrm>
          <a:prstGeom prst="rect">
            <a:avLst/>
          </a:prstGeom>
        </p:spPr>
      </p:pic>
      <p:sp>
        <p:nvSpPr>
          <p:cNvPr id="3" name="CuadroTexto 2"/>
          <p:cNvSpPr txBox="1"/>
          <p:nvPr/>
        </p:nvSpPr>
        <p:spPr>
          <a:xfrm>
            <a:off x="73151" y="0"/>
            <a:ext cx="12045696" cy="1323439"/>
          </a:xfrm>
          <a:prstGeom prst="rect">
            <a:avLst/>
          </a:prstGeom>
          <a:noFill/>
        </p:spPr>
        <p:txBody>
          <a:bodyPr wrap="square" rtlCol="0">
            <a:spAutoFit/>
          </a:bodyPr>
          <a:lstStyle/>
          <a:p>
            <a:pPr algn="ctr"/>
            <a:r>
              <a:rPr lang="es-ES" sz="4000" dirty="0">
                <a:latin typeface="Arial Black" panose="020B0A04020102020204" pitchFamily="34" charset="0"/>
              </a:rPr>
              <a:t>Experimento 2: Medición de la calidad del agua potable.</a:t>
            </a:r>
          </a:p>
        </p:txBody>
      </p:sp>
      <p:sp>
        <p:nvSpPr>
          <p:cNvPr id="4" name="Rectángulo 3"/>
          <p:cNvSpPr/>
          <p:nvPr/>
        </p:nvSpPr>
        <p:spPr>
          <a:xfrm>
            <a:off x="73151" y="1468080"/>
            <a:ext cx="3840481" cy="1631216"/>
          </a:xfrm>
          <a:prstGeom prst="rect">
            <a:avLst/>
          </a:prstGeom>
        </p:spPr>
        <p:txBody>
          <a:bodyPr wrap="square">
            <a:spAutoFit/>
          </a:bodyPr>
          <a:lstStyle/>
          <a:p>
            <a:pPr marL="342900" indent="-342900">
              <a:buFont typeface="Arial" panose="020B0604020202020204" pitchFamily="34" charset="0"/>
              <a:buChar char="•"/>
            </a:pPr>
            <a:r>
              <a:rPr lang="es-ES" sz="2000" dirty="0">
                <a:latin typeface="Arial" panose="020B0604020202020204" pitchFamily="34" charset="0"/>
                <a:cs typeface="Arial" panose="020B0604020202020204" pitchFamily="34" charset="0"/>
              </a:rPr>
              <a:t>Tela de franela blanca </a:t>
            </a:r>
            <a:r>
              <a:rPr lang="es-ES" sz="2000" dirty="0" smtClean="0">
                <a:latin typeface="Arial" panose="020B0604020202020204" pitchFamily="34" charset="0"/>
                <a:cs typeface="Arial" panose="020B0604020202020204" pitchFamily="34" charset="0"/>
              </a:rPr>
              <a:t>limpia   </a:t>
            </a:r>
            <a:endParaRPr lang="es-E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Algodón </a:t>
            </a:r>
          </a:p>
          <a:p>
            <a:pPr marL="342900" indent="-3429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Tijeras </a:t>
            </a:r>
            <a:endParaRPr lang="es-E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Grifo </a:t>
            </a:r>
            <a:r>
              <a:rPr lang="es-ES" sz="2000" dirty="0">
                <a:latin typeface="Arial" panose="020B0604020202020204" pitchFamily="34" charset="0"/>
                <a:cs typeface="Arial" panose="020B0604020202020204" pitchFamily="34" charset="0"/>
              </a:rPr>
              <a:t>de </a:t>
            </a:r>
            <a:r>
              <a:rPr lang="es-ES" sz="2000" dirty="0" smtClean="0">
                <a:latin typeface="Arial" panose="020B0604020202020204" pitchFamily="34" charset="0"/>
                <a:cs typeface="Arial" panose="020B0604020202020204" pitchFamily="34" charset="0"/>
              </a:rPr>
              <a:t>lavaplatos</a:t>
            </a:r>
          </a:p>
          <a:p>
            <a:pPr marL="342900" indent="-3429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Carbón activado </a:t>
            </a:r>
            <a:endParaRPr lang="es-ES" sz="2000" dirty="0">
              <a:latin typeface="Arial" panose="020B0604020202020204" pitchFamily="34" charset="0"/>
              <a:cs typeface="Arial" panose="020B0604020202020204" pitchFamily="34" charset="0"/>
            </a:endParaRPr>
          </a:p>
        </p:txBody>
      </p:sp>
      <p:sp>
        <p:nvSpPr>
          <p:cNvPr id="5" name="CuadroTexto 4"/>
          <p:cNvSpPr txBox="1"/>
          <p:nvPr/>
        </p:nvSpPr>
        <p:spPr>
          <a:xfrm>
            <a:off x="73151" y="1205988"/>
            <a:ext cx="4059937" cy="369332"/>
          </a:xfrm>
          <a:prstGeom prst="rect">
            <a:avLst/>
          </a:prstGeom>
          <a:noFill/>
        </p:spPr>
        <p:txBody>
          <a:bodyPr wrap="square" rtlCol="0">
            <a:spAutoFit/>
          </a:bodyPr>
          <a:lstStyle/>
          <a:p>
            <a:r>
              <a:rPr lang="es-ES" b="1" dirty="0" smtClean="0">
                <a:latin typeface="Arial" panose="020B0604020202020204" pitchFamily="34" charset="0"/>
                <a:cs typeface="Arial" panose="020B0604020202020204" pitchFamily="34" charset="0"/>
              </a:rPr>
              <a:t>Materiales e instrumentos a utilizar</a:t>
            </a:r>
            <a:endParaRPr lang="es-ES" b="1" dirty="0">
              <a:latin typeface="Arial" panose="020B0604020202020204" pitchFamily="34" charset="0"/>
              <a:cs typeface="Arial" panose="020B0604020202020204" pitchFamily="34" charset="0"/>
            </a:endParaRPr>
          </a:p>
        </p:txBody>
      </p:sp>
      <p:sp>
        <p:nvSpPr>
          <p:cNvPr id="6" name="CuadroTexto 5"/>
          <p:cNvSpPr txBox="1"/>
          <p:nvPr/>
        </p:nvSpPr>
        <p:spPr>
          <a:xfrm>
            <a:off x="220512" y="2771616"/>
            <a:ext cx="12045696" cy="707886"/>
          </a:xfrm>
          <a:prstGeom prst="rect">
            <a:avLst/>
          </a:prstGeom>
          <a:noFill/>
        </p:spPr>
        <p:txBody>
          <a:bodyPr wrap="square" rtlCol="0">
            <a:spAutoFit/>
          </a:bodyPr>
          <a:lstStyle/>
          <a:p>
            <a:pPr algn="ctr"/>
            <a:r>
              <a:rPr lang="es-ES" sz="4000" dirty="0" smtClean="0">
                <a:latin typeface="Arial Black" panose="020B0A04020102020204" pitchFamily="34" charset="0"/>
              </a:rPr>
              <a:t>Pasos para su elaboración</a:t>
            </a:r>
            <a:endParaRPr lang="es-ES" sz="4000" dirty="0">
              <a:latin typeface="Arial Black" panose="020B0A04020102020204" pitchFamily="34" charset="0"/>
            </a:endParaRPr>
          </a:p>
        </p:txBody>
      </p:sp>
      <p:sp>
        <p:nvSpPr>
          <p:cNvPr id="7" name="Rectángulo 6"/>
          <p:cNvSpPr/>
          <p:nvPr/>
        </p:nvSpPr>
        <p:spPr>
          <a:xfrm>
            <a:off x="0" y="3480732"/>
            <a:ext cx="5461352" cy="3477875"/>
          </a:xfrm>
          <a:prstGeom prst="rect">
            <a:avLst/>
          </a:prstGeom>
        </p:spPr>
        <p:txBody>
          <a:bodyPr wrap="square">
            <a:spAutoFit/>
          </a:bodyPr>
          <a:lstStyle/>
          <a:p>
            <a:r>
              <a:rPr lang="es-ES" sz="2000" b="1" dirty="0" smtClean="0">
                <a:latin typeface="Arial" panose="020B0604020202020204" pitchFamily="34" charset="0"/>
                <a:cs typeface="Arial" panose="020B0604020202020204" pitchFamily="34" charset="0"/>
              </a:rPr>
              <a:t>Pasos 1,2,4 y 5: </a:t>
            </a:r>
            <a:r>
              <a:rPr lang="es-ES" sz="2000" dirty="0" smtClean="0">
                <a:latin typeface="Arial" panose="020B0604020202020204" pitchFamily="34" charset="0"/>
                <a:cs typeface="Arial" panose="020B0604020202020204" pitchFamily="34" charset="0"/>
              </a:rPr>
              <a:t>Se corta </a:t>
            </a:r>
            <a:r>
              <a:rPr lang="es-ES" sz="2000" dirty="0">
                <a:latin typeface="Arial" panose="020B0604020202020204" pitchFamily="34" charset="0"/>
                <a:cs typeface="Arial" panose="020B0604020202020204" pitchFamily="34" charset="0"/>
              </a:rPr>
              <a:t>un trozo de tela blanca tipo franela (limpio) de 50 cm de largo x 5 cm de ancho, y </a:t>
            </a:r>
            <a:r>
              <a:rPr lang="es-ES" sz="2000" dirty="0" smtClean="0">
                <a:latin typeface="Arial" panose="020B0604020202020204" pitchFamily="34" charset="0"/>
                <a:cs typeface="Arial" panose="020B0604020202020204" pitchFamily="34" charset="0"/>
              </a:rPr>
              <a:t>se corta </a:t>
            </a:r>
            <a:r>
              <a:rPr lang="es-ES" sz="2000" dirty="0">
                <a:latin typeface="Arial" panose="020B0604020202020204" pitchFamily="34" charset="0"/>
                <a:cs typeface="Arial" panose="020B0604020202020204" pitchFamily="34" charset="0"/>
              </a:rPr>
              <a:t>un pedazo de algodón con las siguientes medidas: 2 cm x 2 cm x 1 cm</a:t>
            </a:r>
          </a:p>
          <a:p>
            <a:r>
              <a:rPr lang="es-ES" sz="2000" dirty="0" smtClean="0">
                <a:latin typeface="Arial" panose="020B0604020202020204" pitchFamily="34" charset="0"/>
                <a:cs typeface="Arial" panose="020B0604020202020204" pitchFamily="34" charset="0"/>
              </a:rPr>
              <a:t>Y se ubica </a:t>
            </a:r>
            <a:r>
              <a:rPr lang="es-ES" sz="2000" dirty="0">
                <a:latin typeface="Arial" panose="020B0604020202020204" pitchFamily="34" charset="0"/>
                <a:cs typeface="Arial" panose="020B0604020202020204" pitchFamily="34" charset="0"/>
              </a:rPr>
              <a:t>el trozo de algodón en el centro del trozo de tela, </a:t>
            </a:r>
            <a:r>
              <a:rPr lang="es-ES" sz="2000" dirty="0" smtClean="0">
                <a:latin typeface="Arial" panose="020B0604020202020204" pitchFamily="34" charset="0"/>
                <a:cs typeface="Arial" panose="020B0604020202020204" pitchFamily="34" charset="0"/>
              </a:rPr>
              <a:t>se coloca </a:t>
            </a:r>
            <a:r>
              <a:rPr lang="es-ES" sz="2000" dirty="0">
                <a:latin typeface="Arial" panose="020B0604020202020204" pitchFamily="34" charset="0"/>
                <a:cs typeface="Arial" panose="020B0604020202020204" pitchFamily="34" charset="0"/>
              </a:rPr>
              <a:t>sobre el algodón, el trozo de carbón activado suministrado. Luego </a:t>
            </a:r>
            <a:r>
              <a:rPr lang="es-ES" sz="2000" dirty="0" smtClean="0">
                <a:latin typeface="Arial" panose="020B0604020202020204" pitchFamily="34" charset="0"/>
                <a:cs typeface="Arial" panose="020B0604020202020204" pitchFamily="34" charset="0"/>
              </a:rPr>
              <a:t>se pone </a:t>
            </a:r>
            <a:r>
              <a:rPr lang="es-ES" sz="2000" dirty="0">
                <a:latin typeface="Arial" panose="020B0604020202020204" pitchFamily="34" charset="0"/>
                <a:cs typeface="Arial" panose="020B0604020202020204" pitchFamily="34" charset="0"/>
              </a:rPr>
              <a:t>otra capa de algodón sobre el carbón, de tal forma que quede cubierto</a:t>
            </a:r>
            <a:endParaRPr lang="es-ES" sz="2000" b="1"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 </a:t>
            </a:r>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1881" y="4133959"/>
            <a:ext cx="1470808" cy="2432304"/>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6986" y="4133959"/>
            <a:ext cx="1398074" cy="2432304"/>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1984" y="4133960"/>
            <a:ext cx="1633935" cy="2432303"/>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92843" y="4186257"/>
            <a:ext cx="1783290" cy="2438561"/>
          </a:xfrm>
          <a:prstGeom prst="rect">
            <a:avLst/>
          </a:prstGeom>
        </p:spPr>
      </p:pic>
      <p:sp>
        <p:nvSpPr>
          <p:cNvPr id="13" name="CuadroTexto 12"/>
          <p:cNvSpPr txBox="1"/>
          <p:nvPr/>
        </p:nvSpPr>
        <p:spPr>
          <a:xfrm>
            <a:off x="4390838" y="1488826"/>
            <a:ext cx="2741481" cy="400110"/>
          </a:xfrm>
          <a:prstGeom prst="rect">
            <a:avLst/>
          </a:prstGeom>
          <a:noFill/>
        </p:spPr>
        <p:txBody>
          <a:bodyPr wrap="square" rtlCol="0">
            <a:spAutoFit/>
          </a:bodyPr>
          <a:lstStyle/>
          <a:p>
            <a:pPr marL="342900" indent="-342900">
              <a:buFont typeface="Arial" panose="020B0604020202020204" pitchFamily="34" charset="0"/>
              <a:buChar char="•"/>
            </a:pPr>
            <a:r>
              <a:rPr lang="es-ES" sz="2000" dirty="0" smtClean="0">
                <a:latin typeface="Arial" panose="020B0604020202020204" pitchFamily="34" charset="0"/>
                <a:cs typeface="Arial" panose="020B0604020202020204" pitchFamily="34" charset="0"/>
              </a:rPr>
              <a:t>5 frascos de vidrio</a:t>
            </a: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9184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Rectángulo 2"/>
          <p:cNvSpPr/>
          <p:nvPr/>
        </p:nvSpPr>
        <p:spPr>
          <a:xfrm>
            <a:off x="213360" y="179755"/>
            <a:ext cx="4980432" cy="2554545"/>
          </a:xfrm>
          <a:prstGeom prst="rect">
            <a:avLst/>
          </a:prstGeom>
        </p:spPr>
        <p:txBody>
          <a:bodyPr wrap="square">
            <a:spAutoFit/>
          </a:bodyPr>
          <a:lstStyle/>
          <a:p>
            <a:r>
              <a:rPr lang="es-ES" sz="2000" b="1" dirty="0" smtClean="0">
                <a:latin typeface="Arial" panose="020B0604020202020204" pitchFamily="34" charset="0"/>
                <a:cs typeface="Arial" panose="020B0604020202020204" pitchFamily="34" charset="0"/>
              </a:rPr>
              <a:t>Paso 3,6 y 7</a:t>
            </a:r>
            <a:r>
              <a:rPr lang="es-ES" sz="2000" dirty="0" smtClean="0">
                <a:latin typeface="Arial" panose="020B0604020202020204" pitchFamily="34" charset="0"/>
                <a:cs typeface="Arial" panose="020B0604020202020204" pitchFamily="34" charset="0"/>
              </a:rPr>
              <a:t>: se limpia </a:t>
            </a:r>
            <a:r>
              <a:rPr lang="es-ES" sz="2000" dirty="0">
                <a:latin typeface="Arial" panose="020B0604020202020204" pitchFamily="34" charset="0"/>
                <a:cs typeface="Arial" panose="020B0604020202020204" pitchFamily="34" charset="0"/>
              </a:rPr>
              <a:t>la salida del </a:t>
            </a:r>
            <a:r>
              <a:rPr lang="es-ES" sz="2000" dirty="0" smtClean="0">
                <a:latin typeface="Arial" panose="020B0604020202020204" pitchFamily="34" charset="0"/>
                <a:cs typeface="Arial" panose="020B0604020202020204" pitchFamily="34" charset="0"/>
              </a:rPr>
              <a:t>grifo (en mi caso fue la del baño) </a:t>
            </a:r>
            <a:r>
              <a:rPr lang="es-ES" sz="2000" dirty="0" smtClean="0">
                <a:latin typeface="Arial" panose="020B0604020202020204" pitchFamily="34" charset="0"/>
                <a:cs typeface="Arial" panose="020B0604020202020204" pitchFamily="34" charset="0"/>
              </a:rPr>
              <a:t>y luego se toma </a:t>
            </a:r>
            <a:r>
              <a:rPr lang="es-ES" sz="2000" dirty="0">
                <a:latin typeface="Arial" panose="020B0604020202020204" pitchFamily="34" charset="0"/>
                <a:cs typeface="Arial" panose="020B0604020202020204" pitchFamily="34" charset="0"/>
              </a:rPr>
              <a:t>una muestra del agua del chorro en un </a:t>
            </a:r>
            <a:r>
              <a:rPr lang="es-ES" sz="2000" dirty="0" smtClean="0">
                <a:latin typeface="Arial" panose="020B0604020202020204" pitchFamily="34" charset="0"/>
                <a:cs typeface="Arial" panose="020B0604020202020204" pitchFamily="34" charset="0"/>
              </a:rPr>
              <a:t>frasco.</a:t>
            </a:r>
          </a:p>
          <a:p>
            <a:r>
              <a:rPr lang="es-ES" sz="2000" dirty="0" smtClean="0">
                <a:latin typeface="Arial" panose="020B0604020202020204" pitchFamily="34" charset="0"/>
                <a:cs typeface="Arial" panose="020B0604020202020204" pitchFamily="34" charset="0"/>
              </a:rPr>
              <a:t>Se cubre </a:t>
            </a:r>
            <a:r>
              <a:rPr lang="es-ES" sz="2000" dirty="0">
                <a:latin typeface="Arial" panose="020B0604020202020204" pitchFamily="34" charset="0"/>
                <a:cs typeface="Arial" panose="020B0604020202020204" pitchFamily="34" charset="0"/>
              </a:rPr>
              <a:t>el pico del grifo cuidando que el algodón quede justo en la salida del </a:t>
            </a:r>
            <a:r>
              <a:rPr lang="es-ES" sz="2000" dirty="0" smtClean="0">
                <a:latin typeface="Arial" panose="020B0604020202020204" pitchFamily="34" charset="0"/>
                <a:cs typeface="Arial" panose="020B0604020202020204" pitchFamily="34" charset="0"/>
              </a:rPr>
              <a:t>agua, dando vueltas alrededor </a:t>
            </a:r>
            <a:r>
              <a:rPr lang="es-ES" sz="2000" dirty="0">
                <a:latin typeface="Arial" panose="020B0604020202020204" pitchFamily="34" charset="0"/>
                <a:cs typeface="Arial" panose="020B0604020202020204" pitchFamily="34" charset="0"/>
              </a:rPr>
              <a:t>del tubo, cubriendo </a:t>
            </a:r>
            <a:r>
              <a:rPr lang="es-ES" sz="2000" dirty="0" smtClean="0">
                <a:latin typeface="Arial" panose="020B0604020202020204" pitchFamily="34" charset="0"/>
                <a:cs typeface="Arial" panose="020B0604020202020204" pitchFamily="34" charset="0"/>
              </a:rPr>
              <a:t>y amarrando bien.</a:t>
            </a:r>
            <a:endParaRPr lang="es-ES"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8032" y="179755"/>
            <a:ext cx="1681734" cy="2033093"/>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9713" y="179755"/>
            <a:ext cx="1616319" cy="2033093"/>
          </a:xfrm>
          <a:prstGeom prst="rect">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5979" y="179755"/>
            <a:ext cx="1577172" cy="2033093"/>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3439" y="179755"/>
            <a:ext cx="1828800" cy="2033093"/>
          </a:xfrm>
          <a:prstGeom prst="rect">
            <a:avLst/>
          </a:prstGeom>
        </p:spPr>
      </p:pic>
      <p:sp>
        <p:nvSpPr>
          <p:cNvPr id="9" name="Rectángulo 8"/>
          <p:cNvSpPr/>
          <p:nvPr/>
        </p:nvSpPr>
        <p:spPr>
          <a:xfrm>
            <a:off x="6126565" y="2457224"/>
            <a:ext cx="6096000" cy="1631216"/>
          </a:xfrm>
          <a:prstGeom prst="rect">
            <a:avLst/>
          </a:prstGeom>
        </p:spPr>
        <p:txBody>
          <a:bodyPr>
            <a:spAutoFit/>
          </a:bodyPr>
          <a:lstStyle/>
          <a:p>
            <a:r>
              <a:rPr lang="es-ES" sz="2000" b="1" dirty="0" smtClean="0">
                <a:latin typeface="Arial" panose="020B0604020202020204" pitchFamily="34" charset="0"/>
                <a:cs typeface="Arial" panose="020B0604020202020204" pitchFamily="34" charset="0"/>
              </a:rPr>
              <a:t>Paso 8:</a:t>
            </a:r>
            <a:r>
              <a:rPr lang="es-ES" sz="2000" dirty="0" smtClean="0">
                <a:latin typeface="Arial" panose="020B0604020202020204" pitchFamily="34" charset="0"/>
                <a:cs typeface="Arial" panose="020B0604020202020204" pitchFamily="34" charset="0"/>
              </a:rPr>
              <a:t> Después de colocar el filtro, se toma </a:t>
            </a:r>
            <a:r>
              <a:rPr lang="es-ES" sz="2000" dirty="0">
                <a:latin typeface="Arial" panose="020B0604020202020204" pitchFamily="34" charset="0"/>
                <a:cs typeface="Arial" panose="020B0604020202020204" pitchFamily="34" charset="0"/>
              </a:rPr>
              <a:t>una muestra del agua del chorro en un </a:t>
            </a:r>
            <a:r>
              <a:rPr lang="es-ES" sz="2000" dirty="0" smtClean="0">
                <a:latin typeface="Arial" panose="020B0604020202020204" pitchFamily="34" charset="0"/>
                <a:cs typeface="Arial" panose="020B0604020202020204" pitchFamily="34" charset="0"/>
              </a:rPr>
              <a:t>frasco, y estos son identificados, a los dos días se toma nuevamente la muestra y se identifica según la fecha tomada</a:t>
            </a:r>
            <a:endParaRPr lang="es-ES" sz="2000" dirty="0">
              <a:latin typeface="Arial" panose="020B0604020202020204" pitchFamily="34" charset="0"/>
              <a:cs typeface="Arial" panose="020B0604020202020204" pitchFamily="34" charset="0"/>
            </a:endParaRPr>
          </a:p>
        </p:txBody>
      </p:sp>
      <p:pic>
        <p:nvPicPr>
          <p:cNvPr id="11" name="Imagen 10"/>
          <p:cNvPicPr>
            <a:picLocks noChangeAspect="1"/>
          </p:cNvPicPr>
          <p:nvPr/>
        </p:nvPicPr>
        <p:blipFill rotWithShape="1">
          <a:blip r:embed="rId7" cstate="print">
            <a:extLst>
              <a:ext uri="{28A0092B-C50C-407E-A947-70E740481C1C}">
                <a14:useLocalDpi xmlns:a14="http://schemas.microsoft.com/office/drawing/2010/main" val="0"/>
              </a:ext>
            </a:extLst>
          </a:blip>
          <a:srcRect l="11481" t="41667"/>
          <a:stretch/>
        </p:blipFill>
        <p:spPr>
          <a:xfrm>
            <a:off x="266953" y="2707141"/>
            <a:ext cx="1882140" cy="2022574"/>
          </a:xfrm>
          <a:prstGeom prst="rect">
            <a:avLst/>
          </a:prstGeom>
        </p:spPr>
      </p:pic>
      <p:pic>
        <p:nvPicPr>
          <p:cNvPr id="12" name="Imagen 11"/>
          <p:cNvPicPr>
            <a:picLocks noChangeAspect="1"/>
          </p:cNvPicPr>
          <p:nvPr/>
        </p:nvPicPr>
        <p:blipFill rotWithShape="1">
          <a:blip r:embed="rId8" cstate="print">
            <a:extLst>
              <a:ext uri="{28A0092B-C50C-407E-A947-70E740481C1C}">
                <a14:useLocalDpi xmlns:a14="http://schemas.microsoft.com/office/drawing/2010/main" val="0"/>
              </a:ext>
            </a:extLst>
          </a:blip>
          <a:srcRect l="18148" r="12592"/>
          <a:stretch/>
        </p:blipFill>
        <p:spPr>
          <a:xfrm>
            <a:off x="2299257" y="2707141"/>
            <a:ext cx="1739828" cy="2035076"/>
          </a:xfrm>
          <a:prstGeom prst="rect">
            <a:avLst/>
          </a:prstGeom>
        </p:spPr>
      </p:pic>
      <p:sp>
        <p:nvSpPr>
          <p:cNvPr id="13" name="Rectángulo 12"/>
          <p:cNvSpPr/>
          <p:nvPr/>
        </p:nvSpPr>
        <p:spPr>
          <a:xfrm>
            <a:off x="6111547" y="4965537"/>
            <a:ext cx="6096000" cy="1015663"/>
          </a:xfrm>
          <a:prstGeom prst="rect">
            <a:avLst/>
          </a:prstGeom>
        </p:spPr>
        <p:txBody>
          <a:bodyPr>
            <a:spAutoFit/>
          </a:bodyPr>
          <a:lstStyle/>
          <a:p>
            <a:r>
              <a:rPr lang="es-ES" sz="2000" b="1" dirty="0" smtClean="0">
                <a:latin typeface="Arial" panose="020B0604020202020204" pitchFamily="34" charset="0"/>
                <a:cs typeface="Arial" panose="020B0604020202020204" pitchFamily="34" charset="0"/>
              </a:rPr>
              <a:t>Paso 9:</a:t>
            </a:r>
            <a:r>
              <a:rPr lang="es-ES" sz="2000" dirty="0" smtClean="0">
                <a:latin typeface="Arial" panose="020B0604020202020204" pitchFamily="34" charset="0"/>
                <a:cs typeface="Arial" panose="020B0604020202020204" pitchFamily="34" charset="0"/>
              </a:rPr>
              <a:t> Después de los dos días, cada 5 días se toma nuevamente la muestra y se identifica según la fecha tomada</a:t>
            </a:r>
            <a:endParaRPr lang="es-ES" sz="2000" dirty="0">
              <a:latin typeface="Arial" panose="020B0604020202020204" pitchFamily="34" charset="0"/>
              <a:cs typeface="Arial" panose="020B0604020202020204" pitchFamily="34" charset="0"/>
            </a:endParaRPr>
          </a:p>
        </p:txBody>
      </p:sp>
      <p:pic>
        <p:nvPicPr>
          <p:cNvPr id="14" name="Imagen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7899" y="4965537"/>
            <a:ext cx="2550551" cy="1656938"/>
          </a:xfrm>
          <a:prstGeom prst="rect">
            <a:avLst/>
          </a:prstGeom>
        </p:spPr>
      </p:pic>
      <p:pic>
        <p:nvPicPr>
          <p:cNvPr id="15" name="Imagen 14"/>
          <p:cNvPicPr>
            <a:picLocks noChangeAspect="1"/>
          </p:cNvPicPr>
          <p:nvPr/>
        </p:nvPicPr>
        <p:blipFill rotWithShape="1">
          <a:blip r:embed="rId10" cstate="print">
            <a:extLst>
              <a:ext uri="{28A0092B-C50C-407E-A947-70E740481C1C}">
                <a14:useLocalDpi xmlns:a14="http://schemas.microsoft.com/office/drawing/2010/main" val="0"/>
              </a:ext>
            </a:extLst>
          </a:blip>
          <a:srcRect l="15896" t="11698" r="12312"/>
          <a:stretch/>
        </p:blipFill>
        <p:spPr>
          <a:xfrm>
            <a:off x="4244625" y="2587832"/>
            <a:ext cx="1676400" cy="2037856"/>
          </a:xfrm>
          <a:prstGeom prst="rect">
            <a:avLst/>
          </a:prstGeom>
        </p:spPr>
      </p:pic>
      <p:pic>
        <p:nvPicPr>
          <p:cNvPr id="16" name="Imagen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66511" y="4965537"/>
            <a:ext cx="1771745" cy="1680562"/>
          </a:xfrm>
          <a:prstGeom prst="rect">
            <a:avLst/>
          </a:prstGeom>
        </p:spPr>
      </p:pic>
    </p:spTree>
    <p:extLst>
      <p:ext uri="{BB962C8B-B14F-4D97-AF65-F5344CB8AC3E}">
        <p14:creationId xmlns:p14="http://schemas.microsoft.com/office/powerpoint/2010/main" val="3680507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456</TotalTime>
  <Words>900</Words>
  <Application>Microsoft Office PowerPoint</Application>
  <PresentationFormat>Panorámica</PresentationFormat>
  <Paragraphs>81</Paragraphs>
  <Slides>11</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Aptos</vt:lpstr>
      <vt:lpstr>Arial</vt:lpstr>
      <vt:lpstr>Arial Black</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Ricardo</dc:creator>
  <cp:lastModifiedBy>Ricardo</cp:lastModifiedBy>
  <cp:revision>42</cp:revision>
  <dcterms:created xsi:type="dcterms:W3CDTF">2024-03-01T23:26:01Z</dcterms:created>
  <dcterms:modified xsi:type="dcterms:W3CDTF">2025-02-04T22:36:08Z</dcterms:modified>
</cp:coreProperties>
</file>