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3" r:id="rId3"/>
    <p:sldId id="259" r:id="rId4"/>
    <p:sldId id="258" r:id="rId5"/>
    <p:sldId id="257" r:id="rId6"/>
    <p:sldId id="260" r:id="rId7"/>
    <p:sldId id="267" r:id="rId8"/>
    <p:sldId id="261" r:id="rId9"/>
    <p:sldId id="262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46" autoAdjust="0"/>
    <p:restoredTop sz="94660"/>
  </p:normalViewPr>
  <p:slideViewPr>
    <p:cSldViewPr snapToGrid="0">
      <p:cViewPr>
        <p:scale>
          <a:sx n="63" d="100"/>
          <a:sy n="63" d="100"/>
        </p:scale>
        <p:origin x="1949" y="5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6600" spc="-9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206876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19896294-499E-448B-AD5E-8BB2D6FD90D8}" type="datetimeFigureOut">
              <a:rPr lang="es-VE" smtClean="0"/>
              <a:t>4/2/2025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869DCFD9-40B7-4FC3-A607-8E41F085BC0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51194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96294-499E-448B-AD5E-8BB2D6FD90D8}" type="datetimeFigureOut">
              <a:rPr lang="es-VE" smtClean="0"/>
              <a:t>4/2/2025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DCFD9-40B7-4FC3-A607-8E41F085BC0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896116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96294-499E-448B-AD5E-8BB2D6FD90D8}" type="datetimeFigureOut">
              <a:rPr lang="es-VE" smtClean="0"/>
              <a:t>4/2/2025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DCFD9-40B7-4FC3-A607-8E41F085BC0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513834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96294-499E-448B-AD5E-8BB2D6FD90D8}" type="datetimeFigureOut">
              <a:rPr lang="es-VE" smtClean="0"/>
              <a:t>4/2/2025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DCFD9-40B7-4FC3-A607-8E41F085BC0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3538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 b="0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204209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96294-499E-448B-AD5E-8BB2D6FD90D8}" type="datetimeFigureOut">
              <a:rPr lang="es-VE" smtClean="0"/>
              <a:t>4/2/2025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DCFD9-40B7-4FC3-A607-8E41F085BC0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302873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8134"/>
            <a:ext cx="3497580" cy="376732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8498" y="1998134"/>
            <a:ext cx="3497580" cy="376732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96294-499E-448B-AD5E-8BB2D6FD90D8}" type="datetimeFigureOut">
              <a:rPr lang="es-VE" smtClean="0"/>
              <a:t>4/2/2025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DCFD9-40B7-4FC3-A607-8E41F085BC0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23991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40467"/>
            <a:ext cx="349758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165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53084"/>
            <a:ext cx="3497580" cy="32004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05706" y="2038435"/>
            <a:ext cx="349758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165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05706" y="2750990"/>
            <a:ext cx="3497580" cy="32004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96294-499E-448B-AD5E-8BB2D6FD90D8}" type="datetimeFigureOut">
              <a:rPr lang="es-VE" smtClean="0"/>
              <a:t>4/2/2025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DCFD9-40B7-4FC3-A607-8E41F085BC0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747391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96294-499E-448B-AD5E-8BB2D6FD90D8}" type="datetimeFigureOut">
              <a:rPr lang="es-VE" smtClean="0"/>
              <a:t>4/2/2025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DCFD9-40B7-4FC3-A607-8E41F085BC0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887962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96294-499E-448B-AD5E-8BB2D6FD90D8}" type="datetimeFigureOut">
              <a:rPr lang="es-VE" smtClean="0"/>
              <a:t>4/2/2025</a:t>
            </a:fld>
            <a:endParaRPr lang="es-V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DCFD9-40B7-4FC3-A607-8E41F085BC0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34679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0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50">
                <a:solidFill>
                  <a:srgbClr val="26262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10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96294-499E-448B-AD5E-8BB2D6FD90D8}" type="datetimeFigureOut">
              <a:rPr lang="es-VE" smtClean="0"/>
              <a:t>4/2/2025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869DCFD9-40B7-4FC3-A607-8E41F085BC0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82068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600"/>
              </a:spcBef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050">
                <a:solidFill>
                  <a:srgbClr val="26262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19896294-499E-448B-AD5E-8BB2D6FD90D8}" type="datetimeFigureOut">
              <a:rPr lang="es-VE" smtClean="0"/>
              <a:t>4/2/2025</a:t>
            </a:fld>
            <a:endParaRPr lang="es-VE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V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869DCFD9-40B7-4FC3-A607-8E41F085BC0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0275725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11680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13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19896294-499E-448B-AD5E-8BB2D6FD90D8}" type="datetimeFigureOut">
              <a:rPr lang="es-VE" smtClean="0"/>
              <a:t>4/2/2025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13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945" y="5876413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7725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869DCFD9-40B7-4FC3-A607-8E41F085BC0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28863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4050" kern="1200" spc="-9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85000"/>
        </a:lnSpc>
        <a:spcBef>
          <a:spcPts val="975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60604" indent="-257175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411480" indent="-41148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5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17220" indent="-61722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822960" indent="-82296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0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05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20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35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7" Type="http://schemas.openxmlformats.org/officeDocument/2006/relationships/image" Target="../media/image37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jpeg"/><Relationship Id="rId5" Type="http://schemas.openxmlformats.org/officeDocument/2006/relationships/image" Target="../media/image35.jpeg"/><Relationship Id="rId4" Type="http://schemas.openxmlformats.org/officeDocument/2006/relationships/image" Target="../media/image3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7" Type="http://schemas.openxmlformats.org/officeDocument/2006/relationships/image" Target="../media/image31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0455C526-638B-46B6-BFA6-4A83380D6D9D}"/>
              </a:ext>
            </a:extLst>
          </p:cNvPr>
          <p:cNvSpPr txBox="1"/>
          <p:nvPr/>
        </p:nvSpPr>
        <p:spPr>
          <a:xfrm>
            <a:off x="1642531" y="167024"/>
            <a:ext cx="6508045" cy="16312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Universidad Nacional Experimental de Guayana</a:t>
            </a:r>
          </a:p>
          <a:p>
            <a:pPr algn="ctr"/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Vicerrectorado Académico</a:t>
            </a:r>
          </a:p>
          <a:p>
            <a:pPr algn="ctr"/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Coordinación General de Pregrado</a:t>
            </a:r>
          </a:p>
          <a:p>
            <a:pPr algn="ctr"/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Proyecto de Carrera: Ingeniería Industrial</a:t>
            </a:r>
          </a:p>
          <a:p>
            <a:pPr algn="ctr"/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Unidad Curricular: Ingeniería del Ambiente</a:t>
            </a:r>
            <a:endParaRPr lang="es-V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BFE89E1-5FDD-4320-9C5E-82D419589996}"/>
              </a:ext>
            </a:extLst>
          </p:cNvPr>
          <p:cNvSpPr txBox="1"/>
          <p:nvPr/>
        </p:nvSpPr>
        <p:spPr>
          <a:xfrm>
            <a:off x="654532" y="4130084"/>
            <a:ext cx="1975997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VE" sz="2000" dirty="0">
                <a:latin typeface="Arial" panose="020B0604020202020204" pitchFamily="34" charset="0"/>
                <a:cs typeface="Arial" panose="020B0604020202020204" pitchFamily="34" charset="0"/>
              </a:rPr>
              <a:t>Profesora:</a:t>
            </a:r>
          </a:p>
          <a:p>
            <a:r>
              <a:rPr lang="es-VE" sz="2000" dirty="0">
                <a:latin typeface="Arial" panose="020B0604020202020204" pitchFamily="34" charset="0"/>
                <a:cs typeface="Arial" panose="020B0604020202020204" pitchFamily="34" charset="0"/>
              </a:rPr>
              <a:t>Arlenis Crespo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3FAA1A5-2816-4860-B48A-56237891340F}"/>
              </a:ext>
            </a:extLst>
          </p:cNvPr>
          <p:cNvSpPr txBox="1"/>
          <p:nvPr/>
        </p:nvSpPr>
        <p:spPr>
          <a:xfrm>
            <a:off x="6242756" y="4136410"/>
            <a:ext cx="2381955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VE" sz="2000" dirty="0">
                <a:latin typeface="Arial" panose="020B0604020202020204" pitchFamily="34" charset="0"/>
                <a:cs typeface="Arial" panose="020B0604020202020204" pitchFamily="34" charset="0"/>
              </a:rPr>
              <a:t>Estudiante:</a:t>
            </a:r>
          </a:p>
          <a:p>
            <a:r>
              <a:rPr lang="es-VE" sz="2000" dirty="0">
                <a:latin typeface="Arial" panose="020B0604020202020204" pitchFamily="34" charset="0"/>
                <a:cs typeface="Arial" panose="020B0604020202020204" pitchFamily="34" charset="0"/>
              </a:rPr>
              <a:t>Jenny Montaño </a:t>
            </a:r>
          </a:p>
          <a:p>
            <a:r>
              <a:rPr lang="es-VE" sz="2000" dirty="0">
                <a:latin typeface="Arial" panose="020B0604020202020204" pitchFamily="34" charset="0"/>
                <a:cs typeface="Arial" panose="020B0604020202020204" pitchFamily="34" charset="0"/>
              </a:rPr>
              <a:t>C.I: 28.655.159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0E5C051F-4F0E-4ABC-A509-ED534E5F0B3A}"/>
              </a:ext>
            </a:extLst>
          </p:cNvPr>
          <p:cNvSpPr txBox="1"/>
          <p:nvPr/>
        </p:nvSpPr>
        <p:spPr>
          <a:xfrm>
            <a:off x="2363935" y="6154986"/>
            <a:ext cx="4781931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Ciudad Guayana, Febrero del 2025</a:t>
            </a:r>
            <a:endParaRPr lang="es-V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AE7B0E94-18C1-4E54-B70C-F5A24E57CD5E}"/>
              </a:ext>
            </a:extLst>
          </p:cNvPr>
          <p:cNvSpPr/>
          <p:nvPr/>
        </p:nvSpPr>
        <p:spPr>
          <a:xfrm>
            <a:off x="0" y="2118051"/>
            <a:ext cx="9144000" cy="172164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ln>
                  <a:solidFill>
                    <a:sysClr val="windowText" lastClr="000000"/>
                  </a:solidFill>
                </a:ln>
                <a:latin typeface="Cooper Black" panose="0208090404030B020404" pitchFamily="18" charset="0"/>
              </a:rPr>
              <a:t>Control y Evaluación de la contaminación del agua </a:t>
            </a:r>
            <a:endParaRPr lang="es-VE" sz="4800" dirty="0">
              <a:ln>
                <a:solidFill>
                  <a:sysClr val="windowText" lastClr="000000"/>
                </a:solidFill>
              </a:ln>
              <a:latin typeface="Cooper Black" panose="0208090404030B020404" pitchFamily="18" charset="0"/>
            </a:endParaRPr>
          </a:p>
        </p:txBody>
      </p:sp>
      <p:grpSp>
        <p:nvGrpSpPr>
          <p:cNvPr id="18" name="Group 5">
            <a:extLst>
              <a:ext uri="{FF2B5EF4-FFF2-40B4-BE49-F238E27FC236}">
                <a16:creationId xmlns:a16="http://schemas.microsoft.com/office/drawing/2014/main" id="{72A4BD2A-5106-461E-9000-51A691FE9DC4}"/>
              </a:ext>
            </a:extLst>
          </p:cNvPr>
          <p:cNvGrpSpPr/>
          <p:nvPr/>
        </p:nvGrpSpPr>
        <p:grpSpPr>
          <a:xfrm>
            <a:off x="551685" y="216289"/>
            <a:ext cx="1570609" cy="1518873"/>
            <a:chOff x="0" y="0"/>
            <a:chExt cx="2151037" cy="1951127"/>
          </a:xfrm>
        </p:grpSpPr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342CAD2E-09BF-431C-B77A-1DBC7683C246}"/>
                </a:ext>
              </a:extLst>
            </p:cNvPr>
            <p:cNvSpPr/>
            <p:nvPr/>
          </p:nvSpPr>
          <p:spPr>
            <a:xfrm>
              <a:off x="0" y="0"/>
              <a:ext cx="2150999" cy="1951101"/>
            </a:xfrm>
            <a:custGeom>
              <a:avLst/>
              <a:gdLst/>
              <a:ahLst/>
              <a:cxnLst/>
              <a:rect l="l" t="t" r="r" b="b"/>
              <a:pathLst>
                <a:path w="2150999" h="1951101">
                  <a:moveTo>
                    <a:pt x="0" y="0"/>
                  </a:moveTo>
                  <a:lnTo>
                    <a:pt x="2150999" y="0"/>
                  </a:lnTo>
                  <a:lnTo>
                    <a:pt x="2150999" y="1951101"/>
                  </a:lnTo>
                  <a:lnTo>
                    <a:pt x="0" y="195110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VE" dirty="0"/>
            </a:p>
          </p:txBody>
        </p:sp>
      </p:grpSp>
    </p:spTree>
    <p:extLst>
      <p:ext uri="{BB962C8B-B14F-4D97-AF65-F5344CB8AC3E}">
        <p14:creationId xmlns:p14="http://schemas.microsoft.com/office/powerpoint/2010/main" val="2391787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861803C-6E7A-428A-8089-FA0EB533652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702"/>
          <a:stretch/>
        </p:blipFill>
        <p:spPr>
          <a:xfrm>
            <a:off x="713421" y="2194102"/>
            <a:ext cx="1784405" cy="213139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B901F75E-4C2D-4122-B68F-5529DAF1B49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79918" y="2183820"/>
            <a:ext cx="1682863" cy="212954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C548EC4E-C425-47FF-A4DA-195E4F7055B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91028" y="2199361"/>
            <a:ext cx="1682862" cy="209081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28656538-E82C-40BB-B4E5-9E59F1A7E1F4}"/>
              </a:ext>
            </a:extLst>
          </p:cNvPr>
          <p:cNvSpPr txBox="1"/>
          <p:nvPr/>
        </p:nvSpPr>
        <p:spPr>
          <a:xfrm>
            <a:off x="239056" y="1449274"/>
            <a:ext cx="27782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000" dirty="0">
                <a:latin typeface="Arial" panose="020B0604020202020204" pitchFamily="34" charset="0"/>
                <a:cs typeface="Arial" panose="020B0604020202020204" pitchFamily="34" charset="0"/>
              </a:rPr>
              <a:t>4. Muestra de agua con filtro. 23/01/25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D2CC76B3-4DBD-4085-BB46-252034BC0BEA}"/>
              </a:ext>
            </a:extLst>
          </p:cNvPr>
          <p:cNvSpPr txBox="1"/>
          <p:nvPr/>
        </p:nvSpPr>
        <p:spPr>
          <a:xfrm>
            <a:off x="3454782" y="1449273"/>
            <a:ext cx="27782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000" dirty="0">
                <a:latin typeface="Arial" panose="020B0604020202020204" pitchFamily="34" charset="0"/>
                <a:cs typeface="Arial" panose="020B0604020202020204" pitchFamily="34" charset="0"/>
              </a:rPr>
              <a:t>5. Muestra de agua con filtro. 28/01/25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0130F6B-7D65-459E-AF05-11C27489A2B6}"/>
              </a:ext>
            </a:extLst>
          </p:cNvPr>
          <p:cNvSpPr txBox="1"/>
          <p:nvPr/>
        </p:nvSpPr>
        <p:spPr>
          <a:xfrm>
            <a:off x="6465892" y="1438991"/>
            <a:ext cx="2778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000" dirty="0">
                <a:latin typeface="Arial" panose="020B0604020202020204" pitchFamily="34" charset="0"/>
                <a:cs typeface="Arial" panose="020B0604020202020204" pitchFamily="34" charset="0"/>
              </a:rPr>
              <a:t>6. Muestra de agua con filtro. 02/02/25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ADD75BA-7164-4B4C-855F-5579C4709C01}"/>
              </a:ext>
            </a:extLst>
          </p:cNvPr>
          <p:cNvSpPr txBox="1"/>
          <p:nvPr/>
        </p:nvSpPr>
        <p:spPr>
          <a:xfrm>
            <a:off x="0" y="260521"/>
            <a:ext cx="9144000" cy="107721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32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Cooper Black" panose="0208090404030B020404" pitchFamily="18" charset="0"/>
              </a:rPr>
              <a:t>Experimento 2: Medición de la calidad del agua potable.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BB9EBFB7-5E65-4CF4-8C7F-DBEB0694AD7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3421" y="4429449"/>
            <a:ext cx="1784405" cy="237850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3825A28D-7D7F-4210-A229-5310A57272F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29146" y="4429449"/>
            <a:ext cx="1784405" cy="234515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3D3CCE1F-880F-451C-B7DD-F380ED0626AC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89484" y="4342655"/>
            <a:ext cx="1784405" cy="245276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27722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8E4B90DC-3B0E-4398-AD4B-0491BF3308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425164"/>
              </p:ext>
            </p:extLst>
          </p:nvPr>
        </p:nvGraphicFramePr>
        <p:xfrm>
          <a:off x="164592" y="1743994"/>
          <a:ext cx="8814815" cy="490415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70460">
                  <a:extLst>
                    <a:ext uri="{9D8B030D-6E8A-4147-A177-3AD203B41FA5}">
                      <a16:colId xmlns:a16="http://schemas.microsoft.com/office/drawing/2014/main" val="1984137635"/>
                    </a:ext>
                  </a:extLst>
                </a:gridCol>
                <a:gridCol w="3963540">
                  <a:extLst>
                    <a:ext uri="{9D8B030D-6E8A-4147-A177-3AD203B41FA5}">
                      <a16:colId xmlns:a16="http://schemas.microsoft.com/office/drawing/2014/main" val="3478282321"/>
                    </a:ext>
                  </a:extLst>
                </a:gridCol>
                <a:gridCol w="3480815">
                  <a:extLst>
                    <a:ext uri="{9D8B030D-6E8A-4147-A177-3AD203B41FA5}">
                      <a16:colId xmlns:a16="http://schemas.microsoft.com/office/drawing/2014/main" val="1774974221"/>
                    </a:ext>
                  </a:extLst>
                </a:gridCol>
              </a:tblGrid>
              <a:tr h="231757">
                <a:tc>
                  <a:txBody>
                    <a:bodyPr/>
                    <a:lstStyle/>
                    <a:p>
                      <a:pPr algn="ctr"/>
                      <a:r>
                        <a:rPr lang="es-VE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Muestras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 del agua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 del filtro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68807018"/>
                  </a:ext>
                </a:extLst>
              </a:tr>
              <a:tr h="7112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Muestra de agua antes del filtro. 17/01/25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Agua con olor normal, con varias partículas en suspensión y un mínimo toque de color amarillento.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400" b="0" i="0" u="none" strike="noStrike" dirty="0">
                          <a:solidFill>
                            <a:srgbClr val="3F3F3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Sin filtro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799168"/>
                  </a:ext>
                </a:extLst>
              </a:tr>
              <a:tr h="5514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Muestra de agua con filtro. 17/01/25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Agua con olor y color normal, se precian muy pocas partículas en suspensión.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400" b="0" i="0" u="none" strike="noStrike" dirty="0">
                          <a:solidFill>
                            <a:srgbClr val="3F3F3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El filtro esta limpio, no se aprecia suciedad.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90340817"/>
                  </a:ext>
                </a:extLst>
              </a:tr>
              <a:tr h="5514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Muestra de agua con filtro. 19/01/25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Agua mas clara con olor normal, no se aprecian partículas en suspensión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400" b="0" i="0" u="none" strike="noStrike" dirty="0">
                          <a:solidFill>
                            <a:srgbClr val="3F3F3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 aprecia el cambio del filtro a una tonalidad amarillenta, mostrando rastros mas claros de suciedad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83131565"/>
                  </a:ext>
                </a:extLst>
              </a:tr>
              <a:tr h="5514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Muestra de agua con filtro. 23/01/25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Agua igual de clara que la muestra 3, con olor normal y sin partículas en suspensión.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400" b="0" i="0" u="none" strike="noStrike" dirty="0">
                          <a:solidFill>
                            <a:srgbClr val="3F3F3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Adoptó una tonalidad marrón ya que ha agarrado gran variedad de partículas grandes, por lo que se considera que el filtro funciona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54465093"/>
                  </a:ext>
                </a:extLst>
              </a:tr>
              <a:tr h="5183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Muestra de agua con filtro. 28/01/25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Agua igual de clara que la muestra 4, Se ve mejora en la calidad del agua.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400" b="0" i="0" u="none" strike="noStrike" dirty="0">
                          <a:solidFill>
                            <a:srgbClr val="3F3F3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El filtro se ve mucho mas oscuro, y con mucha presencia de suciedad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18892965"/>
                  </a:ext>
                </a:extLst>
              </a:tr>
              <a:tr h="5514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Muestra de agua con filtro. 02/02/25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Agua clara igual que en la muestra anterior. </a:t>
                      </a:r>
                      <a:r>
                        <a:rPr lang="es-MX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 embargo, no cambiar el filtro puede afectar en la mejora de la calidad del agua, por la cantidad de suciedad que ha acumulado.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400" b="0" i="0" u="none" strike="noStrike" dirty="0">
                          <a:solidFill>
                            <a:srgbClr val="3F3F3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 observa mucha acumulación de suciedad y limo. Seguir usando el filtro puede afectar la potabilidad del agua.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31083072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2E7E3C82-3DC2-44E5-B16E-3B1EFFA0FD8F}"/>
              </a:ext>
            </a:extLst>
          </p:cNvPr>
          <p:cNvSpPr txBox="1"/>
          <p:nvPr/>
        </p:nvSpPr>
        <p:spPr>
          <a:xfrm>
            <a:off x="2768599" y="1305541"/>
            <a:ext cx="3606800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VE" sz="2000" dirty="0">
                <a:latin typeface="Arial" panose="020B0604020202020204" pitchFamily="34" charset="0"/>
                <a:cs typeface="Arial" panose="020B0604020202020204" pitchFamily="34" charset="0"/>
              </a:rPr>
              <a:t>Comparativa de las muestras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4807177-CAA5-4A6D-9473-ACC3A49B62B4}"/>
              </a:ext>
            </a:extLst>
          </p:cNvPr>
          <p:cNvSpPr txBox="1"/>
          <p:nvPr/>
        </p:nvSpPr>
        <p:spPr>
          <a:xfrm>
            <a:off x="0" y="150793"/>
            <a:ext cx="9144000" cy="107721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32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Cooper Black" panose="0208090404030B020404" pitchFamily="18" charset="0"/>
              </a:rPr>
              <a:t>Experimento 2: Medición de la calidad del agua potable.</a:t>
            </a:r>
          </a:p>
        </p:txBody>
      </p:sp>
    </p:spTree>
    <p:extLst>
      <p:ext uri="{BB962C8B-B14F-4D97-AF65-F5344CB8AC3E}">
        <p14:creationId xmlns:p14="http://schemas.microsoft.com/office/powerpoint/2010/main" val="1694354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8A4FFF1B-DDC2-4B51-AEA6-BF9EE80E6BA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5049" y="3429000"/>
            <a:ext cx="2159416" cy="27878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7FB3A6FE-C929-44A2-8E2B-6354667D3CDE}"/>
              </a:ext>
            </a:extLst>
          </p:cNvPr>
          <p:cNvSpPr txBox="1"/>
          <p:nvPr/>
        </p:nvSpPr>
        <p:spPr>
          <a:xfrm>
            <a:off x="345324" y="2408134"/>
            <a:ext cx="19388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Luego de retirar el filtro. 02/02/25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C10E48D-6595-44CF-BE49-648924361ECE}"/>
              </a:ext>
            </a:extLst>
          </p:cNvPr>
          <p:cNvSpPr txBox="1"/>
          <p:nvPr/>
        </p:nvSpPr>
        <p:spPr>
          <a:xfrm>
            <a:off x="0" y="260521"/>
            <a:ext cx="9144000" cy="107721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32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Cooper Black" panose="0208090404030B020404" pitchFamily="18" charset="0"/>
              </a:rPr>
              <a:t>Experimento 2: Medición de la calidad del agua potable.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BABD8F1-D2FC-4C90-A059-0BF5EB9A211A}"/>
              </a:ext>
            </a:extLst>
          </p:cNvPr>
          <p:cNvSpPr txBox="1"/>
          <p:nvPr/>
        </p:nvSpPr>
        <p:spPr>
          <a:xfrm>
            <a:off x="3931920" y="1496849"/>
            <a:ext cx="3828288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VE" sz="2000" b="1" dirty="0">
                <a:latin typeface="Arial" panose="020B0604020202020204" pitchFamily="34" charset="0"/>
                <a:cs typeface="Arial" panose="020B0604020202020204" pitchFamily="34" charset="0"/>
              </a:rPr>
              <a:t>Apreciación del experimento: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8E46A44-A706-4EB2-B8D7-6B9F26EC2DD4}"/>
              </a:ext>
            </a:extLst>
          </p:cNvPr>
          <p:cNvSpPr txBox="1"/>
          <p:nvPr/>
        </p:nvSpPr>
        <p:spPr>
          <a:xfrm>
            <a:off x="2394465" y="2056069"/>
            <a:ext cx="661542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Los materiales como tela, algodón y carbón activado suelen ser fáciles de conseguir y económicos, lo que hace este filtro una opción accesible para muchas personas.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El carbón activado es conocido por su capacidad de adsorber impurezas, químicos y olores del agua, lo que podría mejorar su calidad.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Sin embargo, La tela y el algodón pueden saturarse y perder eficacia con el tiempo, especialmente después de 15 días de uso continuo. Si no se mantiene y limpia adecuadamente, el filtro puede convertirse en un foco de bacterias y microorganismos.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Por lo tanto, este filtro puede ser una solución temporal y de emergencia, pero no se recomienda como método principal de purificación de agua a largo plazo. De lo contrario se recomienda lavar y cambiar los materiales (tela y algodón) con frecuencia para evitar la acumulación de bacterias.</a:t>
            </a:r>
          </a:p>
        </p:txBody>
      </p:sp>
    </p:spTree>
    <p:extLst>
      <p:ext uri="{BB962C8B-B14F-4D97-AF65-F5344CB8AC3E}">
        <p14:creationId xmlns:p14="http://schemas.microsoft.com/office/powerpoint/2010/main" val="2454055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29C88B1-34EE-4272-9889-5E3DC430349F}"/>
              </a:ext>
            </a:extLst>
          </p:cNvPr>
          <p:cNvSpPr txBox="1"/>
          <p:nvPr/>
        </p:nvSpPr>
        <p:spPr>
          <a:xfrm>
            <a:off x="0" y="313223"/>
            <a:ext cx="6763871" cy="52322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28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Cooper Black" panose="0208090404030B020404" pitchFamily="18" charset="0"/>
              </a:rPr>
              <a:t>Ubicación Geográfica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10E82DF-FE12-48EF-AF62-8E85BF904B57}"/>
              </a:ext>
            </a:extLst>
          </p:cNvPr>
          <p:cNvSpPr txBox="1"/>
          <p:nvPr/>
        </p:nvSpPr>
        <p:spPr>
          <a:xfrm>
            <a:off x="115233" y="1003256"/>
            <a:ext cx="89135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000" dirty="0">
                <a:latin typeface="Arial" panose="020B0604020202020204" pitchFamily="34" charset="0"/>
                <a:cs typeface="Arial" panose="020B0604020202020204" pitchFamily="34" charset="0"/>
              </a:rPr>
              <a:t>La ubicación geográfica don de se realizo el estudio fue en el Estado Bolívar, Municipio Caroní, Parroquia </a:t>
            </a:r>
            <a:r>
              <a:rPr lang="es-VE" sz="2000" dirty="0" err="1">
                <a:latin typeface="Arial" panose="020B0604020202020204" pitchFamily="34" charset="0"/>
                <a:cs typeface="Arial" panose="020B0604020202020204" pitchFamily="34" charset="0"/>
              </a:rPr>
              <a:t>Cachamay</a:t>
            </a:r>
            <a:r>
              <a:rPr lang="es-VE" sz="2000" dirty="0">
                <a:latin typeface="Arial" panose="020B0604020202020204" pitchFamily="34" charset="0"/>
                <a:cs typeface="Arial" panose="020B0604020202020204" pitchFamily="34" charset="0"/>
              </a:rPr>
              <a:t>. Específicamente en Villa Colombia, Carrera Medellín, </a:t>
            </a:r>
            <a:r>
              <a:rPr lang="es-VE" sz="2000" dirty="0" err="1">
                <a:latin typeface="Arial" panose="020B0604020202020204" pitchFamily="34" charset="0"/>
                <a:cs typeface="Arial" panose="020B0604020202020204" pitchFamily="34" charset="0"/>
              </a:rPr>
              <a:t>Mzn</a:t>
            </a:r>
            <a:r>
              <a:rPr lang="es-VE" sz="2000" dirty="0">
                <a:latin typeface="Arial" panose="020B0604020202020204" pitchFamily="34" charset="0"/>
                <a:cs typeface="Arial" panose="020B0604020202020204" pitchFamily="34" charset="0"/>
              </a:rPr>
              <a:t>. 22, Casa #7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6AA60904-7C32-467B-A6F4-AD8FBE8551C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63868" y="2185732"/>
            <a:ext cx="3783688" cy="445461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3309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4648153-1141-4FAE-8053-A33AD264EB5A}"/>
              </a:ext>
            </a:extLst>
          </p:cNvPr>
          <p:cNvSpPr txBox="1"/>
          <p:nvPr/>
        </p:nvSpPr>
        <p:spPr>
          <a:xfrm>
            <a:off x="-1" y="119314"/>
            <a:ext cx="9170933" cy="107721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32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Cooper Black" panose="0208090404030B020404" pitchFamily="18" charset="0"/>
              </a:rPr>
              <a:t>Experimento 1: Tratamiento de Aguas Residuales.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977D86A-34A7-4A5D-ABA2-9EEF17B10D2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3764" y="5244882"/>
            <a:ext cx="1102208" cy="146961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CCEFA07A-88C8-4591-BE85-46BC6412A4F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52742" y="5244881"/>
            <a:ext cx="1102209" cy="146961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BF79B35-1DC3-4F2E-A7E8-67AD6ED590A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2886" y="2801758"/>
            <a:ext cx="2033853" cy="15253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9861E28C-817C-4242-A5E4-B12C09989B6F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9947" y="2352579"/>
            <a:ext cx="1820912" cy="21528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98BC07EA-2988-4E71-9EE4-23E523F87F8F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28627" y="5217332"/>
            <a:ext cx="1595985" cy="146942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10AA407D-7864-4E22-880F-2C5196142DA5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9947" y="5493185"/>
            <a:ext cx="1505160" cy="116254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242FBAC9-902E-425F-916A-9503EB9FAB7E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8950" y="2116089"/>
            <a:ext cx="1504897" cy="20065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501CCB6F-039E-4490-A2AC-CB753BE26A86}"/>
              </a:ext>
            </a:extLst>
          </p:cNvPr>
          <p:cNvSpPr txBox="1"/>
          <p:nvPr/>
        </p:nvSpPr>
        <p:spPr>
          <a:xfrm>
            <a:off x="157546" y="1542284"/>
            <a:ext cx="2886127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Agua residual simulada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7D7B82D-8DD4-446A-A8B9-BB0FF5CDE38D}"/>
              </a:ext>
            </a:extLst>
          </p:cNvPr>
          <p:cNvSpPr txBox="1"/>
          <p:nvPr/>
        </p:nvSpPr>
        <p:spPr>
          <a:xfrm>
            <a:off x="3717908" y="1261094"/>
            <a:ext cx="1429319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kumimoji="0" lang="es-V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Materiales</a:t>
            </a:r>
            <a:endParaRPr lang="es-VE" sz="200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7EAD3E7B-1582-484C-A4B9-FDC3998F6164}"/>
              </a:ext>
            </a:extLst>
          </p:cNvPr>
          <p:cNvSpPr txBox="1"/>
          <p:nvPr/>
        </p:nvSpPr>
        <p:spPr>
          <a:xfrm>
            <a:off x="6472296" y="1364815"/>
            <a:ext cx="2486085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Tres baldes de al menos 5 </a:t>
            </a:r>
            <a:r>
              <a:rPr kumimoji="0" 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lt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capacidad</a:t>
            </a:r>
            <a:endParaRPr lang="es-VE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2922FC89-DFA4-4BA9-8773-96F7D1D506CF}"/>
              </a:ext>
            </a:extLst>
          </p:cNvPr>
          <p:cNvSpPr txBox="1"/>
          <p:nvPr/>
        </p:nvSpPr>
        <p:spPr>
          <a:xfrm>
            <a:off x="3219792" y="1806554"/>
            <a:ext cx="3056656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 coladores de diferentes tamaños de abertura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 peso 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7186CBF5-9F78-4D4C-A6B1-A83F26A46D35}"/>
              </a:ext>
            </a:extLst>
          </p:cNvPr>
          <p:cNvSpPr txBox="1"/>
          <p:nvPr/>
        </p:nvSpPr>
        <p:spPr>
          <a:xfrm>
            <a:off x="94144" y="4505420"/>
            <a:ext cx="3594244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214313" marR="0" lvl="0" indent="-214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Dos 2 </a:t>
            </a:r>
            <a:r>
              <a:rPr kumimoji="0" 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lt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agua del chorro. </a:t>
            </a:r>
          </a:p>
          <a:p>
            <a:pPr marL="214313" marR="0" lvl="0" indent="-214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Una botella de agua comercial </a:t>
            </a:r>
            <a:endParaRPr kumimoji="0" lang="es-V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46D8291D-CF2A-4C84-99FB-1958831605D8}"/>
              </a:ext>
            </a:extLst>
          </p:cNvPr>
          <p:cNvSpPr txBox="1"/>
          <p:nvPr/>
        </p:nvSpPr>
        <p:spPr>
          <a:xfrm>
            <a:off x="3942699" y="4782419"/>
            <a:ext cx="176784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214313" marR="0" lvl="0" indent="-214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Filtro de tela 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FEB64E76-D4B9-4529-8928-353C4C688A91}"/>
              </a:ext>
            </a:extLst>
          </p:cNvPr>
          <p:cNvSpPr txBox="1"/>
          <p:nvPr/>
        </p:nvSpPr>
        <p:spPr>
          <a:xfrm>
            <a:off x="5927860" y="4794386"/>
            <a:ext cx="3121996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214313" marR="0" lvl="0" indent="-214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 filtro de papel y embudo</a:t>
            </a:r>
          </a:p>
        </p:txBody>
      </p:sp>
    </p:spTree>
    <p:extLst>
      <p:ext uri="{BB962C8B-B14F-4D97-AF65-F5344CB8AC3E}">
        <p14:creationId xmlns:p14="http://schemas.microsoft.com/office/powerpoint/2010/main" val="28081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2F76A25-4FB7-4A8C-8B92-B593CAB426D1}"/>
              </a:ext>
            </a:extLst>
          </p:cNvPr>
          <p:cNvSpPr txBox="1"/>
          <p:nvPr/>
        </p:nvSpPr>
        <p:spPr>
          <a:xfrm>
            <a:off x="0" y="209045"/>
            <a:ext cx="8940800" cy="107721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32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Cooper Black" panose="0208090404030B020404" pitchFamily="18" charset="0"/>
              </a:rPr>
              <a:t>Experimento 1: Tratamiento de Aguas Residuales.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589B20A-F776-40F2-9B35-580E1006FB9B}"/>
              </a:ext>
            </a:extLst>
          </p:cNvPr>
          <p:cNvSpPr txBox="1"/>
          <p:nvPr/>
        </p:nvSpPr>
        <p:spPr>
          <a:xfrm>
            <a:off x="1038578" y="1924050"/>
            <a:ext cx="17122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000" b="1" dirty="0">
                <a:latin typeface="Arial" panose="020B0604020202020204" pitchFamily="34" charset="0"/>
                <a:cs typeface="Arial" panose="020B0604020202020204" pitchFamily="34" charset="0"/>
              </a:rPr>
              <a:t>Colador 1.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00E0480-5AB4-41C6-9394-E186BBC9BAF9}"/>
              </a:ext>
            </a:extLst>
          </p:cNvPr>
          <p:cNvSpPr txBox="1"/>
          <p:nvPr/>
        </p:nvSpPr>
        <p:spPr>
          <a:xfrm>
            <a:off x="4019481" y="1924050"/>
            <a:ext cx="17122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000" b="1" dirty="0">
                <a:latin typeface="Arial" panose="020B0604020202020204" pitchFamily="34" charset="0"/>
                <a:cs typeface="Arial" panose="020B0604020202020204" pitchFamily="34" charset="0"/>
              </a:rPr>
              <a:t>Colador 2.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D9DEEE2-A071-4AE9-A1AF-C9D473665BB6}"/>
              </a:ext>
            </a:extLst>
          </p:cNvPr>
          <p:cNvSpPr txBox="1"/>
          <p:nvPr/>
        </p:nvSpPr>
        <p:spPr>
          <a:xfrm>
            <a:off x="6946899" y="1924050"/>
            <a:ext cx="1452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000" b="1" dirty="0">
                <a:latin typeface="Arial" panose="020B0604020202020204" pitchFamily="34" charset="0"/>
                <a:cs typeface="Arial" panose="020B0604020202020204" pitchFamily="34" charset="0"/>
              </a:rPr>
              <a:t>Colador 3.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B48221A-3EA3-4083-8B54-9B5CB7909605}"/>
              </a:ext>
            </a:extLst>
          </p:cNvPr>
          <p:cNvSpPr txBox="1"/>
          <p:nvPr/>
        </p:nvSpPr>
        <p:spPr>
          <a:xfrm>
            <a:off x="0" y="1431600"/>
            <a:ext cx="2929467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VE" sz="2400" b="1" dirty="0">
                <a:latin typeface="Arial" panose="020B0604020202020204" pitchFamily="34" charset="0"/>
                <a:cs typeface="Arial" panose="020B0604020202020204" pitchFamily="34" charset="0"/>
              </a:rPr>
              <a:t>Filtrado y Pesaje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8713A96-078A-4F7F-8FCE-38311D13B4D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9110" y="5010440"/>
            <a:ext cx="1778125" cy="167616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F7F61FA-12A1-4CF7-AA01-000BBAEF848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52059" y="2324160"/>
            <a:ext cx="1922686" cy="256358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3150A485-7F38-46EF-BCFA-43549AFCA0A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9111" y="2354945"/>
            <a:ext cx="1922686" cy="256358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A49D794F-4928-4C15-A630-A4E8AAF9B0EF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20200" y="5047115"/>
            <a:ext cx="2185992" cy="163949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721F91DD-6D6D-44F9-A669-80137A49F8F5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67125" y="2308767"/>
            <a:ext cx="1945774" cy="259436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01630397-816D-4CEF-8576-8377087C8284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47669" y="5048094"/>
            <a:ext cx="2184686" cy="163851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74513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950ECC1-1C01-4DC7-9F62-7A6EFBC95F02}"/>
              </a:ext>
            </a:extLst>
          </p:cNvPr>
          <p:cNvSpPr txBox="1"/>
          <p:nvPr/>
        </p:nvSpPr>
        <p:spPr>
          <a:xfrm>
            <a:off x="0" y="133980"/>
            <a:ext cx="9144000" cy="107721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32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Cooper Black" panose="0208090404030B020404" pitchFamily="18" charset="0"/>
              </a:rPr>
              <a:t>Experimento 1: Tratamiento de Aguas Residuales.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3F5186C7-1976-4ED9-9E53-FB76F6F7383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7342" y="2286182"/>
            <a:ext cx="1694921" cy="225989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1F744607-5C72-4F33-830D-833FFA43C18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5450" y="4728956"/>
            <a:ext cx="1798804" cy="190703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A6CD0C63-E766-4715-B87B-1AE25BDDC1AE}"/>
              </a:ext>
            </a:extLst>
          </p:cNvPr>
          <p:cNvSpPr txBox="1"/>
          <p:nvPr/>
        </p:nvSpPr>
        <p:spPr>
          <a:xfrm>
            <a:off x="446120" y="1830396"/>
            <a:ext cx="17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000" b="1" dirty="0">
                <a:latin typeface="Arial" panose="020B0604020202020204" pitchFamily="34" charset="0"/>
                <a:cs typeface="Arial" panose="020B0604020202020204" pitchFamily="34" charset="0"/>
              </a:rPr>
              <a:t>Filtro de tela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0ED9538-E364-49CC-AE65-39121A19EBFF}"/>
              </a:ext>
            </a:extLst>
          </p:cNvPr>
          <p:cNvSpPr txBox="1"/>
          <p:nvPr/>
        </p:nvSpPr>
        <p:spPr>
          <a:xfrm>
            <a:off x="2884518" y="1853259"/>
            <a:ext cx="20786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000" b="1" dirty="0">
                <a:latin typeface="Arial" panose="020B0604020202020204" pitchFamily="34" charset="0"/>
                <a:cs typeface="Arial" panose="020B0604020202020204" pitchFamily="34" charset="0"/>
              </a:rPr>
              <a:t>Filtro de Papel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5F95D15-9A76-48C0-955C-F77D9B4C38E3}"/>
              </a:ext>
            </a:extLst>
          </p:cNvPr>
          <p:cNvSpPr txBox="1"/>
          <p:nvPr/>
        </p:nvSpPr>
        <p:spPr>
          <a:xfrm>
            <a:off x="-12268" y="1323164"/>
            <a:ext cx="2929467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VE" sz="2000" b="1" dirty="0">
                <a:latin typeface="Arial" panose="020B0604020202020204" pitchFamily="34" charset="0"/>
                <a:cs typeface="Arial" panose="020B0604020202020204" pitchFamily="34" charset="0"/>
              </a:rPr>
              <a:t>Filtrado y Pesaje</a:t>
            </a:r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id="{89914008-6B46-4C22-9A92-986AE6EB596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47196" y="2230506"/>
            <a:ext cx="1578866" cy="225989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43A824FC-D0C7-4219-A249-EBDE5EDA79B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50464" y="4691908"/>
            <a:ext cx="1675598" cy="185188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19C6AC5A-6AD9-4F99-8DB1-ABC155AFCEF7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2232" y="3793538"/>
            <a:ext cx="1480079" cy="1973438"/>
          </a:xfrm>
          <a:prstGeom prst="rect">
            <a:avLst/>
          </a:prstGeom>
        </p:spPr>
      </p:pic>
      <p:sp>
        <p:nvSpPr>
          <p:cNvPr id="25" name="CuadroTexto 24">
            <a:extLst>
              <a:ext uri="{FF2B5EF4-FFF2-40B4-BE49-F238E27FC236}">
                <a16:creationId xmlns:a16="http://schemas.microsoft.com/office/drawing/2014/main" id="{48D0E119-3A7E-4541-A5C3-E60712FEA2CF}"/>
              </a:ext>
            </a:extLst>
          </p:cNvPr>
          <p:cNvSpPr txBox="1"/>
          <p:nvPr/>
        </p:nvSpPr>
        <p:spPr>
          <a:xfrm>
            <a:off x="4416576" y="2895430"/>
            <a:ext cx="18457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>
                <a:latin typeface="Arial" panose="020B0604020202020204" pitchFamily="34" charset="0"/>
                <a:cs typeface="Arial" panose="020B0604020202020204" pitchFamily="34" charset="0"/>
              </a:rPr>
              <a:t>Tiempo de filtrado: 46min 37 </a:t>
            </a:r>
            <a:r>
              <a:rPr lang="es-VE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seg</a:t>
            </a:r>
            <a:r>
              <a:rPr lang="es-VE" sz="1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32683C26-9400-4197-9B18-F48659A7969E}"/>
              </a:ext>
            </a:extLst>
          </p:cNvPr>
          <p:cNvSpPr txBox="1"/>
          <p:nvPr/>
        </p:nvSpPr>
        <p:spPr>
          <a:xfrm>
            <a:off x="6512753" y="1963759"/>
            <a:ext cx="26174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b="1" dirty="0">
                <a:latin typeface="Arial" panose="020B0604020202020204" pitchFamily="34" charset="0"/>
                <a:cs typeface="Arial" panose="020B0604020202020204" pitchFamily="34" charset="0"/>
              </a:rPr>
              <a:t>Comparativa entre el agua comercial y el agua filtrada en el experimento</a:t>
            </a:r>
          </a:p>
        </p:txBody>
      </p:sp>
      <p:pic>
        <p:nvPicPr>
          <p:cNvPr id="28" name="Imagen 27">
            <a:extLst>
              <a:ext uri="{FF2B5EF4-FFF2-40B4-BE49-F238E27FC236}">
                <a16:creationId xmlns:a16="http://schemas.microsoft.com/office/drawing/2014/main" id="{12983064-651E-457A-B388-736BFD3B57E0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85111" y="3177014"/>
            <a:ext cx="2427169" cy="250972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54786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A0922572-3830-4C50-903B-2E8FDB98282A}"/>
              </a:ext>
            </a:extLst>
          </p:cNvPr>
          <p:cNvSpPr txBox="1"/>
          <p:nvPr/>
        </p:nvSpPr>
        <p:spPr>
          <a:xfrm>
            <a:off x="0" y="245487"/>
            <a:ext cx="9144000" cy="120032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36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Cooper Black" panose="0208090404030B020404" pitchFamily="18" charset="0"/>
              </a:rPr>
              <a:t>Experimento 1: Tratamiento de Aguas Residuales.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4911D3B2-BAC6-4125-B6F7-06BAF15A26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92620"/>
              </p:ext>
            </p:extLst>
          </p:nvPr>
        </p:nvGraphicFramePr>
        <p:xfrm>
          <a:off x="2126999" y="1519497"/>
          <a:ext cx="4966868" cy="192024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679189">
                  <a:extLst>
                    <a:ext uri="{9D8B030D-6E8A-4147-A177-3AD203B41FA5}">
                      <a16:colId xmlns:a16="http://schemas.microsoft.com/office/drawing/2014/main" val="749044322"/>
                    </a:ext>
                  </a:extLst>
                </a:gridCol>
                <a:gridCol w="1095893">
                  <a:extLst>
                    <a:ext uri="{9D8B030D-6E8A-4147-A177-3AD203B41FA5}">
                      <a16:colId xmlns:a16="http://schemas.microsoft.com/office/drawing/2014/main" val="309293664"/>
                    </a:ext>
                  </a:extLst>
                </a:gridCol>
                <a:gridCol w="1095893">
                  <a:extLst>
                    <a:ext uri="{9D8B030D-6E8A-4147-A177-3AD203B41FA5}">
                      <a16:colId xmlns:a16="http://schemas.microsoft.com/office/drawing/2014/main" val="1189515861"/>
                    </a:ext>
                  </a:extLst>
                </a:gridCol>
                <a:gridCol w="1095893">
                  <a:extLst>
                    <a:ext uri="{9D8B030D-6E8A-4147-A177-3AD203B41FA5}">
                      <a16:colId xmlns:a16="http://schemas.microsoft.com/office/drawing/2014/main" val="594493975"/>
                    </a:ext>
                  </a:extLst>
                </a:gridCol>
              </a:tblGrid>
              <a:tr h="190678"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Peso (gr)</a:t>
                      </a:r>
                      <a:endParaRPr lang="es-VE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1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Inicial (gr)</a:t>
                      </a:r>
                      <a:endParaRPr lang="es-VE" sz="1800" b="1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1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Final (gr)</a:t>
                      </a:r>
                      <a:endParaRPr lang="es-VE" sz="1800" b="1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1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Diferencia</a:t>
                      </a:r>
                      <a:endParaRPr lang="es-VE" sz="1800" b="1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4123138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Colador 1</a:t>
                      </a:r>
                      <a:endParaRPr lang="es-VE" sz="1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88</a:t>
                      </a:r>
                      <a:endParaRPr lang="es-VE" sz="1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605</a:t>
                      </a:r>
                      <a:endParaRPr lang="es-VE" sz="1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517</a:t>
                      </a:r>
                      <a:endParaRPr lang="es-VE" sz="1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9138389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colador 2</a:t>
                      </a:r>
                      <a:endParaRPr lang="es-VE" sz="1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33</a:t>
                      </a:r>
                      <a:endParaRPr lang="es-VE" sz="1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171</a:t>
                      </a:r>
                      <a:endParaRPr lang="es-VE" sz="1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138</a:t>
                      </a:r>
                      <a:endParaRPr lang="es-VE" sz="1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8870904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colador 3</a:t>
                      </a:r>
                      <a:endParaRPr lang="es-VE" sz="1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29</a:t>
                      </a:r>
                      <a:endParaRPr lang="es-VE" sz="1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47</a:t>
                      </a:r>
                      <a:endParaRPr lang="es-VE" sz="1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18</a:t>
                      </a:r>
                      <a:endParaRPr lang="es-VE" sz="1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0128665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filtro de tela</a:t>
                      </a:r>
                      <a:endParaRPr lang="es-VE" sz="1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66</a:t>
                      </a:r>
                      <a:endParaRPr lang="es-VE" sz="1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110</a:t>
                      </a:r>
                      <a:endParaRPr lang="es-VE" sz="1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44</a:t>
                      </a:r>
                      <a:endParaRPr lang="es-VE" sz="1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79385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filtro de papel </a:t>
                      </a:r>
                      <a:endParaRPr lang="es-VE" sz="1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es-VE" sz="1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56</a:t>
                      </a:r>
                      <a:endParaRPr lang="es-VE" sz="1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52</a:t>
                      </a:r>
                      <a:endParaRPr lang="es-VE" sz="1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52107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f. de papel (seco)</a:t>
                      </a:r>
                      <a:endParaRPr lang="es-VE" sz="1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VE" sz="1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12</a:t>
                      </a:r>
                      <a:endParaRPr lang="es-VE" sz="1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8</a:t>
                      </a:r>
                      <a:endParaRPr lang="es-VE" sz="1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06443604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968AFC6E-146D-42D9-9C06-ADF68E9FD8B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4747" y="3513418"/>
            <a:ext cx="5334505" cy="320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072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223943-E2BE-46AB-A545-41DE7F079160}"/>
              </a:ext>
            </a:extLst>
          </p:cNvPr>
          <p:cNvSpPr txBox="1"/>
          <p:nvPr/>
        </p:nvSpPr>
        <p:spPr>
          <a:xfrm>
            <a:off x="0" y="245487"/>
            <a:ext cx="9144000" cy="120032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36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Cooper Black" panose="0208090404030B020404" pitchFamily="18" charset="0"/>
              </a:rPr>
              <a:t>Experimento 1: Tratamiento de Aguas Residuales.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D8FDF12-20CE-4AAC-82F8-B4ECDE659B7C}"/>
              </a:ext>
            </a:extLst>
          </p:cNvPr>
          <p:cNvSpPr txBox="1"/>
          <p:nvPr/>
        </p:nvSpPr>
        <p:spPr>
          <a:xfrm>
            <a:off x="2621280" y="1644517"/>
            <a:ext cx="3901440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VE" sz="2000" b="1" dirty="0">
                <a:latin typeface="Arial" panose="020B0604020202020204" pitchFamily="34" charset="0"/>
                <a:cs typeface="Arial" panose="020B0604020202020204" pitchFamily="34" charset="0"/>
              </a:rPr>
              <a:t>Apreciación del experimento: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558A2AA-912C-4453-98BD-8362CD19FC05}"/>
              </a:ext>
            </a:extLst>
          </p:cNvPr>
          <p:cNvSpPr txBox="1"/>
          <p:nvPr/>
        </p:nvSpPr>
        <p:spPr>
          <a:xfrm>
            <a:off x="451104" y="2243328"/>
            <a:ext cx="824179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Al final del experimento el agua tiene un color turbio y amarillento, lo que sugiere la presencia de partículas o materia orgánica disuelta. El filtro de 5 capas (coladores, tela y papel) muestra un esfuerzo por mejorar la calidad del agua, pero su eficacia puede ser limitada en comparación con filtros profesionales.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La botella de agua comercial ofrece una apariencia de mayor pureza y seguridad, respaldada por una marca y regulaciones.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El agua se ve relativamente clara, aunque puede tener ligeras variaciones dependiendo de la fuente y el tratamiento local.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El agua comercial ofrece mayor confianza en cuanto a su pureza, mientras que el agua filtrada en casa puede ser una opción temporal o de emergencia, pero no se recomienda como fuente principal de agua potable a largo plazo sin las debidas precauciones y análisis.</a:t>
            </a:r>
            <a:endParaRPr lang="es-V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260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8FC3371-6CD5-46FF-8D17-FA2CECD18D82}"/>
              </a:ext>
            </a:extLst>
          </p:cNvPr>
          <p:cNvSpPr txBox="1"/>
          <p:nvPr/>
        </p:nvSpPr>
        <p:spPr>
          <a:xfrm>
            <a:off x="0" y="279354"/>
            <a:ext cx="9144000" cy="107721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32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Cooper Black" panose="0208090404030B020404" pitchFamily="18" charset="0"/>
              </a:rPr>
              <a:t>Experimento 2: Medición de la calidad del agua potable.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04AFF78-D044-4422-972D-0A8324DCAA45}"/>
              </a:ext>
            </a:extLst>
          </p:cNvPr>
          <p:cNvSpPr txBox="1"/>
          <p:nvPr/>
        </p:nvSpPr>
        <p:spPr>
          <a:xfrm>
            <a:off x="196894" y="1531056"/>
            <a:ext cx="4067972" cy="20313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VE" b="1" dirty="0">
                <a:latin typeface="Arial" panose="020B0604020202020204" pitchFamily="34" charset="0"/>
                <a:cs typeface="Arial" panose="020B0604020202020204" pitchFamily="34" charset="0"/>
              </a:rPr>
              <a:t>Materiales a utilizar: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s-VE" dirty="0">
                <a:latin typeface="Arial" panose="020B0604020202020204" pitchFamily="34" charset="0"/>
                <a:cs typeface="Arial" panose="020B0604020202020204" pitchFamily="34" charset="0"/>
              </a:rPr>
              <a:t>trozo de tela blanca tipo franela (limpio) de 50 cm x 5 cm.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algodón con las siguientes medidas: 2 cm x 2 cm x 1 cm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s-VE" dirty="0">
                <a:latin typeface="Arial" panose="020B0604020202020204" pitchFamily="34" charset="0"/>
                <a:cs typeface="Arial" panose="020B0604020202020204" pitchFamily="34" charset="0"/>
              </a:rPr>
              <a:t>Carbón activado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s-VE" dirty="0">
                <a:latin typeface="Arial" panose="020B0604020202020204" pitchFamily="34" charset="0"/>
                <a:cs typeface="Arial" panose="020B0604020202020204" pitchFamily="34" charset="0"/>
              </a:rPr>
              <a:t>Grifo de lavaplatos 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09ED8F50-AB47-4368-8B8D-1E470ED2807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213"/>
          <a:stretch/>
        </p:blipFill>
        <p:spPr>
          <a:xfrm>
            <a:off x="4734189" y="1910842"/>
            <a:ext cx="2294319" cy="164991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CADB0787-5FC4-45D9-819D-7B52F65E477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83177" y="4021186"/>
            <a:ext cx="2196341" cy="164991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B2E2E70E-4CCB-4A5D-AA75-4753AA57D65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10010" y="2188056"/>
            <a:ext cx="1737096" cy="208950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83AB9480-F6EA-4C93-886A-EF6CBAC32731}"/>
              </a:ext>
            </a:extLst>
          </p:cNvPr>
          <p:cNvSpPr txBox="1"/>
          <p:nvPr/>
        </p:nvSpPr>
        <p:spPr>
          <a:xfrm>
            <a:off x="196894" y="3778257"/>
            <a:ext cx="4421934" cy="28623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Procedimiento: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Coloque sobre el algodón, el trozo de carbón activado suministrado. Luego coloque otra capa de algodón sobre el carbón, de tal forma que quede cubierto.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Cubra el pico del grifo cuidando que el algodón quede justo en la salida del agua. De vueltas alrededor del tubo, cubriendo bien y amarre.  </a:t>
            </a:r>
            <a:endParaRPr lang="es-V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Imagen 23">
            <a:extLst>
              <a:ext uri="{FF2B5EF4-FFF2-40B4-BE49-F238E27FC236}">
                <a16:creationId xmlns:a16="http://schemas.microsoft.com/office/drawing/2014/main" id="{1CEDA6F0-4C25-4076-8BD5-EACA5CA5BE4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10010" y="4650677"/>
            <a:ext cx="1737096" cy="204084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20127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1BB4CD01-6FAE-405D-BFBE-F3B61BCDED5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39615" y="2302140"/>
            <a:ext cx="1737096" cy="204084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B670AAFE-6593-4612-9CD9-F32065AAA36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2117" y="2258255"/>
            <a:ext cx="1737096" cy="204084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8FB904A4-D610-4073-8B45-D563F2C379E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72591" y="2208246"/>
            <a:ext cx="1621526" cy="199399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93B4BEEC-4A84-4656-8B4D-333FB27BC73D}"/>
              </a:ext>
            </a:extLst>
          </p:cNvPr>
          <p:cNvSpPr txBox="1"/>
          <p:nvPr/>
        </p:nvSpPr>
        <p:spPr>
          <a:xfrm>
            <a:off x="198850" y="1451059"/>
            <a:ext cx="29588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000" dirty="0">
                <a:latin typeface="Arial" panose="020B0604020202020204" pitchFamily="34" charset="0"/>
                <a:cs typeface="Arial" panose="020B0604020202020204" pitchFamily="34" charset="0"/>
              </a:rPr>
              <a:t>1. Muestra de agua antes del filtro. 17/01/25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59BD7E2-77B4-474B-BFAA-0E95BA5000E8}"/>
              </a:ext>
            </a:extLst>
          </p:cNvPr>
          <p:cNvSpPr txBox="1"/>
          <p:nvPr/>
        </p:nvSpPr>
        <p:spPr>
          <a:xfrm>
            <a:off x="3492625" y="1475413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000" dirty="0">
                <a:latin typeface="Arial" panose="020B0604020202020204" pitchFamily="34" charset="0"/>
                <a:cs typeface="Arial" panose="020B0604020202020204" pitchFamily="34" charset="0"/>
              </a:rPr>
              <a:t>2. Muestra de agua con filtro. 17/01/25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1897E34-647F-4B3A-A809-E2EE0CC67E0F}"/>
              </a:ext>
            </a:extLst>
          </p:cNvPr>
          <p:cNvSpPr txBox="1"/>
          <p:nvPr/>
        </p:nvSpPr>
        <p:spPr>
          <a:xfrm>
            <a:off x="6357868" y="1428466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000" dirty="0">
                <a:latin typeface="Arial" panose="020B0604020202020204" pitchFamily="34" charset="0"/>
                <a:cs typeface="Arial" panose="020B0604020202020204" pitchFamily="34" charset="0"/>
              </a:rPr>
              <a:t>3. Muestra de agua con filtro. 19/01/25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C922AF4E-7A9D-4C10-8EBC-786D7399DC97}"/>
              </a:ext>
            </a:extLst>
          </p:cNvPr>
          <p:cNvSpPr txBox="1"/>
          <p:nvPr/>
        </p:nvSpPr>
        <p:spPr>
          <a:xfrm>
            <a:off x="0" y="279354"/>
            <a:ext cx="9144000" cy="107721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320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Cooper Black" panose="0208090404030B020404" pitchFamily="18" charset="0"/>
              </a:rPr>
              <a:t>Experimento 2: Medición de la calidad del agua potable.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F523464C-4FEC-4469-A62B-1998F38241B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553" y="4398410"/>
            <a:ext cx="2104839" cy="229907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3A6E2FDA-89AE-42A7-88F9-ED0B3C9F0C1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39615" y="4444215"/>
            <a:ext cx="1737096" cy="230584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FA88A61E-7E86-45EF-B20A-5A436ECF1AE6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18116" y="4342984"/>
            <a:ext cx="1668908" cy="240707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40901765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o">
  <a:themeElements>
    <a:clrScheme name="Metropolitano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TM03457491[[fn=Metropolitano]]</Template>
  <TotalTime>718</TotalTime>
  <Words>1058</Words>
  <Application>Microsoft Office PowerPoint</Application>
  <PresentationFormat>Presentación en pantalla (4:3)</PresentationFormat>
  <Paragraphs>116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 Light</vt:lpstr>
      <vt:lpstr>Cooper Black</vt:lpstr>
      <vt:lpstr>Metropolitano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Jenny</dc:creator>
  <cp:lastModifiedBy>Jenny</cp:lastModifiedBy>
  <cp:revision>5</cp:revision>
  <dcterms:created xsi:type="dcterms:W3CDTF">2025-02-04T14:23:20Z</dcterms:created>
  <dcterms:modified xsi:type="dcterms:W3CDTF">2025-02-05T02:22:17Z</dcterms:modified>
</cp:coreProperties>
</file>