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9" r:id="rId4"/>
    <p:sldId id="258" r:id="rId5"/>
    <p:sldId id="257" r:id="rId6"/>
    <p:sldId id="260" r:id="rId7"/>
    <p:sldId id="267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 snapToGrid="0">
      <p:cViewPr>
        <p:scale>
          <a:sx n="63" d="100"/>
          <a:sy n="63" d="100"/>
        </p:scale>
        <p:origin x="1949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206876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119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9611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138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3538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204209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0287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8134"/>
            <a:ext cx="349758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998134"/>
            <a:ext cx="349758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3991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4739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796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467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2068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V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27572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11680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9896294-499E-448B-AD5E-8BB2D6FD90D8}" type="datetimeFigureOut">
              <a:rPr lang="es-VE" smtClean="0"/>
              <a:t>4/2/2025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5876413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69DCFD9-40B7-4FC3-A607-8E41F085BC0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886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455C526-638B-46B6-BFA6-4A83380D6D9D}"/>
              </a:ext>
            </a:extLst>
          </p:cNvPr>
          <p:cNvSpPr txBox="1"/>
          <p:nvPr/>
        </p:nvSpPr>
        <p:spPr>
          <a:xfrm>
            <a:off x="1642531" y="167024"/>
            <a:ext cx="6508045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Vicerrectorado Académico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Coordinación General de Pregrado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Carrera: Ingeniería Industrial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Unidad Curricular: Ingeniería del Ambiente</a:t>
            </a:r>
            <a:endParaRPr lang="es-V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FE89E1-5FDD-4320-9C5E-82D419589996}"/>
              </a:ext>
            </a:extLst>
          </p:cNvPr>
          <p:cNvSpPr txBox="1"/>
          <p:nvPr/>
        </p:nvSpPr>
        <p:spPr>
          <a:xfrm>
            <a:off x="654532" y="4130084"/>
            <a:ext cx="19759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Profesora:</a:t>
            </a:r>
          </a:p>
          <a:p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Arlenis Crespo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3FAA1A5-2816-4860-B48A-56237891340F}"/>
              </a:ext>
            </a:extLst>
          </p:cNvPr>
          <p:cNvSpPr txBox="1"/>
          <p:nvPr/>
        </p:nvSpPr>
        <p:spPr>
          <a:xfrm>
            <a:off x="6242756" y="4136410"/>
            <a:ext cx="2381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Estudiante:</a:t>
            </a:r>
          </a:p>
          <a:p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Jenny Montaño </a:t>
            </a:r>
          </a:p>
          <a:p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C.I: 28.655.159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E5C051F-4F0E-4ABC-A509-ED534E5F0B3A}"/>
              </a:ext>
            </a:extLst>
          </p:cNvPr>
          <p:cNvSpPr txBox="1"/>
          <p:nvPr/>
        </p:nvSpPr>
        <p:spPr>
          <a:xfrm>
            <a:off x="2363935" y="6154986"/>
            <a:ext cx="478193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Ciudad Guayana, Febrero del 2025</a:t>
            </a:r>
            <a:endParaRPr lang="es-V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E7B0E94-18C1-4E54-B70C-F5A24E57CD5E}"/>
              </a:ext>
            </a:extLst>
          </p:cNvPr>
          <p:cNvSpPr/>
          <p:nvPr/>
        </p:nvSpPr>
        <p:spPr>
          <a:xfrm>
            <a:off x="0" y="2118051"/>
            <a:ext cx="9144000" cy="17216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n>
                  <a:solidFill>
                    <a:sysClr val="windowText" lastClr="000000"/>
                  </a:solidFill>
                </a:ln>
                <a:latin typeface="Cooper Black" panose="0208090404030B020404" pitchFamily="18" charset="0"/>
              </a:rPr>
              <a:t>Control y Evaluación de la contaminación del agua </a:t>
            </a:r>
            <a:endParaRPr lang="es-VE" sz="4800" dirty="0">
              <a:ln>
                <a:solidFill>
                  <a:sysClr val="windowText" lastClr="000000"/>
                </a:solidFill>
              </a:ln>
              <a:latin typeface="Cooper Black" panose="0208090404030B020404" pitchFamily="18" charset="0"/>
            </a:endParaRPr>
          </a:p>
        </p:txBody>
      </p:sp>
      <p:grpSp>
        <p:nvGrpSpPr>
          <p:cNvPr id="18" name="Group 5">
            <a:extLst>
              <a:ext uri="{FF2B5EF4-FFF2-40B4-BE49-F238E27FC236}">
                <a16:creationId xmlns:a16="http://schemas.microsoft.com/office/drawing/2014/main" id="{72A4BD2A-5106-461E-9000-51A691FE9DC4}"/>
              </a:ext>
            </a:extLst>
          </p:cNvPr>
          <p:cNvGrpSpPr/>
          <p:nvPr/>
        </p:nvGrpSpPr>
        <p:grpSpPr>
          <a:xfrm>
            <a:off x="551685" y="216289"/>
            <a:ext cx="1570609" cy="1518873"/>
            <a:chOff x="0" y="0"/>
            <a:chExt cx="2151037" cy="1951127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342CAD2E-09BF-431C-B77A-1DBC7683C246}"/>
                </a:ext>
              </a:extLst>
            </p:cNvPr>
            <p:cNvSpPr/>
            <p:nvPr/>
          </p:nvSpPr>
          <p:spPr>
            <a:xfrm>
              <a:off x="0" y="0"/>
              <a:ext cx="2150999" cy="1951101"/>
            </a:xfrm>
            <a:custGeom>
              <a:avLst/>
              <a:gdLst/>
              <a:ahLst/>
              <a:cxnLst/>
              <a:rect l="l" t="t" r="r" b="b"/>
              <a:pathLst>
                <a:path w="2150999" h="1951101">
                  <a:moveTo>
                    <a:pt x="0" y="0"/>
                  </a:moveTo>
                  <a:lnTo>
                    <a:pt x="2150999" y="0"/>
                  </a:lnTo>
                  <a:lnTo>
                    <a:pt x="2150999" y="1951101"/>
                  </a:lnTo>
                  <a:lnTo>
                    <a:pt x="0" y="19511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VE" dirty="0"/>
            </a:p>
          </p:txBody>
        </p:sp>
      </p:grpSp>
    </p:spTree>
    <p:extLst>
      <p:ext uri="{BB962C8B-B14F-4D97-AF65-F5344CB8AC3E}">
        <p14:creationId xmlns:p14="http://schemas.microsoft.com/office/powerpoint/2010/main" val="239178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861803C-6E7A-428A-8089-FA0EB53365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02"/>
          <a:stretch/>
        </p:blipFill>
        <p:spPr>
          <a:xfrm>
            <a:off x="713421" y="2194102"/>
            <a:ext cx="1784405" cy="21313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901F75E-4C2D-4122-B68F-5529DAF1B4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9918" y="2183820"/>
            <a:ext cx="1682863" cy="21295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548EC4E-C425-47FF-A4DA-195E4F7055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1028" y="2199361"/>
            <a:ext cx="1682862" cy="20908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8656538-E82C-40BB-B4E5-9E59F1A7E1F4}"/>
              </a:ext>
            </a:extLst>
          </p:cNvPr>
          <p:cNvSpPr txBox="1"/>
          <p:nvPr/>
        </p:nvSpPr>
        <p:spPr>
          <a:xfrm>
            <a:off x="239056" y="1449274"/>
            <a:ext cx="277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4. Muestra de agua con filtro. 23/01/25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2CC76B3-4DBD-4085-BB46-252034BC0BEA}"/>
              </a:ext>
            </a:extLst>
          </p:cNvPr>
          <p:cNvSpPr txBox="1"/>
          <p:nvPr/>
        </p:nvSpPr>
        <p:spPr>
          <a:xfrm>
            <a:off x="3454782" y="1449273"/>
            <a:ext cx="277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5. Muestra de agua con filtro. 28/01/25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0130F6B-7D65-459E-AF05-11C27489A2B6}"/>
              </a:ext>
            </a:extLst>
          </p:cNvPr>
          <p:cNvSpPr txBox="1"/>
          <p:nvPr/>
        </p:nvSpPr>
        <p:spPr>
          <a:xfrm>
            <a:off x="6465892" y="1438991"/>
            <a:ext cx="2778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6. Muestra de agua con filtro. 02/02/25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ADD75BA-7164-4B4C-855F-5579C4709C01}"/>
              </a:ext>
            </a:extLst>
          </p:cNvPr>
          <p:cNvSpPr txBox="1"/>
          <p:nvPr/>
        </p:nvSpPr>
        <p:spPr>
          <a:xfrm>
            <a:off x="0" y="260521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2: Medición de la calidad del agua potable.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B9EBFB7-5E65-4CF4-8C7F-DBEB0694AD7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421" y="4429449"/>
            <a:ext cx="1784405" cy="23785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825A28D-7D7F-4210-A229-5310A57272F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9146" y="4429449"/>
            <a:ext cx="1784405" cy="23451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3CCE1F-880F-451C-B7DD-F380ED0626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89484" y="4342655"/>
            <a:ext cx="1784405" cy="24527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772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8E4B90DC-3B0E-4398-AD4B-0491BF330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25164"/>
              </p:ext>
            </p:extLst>
          </p:nvPr>
        </p:nvGraphicFramePr>
        <p:xfrm>
          <a:off x="164592" y="1743994"/>
          <a:ext cx="8814815" cy="4904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0460">
                  <a:extLst>
                    <a:ext uri="{9D8B030D-6E8A-4147-A177-3AD203B41FA5}">
                      <a16:colId xmlns:a16="http://schemas.microsoft.com/office/drawing/2014/main" val="1984137635"/>
                    </a:ext>
                  </a:extLst>
                </a:gridCol>
                <a:gridCol w="3963540">
                  <a:extLst>
                    <a:ext uri="{9D8B030D-6E8A-4147-A177-3AD203B41FA5}">
                      <a16:colId xmlns:a16="http://schemas.microsoft.com/office/drawing/2014/main" val="3478282321"/>
                    </a:ext>
                  </a:extLst>
                </a:gridCol>
                <a:gridCol w="3480815">
                  <a:extLst>
                    <a:ext uri="{9D8B030D-6E8A-4147-A177-3AD203B41FA5}">
                      <a16:colId xmlns:a16="http://schemas.microsoft.com/office/drawing/2014/main" val="1774974221"/>
                    </a:ext>
                  </a:extLst>
                </a:gridCol>
              </a:tblGrid>
              <a:tr h="231757">
                <a:tc>
                  <a:txBody>
                    <a:bodyPr/>
                    <a:lstStyle/>
                    <a:p>
                      <a:pPr algn="ctr"/>
                      <a:r>
                        <a:rPr lang="es-V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Muestras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del agua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del filtro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8807018"/>
                  </a:ext>
                </a:extLst>
              </a:tr>
              <a:tr h="711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Muestra de agua antes del filtro. 17/01/25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con olor normal, con varias partículas en suspensión y un mínimo toque de color amarillento.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 filtro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99168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Muestra de agua con filtro. 17/01/25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con olor y color normal, se precian muy pocas partículas en suspensión.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 filtro esta limpio, no se aprecia suciedad.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340817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Muestra de agua con filtro. 19/01/25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mas clara con olor normal, no se aprecian partículas en suspensión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 aprecia el cambio del filtro a una tonalidad amarillenta, mostrando rastros mas claros de suciedad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3131565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Muestra de agua con filtro. 23/01/25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igual de clara que la muestra 3, con olor normal y sin partículas en suspensión.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Adoptó una tonalidad marrón ya que ha agarrado gran variedad de partículas grandes, por lo que se considera que el filtro funciona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4465093"/>
                  </a:ext>
                </a:extLst>
              </a:tr>
              <a:tr h="518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Muestra de agua con filtro. 28/01/25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igual de clara que la muestra 4, Se ve mejora en la calidad del agua.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 filtro se ve mucho mas oscuro, y con mucha presencia de suciedad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8892965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Muestra de agua con filtro. 02/02/25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Agua clara igual que en la muestra anterior. </a:t>
                      </a:r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embargo, no cambiar el filtro puede afectar en la mejora de la calidad del agua, por la cantidad de suciedad que ha acumulado.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 observa mucha acumulación de suciedad y limo. Seguir usando el filtro puede afectar la potabilidad del agua.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108307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E7E3C82-3DC2-44E5-B16E-3B1EFFA0FD8F}"/>
              </a:ext>
            </a:extLst>
          </p:cNvPr>
          <p:cNvSpPr txBox="1"/>
          <p:nvPr/>
        </p:nvSpPr>
        <p:spPr>
          <a:xfrm>
            <a:off x="2768599" y="1305541"/>
            <a:ext cx="360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Comparativa de las muestras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4807177-CAA5-4A6D-9473-ACC3A49B62B4}"/>
              </a:ext>
            </a:extLst>
          </p:cNvPr>
          <p:cNvSpPr txBox="1"/>
          <p:nvPr/>
        </p:nvSpPr>
        <p:spPr>
          <a:xfrm>
            <a:off x="0" y="150793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2: Medición de la calidad del agua potable.</a:t>
            </a:r>
          </a:p>
        </p:txBody>
      </p:sp>
    </p:spTree>
    <p:extLst>
      <p:ext uri="{BB962C8B-B14F-4D97-AF65-F5344CB8AC3E}">
        <p14:creationId xmlns:p14="http://schemas.microsoft.com/office/powerpoint/2010/main" val="169435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A4FFF1B-DDC2-4B51-AEA6-BF9EE80E6B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5049" y="3429000"/>
            <a:ext cx="2159416" cy="27878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FB3A6FE-C929-44A2-8E2B-6354667D3CDE}"/>
              </a:ext>
            </a:extLst>
          </p:cNvPr>
          <p:cNvSpPr txBox="1"/>
          <p:nvPr/>
        </p:nvSpPr>
        <p:spPr>
          <a:xfrm>
            <a:off x="345324" y="2408134"/>
            <a:ext cx="1938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Luego de retirar el filtro. 02/02/25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10E48D-6595-44CF-BE49-648924361ECE}"/>
              </a:ext>
            </a:extLst>
          </p:cNvPr>
          <p:cNvSpPr txBox="1"/>
          <p:nvPr/>
        </p:nvSpPr>
        <p:spPr>
          <a:xfrm>
            <a:off x="0" y="260521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2: Medición de la calidad del agua potable.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BABD8F1-D2FC-4C90-A059-0BF5EB9A211A}"/>
              </a:ext>
            </a:extLst>
          </p:cNvPr>
          <p:cNvSpPr txBox="1"/>
          <p:nvPr/>
        </p:nvSpPr>
        <p:spPr>
          <a:xfrm>
            <a:off x="3931920" y="1496849"/>
            <a:ext cx="38282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Apreciación del experimento: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8E46A44-A706-4EB2-B8D7-6B9F26EC2DD4}"/>
              </a:ext>
            </a:extLst>
          </p:cNvPr>
          <p:cNvSpPr txBox="1"/>
          <p:nvPr/>
        </p:nvSpPr>
        <p:spPr>
          <a:xfrm>
            <a:off x="2394465" y="2056069"/>
            <a:ext cx="6615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materiales como tela, algodón y carbón activado suelen ser fáciles de conseguir y económicos, lo que hace este filtro una opción accesible para muchas personas.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carbón activado es conocido por su capacidad de adsorber impurezas, químicos y olores del agua, lo que podría mejorar su calidad.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Sin embargo, La tela y el algodón pueden saturarse y perder eficacia con el tiempo, especialmente después de 15 días de uso continuo. Si no se mantiene y limpia adecuadamente, el filtro puede convertirse en un foco de bacterias y microorganismos.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Por lo tanto, este filtro puede ser una solución temporal y de emergencia, pero no se recomienda como método principal de purificación de agua a largo plazo. De lo contrario se recomienda lavar y cambiar los materiales (tela y algodón) con frecuencia para evitar la acumulación de bacterias.</a:t>
            </a:r>
          </a:p>
        </p:txBody>
      </p:sp>
    </p:spTree>
    <p:extLst>
      <p:ext uri="{BB962C8B-B14F-4D97-AF65-F5344CB8AC3E}">
        <p14:creationId xmlns:p14="http://schemas.microsoft.com/office/powerpoint/2010/main" val="245405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29C88B1-34EE-4272-9889-5E3DC430349F}"/>
              </a:ext>
            </a:extLst>
          </p:cNvPr>
          <p:cNvSpPr txBox="1"/>
          <p:nvPr/>
        </p:nvSpPr>
        <p:spPr>
          <a:xfrm>
            <a:off x="0" y="313223"/>
            <a:ext cx="6763871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Ubicación Geográfica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10E82DF-FE12-48EF-AF62-8E85BF904B57}"/>
              </a:ext>
            </a:extLst>
          </p:cNvPr>
          <p:cNvSpPr txBox="1"/>
          <p:nvPr/>
        </p:nvSpPr>
        <p:spPr>
          <a:xfrm>
            <a:off x="115233" y="1003256"/>
            <a:ext cx="8913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La ubicación geográfica don de se realizo el estudio fue en el Estado Bolívar, Municipio Caroní, Parroquia </a:t>
            </a:r>
            <a:r>
              <a:rPr lang="es-VE" sz="2000" dirty="0" err="1">
                <a:latin typeface="Arial" panose="020B0604020202020204" pitchFamily="34" charset="0"/>
                <a:cs typeface="Arial" panose="020B0604020202020204" pitchFamily="34" charset="0"/>
              </a:rPr>
              <a:t>Cachamay</a:t>
            </a:r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. Específicamente en Villa Colombia, Carrera Medellín, </a:t>
            </a:r>
            <a:r>
              <a:rPr lang="es-VE" sz="2000" dirty="0" err="1">
                <a:latin typeface="Arial" panose="020B0604020202020204" pitchFamily="34" charset="0"/>
                <a:cs typeface="Arial" panose="020B0604020202020204" pitchFamily="34" charset="0"/>
              </a:rPr>
              <a:t>Mzn</a:t>
            </a:r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. 22, Casa #7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AA60904-7C32-467B-A6F4-AD8FBE855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3868" y="2185732"/>
            <a:ext cx="3783688" cy="44546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30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4648153-1141-4FAE-8053-A33AD264EB5A}"/>
              </a:ext>
            </a:extLst>
          </p:cNvPr>
          <p:cNvSpPr txBox="1"/>
          <p:nvPr/>
        </p:nvSpPr>
        <p:spPr>
          <a:xfrm>
            <a:off x="-1" y="119314"/>
            <a:ext cx="9170933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1: Tratamiento de Aguas Residuales.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77D86A-34A7-4A5D-ABA2-9EEF17B10D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764" y="5244882"/>
            <a:ext cx="1102208" cy="14696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CEFA07A-88C8-4591-BE85-46BC6412A4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2742" y="5244881"/>
            <a:ext cx="1102209" cy="14696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BF79B35-1DC3-4F2E-A7E8-67AD6ED590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2886" y="2801758"/>
            <a:ext cx="2033853" cy="1525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861E28C-817C-4242-A5E4-B12C09989B6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947" y="2352579"/>
            <a:ext cx="1820912" cy="21528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8BC07EA-2988-4E71-9EE4-23E523F87F8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8627" y="5217332"/>
            <a:ext cx="1595985" cy="14694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0AA407D-7864-4E22-880F-2C5196142DA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947" y="5493185"/>
            <a:ext cx="1505160" cy="1162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42FBAC9-902E-425F-916A-9503EB9FAB7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950" y="2116089"/>
            <a:ext cx="1504897" cy="20065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01CCB6F-039E-4490-A2AC-CB753BE26A86}"/>
              </a:ext>
            </a:extLst>
          </p:cNvPr>
          <p:cNvSpPr txBox="1"/>
          <p:nvPr/>
        </p:nvSpPr>
        <p:spPr>
          <a:xfrm>
            <a:off x="157546" y="1542284"/>
            <a:ext cx="288612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Agua residual simulada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7D7B82D-8DD4-446A-A8B9-BB0FF5CDE38D}"/>
              </a:ext>
            </a:extLst>
          </p:cNvPr>
          <p:cNvSpPr txBox="1"/>
          <p:nvPr/>
        </p:nvSpPr>
        <p:spPr>
          <a:xfrm>
            <a:off x="3717908" y="1261094"/>
            <a:ext cx="142931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kumimoji="0" lang="es-V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Materiales</a:t>
            </a:r>
            <a:endParaRPr lang="es-VE" sz="20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EAD3E7B-1582-484C-A4B9-FDC3998F6164}"/>
              </a:ext>
            </a:extLst>
          </p:cNvPr>
          <p:cNvSpPr txBox="1"/>
          <p:nvPr/>
        </p:nvSpPr>
        <p:spPr>
          <a:xfrm>
            <a:off x="6472296" y="1364815"/>
            <a:ext cx="248608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Tres baldes de al menos 5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lt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capacidad</a:t>
            </a:r>
            <a:endParaRPr lang="es-VE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922FC89-DFA4-4BA9-8773-96F7D1D506CF}"/>
              </a:ext>
            </a:extLst>
          </p:cNvPr>
          <p:cNvSpPr txBox="1"/>
          <p:nvPr/>
        </p:nvSpPr>
        <p:spPr>
          <a:xfrm>
            <a:off x="3219792" y="1806554"/>
            <a:ext cx="305665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coladores de diferentes tamaños de abertura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peso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186CBF5-9F78-4D4C-A6B1-A83F26A46D35}"/>
              </a:ext>
            </a:extLst>
          </p:cNvPr>
          <p:cNvSpPr txBox="1"/>
          <p:nvPr/>
        </p:nvSpPr>
        <p:spPr>
          <a:xfrm>
            <a:off x="94144" y="4505420"/>
            <a:ext cx="35942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 2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lt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agua del chorro. 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Una botella de agua comercial </a:t>
            </a:r>
            <a:endParaRPr kumimoji="0" lang="es-V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6D8291D-CF2A-4C84-99FB-1958831605D8}"/>
              </a:ext>
            </a:extLst>
          </p:cNvPr>
          <p:cNvSpPr txBox="1"/>
          <p:nvPr/>
        </p:nvSpPr>
        <p:spPr>
          <a:xfrm>
            <a:off x="3942699" y="4782419"/>
            <a:ext cx="1767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Filtro de tela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EB64E76-D4B9-4529-8928-353C4C688A91}"/>
              </a:ext>
            </a:extLst>
          </p:cNvPr>
          <p:cNvSpPr txBox="1"/>
          <p:nvPr/>
        </p:nvSpPr>
        <p:spPr>
          <a:xfrm>
            <a:off x="5927860" y="4794386"/>
            <a:ext cx="312199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filtro de papel y embudo</a:t>
            </a:r>
          </a:p>
        </p:txBody>
      </p:sp>
    </p:spTree>
    <p:extLst>
      <p:ext uri="{BB962C8B-B14F-4D97-AF65-F5344CB8AC3E}">
        <p14:creationId xmlns:p14="http://schemas.microsoft.com/office/powerpoint/2010/main" val="2808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F76A25-4FB7-4A8C-8B92-B593CAB426D1}"/>
              </a:ext>
            </a:extLst>
          </p:cNvPr>
          <p:cNvSpPr txBox="1"/>
          <p:nvPr/>
        </p:nvSpPr>
        <p:spPr>
          <a:xfrm>
            <a:off x="0" y="209045"/>
            <a:ext cx="89408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1: Tratamiento de Aguas Residuales.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589B20A-F776-40F2-9B35-580E1006FB9B}"/>
              </a:ext>
            </a:extLst>
          </p:cNvPr>
          <p:cNvSpPr txBox="1"/>
          <p:nvPr/>
        </p:nvSpPr>
        <p:spPr>
          <a:xfrm>
            <a:off x="1038578" y="1924050"/>
            <a:ext cx="171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Colador 1.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0E0480-5AB4-41C6-9394-E186BBC9BAF9}"/>
              </a:ext>
            </a:extLst>
          </p:cNvPr>
          <p:cNvSpPr txBox="1"/>
          <p:nvPr/>
        </p:nvSpPr>
        <p:spPr>
          <a:xfrm>
            <a:off x="4019481" y="1924050"/>
            <a:ext cx="171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Colador 2.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D9DEEE2-A071-4AE9-A1AF-C9D473665BB6}"/>
              </a:ext>
            </a:extLst>
          </p:cNvPr>
          <p:cNvSpPr txBox="1"/>
          <p:nvPr/>
        </p:nvSpPr>
        <p:spPr>
          <a:xfrm>
            <a:off x="6946899" y="1924050"/>
            <a:ext cx="1452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Colador 3.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B48221A-3EA3-4083-8B54-9B5CB7909605}"/>
              </a:ext>
            </a:extLst>
          </p:cNvPr>
          <p:cNvSpPr txBox="1"/>
          <p:nvPr/>
        </p:nvSpPr>
        <p:spPr>
          <a:xfrm>
            <a:off x="0" y="1431600"/>
            <a:ext cx="292946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>
                <a:latin typeface="Arial" panose="020B0604020202020204" pitchFamily="34" charset="0"/>
                <a:cs typeface="Arial" panose="020B0604020202020204" pitchFamily="34" charset="0"/>
              </a:rPr>
              <a:t>Filtrado y Pesaje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8713A96-078A-4F7F-8FCE-38311D13B4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110" y="5010440"/>
            <a:ext cx="1778125" cy="16761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F7F61FA-12A1-4CF7-AA01-000BBAEF84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2059" y="2324160"/>
            <a:ext cx="1922686" cy="2563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150A485-7F38-46EF-BCFA-43549AFCA0A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111" y="2354945"/>
            <a:ext cx="1922686" cy="25635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49D794F-4928-4C15-A630-A4E8AAF9B0E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0200" y="5047115"/>
            <a:ext cx="2185992" cy="16394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21F91DD-6D6D-44F9-A669-80137A49F8F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7125" y="2308767"/>
            <a:ext cx="1945774" cy="25943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01630397-816D-4CEF-8576-8377087C828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7669" y="5048094"/>
            <a:ext cx="2184686" cy="16385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451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950ECC1-1C01-4DC7-9F62-7A6EFBC95F02}"/>
              </a:ext>
            </a:extLst>
          </p:cNvPr>
          <p:cNvSpPr txBox="1"/>
          <p:nvPr/>
        </p:nvSpPr>
        <p:spPr>
          <a:xfrm>
            <a:off x="0" y="133980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1: Tratamiento de Aguas Residuales.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F5186C7-1976-4ED9-9E53-FB76F6F738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342" y="2286182"/>
            <a:ext cx="1694921" cy="2259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F744607-5C72-4F33-830D-833FFA43C1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450" y="4728956"/>
            <a:ext cx="1798804" cy="19070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A6CD0C63-E766-4715-B87B-1AE25BDDC1AE}"/>
              </a:ext>
            </a:extLst>
          </p:cNvPr>
          <p:cNvSpPr txBox="1"/>
          <p:nvPr/>
        </p:nvSpPr>
        <p:spPr>
          <a:xfrm>
            <a:off x="446120" y="1830396"/>
            <a:ext cx="1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Filtro de tela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0ED9538-E364-49CC-AE65-39121A19EBFF}"/>
              </a:ext>
            </a:extLst>
          </p:cNvPr>
          <p:cNvSpPr txBox="1"/>
          <p:nvPr/>
        </p:nvSpPr>
        <p:spPr>
          <a:xfrm>
            <a:off x="2884518" y="1853259"/>
            <a:ext cx="2078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Filtro de Papel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5F95D15-9A76-48C0-955C-F77D9B4C38E3}"/>
              </a:ext>
            </a:extLst>
          </p:cNvPr>
          <p:cNvSpPr txBox="1"/>
          <p:nvPr/>
        </p:nvSpPr>
        <p:spPr>
          <a:xfrm>
            <a:off x="-12268" y="1323164"/>
            <a:ext cx="292946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Filtrado y Pesaje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89914008-6B46-4C22-9A92-986AE6EB59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7196" y="2230506"/>
            <a:ext cx="1578866" cy="2259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3A824FC-D0C7-4219-A249-EBDE5EDA79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50464" y="4691908"/>
            <a:ext cx="1675598" cy="18518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9C6AC5A-6AD9-4F99-8DB1-ABC155AFCEF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232" y="3793538"/>
            <a:ext cx="1480079" cy="197343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48D0E119-3A7E-4541-A5C3-E60712FEA2CF}"/>
              </a:ext>
            </a:extLst>
          </p:cNvPr>
          <p:cNvSpPr txBox="1"/>
          <p:nvPr/>
        </p:nvSpPr>
        <p:spPr>
          <a:xfrm>
            <a:off x="4416576" y="2895430"/>
            <a:ext cx="1845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latin typeface="Arial" panose="020B0604020202020204" pitchFamily="34" charset="0"/>
                <a:cs typeface="Arial" panose="020B0604020202020204" pitchFamily="34" charset="0"/>
              </a:rPr>
              <a:t>Tiempo de filtrado: 46min 37 </a:t>
            </a:r>
            <a:r>
              <a:rPr lang="es-V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VE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2683C26-9400-4197-9B18-F48659A7969E}"/>
              </a:ext>
            </a:extLst>
          </p:cNvPr>
          <p:cNvSpPr txBox="1"/>
          <p:nvPr/>
        </p:nvSpPr>
        <p:spPr>
          <a:xfrm>
            <a:off x="6512753" y="1963759"/>
            <a:ext cx="2617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latin typeface="Arial" panose="020B0604020202020204" pitchFamily="34" charset="0"/>
                <a:cs typeface="Arial" panose="020B0604020202020204" pitchFamily="34" charset="0"/>
              </a:rPr>
              <a:t>Comparativa entre el agua comercial y el agua filtrada en el experimento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12983064-651E-457A-B388-736BFD3B57E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5111" y="3177014"/>
            <a:ext cx="2427169" cy="25097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478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0922572-3830-4C50-903B-2E8FDB98282A}"/>
              </a:ext>
            </a:extLst>
          </p:cNvPr>
          <p:cNvSpPr txBox="1"/>
          <p:nvPr/>
        </p:nvSpPr>
        <p:spPr>
          <a:xfrm>
            <a:off x="0" y="245487"/>
            <a:ext cx="9144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1: Tratamiento de Aguas Residuales.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911D3B2-BAC6-4125-B6F7-06BAF15A2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2620"/>
              </p:ext>
            </p:extLst>
          </p:nvPr>
        </p:nvGraphicFramePr>
        <p:xfrm>
          <a:off x="2126999" y="1519497"/>
          <a:ext cx="4966868" cy="192024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79189">
                  <a:extLst>
                    <a:ext uri="{9D8B030D-6E8A-4147-A177-3AD203B41FA5}">
                      <a16:colId xmlns:a16="http://schemas.microsoft.com/office/drawing/2014/main" val="749044322"/>
                    </a:ext>
                  </a:extLst>
                </a:gridCol>
                <a:gridCol w="1095893">
                  <a:extLst>
                    <a:ext uri="{9D8B030D-6E8A-4147-A177-3AD203B41FA5}">
                      <a16:colId xmlns:a16="http://schemas.microsoft.com/office/drawing/2014/main" val="309293664"/>
                    </a:ext>
                  </a:extLst>
                </a:gridCol>
                <a:gridCol w="1095893">
                  <a:extLst>
                    <a:ext uri="{9D8B030D-6E8A-4147-A177-3AD203B41FA5}">
                      <a16:colId xmlns:a16="http://schemas.microsoft.com/office/drawing/2014/main" val="1189515861"/>
                    </a:ext>
                  </a:extLst>
                </a:gridCol>
                <a:gridCol w="1095893">
                  <a:extLst>
                    <a:ext uri="{9D8B030D-6E8A-4147-A177-3AD203B41FA5}">
                      <a16:colId xmlns:a16="http://schemas.microsoft.com/office/drawing/2014/main" val="594493975"/>
                    </a:ext>
                  </a:extLst>
                </a:gridCol>
              </a:tblGrid>
              <a:tr h="190678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Peso (gr)</a:t>
                      </a:r>
                      <a:endParaRPr lang="es-VE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Inicial (gr)</a:t>
                      </a:r>
                      <a:endParaRPr lang="es-VE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Final (gr)</a:t>
                      </a:r>
                      <a:endParaRPr lang="es-VE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Diferencia</a:t>
                      </a:r>
                      <a:endParaRPr lang="es-VE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12313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Colador 1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88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605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517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13838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colador 2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33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171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138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87090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colador 3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29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47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18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12866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filtro de tela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66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110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44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7938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filtro de papel 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56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52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210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f. de papel (seco)</a:t>
                      </a:r>
                      <a:endParaRPr lang="es-VE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12</a:t>
                      </a:r>
                      <a:endParaRPr lang="es-VE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es-VE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6443604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968AFC6E-146D-42D9-9C06-ADF68E9FD8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4747" y="3513418"/>
            <a:ext cx="5334505" cy="32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7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223943-E2BE-46AB-A545-41DE7F079160}"/>
              </a:ext>
            </a:extLst>
          </p:cNvPr>
          <p:cNvSpPr txBox="1"/>
          <p:nvPr/>
        </p:nvSpPr>
        <p:spPr>
          <a:xfrm>
            <a:off x="0" y="245487"/>
            <a:ext cx="9144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1: Tratamiento de Aguas Residuales.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8FDF12-20CE-4AAC-82F8-B4ECDE659B7C}"/>
              </a:ext>
            </a:extLst>
          </p:cNvPr>
          <p:cNvSpPr txBox="1"/>
          <p:nvPr/>
        </p:nvSpPr>
        <p:spPr>
          <a:xfrm>
            <a:off x="2621280" y="1644517"/>
            <a:ext cx="39014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VE" sz="2000" b="1" dirty="0">
                <a:latin typeface="Arial" panose="020B0604020202020204" pitchFamily="34" charset="0"/>
                <a:cs typeface="Arial" panose="020B0604020202020204" pitchFamily="34" charset="0"/>
              </a:rPr>
              <a:t>Apreciación del experimento: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558A2AA-912C-4453-98BD-8362CD19FC05}"/>
              </a:ext>
            </a:extLst>
          </p:cNvPr>
          <p:cNvSpPr txBox="1"/>
          <p:nvPr/>
        </p:nvSpPr>
        <p:spPr>
          <a:xfrm>
            <a:off x="451104" y="2243328"/>
            <a:ext cx="8241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 final del experimento el agua tiene un color turbio y amarillento, lo que sugiere la presencia de partículas o materia orgánica disuelta. El filtro de 5 capas (coladores, tela y papel) muestra un esfuerzo por mejorar la calidad del agua, pero su eficacia puede ser limitada en comparación con filtros profesionales.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botella de agua comercial ofrece una apariencia de mayor pureza y seguridad, respaldada por una marca y regulaciones.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agua se ve relativamente clara, aunque puede tener ligeras variaciones dependiendo de la fuente y el tratamiento local.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agua comercial ofrece mayor confianza en cuanto a su pureza, mientras que el agua filtrada en casa puede ser una opción temporal o de emergencia, pero no se recomienda como fuente principal de agua potable a largo plazo sin las debidas precauciones y análisis.</a:t>
            </a: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6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8FC3371-6CD5-46FF-8D17-FA2CECD18D82}"/>
              </a:ext>
            </a:extLst>
          </p:cNvPr>
          <p:cNvSpPr txBox="1"/>
          <p:nvPr/>
        </p:nvSpPr>
        <p:spPr>
          <a:xfrm>
            <a:off x="0" y="279354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2: Medición de la calidad del agua potable.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4AFF78-D044-4422-972D-0A8324DCAA45}"/>
              </a:ext>
            </a:extLst>
          </p:cNvPr>
          <p:cNvSpPr txBox="1"/>
          <p:nvPr/>
        </p:nvSpPr>
        <p:spPr>
          <a:xfrm>
            <a:off x="196894" y="1531056"/>
            <a:ext cx="4067972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Materiales a utilizar: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VE" dirty="0">
                <a:latin typeface="Arial" panose="020B0604020202020204" pitchFamily="34" charset="0"/>
                <a:cs typeface="Arial" panose="020B0604020202020204" pitchFamily="34" charset="0"/>
              </a:rPr>
              <a:t>trozo de tela blanca tipo franela (limpio) de 50 cm x 5 cm.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algodón con las siguientes medidas: 2 cm x 2 cm x 1 cm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VE" dirty="0">
                <a:latin typeface="Arial" panose="020B0604020202020204" pitchFamily="34" charset="0"/>
                <a:cs typeface="Arial" panose="020B0604020202020204" pitchFamily="34" charset="0"/>
              </a:rPr>
              <a:t>Carbón activado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VE" dirty="0">
                <a:latin typeface="Arial" panose="020B0604020202020204" pitchFamily="34" charset="0"/>
                <a:cs typeface="Arial" panose="020B0604020202020204" pitchFamily="34" charset="0"/>
              </a:rPr>
              <a:t>Grifo de lavaplatos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9ED8F50-AB47-4368-8B8D-1E470ED280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13"/>
          <a:stretch/>
        </p:blipFill>
        <p:spPr>
          <a:xfrm>
            <a:off x="4734189" y="1910842"/>
            <a:ext cx="2294319" cy="16499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ADB0787-5FC4-45D9-819D-7B52F65E47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3177" y="4021186"/>
            <a:ext cx="2196341" cy="16499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2E2E70E-4CCB-4A5D-AA75-4753AA57D65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0010" y="2188056"/>
            <a:ext cx="1737096" cy="20895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83AB9480-F6EA-4C93-886A-EF6CBAC32731}"/>
              </a:ext>
            </a:extLst>
          </p:cNvPr>
          <p:cNvSpPr txBox="1"/>
          <p:nvPr/>
        </p:nvSpPr>
        <p:spPr>
          <a:xfrm>
            <a:off x="196894" y="3778257"/>
            <a:ext cx="4421934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Procedimiento: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Coloque sobre el algodón, el trozo de carbón activado suministrado. Luego coloque otra capa de algodón sobre el carbón, de tal forma que quede cubierto.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Cubra el pico del grifo cuidando que el algodón quede justo en la salida del agua. De vueltas alrededor del tubo, cubriendo bien y amarre.  </a:t>
            </a: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CEDA6F0-4C25-4076-8BD5-EACA5CA5BE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0010" y="4650677"/>
            <a:ext cx="1737096" cy="20408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012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BB4CD01-6FAE-405D-BFBE-F3B61BCDED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39615" y="2302140"/>
            <a:ext cx="1737096" cy="20408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670AAFE-6593-4612-9CD9-F32065AAA3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2117" y="2258255"/>
            <a:ext cx="1737096" cy="20408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B904A4-D610-4073-8B45-D563F2C379E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2591" y="2208246"/>
            <a:ext cx="1621526" cy="19939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3B4BEEC-4A84-4656-8B4D-333FB27BC73D}"/>
              </a:ext>
            </a:extLst>
          </p:cNvPr>
          <p:cNvSpPr txBox="1"/>
          <p:nvPr/>
        </p:nvSpPr>
        <p:spPr>
          <a:xfrm>
            <a:off x="198850" y="1451059"/>
            <a:ext cx="2958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1. Muestra de agua antes del filtro. 17/01/25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59BD7E2-77B4-474B-BFAA-0E95BA5000E8}"/>
              </a:ext>
            </a:extLst>
          </p:cNvPr>
          <p:cNvSpPr txBox="1"/>
          <p:nvPr/>
        </p:nvSpPr>
        <p:spPr>
          <a:xfrm>
            <a:off x="3492625" y="147541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2. Muestra de agua con filtro. 17/01/25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1897E34-647F-4B3A-A809-E2EE0CC67E0F}"/>
              </a:ext>
            </a:extLst>
          </p:cNvPr>
          <p:cNvSpPr txBox="1"/>
          <p:nvPr/>
        </p:nvSpPr>
        <p:spPr>
          <a:xfrm>
            <a:off x="6357868" y="1428466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>
                <a:latin typeface="Arial" panose="020B0604020202020204" pitchFamily="34" charset="0"/>
                <a:cs typeface="Arial" panose="020B0604020202020204" pitchFamily="34" charset="0"/>
              </a:rPr>
              <a:t>3. Muestra de agua con filtro. 19/01/25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922AF4E-7A9D-4C10-8EBC-786D7399DC97}"/>
              </a:ext>
            </a:extLst>
          </p:cNvPr>
          <p:cNvSpPr txBox="1"/>
          <p:nvPr/>
        </p:nvSpPr>
        <p:spPr>
          <a:xfrm>
            <a:off x="0" y="279354"/>
            <a:ext cx="91440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Experimento 2: Medición de la calidad del agua potable.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523464C-4FEC-4469-A62B-1998F38241B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553" y="4398410"/>
            <a:ext cx="2104839" cy="22990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A6E2FDA-89AE-42A7-88F9-ED0B3C9F0C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39615" y="4444215"/>
            <a:ext cx="1737096" cy="23058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FA88A61E-7E86-45EF-B20A-5A436ECF1AE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8116" y="4342984"/>
            <a:ext cx="1668908" cy="24070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4090176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718</TotalTime>
  <Words>1058</Words>
  <Application>Microsoft Office PowerPoint</Application>
  <PresentationFormat>Presentación en pantalla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 Light</vt:lpstr>
      <vt:lpstr>Cooper Black</vt:lpstr>
      <vt:lpstr>Metropolitano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</dc:creator>
  <cp:lastModifiedBy>Jenny</cp:lastModifiedBy>
  <cp:revision>5</cp:revision>
  <dcterms:created xsi:type="dcterms:W3CDTF">2025-02-04T14:23:20Z</dcterms:created>
  <dcterms:modified xsi:type="dcterms:W3CDTF">2025-02-05T02:22:17Z</dcterms:modified>
</cp:coreProperties>
</file>