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5" r:id="rId5"/>
    <p:sldId id="259" r:id="rId6"/>
    <p:sldId id="260" r:id="rId7"/>
    <p:sldId id="272" r:id="rId8"/>
    <p:sldId id="273" r:id="rId9"/>
    <p:sldId id="274" r:id="rId10"/>
    <p:sldId id="276" r:id="rId11"/>
    <p:sldId id="277"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VE" dirty="0"/>
              <a:t>Experimento</a:t>
            </a:r>
            <a:r>
              <a:rPr lang="es-VE" baseline="0" dirty="0"/>
              <a:t> 1</a:t>
            </a:r>
            <a:endParaRPr lang="es-VE"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V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pattFill prst="diagBrick">
          <a:fgClr>
            <a:srgbClr val="00B0F0"/>
          </a:fgClr>
          <a:bgClr>
            <a:schemeClr val="bg1"/>
          </a:bgClr>
        </a:pattFill>
        <a:ln>
          <a:noFill/>
        </a:ln>
        <a:effectLst>
          <a:outerShdw blurRad="50800" dist="38100" dir="5400000" algn="t" rotWithShape="0">
            <a:schemeClr val="accent1">
              <a:lumMod val="75000"/>
              <a:alpha val="40000"/>
            </a:schemeClr>
          </a:outerShdw>
        </a:effectLst>
        <a:sp3d/>
      </c:spPr>
    </c:backWall>
    <c:plotArea>
      <c:layout/>
      <c:bar3DChart>
        <c:barDir val="bar"/>
        <c:grouping val="clustered"/>
        <c:varyColors val="0"/>
        <c:ser>
          <c:idx val="0"/>
          <c:order val="0"/>
          <c:tx>
            <c:strRef>
              <c:f>Hoja1!$B$1</c:f>
              <c:strCache>
                <c:ptCount val="1"/>
                <c:pt idx="0">
                  <c:v>Peso limpio</c:v>
                </c:pt>
              </c:strCache>
            </c:strRef>
          </c:tx>
          <c:spPr>
            <a:solidFill>
              <a:srgbClr val="00B0F0"/>
            </a:solidFill>
            <a:ln>
              <a:noFill/>
            </a:ln>
            <a:effectLst/>
            <a:sp3d/>
          </c:spPr>
          <c:invertIfNegative val="0"/>
          <c:cat>
            <c:strRef>
              <c:f>Hoja1!$A$2:$A$13</c:f>
              <c:strCache>
                <c:ptCount val="10"/>
                <c:pt idx="0">
                  <c:v>Colador Pcl1</c:v>
                </c:pt>
                <c:pt idx="1">
                  <c:v>Colador Pcl2</c:v>
                </c:pt>
                <c:pt idx="2">
                  <c:v>Colador Pftl</c:v>
                </c:pt>
                <c:pt idx="3">
                  <c:v>Colador pfpl</c:v>
                </c:pt>
                <c:pt idx="4">
                  <c:v>Colador PcR1</c:v>
                </c:pt>
                <c:pt idx="5">
                  <c:v>Colador PcR2</c:v>
                </c:pt>
                <c:pt idx="6">
                  <c:v>Colador PFtcRh</c:v>
                </c:pt>
                <c:pt idx="7">
                  <c:v>Colador PFtcRS</c:v>
                </c:pt>
                <c:pt idx="8">
                  <c:v>Colador PFtcRh</c:v>
                </c:pt>
                <c:pt idx="9">
                  <c:v>Colador PFtcRS</c:v>
                </c:pt>
              </c:strCache>
            </c:strRef>
          </c:cat>
          <c:val>
            <c:numRef>
              <c:f>Hoja1!$B$2:$B$13</c:f>
              <c:numCache>
                <c:formatCode>General</c:formatCode>
                <c:ptCount val="12"/>
                <c:pt idx="0">
                  <c:v>39</c:v>
                </c:pt>
                <c:pt idx="1">
                  <c:v>32</c:v>
                </c:pt>
                <c:pt idx="2">
                  <c:v>20</c:v>
                </c:pt>
                <c:pt idx="3">
                  <c:v>23</c:v>
                </c:pt>
              </c:numCache>
            </c:numRef>
          </c:val>
          <c:extLst>
            <c:ext xmlns:c16="http://schemas.microsoft.com/office/drawing/2014/chart" uri="{C3380CC4-5D6E-409C-BE32-E72D297353CC}">
              <c16:uniqueId val="{00000000-6903-4983-903F-93378D834B74}"/>
            </c:ext>
          </c:extLst>
        </c:ser>
        <c:ser>
          <c:idx val="1"/>
          <c:order val="1"/>
          <c:tx>
            <c:strRef>
              <c:f>Hoja1!$C$1</c:f>
              <c:strCache>
                <c:ptCount val="1"/>
                <c:pt idx="0">
                  <c:v>Peso con residuos solidos</c:v>
                </c:pt>
              </c:strCache>
            </c:strRef>
          </c:tx>
          <c:spPr>
            <a:solidFill>
              <a:schemeClr val="accent2"/>
            </a:solidFill>
            <a:ln>
              <a:noFill/>
            </a:ln>
            <a:effectLst/>
            <a:sp3d/>
          </c:spPr>
          <c:invertIfNegative val="0"/>
          <c:cat>
            <c:strRef>
              <c:f>Hoja1!$A$2:$A$13</c:f>
              <c:strCache>
                <c:ptCount val="10"/>
                <c:pt idx="0">
                  <c:v>Colador Pcl1</c:v>
                </c:pt>
                <c:pt idx="1">
                  <c:v>Colador Pcl2</c:v>
                </c:pt>
                <c:pt idx="2">
                  <c:v>Colador Pftl</c:v>
                </c:pt>
                <c:pt idx="3">
                  <c:v>Colador pfpl</c:v>
                </c:pt>
                <c:pt idx="4">
                  <c:v>Colador PcR1</c:v>
                </c:pt>
                <c:pt idx="5">
                  <c:v>Colador PcR2</c:v>
                </c:pt>
                <c:pt idx="6">
                  <c:v>Colador PFtcRh</c:v>
                </c:pt>
                <c:pt idx="7">
                  <c:v>Colador PFtcRS</c:v>
                </c:pt>
                <c:pt idx="8">
                  <c:v>Colador PFtcRh</c:v>
                </c:pt>
                <c:pt idx="9">
                  <c:v>Colador PFtcRS</c:v>
                </c:pt>
              </c:strCache>
            </c:strRef>
          </c:cat>
          <c:val>
            <c:numRef>
              <c:f>Hoja1!$C$2:$C$13</c:f>
              <c:numCache>
                <c:formatCode>General</c:formatCode>
                <c:ptCount val="12"/>
                <c:pt idx="4">
                  <c:v>332</c:v>
                </c:pt>
                <c:pt idx="5">
                  <c:v>33</c:v>
                </c:pt>
              </c:numCache>
            </c:numRef>
          </c:val>
          <c:extLst>
            <c:ext xmlns:c16="http://schemas.microsoft.com/office/drawing/2014/chart" uri="{C3380CC4-5D6E-409C-BE32-E72D297353CC}">
              <c16:uniqueId val="{00000001-6903-4983-903F-93378D834B74}"/>
            </c:ext>
          </c:extLst>
        </c:ser>
        <c:ser>
          <c:idx val="2"/>
          <c:order val="2"/>
          <c:tx>
            <c:strRef>
              <c:f>Hoja1!$D$1</c:f>
              <c:strCache>
                <c:ptCount val="1"/>
                <c:pt idx="0">
                  <c:v>peso con residuos, humedo y seco</c:v>
                </c:pt>
              </c:strCache>
            </c:strRef>
          </c:tx>
          <c:spPr>
            <a:solidFill>
              <a:srgbClr val="FF0000"/>
            </a:solidFill>
            <a:ln>
              <a:noFill/>
            </a:ln>
            <a:effectLst/>
            <a:sp3d/>
          </c:spPr>
          <c:invertIfNegative val="0"/>
          <c:cat>
            <c:strRef>
              <c:f>Hoja1!$A$2:$A$13</c:f>
              <c:strCache>
                <c:ptCount val="10"/>
                <c:pt idx="0">
                  <c:v>Colador Pcl1</c:v>
                </c:pt>
                <c:pt idx="1">
                  <c:v>Colador Pcl2</c:v>
                </c:pt>
                <c:pt idx="2">
                  <c:v>Colador Pftl</c:v>
                </c:pt>
                <c:pt idx="3">
                  <c:v>Colador pfpl</c:v>
                </c:pt>
                <c:pt idx="4">
                  <c:v>Colador PcR1</c:v>
                </c:pt>
                <c:pt idx="5">
                  <c:v>Colador PcR2</c:v>
                </c:pt>
                <c:pt idx="6">
                  <c:v>Colador PFtcRh</c:v>
                </c:pt>
                <c:pt idx="7">
                  <c:v>Colador PFtcRS</c:v>
                </c:pt>
                <c:pt idx="8">
                  <c:v>Colador PFtcRh</c:v>
                </c:pt>
                <c:pt idx="9">
                  <c:v>Colador PFtcRS</c:v>
                </c:pt>
              </c:strCache>
            </c:strRef>
          </c:cat>
          <c:val>
            <c:numRef>
              <c:f>Hoja1!$D$2:$D$13</c:f>
              <c:numCache>
                <c:formatCode>General</c:formatCode>
                <c:ptCount val="12"/>
                <c:pt idx="6">
                  <c:v>27</c:v>
                </c:pt>
                <c:pt idx="7">
                  <c:v>24</c:v>
                </c:pt>
                <c:pt idx="8">
                  <c:v>74</c:v>
                </c:pt>
                <c:pt idx="9">
                  <c:v>37</c:v>
                </c:pt>
              </c:numCache>
            </c:numRef>
          </c:val>
          <c:extLst>
            <c:ext xmlns:c16="http://schemas.microsoft.com/office/drawing/2014/chart" uri="{C3380CC4-5D6E-409C-BE32-E72D297353CC}">
              <c16:uniqueId val="{00000002-6903-4983-903F-93378D834B74}"/>
            </c:ext>
          </c:extLst>
        </c:ser>
        <c:dLbls>
          <c:showLegendKey val="0"/>
          <c:showVal val="0"/>
          <c:showCatName val="0"/>
          <c:showSerName val="0"/>
          <c:showPercent val="0"/>
          <c:showBubbleSize val="0"/>
        </c:dLbls>
        <c:gapWidth val="150"/>
        <c:shape val="box"/>
        <c:axId val="1055936336"/>
        <c:axId val="1055936816"/>
        <c:axId val="0"/>
      </c:bar3DChart>
      <c:catAx>
        <c:axId val="1055936336"/>
        <c:scaling>
          <c:orientation val="minMax"/>
        </c:scaling>
        <c:delete val="0"/>
        <c:axPos val="l"/>
        <c:numFmt formatCode="General" sourceLinked="1"/>
        <c:majorTickMark val="none"/>
        <c:minorTickMark val="none"/>
        <c:tickLblPos val="nextTo"/>
        <c:spPr>
          <a:solidFill>
            <a:srgbClr val="FFFF00"/>
          </a:solid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VE"/>
          </a:p>
        </c:txPr>
        <c:crossAx val="1055936816"/>
        <c:crosses val="autoZero"/>
        <c:auto val="1"/>
        <c:lblAlgn val="ctr"/>
        <c:lblOffset val="100"/>
        <c:noMultiLvlLbl val="0"/>
      </c:catAx>
      <c:valAx>
        <c:axId val="1055936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VE"/>
          </a:p>
        </c:txPr>
        <c:crossAx val="1055936336"/>
        <c:crosses val="autoZero"/>
        <c:crossBetween val="between"/>
      </c:valAx>
      <c:spPr>
        <a:noFill/>
        <a:ln>
          <a:noFill/>
        </a:ln>
        <a:effectLst/>
      </c:spPr>
    </c:plotArea>
    <c:legend>
      <c:legendPos val="b"/>
      <c:overlay val="0"/>
      <c:spPr>
        <a:solidFill>
          <a:srgbClr val="FFFF00"/>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V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V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06B251-7C75-DD2D-151D-B54A0AEB149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VE"/>
          </a:p>
        </p:txBody>
      </p:sp>
      <p:sp>
        <p:nvSpPr>
          <p:cNvPr id="3" name="Subtítulo 2">
            <a:extLst>
              <a:ext uri="{FF2B5EF4-FFF2-40B4-BE49-F238E27FC236}">
                <a16:creationId xmlns:a16="http://schemas.microsoft.com/office/drawing/2014/main" id="{9490F5C9-574E-0E13-22F4-0CA4F1601C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VE"/>
          </a:p>
        </p:txBody>
      </p:sp>
      <p:sp>
        <p:nvSpPr>
          <p:cNvPr id="4" name="Marcador de fecha 3">
            <a:extLst>
              <a:ext uri="{FF2B5EF4-FFF2-40B4-BE49-F238E27FC236}">
                <a16:creationId xmlns:a16="http://schemas.microsoft.com/office/drawing/2014/main" id="{B28A6EF7-3ECE-DA56-3913-2780BAE16D70}"/>
              </a:ext>
            </a:extLst>
          </p:cNvPr>
          <p:cNvSpPr>
            <a:spLocks noGrp="1"/>
          </p:cNvSpPr>
          <p:nvPr>
            <p:ph type="dt" sz="half" idx="10"/>
          </p:nvPr>
        </p:nvSpPr>
        <p:spPr/>
        <p:txBody>
          <a:bodyPr/>
          <a:lstStyle/>
          <a:p>
            <a:fld id="{4AA0F9A7-D734-4ADC-96C8-68A9B15135F0}" type="datetimeFigureOut">
              <a:rPr lang="es-VE" smtClean="0"/>
              <a:t>4/2/2025</a:t>
            </a:fld>
            <a:endParaRPr lang="es-VE"/>
          </a:p>
        </p:txBody>
      </p:sp>
      <p:sp>
        <p:nvSpPr>
          <p:cNvPr id="5" name="Marcador de pie de página 4">
            <a:extLst>
              <a:ext uri="{FF2B5EF4-FFF2-40B4-BE49-F238E27FC236}">
                <a16:creationId xmlns:a16="http://schemas.microsoft.com/office/drawing/2014/main" id="{97AE4106-81A4-B057-0A8B-AF4533FC4209}"/>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36000B94-B74B-1072-AB24-BCB6109BA71D}"/>
              </a:ext>
            </a:extLst>
          </p:cNvPr>
          <p:cNvSpPr>
            <a:spLocks noGrp="1"/>
          </p:cNvSpPr>
          <p:nvPr>
            <p:ph type="sldNum" sz="quarter" idx="12"/>
          </p:nvPr>
        </p:nvSpPr>
        <p:spPr/>
        <p:txBody>
          <a:bodyPr/>
          <a:lstStyle/>
          <a:p>
            <a:fld id="{680F073E-5A8A-4328-8AFD-CD1460E8D8F4}" type="slidenum">
              <a:rPr lang="es-VE" smtClean="0"/>
              <a:t>‹Nº›</a:t>
            </a:fld>
            <a:endParaRPr lang="es-VE"/>
          </a:p>
        </p:txBody>
      </p:sp>
    </p:spTree>
    <p:extLst>
      <p:ext uri="{BB962C8B-B14F-4D97-AF65-F5344CB8AC3E}">
        <p14:creationId xmlns:p14="http://schemas.microsoft.com/office/powerpoint/2010/main" val="83104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46DDBC-F7DD-C9EA-6525-BDFB827168CE}"/>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2B41353A-B3E5-755B-2B25-283E003ECEA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28021115-FC46-3DE7-A621-4CB7570F9117}"/>
              </a:ext>
            </a:extLst>
          </p:cNvPr>
          <p:cNvSpPr>
            <a:spLocks noGrp="1"/>
          </p:cNvSpPr>
          <p:nvPr>
            <p:ph type="dt" sz="half" idx="10"/>
          </p:nvPr>
        </p:nvSpPr>
        <p:spPr/>
        <p:txBody>
          <a:bodyPr/>
          <a:lstStyle/>
          <a:p>
            <a:fld id="{4AA0F9A7-D734-4ADC-96C8-68A9B15135F0}" type="datetimeFigureOut">
              <a:rPr lang="es-VE" smtClean="0"/>
              <a:t>4/2/2025</a:t>
            </a:fld>
            <a:endParaRPr lang="es-VE"/>
          </a:p>
        </p:txBody>
      </p:sp>
      <p:sp>
        <p:nvSpPr>
          <p:cNvPr id="5" name="Marcador de pie de página 4">
            <a:extLst>
              <a:ext uri="{FF2B5EF4-FFF2-40B4-BE49-F238E27FC236}">
                <a16:creationId xmlns:a16="http://schemas.microsoft.com/office/drawing/2014/main" id="{53C85018-7057-C4C7-989B-F6351F98EAF6}"/>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E3007E9D-1B19-35B3-8230-971F854C5EF7}"/>
              </a:ext>
            </a:extLst>
          </p:cNvPr>
          <p:cNvSpPr>
            <a:spLocks noGrp="1"/>
          </p:cNvSpPr>
          <p:nvPr>
            <p:ph type="sldNum" sz="quarter" idx="12"/>
          </p:nvPr>
        </p:nvSpPr>
        <p:spPr/>
        <p:txBody>
          <a:bodyPr/>
          <a:lstStyle/>
          <a:p>
            <a:fld id="{680F073E-5A8A-4328-8AFD-CD1460E8D8F4}" type="slidenum">
              <a:rPr lang="es-VE" smtClean="0"/>
              <a:t>‹Nº›</a:t>
            </a:fld>
            <a:endParaRPr lang="es-VE"/>
          </a:p>
        </p:txBody>
      </p:sp>
    </p:spTree>
    <p:extLst>
      <p:ext uri="{BB962C8B-B14F-4D97-AF65-F5344CB8AC3E}">
        <p14:creationId xmlns:p14="http://schemas.microsoft.com/office/powerpoint/2010/main" val="323760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CB55E43-8290-21C0-743F-F4D9EB4EFAC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B6EAE636-CBBD-414C-D536-289ECCAB52C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23F67540-302E-AE3C-3C3C-40A95C2EF50A}"/>
              </a:ext>
            </a:extLst>
          </p:cNvPr>
          <p:cNvSpPr>
            <a:spLocks noGrp="1"/>
          </p:cNvSpPr>
          <p:nvPr>
            <p:ph type="dt" sz="half" idx="10"/>
          </p:nvPr>
        </p:nvSpPr>
        <p:spPr/>
        <p:txBody>
          <a:bodyPr/>
          <a:lstStyle/>
          <a:p>
            <a:fld id="{4AA0F9A7-D734-4ADC-96C8-68A9B15135F0}" type="datetimeFigureOut">
              <a:rPr lang="es-VE" smtClean="0"/>
              <a:t>4/2/2025</a:t>
            </a:fld>
            <a:endParaRPr lang="es-VE"/>
          </a:p>
        </p:txBody>
      </p:sp>
      <p:sp>
        <p:nvSpPr>
          <p:cNvPr id="5" name="Marcador de pie de página 4">
            <a:extLst>
              <a:ext uri="{FF2B5EF4-FFF2-40B4-BE49-F238E27FC236}">
                <a16:creationId xmlns:a16="http://schemas.microsoft.com/office/drawing/2014/main" id="{93C01499-C0C4-8BE7-2404-6B604DFA2745}"/>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FC6D15DB-CDB7-DF76-4E78-C6414579A4AB}"/>
              </a:ext>
            </a:extLst>
          </p:cNvPr>
          <p:cNvSpPr>
            <a:spLocks noGrp="1"/>
          </p:cNvSpPr>
          <p:nvPr>
            <p:ph type="sldNum" sz="quarter" idx="12"/>
          </p:nvPr>
        </p:nvSpPr>
        <p:spPr/>
        <p:txBody>
          <a:bodyPr/>
          <a:lstStyle/>
          <a:p>
            <a:fld id="{680F073E-5A8A-4328-8AFD-CD1460E8D8F4}" type="slidenum">
              <a:rPr lang="es-VE" smtClean="0"/>
              <a:t>‹Nº›</a:t>
            </a:fld>
            <a:endParaRPr lang="es-VE"/>
          </a:p>
        </p:txBody>
      </p:sp>
    </p:spTree>
    <p:extLst>
      <p:ext uri="{BB962C8B-B14F-4D97-AF65-F5344CB8AC3E}">
        <p14:creationId xmlns:p14="http://schemas.microsoft.com/office/powerpoint/2010/main" val="60392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7CF142-401E-AF48-B286-3791D40A996A}"/>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03027CC0-B2CF-C2CE-3799-03F61452781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36AD3488-A70B-5D57-066E-72A4EF09B27D}"/>
              </a:ext>
            </a:extLst>
          </p:cNvPr>
          <p:cNvSpPr>
            <a:spLocks noGrp="1"/>
          </p:cNvSpPr>
          <p:nvPr>
            <p:ph type="dt" sz="half" idx="10"/>
          </p:nvPr>
        </p:nvSpPr>
        <p:spPr/>
        <p:txBody>
          <a:bodyPr/>
          <a:lstStyle/>
          <a:p>
            <a:fld id="{4AA0F9A7-D734-4ADC-96C8-68A9B15135F0}" type="datetimeFigureOut">
              <a:rPr lang="es-VE" smtClean="0"/>
              <a:t>4/2/2025</a:t>
            </a:fld>
            <a:endParaRPr lang="es-VE"/>
          </a:p>
        </p:txBody>
      </p:sp>
      <p:sp>
        <p:nvSpPr>
          <p:cNvPr id="5" name="Marcador de pie de página 4">
            <a:extLst>
              <a:ext uri="{FF2B5EF4-FFF2-40B4-BE49-F238E27FC236}">
                <a16:creationId xmlns:a16="http://schemas.microsoft.com/office/drawing/2014/main" id="{9D38A3D2-216B-F743-F516-EB9D25277D98}"/>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7F639470-9BB5-5893-ACCB-AD2039E1484A}"/>
              </a:ext>
            </a:extLst>
          </p:cNvPr>
          <p:cNvSpPr>
            <a:spLocks noGrp="1"/>
          </p:cNvSpPr>
          <p:nvPr>
            <p:ph type="sldNum" sz="quarter" idx="12"/>
          </p:nvPr>
        </p:nvSpPr>
        <p:spPr/>
        <p:txBody>
          <a:bodyPr/>
          <a:lstStyle/>
          <a:p>
            <a:fld id="{680F073E-5A8A-4328-8AFD-CD1460E8D8F4}" type="slidenum">
              <a:rPr lang="es-VE" smtClean="0"/>
              <a:t>‹Nº›</a:t>
            </a:fld>
            <a:endParaRPr lang="es-VE"/>
          </a:p>
        </p:txBody>
      </p:sp>
    </p:spTree>
    <p:extLst>
      <p:ext uri="{BB962C8B-B14F-4D97-AF65-F5344CB8AC3E}">
        <p14:creationId xmlns:p14="http://schemas.microsoft.com/office/powerpoint/2010/main" val="291350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49D90-4308-27A1-1E2D-37527C7BFE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9BA44F88-6514-B6B3-CF1F-F4BA9AC741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DE138ED-EF64-88D2-A7B1-6D466C599CE4}"/>
              </a:ext>
            </a:extLst>
          </p:cNvPr>
          <p:cNvSpPr>
            <a:spLocks noGrp="1"/>
          </p:cNvSpPr>
          <p:nvPr>
            <p:ph type="dt" sz="half" idx="10"/>
          </p:nvPr>
        </p:nvSpPr>
        <p:spPr/>
        <p:txBody>
          <a:bodyPr/>
          <a:lstStyle/>
          <a:p>
            <a:fld id="{4AA0F9A7-D734-4ADC-96C8-68A9B15135F0}" type="datetimeFigureOut">
              <a:rPr lang="es-VE" smtClean="0"/>
              <a:t>4/2/2025</a:t>
            </a:fld>
            <a:endParaRPr lang="es-VE"/>
          </a:p>
        </p:txBody>
      </p:sp>
      <p:sp>
        <p:nvSpPr>
          <p:cNvPr id="5" name="Marcador de pie de página 4">
            <a:extLst>
              <a:ext uri="{FF2B5EF4-FFF2-40B4-BE49-F238E27FC236}">
                <a16:creationId xmlns:a16="http://schemas.microsoft.com/office/drawing/2014/main" id="{5CC70E30-D39B-4859-CFC8-73D7CF4B31AE}"/>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C1310EA3-3CA3-2ED3-AB74-E06EF8543CBF}"/>
              </a:ext>
            </a:extLst>
          </p:cNvPr>
          <p:cNvSpPr>
            <a:spLocks noGrp="1"/>
          </p:cNvSpPr>
          <p:nvPr>
            <p:ph type="sldNum" sz="quarter" idx="12"/>
          </p:nvPr>
        </p:nvSpPr>
        <p:spPr/>
        <p:txBody>
          <a:bodyPr/>
          <a:lstStyle/>
          <a:p>
            <a:fld id="{680F073E-5A8A-4328-8AFD-CD1460E8D8F4}" type="slidenum">
              <a:rPr lang="es-VE" smtClean="0"/>
              <a:t>‹Nº›</a:t>
            </a:fld>
            <a:endParaRPr lang="es-VE"/>
          </a:p>
        </p:txBody>
      </p:sp>
    </p:spTree>
    <p:extLst>
      <p:ext uri="{BB962C8B-B14F-4D97-AF65-F5344CB8AC3E}">
        <p14:creationId xmlns:p14="http://schemas.microsoft.com/office/powerpoint/2010/main" val="1857118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729F9-A985-FACE-28E8-7D789E20ECE4}"/>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8FFB7F53-A05F-6941-D7FF-87B5B1B25E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contenido 3">
            <a:extLst>
              <a:ext uri="{FF2B5EF4-FFF2-40B4-BE49-F238E27FC236}">
                <a16:creationId xmlns:a16="http://schemas.microsoft.com/office/drawing/2014/main" id="{DA9F421E-251B-2C12-CE48-383D0C25D18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fecha 4">
            <a:extLst>
              <a:ext uri="{FF2B5EF4-FFF2-40B4-BE49-F238E27FC236}">
                <a16:creationId xmlns:a16="http://schemas.microsoft.com/office/drawing/2014/main" id="{9DC80A31-26D2-3243-4C08-58A0F535B660}"/>
              </a:ext>
            </a:extLst>
          </p:cNvPr>
          <p:cNvSpPr>
            <a:spLocks noGrp="1"/>
          </p:cNvSpPr>
          <p:nvPr>
            <p:ph type="dt" sz="half" idx="10"/>
          </p:nvPr>
        </p:nvSpPr>
        <p:spPr/>
        <p:txBody>
          <a:bodyPr/>
          <a:lstStyle/>
          <a:p>
            <a:fld id="{4AA0F9A7-D734-4ADC-96C8-68A9B15135F0}" type="datetimeFigureOut">
              <a:rPr lang="es-VE" smtClean="0"/>
              <a:t>4/2/2025</a:t>
            </a:fld>
            <a:endParaRPr lang="es-VE"/>
          </a:p>
        </p:txBody>
      </p:sp>
      <p:sp>
        <p:nvSpPr>
          <p:cNvPr id="6" name="Marcador de pie de página 5">
            <a:extLst>
              <a:ext uri="{FF2B5EF4-FFF2-40B4-BE49-F238E27FC236}">
                <a16:creationId xmlns:a16="http://schemas.microsoft.com/office/drawing/2014/main" id="{C12838A7-5270-65E2-8D58-BA8A2629D2C0}"/>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41535CEF-8AA4-AAD2-C187-52C974C2C4F6}"/>
              </a:ext>
            </a:extLst>
          </p:cNvPr>
          <p:cNvSpPr>
            <a:spLocks noGrp="1"/>
          </p:cNvSpPr>
          <p:nvPr>
            <p:ph type="sldNum" sz="quarter" idx="12"/>
          </p:nvPr>
        </p:nvSpPr>
        <p:spPr/>
        <p:txBody>
          <a:bodyPr/>
          <a:lstStyle/>
          <a:p>
            <a:fld id="{680F073E-5A8A-4328-8AFD-CD1460E8D8F4}" type="slidenum">
              <a:rPr lang="es-VE" smtClean="0"/>
              <a:t>‹Nº›</a:t>
            </a:fld>
            <a:endParaRPr lang="es-VE"/>
          </a:p>
        </p:txBody>
      </p:sp>
    </p:spTree>
    <p:extLst>
      <p:ext uri="{BB962C8B-B14F-4D97-AF65-F5344CB8AC3E}">
        <p14:creationId xmlns:p14="http://schemas.microsoft.com/office/powerpoint/2010/main" val="414297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25A299-468A-E8D2-3A04-2C39D4D414E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5D0FAE78-BD29-9F3E-EC78-F9DD59780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3CB11F5-F552-460B-9A74-C9F016EFAE8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texto 4">
            <a:extLst>
              <a:ext uri="{FF2B5EF4-FFF2-40B4-BE49-F238E27FC236}">
                <a16:creationId xmlns:a16="http://schemas.microsoft.com/office/drawing/2014/main" id="{47BCD4B0-B148-7667-7716-65920364F1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E1ED187-C019-5141-219C-47B9FF3CCD1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Marcador de fecha 6">
            <a:extLst>
              <a:ext uri="{FF2B5EF4-FFF2-40B4-BE49-F238E27FC236}">
                <a16:creationId xmlns:a16="http://schemas.microsoft.com/office/drawing/2014/main" id="{B4B4E1D3-8FA6-5B54-B3E1-5F66A9C7AA8E}"/>
              </a:ext>
            </a:extLst>
          </p:cNvPr>
          <p:cNvSpPr>
            <a:spLocks noGrp="1"/>
          </p:cNvSpPr>
          <p:nvPr>
            <p:ph type="dt" sz="half" idx="10"/>
          </p:nvPr>
        </p:nvSpPr>
        <p:spPr/>
        <p:txBody>
          <a:bodyPr/>
          <a:lstStyle/>
          <a:p>
            <a:fld id="{4AA0F9A7-D734-4ADC-96C8-68A9B15135F0}" type="datetimeFigureOut">
              <a:rPr lang="es-VE" smtClean="0"/>
              <a:t>4/2/2025</a:t>
            </a:fld>
            <a:endParaRPr lang="es-VE"/>
          </a:p>
        </p:txBody>
      </p:sp>
      <p:sp>
        <p:nvSpPr>
          <p:cNvPr id="8" name="Marcador de pie de página 7">
            <a:extLst>
              <a:ext uri="{FF2B5EF4-FFF2-40B4-BE49-F238E27FC236}">
                <a16:creationId xmlns:a16="http://schemas.microsoft.com/office/drawing/2014/main" id="{01046F17-3469-F5ED-D4AE-5F5869AAAC2D}"/>
              </a:ext>
            </a:extLst>
          </p:cNvPr>
          <p:cNvSpPr>
            <a:spLocks noGrp="1"/>
          </p:cNvSpPr>
          <p:nvPr>
            <p:ph type="ftr" sz="quarter" idx="11"/>
          </p:nvPr>
        </p:nvSpPr>
        <p:spPr/>
        <p:txBody>
          <a:bodyPr/>
          <a:lstStyle/>
          <a:p>
            <a:endParaRPr lang="es-VE"/>
          </a:p>
        </p:txBody>
      </p:sp>
      <p:sp>
        <p:nvSpPr>
          <p:cNvPr id="9" name="Marcador de número de diapositiva 8">
            <a:extLst>
              <a:ext uri="{FF2B5EF4-FFF2-40B4-BE49-F238E27FC236}">
                <a16:creationId xmlns:a16="http://schemas.microsoft.com/office/drawing/2014/main" id="{1D3DC7D1-8C38-A018-FE33-AA1AF630CFD4}"/>
              </a:ext>
            </a:extLst>
          </p:cNvPr>
          <p:cNvSpPr>
            <a:spLocks noGrp="1"/>
          </p:cNvSpPr>
          <p:nvPr>
            <p:ph type="sldNum" sz="quarter" idx="12"/>
          </p:nvPr>
        </p:nvSpPr>
        <p:spPr/>
        <p:txBody>
          <a:bodyPr/>
          <a:lstStyle/>
          <a:p>
            <a:fld id="{680F073E-5A8A-4328-8AFD-CD1460E8D8F4}" type="slidenum">
              <a:rPr lang="es-VE" smtClean="0"/>
              <a:t>‹Nº›</a:t>
            </a:fld>
            <a:endParaRPr lang="es-VE"/>
          </a:p>
        </p:txBody>
      </p:sp>
    </p:spTree>
    <p:extLst>
      <p:ext uri="{BB962C8B-B14F-4D97-AF65-F5344CB8AC3E}">
        <p14:creationId xmlns:p14="http://schemas.microsoft.com/office/powerpoint/2010/main" val="196387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D77883-4DFD-2041-C411-D3E44CE55345}"/>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fecha 2">
            <a:extLst>
              <a:ext uri="{FF2B5EF4-FFF2-40B4-BE49-F238E27FC236}">
                <a16:creationId xmlns:a16="http://schemas.microsoft.com/office/drawing/2014/main" id="{2C9901AC-BDC8-D9ED-486D-9BEA51EE4864}"/>
              </a:ext>
            </a:extLst>
          </p:cNvPr>
          <p:cNvSpPr>
            <a:spLocks noGrp="1"/>
          </p:cNvSpPr>
          <p:nvPr>
            <p:ph type="dt" sz="half" idx="10"/>
          </p:nvPr>
        </p:nvSpPr>
        <p:spPr/>
        <p:txBody>
          <a:bodyPr/>
          <a:lstStyle/>
          <a:p>
            <a:fld id="{4AA0F9A7-D734-4ADC-96C8-68A9B15135F0}" type="datetimeFigureOut">
              <a:rPr lang="es-VE" smtClean="0"/>
              <a:t>4/2/2025</a:t>
            </a:fld>
            <a:endParaRPr lang="es-VE"/>
          </a:p>
        </p:txBody>
      </p:sp>
      <p:sp>
        <p:nvSpPr>
          <p:cNvPr id="4" name="Marcador de pie de página 3">
            <a:extLst>
              <a:ext uri="{FF2B5EF4-FFF2-40B4-BE49-F238E27FC236}">
                <a16:creationId xmlns:a16="http://schemas.microsoft.com/office/drawing/2014/main" id="{8965885E-99E3-BEDF-0299-4FAD268A4572}"/>
              </a:ext>
            </a:extLst>
          </p:cNvPr>
          <p:cNvSpPr>
            <a:spLocks noGrp="1"/>
          </p:cNvSpPr>
          <p:nvPr>
            <p:ph type="ftr" sz="quarter" idx="11"/>
          </p:nvPr>
        </p:nvSpPr>
        <p:spPr/>
        <p:txBody>
          <a:bodyPr/>
          <a:lstStyle/>
          <a:p>
            <a:endParaRPr lang="es-VE"/>
          </a:p>
        </p:txBody>
      </p:sp>
      <p:sp>
        <p:nvSpPr>
          <p:cNvPr id="5" name="Marcador de número de diapositiva 4">
            <a:extLst>
              <a:ext uri="{FF2B5EF4-FFF2-40B4-BE49-F238E27FC236}">
                <a16:creationId xmlns:a16="http://schemas.microsoft.com/office/drawing/2014/main" id="{13F1D3EF-B237-509C-69D3-73C419AACF03}"/>
              </a:ext>
            </a:extLst>
          </p:cNvPr>
          <p:cNvSpPr>
            <a:spLocks noGrp="1"/>
          </p:cNvSpPr>
          <p:nvPr>
            <p:ph type="sldNum" sz="quarter" idx="12"/>
          </p:nvPr>
        </p:nvSpPr>
        <p:spPr/>
        <p:txBody>
          <a:bodyPr/>
          <a:lstStyle/>
          <a:p>
            <a:fld id="{680F073E-5A8A-4328-8AFD-CD1460E8D8F4}" type="slidenum">
              <a:rPr lang="es-VE" smtClean="0"/>
              <a:t>‹Nº›</a:t>
            </a:fld>
            <a:endParaRPr lang="es-VE"/>
          </a:p>
        </p:txBody>
      </p:sp>
    </p:spTree>
    <p:extLst>
      <p:ext uri="{BB962C8B-B14F-4D97-AF65-F5344CB8AC3E}">
        <p14:creationId xmlns:p14="http://schemas.microsoft.com/office/powerpoint/2010/main" val="40806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592893F-9204-2F4B-53C7-C20423289246}"/>
              </a:ext>
            </a:extLst>
          </p:cNvPr>
          <p:cNvSpPr>
            <a:spLocks noGrp="1"/>
          </p:cNvSpPr>
          <p:nvPr>
            <p:ph type="dt" sz="half" idx="10"/>
          </p:nvPr>
        </p:nvSpPr>
        <p:spPr/>
        <p:txBody>
          <a:bodyPr/>
          <a:lstStyle/>
          <a:p>
            <a:fld id="{4AA0F9A7-D734-4ADC-96C8-68A9B15135F0}" type="datetimeFigureOut">
              <a:rPr lang="es-VE" smtClean="0"/>
              <a:t>4/2/2025</a:t>
            </a:fld>
            <a:endParaRPr lang="es-VE"/>
          </a:p>
        </p:txBody>
      </p:sp>
      <p:sp>
        <p:nvSpPr>
          <p:cNvPr id="3" name="Marcador de pie de página 2">
            <a:extLst>
              <a:ext uri="{FF2B5EF4-FFF2-40B4-BE49-F238E27FC236}">
                <a16:creationId xmlns:a16="http://schemas.microsoft.com/office/drawing/2014/main" id="{337F00AE-4CFF-27A2-BFA0-0220D85B17A9}"/>
              </a:ext>
            </a:extLst>
          </p:cNvPr>
          <p:cNvSpPr>
            <a:spLocks noGrp="1"/>
          </p:cNvSpPr>
          <p:nvPr>
            <p:ph type="ftr" sz="quarter" idx="11"/>
          </p:nvPr>
        </p:nvSpPr>
        <p:spPr/>
        <p:txBody>
          <a:bodyPr/>
          <a:lstStyle/>
          <a:p>
            <a:endParaRPr lang="es-VE"/>
          </a:p>
        </p:txBody>
      </p:sp>
      <p:sp>
        <p:nvSpPr>
          <p:cNvPr id="4" name="Marcador de número de diapositiva 3">
            <a:extLst>
              <a:ext uri="{FF2B5EF4-FFF2-40B4-BE49-F238E27FC236}">
                <a16:creationId xmlns:a16="http://schemas.microsoft.com/office/drawing/2014/main" id="{C42E7D20-7223-EDCE-6FAE-06FF694DFFCA}"/>
              </a:ext>
            </a:extLst>
          </p:cNvPr>
          <p:cNvSpPr>
            <a:spLocks noGrp="1"/>
          </p:cNvSpPr>
          <p:nvPr>
            <p:ph type="sldNum" sz="quarter" idx="12"/>
          </p:nvPr>
        </p:nvSpPr>
        <p:spPr/>
        <p:txBody>
          <a:bodyPr/>
          <a:lstStyle/>
          <a:p>
            <a:fld id="{680F073E-5A8A-4328-8AFD-CD1460E8D8F4}" type="slidenum">
              <a:rPr lang="es-VE" smtClean="0"/>
              <a:t>‹Nº›</a:t>
            </a:fld>
            <a:endParaRPr lang="es-VE"/>
          </a:p>
        </p:txBody>
      </p:sp>
    </p:spTree>
    <p:extLst>
      <p:ext uri="{BB962C8B-B14F-4D97-AF65-F5344CB8AC3E}">
        <p14:creationId xmlns:p14="http://schemas.microsoft.com/office/powerpoint/2010/main" val="278073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A039D0-089E-E2F2-A737-F0A40ADACD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F76388F0-834E-0D84-AC1B-62157B8DB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texto 3">
            <a:extLst>
              <a:ext uri="{FF2B5EF4-FFF2-40B4-BE49-F238E27FC236}">
                <a16:creationId xmlns:a16="http://schemas.microsoft.com/office/drawing/2014/main" id="{D971DF80-40E7-B348-3A43-8C4ABCF92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7CB17B-5852-9523-004E-0D1C9F1A0BFA}"/>
              </a:ext>
            </a:extLst>
          </p:cNvPr>
          <p:cNvSpPr>
            <a:spLocks noGrp="1"/>
          </p:cNvSpPr>
          <p:nvPr>
            <p:ph type="dt" sz="half" idx="10"/>
          </p:nvPr>
        </p:nvSpPr>
        <p:spPr/>
        <p:txBody>
          <a:bodyPr/>
          <a:lstStyle/>
          <a:p>
            <a:fld id="{4AA0F9A7-D734-4ADC-96C8-68A9B15135F0}" type="datetimeFigureOut">
              <a:rPr lang="es-VE" smtClean="0"/>
              <a:t>4/2/2025</a:t>
            </a:fld>
            <a:endParaRPr lang="es-VE"/>
          </a:p>
        </p:txBody>
      </p:sp>
      <p:sp>
        <p:nvSpPr>
          <p:cNvPr id="6" name="Marcador de pie de página 5">
            <a:extLst>
              <a:ext uri="{FF2B5EF4-FFF2-40B4-BE49-F238E27FC236}">
                <a16:creationId xmlns:a16="http://schemas.microsoft.com/office/drawing/2014/main" id="{F77C042B-6299-64EC-6B4D-26B7C6205AC6}"/>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C07B9538-9070-8F83-7E9B-3237E74066C0}"/>
              </a:ext>
            </a:extLst>
          </p:cNvPr>
          <p:cNvSpPr>
            <a:spLocks noGrp="1"/>
          </p:cNvSpPr>
          <p:nvPr>
            <p:ph type="sldNum" sz="quarter" idx="12"/>
          </p:nvPr>
        </p:nvSpPr>
        <p:spPr/>
        <p:txBody>
          <a:bodyPr/>
          <a:lstStyle/>
          <a:p>
            <a:fld id="{680F073E-5A8A-4328-8AFD-CD1460E8D8F4}" type="slidenum">
              <a:rPr lang="es-VE" smtClean="0"/>
              <a:t>‹Nº›</a:t>
            </a:fld>
            <a:endParaRPr lang="es-VE"/>
          </a:p>
        </p:txBody>
      </p:sp>
    </p:spTree>
    <p:extLst>
      <p:ext uri="{BB962C8B-B14F-4D97-AF65-F5344CB8AC3E}">
        <p14:creationId xmlns:p14="http://schemas.microsoft.com/office/powerpoint/2010/main" val="188777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13D64-A32E-0A97-77EB-1CE313133AC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posición de imagen 2">
            <a:extLst>
              <a:ext uri="{FF2B5EF4-FFF2-40B4-BE49-F238E27FC236}">
                <a16:creationId xmlns:a16="http://schemas.microsoft.com/office/drawing/2014/main" id="{097B6563-47D2-D22D-7A2F-D680770E1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a:extLst>
              <a:ext uri="{FF2B5EF4-FFF2-40B4-BE49-F238E27FC236}">
                <a16:creationId xmlns:a16="http://schemas.microsoft.com/office/drawing/2014/main" id="{8E5590B2-8F50-10E7-77E5-A31793359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0BAD84-5B9F-3201-3D02-34356B565B7D}"/>
              </a:ext>
            </a:extLst>
          </p:cNvPr>
          <p:cNvSpPr>
            <a:spLocks noGrp="1"/>
          </p:cNvSpPr>
          <p:nvPr>
            <p:ph type="dt" sz="half" idx="10"/>
          </p:nvPr>
        </p:nvSpPr>
        <p:spPr/>
        <p:txBody>
          <a:bodyPr/>
          <a:lstStyle/>
          <a:p>
            <a:fld id="{4AA0F9A7-D734-4ADC-96C8-68A9B15135F0}" type="datetimeFigureOut">
              <a:rPr lang="es-VE" smtClean="0"/>
              <a:t>4/2/2025</a:t>
            </a:fld>
            <a:endParaRPr lang="es-VE"/>
          </a:p>
        </p:txBody>
      </p:sp>
      <p:sp>
        <p:nvSpPr>
          <p:cNvPr id="6" name="Marcador de pie de página 5">
            <a:extLst>
              <a:ext uri="{FF2B5EF4-FFF2-40B4-BE49-F238E27FC236}">
                <a16:creationId xmlns:a16="http://schemas.microsoft.com/office/drawing/2014/main" id="{885BBC9A-8BDE-51A1-A955-9C92A6E3BE39}"/>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7F99C994-CA84-922A-66F7-420CC0E970DC}"/>
              </a:ext>
            </a:extLst>
          </p:cNvPr>
          <p:cNvSpPr>
            <a:spLocks noGrp="1"/>
          </p:cNvSpPr>
          <p:nvPr>
            <p:ph type="sldNum" sz="quarter" idx="12"/>
          </p:nvPr>
        </p:nvSpPr>
        <p:spPr/>
        <p:txBody>
          <a:bodyPr/>
          <a:lstStyle/>
          <a:p>
            <a:fld id="{680F073E-5A8A-4328-8AFD-CD1460E8D8F4}" type="slidenum">
              <a:rPr lang="es-VE" smtClean="0"/>
              <a:t>‹Nº›</a:t>
            </a:fld>
            <a:endParaRPr lang="es-VE"/>
          </a:p>
        </p:txBody>
      </p:sp>
    </p:spTree>
    <p:extLst>
      <p:ext uri="{BB962C8B-B14F-4D97-AF65-F5344CB8AC3E}">
        <p14:creationId xmlns:p14="http://schemas.microsoft.com/office/powerpoint/2010/main" val="339956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CD258B8-1CA6-0B0B-17B1-02D64F959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95362727-F503-472A-E4EE-058C150D08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EFDB680B-E8EE-35D3-F396-536ABE824E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0F9A7-D734-4ADC-96C8-68A9B15135F0}" type="datetimeFigureOut">
              <a:rPr lang="es-VE" smtClean="0"/>
              <a:t>4/2/2025</a:t>
            </a:fld>
            <a:endParaRPr lang="es-VE"/>
          </a:p>
        </p:txBody>
      </p:sp>
      <p:sp>
        <p:nvSpPr>
          <p:cNvPr id="5" name="Marcador de pie de página 4">
            <a:extLst>
              <a:ext uri="{FF2B5EF4-FFF2-40B4-BE49-F238E27FC236}">
                <a16:creationId xmlns:a16="http://schemas.microsoft.com/office/drawing/2014/main" id="{763F917E-3EF8-516B-F802-04CC2D4FF2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a:extLst>
              <a:ext uri="{FF2B5EF4-FFF2-40B4-BE49-F238E27FC236}">
                <a16:creationId xmlns:a16="http://schemas.microsoft.com/office/drawing/2014/main" id="{B49CF8D9-81A0-1E4C-7B6E-4BB8507922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F073E-5A8A-4328-8AFD-CD1460E8D8F4}" type="slidenum">
              <a:rPr lang="es-VE" smtClean="0"/>
              <a:t>‹Nº›</a:t>
            </a:fld>
            <a:endParaRPr lang="es-VE"/>
          </a:p>
        </p:txBody>
      </p:sp>
    </p:spTree>
    <p:extLst>
      <p:ext uri="{BB962C8B-B14F-4D97-AF65-F5344CB8AC3E}">
        <p14:creationId xmlns:p14="http://schemas.microsoft.com/office/powerpoint/2010/main" val="3926396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t="-9000" b="-9000"/>
          </a:stretch>
        </a:blipFill>
        <a:effectLst/>
      </p:bgPr>
    </p:bg>
    <p:spTree>
      <p:nvGrpSpPr>
        <p:cNvPr id="1" name=""/>
        <p:cNvGrpSpPr/>
        <p:nvPr/>
      </p:nvGrpSpPr>
      <p:grpSpPr>
        <a:xfrm>
          <a:off x="0" y="0"/>
          <a:ext cx="0" cy="0"/>
          <a:chOff x="0" y="0"/>
          <a:chExt cx="0" cy="0"/>
        </a:xfrm>
      </p:grpSpPr>
      <p:pic>
        <p:nvPicPr>
          <p:cNvPr id="11" name="3 Imagen">
            <a:extLst>
              <a:ext uri="{FF2B5EF4-FFF2-40B4-BE49-F238E27FC236}">
                <a16:creationId xmlns:a16="http://schemas.microsoft.com/office/drawing/2014/main" id="{C1E1B646-55A9-4FCB-ED4A-76D330CCD217}"/>
              </a:ext>
            </a:extLst>
          </p:cNvPr>
          <p:cNvPicPr/>
          <p:nvPr/>
        </p:nvPicPr>
        <p:blipFill>
          <a:blip r:embed="rId3">
            <a:extLst>
              <a:ext uri="{28A0092B-C50C-407E-A947-70E740481C1C}">
                <a14:useLocalDpi xmlns:a14="http://schemas.microsoft.com/office/drawing/2010/main" val="0"/>
              </a:ext>
            </a:extLst>
          </a:blip>
          <a:stretch>
            <a:fillRect/>
          </a:stretch>
        </p:blipFill>
        <p:spPr>
          <a:xfrm>
            <a:off x="357052" y="147447"/>
            <a:ext cx="1473460" cy="1212120"/>
          </a:xfrm>
          <a:prstGeom prst="rect">
            <a:avLst/>
          </a:prstGeom>
        </p:spPr>
      </p:pic>
      <p:sp>
        <p:nvSpPr>
          <p:cNvPr id="12" name="1 Título">
            <a:extLst>
              <a:ext uri="{FF2B5EF4-FFF2-40B4-BE49-F238E27FC236}">
                <a16:creationId xmlns:a16="http://schemas.microsoft.com/office/drawing/2014/main" id="{03EDDE56-69AA-3026-E081-716C533EADC9}"/>
              </a:ext>
            </a:extLst>
          </p:cNvPr>
          <p:cNvSpPr>
            <a:spLocks noGrp="1"/>
          </p:cNvSpPr>
          <p:nvPr/>
        </p:nvSpPr>
        <p:spPr>
          <a:xfrm>
            <a:off x="2101788" y="3182577"/>
            <a:ext cx="7988424" cy="763444"/>
          </a:xfrm>
          <a:prstGeom prst="rect">
            <a:avLst/>
          </a:prstGeom>
          <a:effectLst/>
        </p:spPr>
        <p:txBody>
          <a:bodyPr vert="horz" lIns="91440" tIns="45720" rIns="91440" bIns="45720" rtlCol="0" anchor="b">
            <a:noAutofit/>
            <a:scene3d>
              <a:camera prst="orthographicFront"/>
              <a:lightRig rig="freezing" dir="t">
                <a:rot lat="0" lon="0" rev="5640000"/>
              </a:lightRig>
            </a:scene3d>
            <a:sp3d prstMaterial="flat">
              <a:bevelT w="38100" h="38100"/>
              <a:contourClr>
                <a:schemeClr val="tx2"/>
              </a:contourClr>
            </a:sp3d>
          </a:bodyPr>
          <a:lstStyle>
            <a:lvl1pPr algn="ctr" defTabSz="914400" rtl="0" eaLnBrk="1" latinLnBrk="0" hangingPunct="1">
              <a:spcBef>
                <a:spcPct val="0"/>
              </a:spcBef>
              <a:buNone/>
              <a:defRPr sz="5400" kern="1200">
                <a:ln w="3175">
                  <a:solidFill>
                    <a:schemeClr val="tx1">
                      <a:alpha val="65000"/>
                    </a:schemeClr>
                  </a:solidFill>
                </a:ln>
                <a:solidFill>
                  <a:schemeClr val="tx1"/>
                </a:solidFill>
                <a:effectLst>
                  <a:outerShdw blurRad="25400" dist="12700" dir="14220000" rotWithShape="0">
                    <a:prstClr val="black">
                      <a:alpha val="50000"/>
                    </a:prst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3600" dirty="0">
                <a:solidFill>
                  <a:srgbClr val="FF0000"/>
                </a:solidFill>
                <a:effectLst>
                  <a:glow rad="228600">
                    <a:schemeClr val="accent3">
                      <a:satMod val="175000"/>
                      <a:alpha val="40000"/>
                    </a:schemeClr>
                  </a:glow>
                  <a:outerShdw blurRad="38100" dist="38100" dir="2700000" algn="tl">
                    <a:srgbClr val="000000">
                      <a:alpha val="43137"/>
                    </a:srgbClr>
                  </a:outerShdw>
                </a:effectLst>
                <a:latin typeface="Aharoni" pitchFamily="2" charset="-79"/>
                <a:cs typeface="Aharoni" pitchFamily="2" charset="-79"/>
              </a:rPr>
              <a:t>CONTROL Y EVALUACION DE LA CONTAMINACION DEL AGUA</a:t>
            </a:r>
          </a:p>
        </p:txBody>
      </p:sp>
      <p:sp>
        <p:nvSpPr>
          <p:cNvPr id="13" name="2 Subtítulo">
            <a:extLst>
              <a:ext uri="{FF2B5EF4-FFF2-40B4-BE49-F238E27FC236}">
                <a16:creationId xmlns:a16="http://schemas.microsoft.com/office/drawing/2014/main" id="{032EB754-0957-311A-50C8-847FBE2340B6}"/>
              </a:ext>
            </a:extLst>
          </p:cNvPr>
          <p:cNvSpPr>
            <a:spLocks noGrp="1"/>
          </p:cNvSpPr>
          <p:nvPr/>
        </p:nvSpPr>
        <p:spPr>
          <a:xfrm>
            <a:off x="357052" y="4594940"/>
            <a:ext cx="2376264" cy="936103"/>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algn="ctr"/>
            <a:r>
              <a:rPr lang="es-VE" sz="1800" dirty="0">
                <a:latin typeface="Arial" pitchFamily="34" charset="0"/>
                <a:cs typeface="Arial" pitchFamily="34" charset="0"/>
              </a:rPr>
              <a:t>Docente:           Arlenis Crespo</a:t>
            </a:r>
          </a:p>
        </p:txBody>
      </p:sp>
      <p:sp>
        <p:nvSpPr>
          <p:cNvPr id="14" name="7 CuadroTexto">
            <a:extLst>
              <a:ext uri="{FF2B5EF4-FFF2-40B4-BE49-F238E27FC236}">
                <a16:creationId xmlns:a16="http://schemas.microsoft.com/office/drawing/2014/main" id="{2BFB2E5C-3BA0-6A8B-F587-6F1FCEC749E3}"/>
              </a:ext>
            </a:extLst>
          </p:cNvPr>
          <p:cNvSpPr txBox="1"/>
          <p:nvPr/>
        </p:nvSpPr>
        <p:spPr>
          <a:xfrm>
            <a:off x="8830072" y="4470318"/>
            <a:ext cx="2520280" cy="9233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VE" dirty="0">
                <a:latin typeface="Arial" pitchFamily="34" charset="0"/>
                <a:cs typeface="Arial" pitchFamily="34" charset="0"/>
              </a:rPr>
              <a:t>Autor:</a:t>
            </a:r>
          </a:p>
          <a:p>
            <a:pPr algn="ctr"/>
            <a:r>
              <a:rPr lang="es-VE" dirty="0">
                <a:latin typeface="Arial" pitchFamily="34" charset="0"/>
                <a:cs typeface="Arial" pitchFamily="34" charset="0"/>
              </a:rPr>
              <a:t>Jesús Luces </a:t>
            </a:r>
          </a:p>
          <a:p>
            <a:pPr algn="ctr"/>
            <a:r>
              <a:rPr lang="es-VE" dirty="0">
                <a:latin typeface="Arial" pitchFamily="34" charset="0"/>
                <a:cs typeface="Arial" pitchFamily="34" charset="0"/>
              </a:rPr>
              <a:t>V_30.292.938</a:t>
            </a:r>
          </a:p>
        </p:txBody>
      </p:sp>
      <p:sp>
        <p:nvSpPr>
          <p:cNvPr id="15" name="8 CuadroTexto">
            <a:extLst>
              <a:ext uri="{FF2B5EF4-FFF2-40B4-BE49-F238E27FC236}">
                <a16:creationId xmlns:a16="http://schemas.microsoft.com/office/drawing/2014/main" id="{2BAFA363-1336-202C-F9E7-D169C3F5A48D}"/>
              </a:ext>
            </a:extLst>
          </p:cNvPr>
          <p:cNvSpPr txBox="1"/>
          <p:nvPr/>
        </p:nvSpPr>
        <p:spPr>
          <a:xfrm>
            <a:off x="3487914" y="5959492"/>
            <a:ext cx="4459554" cy="369332"/>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VE" b="1" dirty="0">
                <a:latin typeface="Arial" pitchFamily="34" charset="0"/>
                <a:cs typeface="Arial" pitchFamily="34" charset="0"/>
              </a:rPr>
              <a:t>PUERTO ORDAZ - FEBRERO DEL 2025</a:t>
            </a:r>
          </a:p>
        </p:txBody>
      </p:sp>
      <p:sp>
        <p:nvSpPr>
          <p:cNvPr id="17" name="CuadroTexto 16">
            <a:extLst>
              <a:ext uri="{FF2B5EF4-FFF2-40B4-BE49-F238E27FC236}">
                <a16:creationId xmlns:a16="http://schemas.microsoft.com/office/drawing/2014/main" id="{9AF9D698-5135-5011-A7B8-7711205BB0EA}"/>
              </a:ext>
            </a:extLst>
          </p:cNvPr>
          <p:cNvSpPr txBox="1"/>
          <p:nvPr/>
        </p:nvSpPr>
        <p:spPr>
          <a:xfrm>
            <a:off x="2469951" y="147447"/>
            <a:ext cx="8880401" cy="1785104"/>
          </a:xfrm>
          <a:prstGeom prst="rect">
            <a:avLst/>
          </a:prstGeom>
          <a:noFill/>
        </p:spPr>
        <p:txBody>
          <a:bodyPr wrap="square">
            <a:spAutoFit/>
          </a:bodyPr>
          <a:lstStyle/>
          <a:p>
            <a:pPr algn="ctr"/>
            <a:r>
              <a:rPr lang="es-VE" sz="2200" b="1" dirty="0">
                <a:ln w="9525">
                  <a:solidFill>
                    <a:schemeClr val="tx1"/>
                  </a:solidFill>
                  <a:prstDash val="solid"/>
                </a:ln>
                <a:solidFill>
                  <a:schemeClr val="bg1"/>
                </a:solidFill>
                <a:latin typeface="Arial" panose="020B0604020202020204" pitchFamily="34" charset="0"/>
                <a:ea typeface="MS Mincho" panose="02020609040205080304" pitchFamily="49" charset="-128"/>
                <a:cs typeface="Times New Roman" panose="02020603050405020304" pitchFamily="18" charset="0"/>
              </a:rPr>
              <a:t>UNIVERSIDAD NACIONAL EXPERIMENTAL DE GUAYANA</a:t>
            </a:r>
            <a:br>
              <a:rPr lang="es-VE" sz="2200" b="1" dirty="0">
                <a:ln w="9525">
                  <a:solidFill>
                    <a:schemeClr val="tx1"/>
                  </a:solidFill>
                  <a:prstDash val="solid"/>
                </a:ln>
                <a:solidFill>
                  <a:schemeClr val="bg1"/>
                </a:solidFill>
                <a:latin typeface="Calibri" panose="020F0502020204030204" pitchFamily="34" charset="0"/>
                <a:ea typeface="MS Mincho" panose="02020609040205080304" pitchFamily="49" charset="-128"/>
                <a:cs typeface="Times New Roman" panose="02020603050405020304" pitchFamily="18" charset="0"/>
              </a:rPr>
            </a:br>
            <a:r>
              <a:rPr lang="es-VE" sz="2200" b="1" dirty="0">
                <a:ln w="9525">
                  <a:solidFill>
                    <a:schemeClr val="tx1"/>
                  </a:solidFill>
                  <a:prstDash val="solid"/>
                </a:ln>
                <a:solidFill>
                  <a:schemeClr val="bg1"/>
                </a:solidFill>
                <a:latin typeface="Arial" panose="020B0604020202020204" pitchFamily="34" charset="0"/>
                <a:ea typeface="MS Mincho" panose="02020609040205080304" pitchFamily="49" charset="-128"/>
                <a:cs typeface="Times New Roman" panose="02020603050405020304" pitchFamily="18" charset="0"/>
              </a:rPr>
              <a:t>VICERECTORADO ACADEMICO</a:t>
            </a:r>
            <a:br>
              <a:rPr lang="es-VE" sz="2200" b="1" dirty="0">
                <a:ln w="9525">
                  <a:solidFill>
                    <a:schemeClr val="tx1"/>
                  </a:solidFill>
                  <a:prstDash val="solid"/>
                </a:ln>
                <a:solidFill>
                  <a:schemeClr val="bg1"/>
                </a:solidFill>
                <a:latin typeface="Calibri" panose="020F0502020204030204" pitchFamily="34" charset="0"/>
                <a:ea typeface="MS Mincho" panose="02020609040205080304" pitchFamily="49" charset="-128"/>
                <a:cs typeface="Times New Roman" panose="02020603050405020304" pitchFamily="18" charset="0"/>
              </a:rPr>
            </a:br>
            <a:r>
              <a:rPr lang="es-VE" sz="2200" b="1" dirty="0">
                <a:ln w="9525">
                  <a:solidFill>
                    <a:schemeClr val="tx1"/>
                  </a:solidFill>
                  <a:prstDash val="solid"/>
                </a:ln>
                <a:solidFill>
                  <a:schemeClr val="bg1"/>
                </a:solidFill>
                <a:latin typeface="Arial" panose="020B0604020202020204" pitchFamily="34" charset="0"/>
                <a:ea typeface="MS Mincho" panose="02020609040205080304" pitchFamily="49" charset="-128"/>
                <a:cs typeface="Times New Roman" panose="02020603050405020304" pitchFamily="18" charset="0"/>
              </a:rPr>
              <a:t>COORDINACION GENERAL DE PREGRADO</a:t>
            </a:r>
            <a:br>
              <a:rPr lang="es-VE" sz="2200" b="1" dirty="0">
                <a:ln w="9525">
                  <a:solidFill>
                    <a:schemeClr val="tx1"/>
                  </a:solidFill>
                  <a:prstDash val="solid"/>
                </a:ln>
                <a:solidFill>
                  <a:schemeClr val="bg1"/>
                </a:solidFill>
                <a:latin typeface="Calibri" panose="020F0502020204030204" pitchFamily="34" charset="0"/>
                <a:ea typeface="MS Mincho" panose="02020609040205080304" pitchFamily="49" charset="-128"/>
                <a:cs typeface="Times New Roman" panose="02020603050405020304" pitchFamily="18" charset="0"/>
              </a:rPr>
            </a:br>
            <a:r>
              <a:rPr lang="es-VE" sz="2200" b="1" dirty="0">
                <a:ln w="9525">
                  <a:solidFill>
                    <a:schemeClr val="tx1"/>
                  </a:solidFill>
                  <a:prstDash val="solid"/>
                </a:ln>
                <a:solidFill>
                  <a:schemeClr val="bg1"/>
                </a:solidFill>
                <a:latin typeface="Arial" panose="020B0604020202020204" pitchFamily="34" charset="0"/>
                <a:ea typeface="MS Mincho" panose="02020609040205080304" pitchFamily="49" charset="-128"/>
                <a:cs typeface="Times New Roman" panose="02020603050405020304" pitchFamily="18" charset="0"/>
              </a:rPr>
              <a:t>INGENIERIA INDUSTRIAL</a:t>
            </a:r>
            <a:br>
              <a:rPr lang="es-VE" sz="2200" b="1" dirty="0">
                <a:ln w="9525">
                  <a:solidFill>
                    <a:schemeClr val="tx1"/>
                  </a:solidFill>
                  <a:prstDash val="solid"/>
                </a:ln>
                <a:solidFill>
                  <a:schemeClr val="bg1"/>
                </a:solidFill>
                <a:latin typeface="Calibri" panose="020F0502020204030204" pitchFamily="34" charset="0"/>
                <a:ea typeface="MS Mincho" panose="02020609040205080304" pitchFamily="49" charset="-128"/>
                <a:cs typeface="Times New Roman" panose="02020603050405020304" pitchFamily="18" charset="0"/>
              </a:rPr>
            </a:br>
            <a:r>
              <a:rPr lang="es-VE" sz="2200" b="1" dirty="0">
                <a:ln w="9525">
                  <a:solidFill>
                    <a:schemeClr val="tx1"/>
                  </a:solidFill>
                  <a:prstDash val="solid"/>
                </a:ln>
                <a:solidFill>
                  <a:schemeClr val="bg1"/>
                </a:solidFill>
                <a:latin typeface="Arial" panose="020B0604020202020204" pitchFamily="34" charset="0"/>
                <a:ea typeface="MS Mincho" panose="02020609040205080304" pitchFamily="49" charset="-128"/>
                <a:cs typeface="Times New Roman" panose="02020603050405020304" pitchFamily="18" charset="0"/>
              </a:rPr>
              <a:t>ING. DEL AMBIENTE SECCION 1</a:t>
            </a:r>
            <a:endParaRPr lang="es-VE" sz="2200" dirty="0"/>
          </a:p>
        </p:txBody>
      </p:sp>
    </p:spTree>
    <p:extLst>
      <p:ext uri="{BB962C8B-B14F-4D97-AF65-F5344CB8AC3E}">
        <p14:creationId xmlns:p14="http://schemas.microsoft.com/office/powerpoint/2010/main" val="2369168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F364AD-C032-3090-E0AB-3A4C29EA24B6}"/>
              </a:ext>
            </a:extLst>
          </p:cNvPr>
          <p:cNvSpPr txBox="1"/>
          <p:nvPr/>
        </p:nvSpPr>
        <p:spPr>
          <a:xfrm>
            <a:off x="3360057" y="159657"/>
            <a:ext cx="5471886" cy="369332"/>
          </a:xfrm>
          <a:prstGeom prst="rect">
            <a:avLst/>
          </a:prstGeom>
          <a:noFill/>
        </p:spPr>
        <p:txBody>
          <a:bodyPr wrap="square" rtlCol="0">
            <a:spAutoFit/>
          </a:bodyPr>
          <a:lstStyle/>
          <a:p>
            <a:pPr algn="ctr"/>
            <a:r>
              <a:rPr lang="es-ES" dirty="0">
                <a:latin typeface="Arial Black" panose="020B0A04020102020204" pitchFamily="34" charset="0"/>
              </a:rPr>
              <a:t>Grafica del experimento 1</a:t>
            </a:r>
            <a:endParaRPr lang="es-VE" dirty="0">
              <a:latin typeface="Arial Black" panose="020B0A04020102020204" pitchFamily="34" charset="0"/>
            </a:endParaRPr>
          </a:p>
        </p:txBody>
      </p:sp>
      <p:graphicFrame>
        <p:nvGraphicFramePr>
          <p:cNvPr id="13" name="Gráfico 12">
            <a:extLst>
              <a:ext uri="{FF2B5EF4-FFF2-40B4-BE49-F238E27FC236}">
                <a16:creationId xmlns:a16="http://schemas.microsoft.com/office/drawing/2014/main" id="{07EDDCB0-C867-02F2-B3A3-BC5D4818C504}"/>
              </a:ext>
            </a:extLst>
          </p:cNvPr>
          <p:cNvGraphicFramePr/>
          <p:nvPr>
            <p:extLst>
              <p:ext uri="{D42A27DB-BD31-4B8C-83A1-F6EECF244321}">
                <p14:modId xmlns:p14="http://schemas.microsoft.com/office/powerpoint/2010/main" val="2087323869"/>
              </p:ext>
            </p:extLst>
          </p:nvPr>
        </p:nvGraphicFramePr>
        <p:xfrm>
          <a:off x="711200" y="719666"/>
          <a:ext cx="107823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352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325443F-1723-E770-160B-FE08785A33D6}"/>
              </a:ext>
            </a:extLst>
          </p:cNvPr>
          <p:cNvSpPr>
            <a:spLocks noGrp="1"/>
          </p:cNvSpPr>
          <p:nvPr>
            <p:ph type="title"/>
          </p:nvPr>
        </p:nvSpPr>
        <p:spPr>
          <a:xfrm>
            <a:off x="785813" y="-403763"/>
            <a:ext cx="10515600" cy="1325563"/>
          </a:xfrm>
        </p:spPr>
        <p:txBody>
          <a:bodyPr>
            <a:normAutofit/>
          </a:bodyPr>
          <a:lstStyle/>
          <a:p>
            <a:pPr algn="ctr"/>
            <a:r>
              <a:rPr lang="es-ES" sz="2000" dirty="0">
                <a:latin typeface="Arial Black" panose="020B0A04020102020204" pitchFamily="34" charset="0"/>
              </a:rPr>
              <a:t>Observaciones y Conclusiones del experimento 1</a:t>
            </a:r>
            <a:endParaRPr lang="es-VE" sz="2000" dirty="0">
              <a:latin typeface="Arial Black" panose="020B0A04020102020204" pitchFamily="34" charset="0"/>
            </a:endParaRPr>
          </a:p>
        </p:txBody>
      </p:sp>
      <p:sp>
        <p:nvSpPr>
          <p:cNvPr id="6" name="CuadroTexto 5">
            <a:extLst>
              <a:ext uri="{FF2B5EF4-FFF2-40B4-BE49-F238E27FC236}">
                <a16:creationId xmlns:a16="http://schemas.microsoft.com/office/drawing/2014/main" id="{94D15882-1DD3-C103-8FC4-7D62F40A5854}"/>
              </a:ext>
            </a:extLst>
          </p:cNvPr>
          <p:cNvSpPr txBox="1"/>
          <p:nvPr/>
        </p:nvSpPr>
        <p:spPr>
          <a:xfrm>
            <a:off x="534572" y="524346"/>
            <a:ext cx="11657428" cy="6186309"/>
          </a:xfrm>
          <a:prstGeom prst="rect">
            <a:avLst/>
          </a:prstGeom>
          <a:noFill/>
        </p:spPr>
        <p:txBody>
          <a:bodyPr wrap="square">
            <a:spAutoFit/>
          </a:bodyPr>
          <a:lstStyle/>
          <a:p>
            <a:r>
              <a:rPr lang="es-ES" dirty="0">
                <a:highlight>
                  <a:srgbClr val="FFFF00"/>
                </a:highlight>
                <a:latin typeface="Arial Black" panose="020B0A04020102020204" pitchFamily="34" charset="0"/>
                <a:cs typeface="Arial" panose="020B0604020202020204" pitchFamily="34" charset="0"/>
              </a:rPr>
              <a:t>-Se utilizaron coladores de diferentes tamaños y materiales, incluyendo coladores de plástico, tela y papel. Cada uno mostró una eficacia variable en la retención de sólidos.</a:t>
            </a:r>
          </a:p>
          <a:p>
            <a:r>
              <a:rPr lang="es-ES" dirty="0">
                <a:highlight>
                  <a:srgbClr val="FFFF00"/>
                </a:highlight>
                <a:latin typeface="Arial Black" panose="020B0A04020102020204" pitchFamily="34" charset="0"/>
                <a:cs typeface="Arial" panose="020B0604020202020204" pitchFamily="34" charset="0"/>
              </a:rPr>
              <a:t>-El filtro de papel mostró ser el más efectivo en la retención de sólidos, aunque también tuvo un tiempo de filtrado más prolongado.</a:t>
            </a:r>
          </a:p>
          <a:p>
            <a:r>
              <a:rPr lang="es-ES" dirty="0">
                <a:highlight>
                  <a:srgbClr val="FFFF00"/>
                </a:highlight>
                <a:latin typeface="Arial Black" panose="020B0A04020102020204" pitchFamily="34" charset="0"/>
                <a:cs typeface="Arial" panose="020B0604020202020204" pitchFamily="34" charset="0"/>
              </a:rPr>
              <a:t>-Se observó una variación en el peso de los residuos retenidos por cada colador, lo que indica la capacidad de cada tipo de colador para eliminar partículas sólidas del agua residual.</a:t>
            </a:r>
          </a:p>
          <a:p>
            <a:r>
              <a:rPr lang="es-ES" dirty="0">
                <a:highlight>
                  <a:srgbClr val="FFFF00"/>
                </a:highlight>
                <a:latin typeface="Arial Black" panose="020B0A04020102020204" pitchFamily="34" charset="0"/>
                <a:cs typeface="Arial" panose="020B0604020202020204" pitchFamily="34" charset="0"/>
              </a:rPr>
              <a:t>-Condición del Agua Filtrada: Aunque el agua filtrada mostraba menos partículas sólidas visibles, aún presentaba una coloración marrón y olor, indicando que no se logró una purificación completa.</a:t>
            </a:r>
          </a:p>
          <a:p>
            <a:endParaRPr lang="es-ES" dirty="0">
              <a:highlight>
                <a:srgbClr val="FFFF00"/>
              </a:highlight>
              <a:latin typeface="Arial Black" panose="020B0A04020102020204" pitchFamily="34" charset="0"/>
              <a:cs typeface="Arial" panose="020B0604020202020204" pitchFamily="34" charset="0"/>
            </a:endParaRPr>
          </a:p>
          <a:p>
            <a:r>
              <a:rPr lang="es-ES" dirty="0">
                <a:highlight>
                  <a:srgbClr val="FFFF00"/>
                </a:highlight>
                <a:latin typeface="Arial Black" panose="020B0A04020102020204" pitchFamily="34" charset="0"/>
                <a:cs typeface="Arial" panose="020B0604020202020204" pitchFamily="34" charset="0"/>
              </a:rPr>
              <a:t>La eficiencia de los coladores varía significativamente. Los coladores de papel y tela son más efectivos en comparación con los de plástico. El tiempo necesario para filtrar el agua aumenta con la efectividad del filtro. Los filtros más efectivos (papel y tela) requieren más tiempo para procesar la misma cantidad de agua.</a:t>
            </a:r>
          </a:p>
          <a:p>
            <a:endParaRPr lang="es-ES" dirty="0">
              <a:highlight>
                <a:srgbClr val="FFFF00"/>
              </a:highlight>
              <a:latin typeface="Arial Black" panose="020B0A04020102020204" pitchFamily="34" charset="0"/>
              <a:cs typeface="Arial" panose="020B0604020202020204" pitchFamily="34" charset="0"/>
            </a:endParaRPr>
          </a:p>
          <a:p>
            <a:r>
              <a:rPr lang="es-ES" dirty="0">
                <a:highlight>
                  <a:srgbClr val="FFFF00"/>
                </a:highlight>
                <a:latin typeface="Arial Black" panose="020B0A04020102020204" pitchFamily="34" charset="0"/>
                <a:cs typeface="Arial" panose="020B0604020202020204" pitchFamily="34" charset="0"/>
              </a:rPr>
              <a:t>A pesar del uso de múltiples coladores, algunos contaminantes, especialmente aquellos disueltos, permanecieron en el agua, indicando la necesidad de un tratamiento más avanzado para lograr agua completamente purificada.</a:t>
            </a:r>
          </a:p>
          <a:p>
            <a:r>
              <a:rPr lang="es-ES" dirty="0">
                <a:highlight>
                  <a:srgbClr val="FFFF00"/>
                </a:highlight>
                <a:latin typeface="Arial Black" panose="020B0A04020102020204" pitchFamily="34" charset="0"/>
                <a:cs typeface="Arial" panose="020B0604020202020204" pitchFamily="34" charset="0"/>
              </a:rPr>
              <a:t>Para aplicaciones donde se requiere un alto grado de pureza, como el consumo humano, sería necesario combinar estos métodos con otros procesos de purificación más avanzados.</a:t>
            </a:r>
          </a:p>
        </p:txBody>
      </p:sp>
    </p:spTree>
    <p:extLst>
      <p:ext uri="{BB962C8B-B14F-4D97-AF65-F5344CB8AC3E}">
        <p14:creationId xmlns:p14="http://schemas.microsoft.com/office/powerpoint/2010/main" val="284441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CuadroTexto">
            <a:extLst>
              <a:ext uri="{FF2B5EF4-FFF2-40B4-BE49-F238E27FC236}">
                <a16:creationId xmlns:a16="http://schemas.microsoft.com/office/drawing/2014/main" id="{D2C1AEFE-B96F-4130-4850-99D1318F01A9}"/>
              </a:ext>
            </a:extLst>
          </p:cNvPr>
          <p:cNvSpPr txBox="1"/>
          <p:nvPr/>
        </p:nvSpPr>
        <p:spPr>
          <a:xfrm>
            <a:off x="385302" y="231503"/>
            <a:ext cx="11421396" cy="52322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VE" sz="2800" b="1" spc="50" dirty="0">
                <a:ln w="11430"/>
                <a:solidFill>
                  <a:schemeClr val="accent1"/>
                </a:solidFill>
                <a:effectLst>
                  <a:outerShdw blurRad="38100" dist="38100" dir="2700000" algn="tl">
                    <a:srgbClr val="000000">
                      <a:alpha val="43137"/>
                    </a:srgbClr>
                  </a:outerShdw>
                </a:effectLst>
                <a:latin typeface="Arial Black" panose="020B0A04020102020204" pitchFamily="34" charset="0"/>
              </a:rPr>
              <a:t>Experimento 2: Medición de la calidad del agua potable</a:t>
            </a:r>
          </a:p>
        </p:txBody>
      </p:sp>
      <p:sp>
        <p:nvSpPr>
          <p:cNvPr id="10" name="CuadroTexto 9">
            <a:extLst>
              <a:ext uri="{FF2B5EF4-FFF2-40B4-BE49-F238E27FC236}">
                <a16:creationId xmlns:a16="http://schemas.microsoft.com/office/drawing/2014/main" id="{45B2B4C7-0EB8-E706-AD87-4647371CEA38}"/>
              </a:ext>
            </a:extLst>
          </p:cNvPr>
          <p:cNvSpPr txBox="1"/>
          <p:nvPr/>
        </p:nvSpPr>
        <p:spPr>
          <a:xfrm>
            <a:off x="489347" y="957174"/>
            <a:ext cx="11212115" cy="1477328"/>
          </a:xfrm>
          <a:prstGeom prst="rect">
            <a:avLst/>
          </a:prstGeom>
          <a:noFill/>
        </p:spPr>
        <p:txBody>
          <a:bodyPr wrap="square">
            <a:spAutoFit/>
          </a:bodyPr>
          <a:lstStyle/>
          <a:p>
            <a:r>
              <a:rPr lang="es-VE" dirty="0">
                <a:latin typeface="Arial Black" panose="020B0A04020102020204" pitchFamily="34" charset="0"/>
              </a:rPr>
              <a:t>La contaminación del agua es un problema que viene desde el origen de la humanidad. Este experimento consistió en la realización de un filtro, para medir la calidad del agua. </a:t>
            </a:r>
            <a:r>
              <a:rPr lang="es-ES" dirty="0">
                <a:latin typeface="Arial Black" panose="020B0A04020102020204" pitchFamily="34" charset="0"/>
              </a:rPr>
              <a:t>Los filtros de agua eliminan impurezas y contaminantes presentes en el agua del grifo, como cloro, sedimentos y químicos. Esto garantiza que el agua que consumes en casa sea más segura y saludable para ti y tu familia. </a:t>
            </a:r>
            <a:endParaRPr lang="es-VE" dirty="0">
              <a:latin typeface="Arial Black" panose="020B0A04020102020204" pitchFamily="34" charset="0"/>
            </a:endParaRPr>
          </a:p>
        </p:txBody>
      </p:sp>
      <p:sp>
        <p:nvSpPr>
          <p:cNvPr id="12" name="CuadroTexto 11">
            <a:extLst>
              <a:ext uri="{FF2B5EF4-FFF2-40B4-BE49-F238E27FC236}">
                <a16:creationId xmlns:a16="http://schemas.microsoft.com/office/drawing/2014/main" id="{E1DD0135-6DBE-13D7-271B-4962CD816CE9}"/>
              </a:ext>
            </a:extLst>
          </p:cNvPr>
          <p:cNvSpPr txBox="1"/>
          <p:nvPr/>
        </p:nvSpPr>
        <p:spPr>
          <a:xfrm>
            <a:off x="489347" y="2877053"/>
            <a:ext cx="6093618" cy="2246769"/>
          </a:xfrm>
          <a:prstGeom prst="rect">
            <a:avLst/>
          </a:prstGeom>
          <a:noFill/>
        </p:spPr>
        <p:txBody>
          <a:bodyPr wrap="square">
            <a:spAutoFit/>
          </a:bodyPr>
          <a:lstStyle/>
          <a:p>
            <a:pPr algn="l"/>
            <a:r>
              <a:rPr lang="es-VE" sz="2000" b="1" i="0" dirty="0">
                <a:effectLst>
                  <a:outerShdw blurRad="38100" dist="38100" dir="2700000" algn="tl">
                    <a:srgbClr val="000000">
                      <a:alpha val="43137"/>
                    </a:srgbClr>
                  </a:outerShdw>
                </a:effectLst>
                <a:highlight>
                  <a:srgbClr val="FFFF00"/>
                </a:highlight>
                <a:latin typeface="Arial Black" panose="020B0A04020102020204" pitchFamily="34" charset="0"/>
              </a:rPr>
              <a:t>Materiales a utilizar:</a:t>
            </a:r>
          </a:p>
          <a:p>
            <a:pPr algn="l"/>
            <a:r>
              <a:rPr lang="es-VE" sz="2000" b="1" i="0" dirty="0">
                <a:effectLst>
                  <a:outerShdw blurRad="38100" dist="38100" dir="2700000" algn="tl">
                    <a:srgbClr val="000000">
                      <a:alpha val="43137"/>
                    </a:srgbClr>
                  </a:outerShdw>
                </a:effectLst>
                <a:highlight>
                  <a:srgbClr val="FFFF00"/>
                </a:highlight>
                <a:latin typeface="Arial Black" panose="020B0A04020102020204" pitchFamily="34" charset="0"/>
              </a:rPr>
              <a:t>• Tela de franela blanca limpia </a:t>
            </a:r>
          </a:p>
          <a:p>
            <a:pPr algn="l"/>
            <a:r>
              <a:rPr lang="es-VE" sz="2000" b="1" i="0" dirty="0">
                <a:effectLst>
                  <a:outerShdw blurRad="38100" dist="38100" dir="2700000" algn="tl">
                    <a:srgbClr val="000000">
                      <a:alpha val="43137"/>
                    </a:srgbClr>
                  </a:outerShdw>
                </a:effectLst>
                <a:highlight>
                  <a:srgbClr val="FFFF00"/>
                </a:highlight>
                <a:latin typeface="Arial Black" panose="020B0A04020102020204" pitchFamily="34" charset="0"/>
              </a:rPr>
              <a:t>• Algodón </a:t>
            </a:r>
          </a:p>
          <a:p>
            <a:pPr algn="l"/>
            <a:r>
              <a:rPr lang="es-VE" sz="2000" b="1" i="0" dirty="0">
                <a:effectLst>
                  <a:outerShdw blurRad="38100" dist="38100" dir="2700000" algn="tl">
                    <a:srgbClr val="000000">
                      <a:alpha val="43137"/>
                    </a:srgbClr>
                  </a:outerShdw>
                </a:effectLst>
                <a:highlight>
                  <a:srgbClr val="FFFF00"/>
                </a:highlight>
                <a:latin typeface="Arial Black" panose="020B0A04020102020204" pitchFamily="34" charset="0"/>
              </a:rPr>
              <a:t>• Tijeras </a:t>
            </a:r>
          </a:p>
          <a:p>
            <a:pPr algn="l"/>
            <a:r>
              <a:rPr lang="es-VE" sz="2000" b="1" i="0" dirty="0">
                <a:effectLst>
                  <a:outerShdw blurRad="38100" dist="38100" dir="2700000" algn="tl">
                    <a:srgbClr val="000000">
                      <a:alpha val="43137"/>
                    </a:srgbClr>
                  </a:outerShdw>
                </a:effectLst>
                <a:highlight>
                  <a:srgbClr val="FFFF00"/>
                </a:highlight>
                <a:latin typeface="Arial Black" panose="020B0A04020102020204" pitchFamily="34" charset="0"/>
              </a:rPr>
              <a:t>•</a:t>
            </a:r>
            <a:r>
              <a:rPr lang="es-VE" sz="2000" b="1" dirty="0">
                <a:effectLst>
                  <a:outerShdw blurRad="38100" dist="38100" dir="2700000" algn="tl">
                    <a:srgbClr val="000000">
                      <a:alpha val="43137"/>
                    </a:srgbClr>
                  </a:outerShdw>
                </a:effectLst>
                <a:highlight>
                  <a:srgbClr val="FFFF00"/>
                </a:highlight>
                <a:latin typeface="Arial Black" panose="020B0A04020102020204" pitchFamily="34" charset="0"/>
              </a:rPr>
              <a:t> Carbón Activado</a:t>
            </a:r>
            <a:endParaRPr lang="es-VE" sz="2000" b="1" i="0" dirty="0">
              <a:effectLst>
                <a:outerShdw blurRad="38100" dist="38100" dir="2700000" algn="tl">
                  <a:srgbClr val="000000">
                    <a:alpha val="43137"/>
                  </a:srgbClr>
                </a:outerShdw>
              </a:effectLst>
              <a:highlight>
                <a:srgbClr val="FFFF00"/>
              </a:highlight>
              <a:latin typeface="Arial Black" panose="020B0A04020102020204" pitchFamily="34" charset="0"/>
            </a:endParaRPr>
          </a:p>
          <a:p>
            <a:pPr algn="l"/>
            <a:r>
              <a:rPr lang="es-VE" sz="2000" b="1" i="0" dirty="0">
                <a:effectLst>
                  <a:outerShdw blurRad="38100" dist="38100" dir="2700000" algn="tl">
                    <a:srgbClr val="000000">
                      <a:alpha val="43137"/>
                    </a:srgbClr>
                  </a:outerShdw>
                </a:effectLst>
                <a:highlight>
                  <a:srgbClr val="FFFF00"/>
                </a:highlight>
                <a:latin typeface="Arial Black" panose="020B0A04020102020204" pitchFamily="34" charset="0"/>
              </a:rPr>
              <a:t>• Grifo de lavaplatos </a:t>
            </a:r>
          </a:p>
          <a:p>
            <a:pPr algn="l"/>
            <a:r>
              <a:rPr lang="es-VE" sz="2000" b="1" i="0" dirty="0">
                <a:effectLst>
                  <a:outerShdw blurRad="38100" dist="38100" dir="2700000" algn="tl">
                    <a:srgbClr val="000000">
                      <a:alpha val="43137"/>
                    </a:srgbClr>
                  </a:outerShdw>
                </a:effectLst>
                <a:highlight>
                  <a:srgbClr val="FFFF00"/>
                </a:highlight>
                <a:latin typeface="Arial Black" panose="020B0A04020102020204" pitchFamily="34" charset="0"/>
              </a:rPr>
              <a:t>•</a:t>
            </a:r>
            <a:r>
              <a:rPr lang="es-VE" sz="2000" b="1" dirty="0">
                <a:effectLst>
                  <a:outerShdw blurRad="38100" dist="38100" dir="2700000" algn="tl">
                    <a:srgbClr val="000000">
                      <a:alpha val="43137"/>
                    </a:srgbClr>
                  </a:outerShdw>
                </a:effectLst>
                <a:highlight>
                  <a:srgbClr val="FFFF00"/>
                </a:highlight>
                <a:latin typeface="Arial Black" panose="020B0A04020102020204" pitchFamily="34" charset="0"/>
              </a:rPr>
              <a:t> Frascos para las muestras</a:t>
            </a:r>
            <a:endParaRPr lang="es-VE" sz="2000" b="1" i="0" dirty="0">
              <a:effectLst>
                <a:outerShdw blurRad="38100" dist="38100" dir="2700000" algn="tl">
                  <a:srgbClr val="000000">
                    <a:alpha val="43137"/>
                  </a:srgbClr>
                </a:outerShdw>
              </a:effectLst>
              <a:highlight>
                <a:srgbClr val="FFFF00"/>
              </a:highlight>
              <a:latin typeface="Arial Black" panose="020B0A04020102020204" pitchFamily="34" charset="0"/>
            </a:endParaRPr>
          </a:p>
        </p:txBody>
      </p:sp>
      <p:pic>
        <p:nvPicPr>
          <p:cNvPr id="14" name="Imagen 13">
            <a:extLst>
              <a:ext uri="{FF2B5EF4-FFF2-40B4-BE49-F238E27FC236}">
                <a16:creationId xmlns:a16="http://schemas.microsoft.com/office/drawing/2014/main" id="{B70C8E81-10A3-D334-E6AC-0E0A9A6E74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6600" y="2775453"/>
            <a:ext cx="4152900" cy="27400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CuadroTexto 14">
            <a:extLst>
              <a:ext uri="{FF2B5EF4-FFF2-40B4-BE49-F238E27FC236}">
                <a16:creationId xmlns:a16="http://schemas.microsoft.com/office/drawing/2014/main" id="{679E515A-FDFC-4D17-0613-B115FE66962F}"/>
              </a:ext>
            </a:extLst>
          </p:cNvPr>
          <p:cNvSpPr txBox="1"/>
          <p:nvPr/>
        </p:nvSpPr>
        <p:spPr>
          <a:xfrm>
            <a:off x="489347" y="5577660"/>
            <a:ext cx="5243973" cy="646331"/>
          </a:xfrm>
          <a:prstGeom prst="rect">
            <a:avLst/>
          </a:prstGeom>
          <a:noFill/>
        </p:spPr>
        <p:txBody>
          <a:bodyPr wrap="square" rtlCol="0">
            <a:spAutoFit/>
          </a:bodyPr>
          <a:lstStyle/>
          <a:p>
            <a:r>
              <a:rPr lang="es-ES" dirty="0">
                <a:latin typeface="Arial Black" panose="020B0A04020102020204" pitchFamily="34" charset="0"/>
              </a:rPr>
              <a:t>El experimento inicio el 17/01/2025 a las 7:26 PM.</a:t>
            </a:r>
            <a:endParaRPr lang="es-VE" dirty="0">
              <a:latin typeface="Arial Black" panose="020B0A04020102020204" pitchFamily="34" charset="0"/>
            </a:endParaRPr>
          </a:p>
        </p:txBody>
      </p:sp>
    </p:spTree>
    <p:extLst>
      <p:ext uri="{BB962C8B-B14F-4D97-AF65-F5344CB8AC3E}">
        <p14:creationId xmlns:p14="http://schemas.microsoft.com/office/powerpoint/2010/main" val="1815011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84834A8-A26A-1ADA-608D-F3C57C5C91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629" y="1427844"/>
            <a:ext cx="3145971" cy="2359478"/>
          </a:xfrm>
          <a:prstGeom prst="rect">
            <a:avLst/>
          </a:prstGeom>
          <a:ln>
            <a:noFill/>
          </a:ln>
          <a:effectLst>
            <a:softEdge rad="112500"/>
          </a:effectLst>
        </p:spPr>
      </p:pic>
      <p:pic>
        <p:nvPicPr>
          <p:cNvPr id="7" name="Imagen 6">
            <a:extLst>
              <a:ext uri="{FF2B5EF4-FFF2-40B4-BE49-F238E27FC236}">
                <a16:creationId xmlns:a16="http://schemas.microsoft.com/office/drawing/2014/main" id="{89E8402D-EAA0-BE2A-AA44-3D284DE84F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4585" y="1427843"/>
            <a:ext cx="3145972" cy="2359479"/>
          </a:xfrm>
          <a:prstGeom prst="rect">
            <a:avLst/>
          </a:prstGeom>
          <a:ln>
            <a:noFill/>
          </a:ln>
          <a:effectLst>
            <a:softEdge rad="112500"/>
          </a:effectLst>
        </p:spPr>
      </p:pic>
      <p:pic>
        <p:nvPicPr>
          <p:cNvPr id="9" name="Imagen 8">
            <a:extLst>
              <a:ext uri="{FF2B5EF4-FFF2-40B4-BE49-F238E27FC236}">
                <a16:creationId xmlns:a16="http://schemas.microsoft.com/office/drawing/2014/main" id="{727DF196-0512-DD9F-497D-E310E6AED5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595" y="1510393"/>
            <a:ext cx="3035905" cy="2276929"/>
          </a:xfrm>
          <a:prstGeom prst="rect">
            <a:avLst/>
          </a:prstGeom>
          <a:ln>
            <a:noFill/>
          </a:ln>
          <a:effectLst>
            <a:softEdge rad="112500"/>
          </a:effectLst>
        </p:spPr>
      </p:pic>
      <p:graphicFrame>
        <p:nvGraphicFramePr>
          <p:cNvPr id="10" name="6 Tabla">
            <a:extLst>
              <a:ext uri="{FF2B5EF4-FFF2-40B4-BE49-F238E27FC236}">
                <a16:creationId xmlns:a16="http://schemas.microsoft.com/office/drawing/2014/main" id="{B299C958-8CA7-C30F-AECF-405C37D43754}"/>
              </a:ext>
            </a:extLst>
          </p:cNvPr>
          <p:cNvGraphicFramePr>
            <a:graphicFrameLocks noGrp="1"/>
          </p:cNvGraphicFramePr>
          <p:nvPr>
            <p:extLst>
              <p:ext uri="{D42A27DB-BD31-4B8C-83A1-F6EECF244321}">
                <p14:modId xmlns:p14="http://schemas.microsoft.com/office/powerpoint/2010/main" val="58973730"/>
              </p:ext>
            </p:extLst>
          </p:nvPr>
        </p:nvGraphicFramePr>
        <p:xfrm>
          <a:off x="130629" y="3971850"/>
          <a:ext cx="3455278" cy="2030491"/>
        </p:xfrm>
        <a:graphic>
          <a:graphicData uri="http://schemas.openxmlformats.org/drawingml/2006/table">
            <a:tbl>
              <a:tblPr/>
              <a:tblGrid>
                <a:gridCol w="3455278">
                  <a:extLst>
                    <a:ext uri="{9D8B030D-6E8A-4147-A177-3AD203B41FA5}">
                      <a16:colId xmlns:a16="http://schemas.microsoft.com/office/drawing/2014/main" val="20000"/>
                    </a:ext>
                  </a:extLst>
                </a:gridCol>
              </a:tblGrid>
              <a:tr h="2030491">
                <a:tc>
                  <a:txBody>
                    <a:bodyPr/>
                    <a:lstStyle/>
                    <a:p>
                      <a:r>
                        <a:rPr lang="es-ES" dirty="0">
                          <a:latin typeface="Arial Black" panose="020B0A04020102020204" pitchFamily="34" charset="0"/>
                        </a:rPr>
                        <a:t>Preparamos la tela la cortamos con sus respectivas medidas </a:t>
                      </a:r>
                      <a:r>
                        <a:rPr lang="es-ES" sz="1800" b="0" i="0" kern="1200" dirty="0">
                          <a:solidFill>
                            <a:schemeClr val="tx1"/>
                          </a:solidFill>
                          <a:effectLst/>
                          <a:latin typeface="Arial Black" panose="020B0A04020102020204" pitchFamily="34" charset="0"/>
                          <a:ea typeface="+mn-ea"/>
                          <a:cs typeface="+mn-cs"/>
                        </a:rPr>
                        <a:t>50 cm de largo x 5 cm de ancho. Y cortamos el algodón con las medidas </a:t>
                      </a:r>
                      <a:r>
                        <a:rPr lang="es-VE" sz="1800" b="0" i="0" kern="1200" dirty="0">
                          <a:solidFill>
                            <a:schemeClr val="tx1"/>
                          </a:solidFill>
                          <a:effectLst/>
                          <a:latin typeface="Arial Black" panose="020B0A04020102020204" pitchFamily="34" charset="0"/>
                          <a:ea typeface="+mn-ea"/>
                          <a:cs typeface="+mn-cs"/>
                        </a:rPr>
                        <a:t>2 cm x 2 cm x 1 cm.</a:t>
                      </a:r>
                      <a:endParaRPr lang="es-VE" dirty="0">
                        <a:latin typeface="Arial Black" panose="020B0A04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solidFill>
                  </a:tcPr>
                </a:tc>
                <a:extLst>
                  <a:ext uri="{0D108BD9-81ED-4DB2-BD59-A6C34878D82A}">
                    <a16:rowId xmlns:a16="http://schemas.microsoft.com/office/drawing/2014/main" val="10000"/>
                  </a:ext>
                </a:extLst>
              </a:tr>
            </a:tbl>
          </a:graphicData>
        </a:graphic>
      </p:graphicFrame>
      <p:graphicFrame>
        <p:nvGraphicFramePr>
          <p:cNvPr id="11" name="6 Tabla">
            <a:extLst>
              <a:ext uri="{FF2B5EF4-FFF2-40B4-BE49-F238E27FC236}">
                <a16:creationId xmlns:a16="http://schemas.microsoft.com/office/drawing/2014/main" id="{0468F5D0-5952-8AD2-05D7-6CB3EBA7BDFC}"/>
              </a:ext>
            </a:extLst>
          </p:cNvPr>
          <p:cNvGraphicFramePr>
            <a:graphicFrameLocks noGrp="1"/>
          </p:cNvGraphicFramePr>
          <p:nvPr>
            <p:extLst>
              <p:ext uri="{D42A27DB-BD31-4B8C-83A1-F6EECF244321}">
                <p14:modId xmlns:p14="http://schemas.microsoft.com/office/powerpoint/2010/main" val="2556655077"/>
              </p:ext>
            </p:extLst>
          </p:nvPr>
        </p:nvGraphicFramePr>
        <p:xfrm>
          <a:off x="4074584" y="3971850"/>
          <a:ext cx="3455278" cy="2030491"/>
        </p:xfrm>
        <a:graphic>
          <a:graphicData uri="http://schemas.openxmlformats.org/drawingml/2006/table">
            <a:tbl>
              <a:tblPr/>
              <a:tblGrid>
                <a:gridCol w="3455278">
                  <a:extLst>
                    <a:ext uri="{9D8B030D-6E8A-4147-A177-3AD203B41FA5}">
                      <a16:colId xmlns:a16="http://schemas.microsoft.com/office/drawing/2014/main" val="20000"/>
                    </a:ext>
                  </a:extLst>
                </a:gridCol>
              </a:tblGrid>
              <a:tr h="2030491">
                <a:tc>
                  <a:txBody>
                    <a:bodyPr/>
                    <a:lstStyle/>
                    <a:p>
                      <a:r>
                        <a:rPr lang="es-ES" sz="1800" b="0" i="0" kern="1200" dirty="0">
                          <a:solidFill>
                            <a:schemeClr val="tx1"/>
                          </a:solidFill>
                          <a:effectLst/>
                          <a:latin typeface="Arial Black" panose="020B0A04020102020204" pitchFamily="34" charset="0"/>
                          <a:ea typeface="+mn-ea"/>
                          <a:cs typeface="+mn-cs"/>
                        </a:rPr>
                        <a:t>Luego colocamos el pedacito de algodón encima y en el medio de la tela. Ponemos el carbón activado suministrado.</a:t>
                      </a:r>
                    </a:p>
                    <a:p>
                      <a:endParaRPr lang="es-VE" dirty="0">
                        <a:latin typeface="Arial Black" panose="020B0A04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solidFill>
                  </a:tcPr>
                </a:tc>
                <a:extLst>
                  <a:ext uri="{0D108BD9-81ED-4DB2-BD59-A6C34878D82A}">
                    <a16:rowId xmlns:a16="http://schemas.microsoft.com/office/drawing/2014/main" val="10000"/>
                  </a:ext>
                </a:extLst>
              </a:tr>
            </a:tbl>
          </a:graphicData>
        </a:graphic>
      </p:graphicFrame>
      <p:graphicFrame>
        <p:nvGraphicFramePr>
          <p:cNvPr id="12" name="6 Tabla">
            <a:extLst>
              <a:ext uri="{FF2B5EF4-FFF2-40B4-BE49-F238E27FC236}">
                <a16:creationId xmlns:a16="http://schemas.microsoft.com/office/drawing/2014/main" id="{AF1BEB3B-CB5C-4ACB-0C98-183A83280EEF}"/>
              </a:ext>
            </a:extLst>
          </p:cNvPr>
          <p:cNvGraphicFramePr>
            <a:graphicFrameLocks noGrp="1"/>
          </p:cNvGraphicFramePr>
          <p:nvPr>
            <p:extLst>
              <p:ext uri="{D42A27DB-BD31-4B8C-83A1-F6EECF244321}">
                <p14:modId xmlns:p14="http://schemas.microsoft.com/office/powerpoint/2010/main" val="33933030"/>
              </p:ext>
            </p:extLst>
          </p:nvPr>
        </p:nvGraphicFramePr>
        <p:xfrm>
          <a:off x="8328946" y="3971850"/>
          <a:ext cx="3455278" cy="2030491"/>
        </p:xfrm>
        <a:graphic>
          <a:graphicData uri="http://schemas.openxmlformats.org/drawingml/2006/table">
            <a:tbl>
              <a:tblPr/>
              <a:tblGrid>
                <a:gridCol w="3455278">
                  <a:extLst>
                    <a:ext uri="{9D8B030D-6E8A-4147-A177-3AD203B41FA5}">
                      <a16:colId xmlns:a16="http://schemas.microsoft.com/office/drawing/2014/main" val="20000"/>
                    </a:ext>
                  </a:extLst>
                </a:gridCol>
              </a:tblGrid>
              <a:tr h="2030491">
                <a:tc>
                  <a:txBody>
                    <a:bodyPr/>
                    <a:lstStyle/>
                    <a:p>
                      <a:r>
                        <a:rPr lang="es-ES" dirty="0">
                          <a:latin typeface="Arial Black" panose="020B0A04020102020204" pitchFamily="34" charset="0"/>
                        </a:rPr>
                        <a:t>Encima del carbón activado colocamos otro pedacito de algodón, de manera que quede bien envuelto.</a:t>
                      </a:r>
                      <a:endParaRPr lang="es-VE" dirty="0">
                        <a:latin typeface="Arial Black" panose="020B0A04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64983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4004AEB-5131-5308-EBD7-84FE93C507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460" y="2128837"/>
            <a:ext cx="3352800" cy="3014663"/>
          </a:xfrm>
          <a:prstGeom prst="rect">
            <a:avLst/>
          </a:prstGeom>
          <a:ln>
            <a:noFill/>
          </a:ln>
          <a:effectLst>
            <a:outerShdw blurRad="292100" dist="139700" dir="2700000" algn="tl" rotWithShape="0">
              <a:srgbClr val="333333">
                <a:alpha val="65000"/>
              </a:srgbClr>
            </a:outerShdw>
          </a:effectLst>
        </p:spPr>
      </p:pic>
      <p:sp>
        <p:nvSpPr>
          <p:cNvPr id="6" name="CuadroTexto 5">
            <a:extLst>
              <a:ext uri="{FF2B5EF4-FFF2-40B4-BE49-F238E27FC236}">
                <a16:creationId xmlns:a16="http://schemas.microsoft.com/office/drawing/2014/main" id="{39161DCD-F8E9-A9B1-1060-6413E03BF31D}"/>
              </a:ext>
            </a:extLst>
          </p:cNvPr>
          <p:cNvSpPr txBox="1"/>
          <p:nvPr/>
        </p:nvSpPr>
        <p:spPr>
          <a:xfrm>
            <a:off x="246460" y="195897"/>
            <a:ext cx="3725465" cy="1754326"/>
          </a:xfrm>
          <a:prstGeom prst="rect">
            <a:avLst/>
          </a:prstGeom>
          <a:solidFill>
            <a:schemeClr val="accent2"/>
          </a:solidFill>
        </p:spPr>
        <p:txBody>
          <a:bodyPr wrap="square">
            <a:spAutoFit/>
          </a:bodyPr>
          <a:lstStyle/>
          <a:p>
            <a:r>
              <a:rPr lang="es-ES" dirty="0">
                <a:latin typeface="Arial Black" panose="020B0A04020102020204" pitchFamily="34" charset="0"/>
              </a:rPr>
              <a:t>Se utilizo </a:t>
            </a:r>
            <a:r>
              <a:rPr lang="es-VE" dirty="0">
                <a:latin typeface="Arial Black" panose="020B0A04020102020204" pitchFamily="34" charset="0"/>
              </a:rPr>
              <a:t>el grifo del lavaplatos, el cual nos aseguramos de limpiarlo muy bien, tenia una mallita metálica y se retiro para el experimento.</a:t>
            </a:r>
          </a:p>
        </p:txBody>
      </p:sp>
      <p:pic>
        <p:nvPicPr>
          <p:cNvPr id="8" name="Imagen 7">
            <a:extLst>
              <a:ext uri="{FF2B5EF4-FFF2-40B4-BE49-F238E27FC236}">
                <a16:creationId xmlns:a16="http://schemas.microsoft.com/office/drawing/2014/main" id="{1965A450-F62F-68D5-CC75-7D0F27B233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7225" y="2128837"/>
            <a:ext cx="3352800" cy="3014663"/>
          </a:xfrm>
          <a:prstGeom prst="rect">
            <a:avLst/>
          </a:prstGeom>
          <a:ln>
            <a:noFill/>
          </a:ln>
          <a:effectLst>
            <a:outerShdw blurRad="292100" dist="139700" dir="2700000" algn="tl" rotWithShape="0">
              <a:srgbClr val="333333">
                <a:alpha val="65000"/>
              </a:srgbClr>
            </a:outerShdw>
          </a:effectLst>
        </p:spPr>
      </p:pic>
      <p:sp>
        <p:nvSpPr>
          <p:cNvPr id="9" name="CuadroTexto 8">
            <a:extLst>
              <a:ext uri="{FF2B5EF4-FFF2-40B4-BE49-F238E27FC236}">
                <a16:creationId xmlns:a16="http://schemas.microsoft.com/office/drawing/2014/main" id="{4BBC2C83-A03C-3875-3D30-73AD25AF3590}"/>
              </a:ext>
            </a:extLst>
          </p:cNvPr>
          <p:cNvSpPr txBox="1"/>
          <p:nvPr/>
        </p:nvSpPr>
        <p:spPr>
          <a:xfrm>
            <a:off x="4467225" y="220344"/>
            <a:ext cx="3725465" cy="923330"/>
          </a:xfrm>
          <a:prstGeom prst="rect">
            <a:avLst/>
          </a:prstGeom>
          <a:solidFill>
            <a:schemeClr val="accent2"/>
          </a:solidFill>
        </p:spPr>
        <p:txBody>
          <a:bodyPr wrap="square">
            <a:spAutoFit/>
          </a:bodyPr>
          <a:lstStyle/>
          <a:p>
            <a:r>
              <a:rPr lang="es-ES" dirty="0">
                <a:latin typeface="Arial Black" panose="020B0A04020102020204" pitchFamily="34" charset="0"/>
              </a:rPr>
              <a:t>Tomamos la primera muestra sin el filtro con el carbón activado.</a:t>
            </a:r>
            <a:endParaRPr lang="es-VE" dirty="0">
              <a:latin typeface="Arial Black" panose="020B0A04020102020204" pitchFamily="34" charset="0"/>
            </a:endParaRPr>
          </a:p>
        </p:txBody>
      </p:sp>
      <p:pic>
        <p:nvPicPr>
          <p:cNvPr id="11" name="Imagen 10">
            <a:extLst>
              <a:ext uri="{FF2B5EF4-FFF2-40B4-BE49-F238E27FC236}">
                <a16:creationId xmlns:a16="http://schemas.microsoft.com/office/drawing/2014/main" id="{370FBA48-3285-DFAA-4A6F-A4183F8B37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61783" y="2128837"/>
            <a:ext cx="3352799" cy="3014663"/>
          </a:xfrm>
          <a:prstGeom prst="rect">
            <a:avLst/>
          </a:prstGeom>
          <a:ln>
            <a:noFill/>
          </a:ln>
          <a:effectLst>
            <a:outerShdw blurRad="292100" dist="139700" dir="2700000" algn="tl" rotWithShape="0">
              <a:srgbClr val="333333">
                <a:alpha val="65000"/>
              </a:srgbClr>
            </a:outerShdw>
          </a:effectLst>
        </p:spPr>
      </p:pic>
      <p:sp>
        <p:nvSpPr>
          <p:cNvPr id="12" name="CuadroTexto 11">
            <a:extLst>
              <a:ext uri="{FF2B5EF4-FFF2-40B4-BE49-F238E27FC236}">
                <a16:creationId xmlns:a16="http://schemas.microsoft.com/office/drawing/2014/main" id="{DEB1A046-FC8B-7FB1-A762-BFA3885D9811}"/>
              </a:ext>
            </a:extLst>
          </p:cNvPr>
          <p:cNvSpPr txBox="1"/>
          <p:nvPr/>
        </p:nvSpPr>
        <p:spPr>
          <a:xfrm>
            <a:off x="8375449" y="220344"/>
            <a:ext cx="3725465" cy="923330"/>
          </a:xfrm>
          <a:prstGeom prst="rect">
            <a:avLst/>
          </a:prstGeom>
          <a:solidFill>
            <a:schemeClr val="accent2"/>
          </a:solidFill>
        </p:spPr>
        <p:txBody>
          <a:bodyPr wrap="square">
            <a:spAutoFit/>
          </a:bodyPr>
          <a:lstStyle/>
          <a:p>
            <a:r>
              <a:rPr lang="es-ES" dirty="0">
                <a:latin typeface="Arial Black" panose="020B0A04020102020204" pitchFamily="34" charset="0"/>
              </a:rPr>
              <a:t>Primera muestra en el envase de vidrio sin el filtro, 17/01/2025 a las 7:26 PM.</a:t>
            </a:r>
            <a:endParaRPr lang="es-VE" dirty="0">
              <a:latin typeface="Arial Black" panose="020B0A04020102020204" pitchFamily="34" charset="0"/>
            </a:endParaRPr>
          </a:p>
        </p:txBody>
      </p:sp>
    </p:spTree>
    <p:extLst>
      <p:ext uri="{BB962C8B-B14F-4D97-AF65-F5344CB8AC3E}">
        <p14:creationId xmlns:p14="http://schemas.microsoft.com/office/powerpoint/2010/main" val="4153077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871BEB3-1DAD-4131-269A-186CF1D09803}"/>
              </a:ext>
            </a:extLst>
          </p:cNvPr>
          <p:cNvSpPr txBox="1"/>
          <p:nvPr/>
        </p:nvSpPr>
        <p:spPr>
          <a:xfrm>
            <a:off x="589360" y="321826"/>
            <a:ext cx="3968353" cy="1754326"/>
          </a:xfrm>
          <a:prstGeom prst="rect">
            <a:avLst/>
          </a:prstGeom>
          <a:solidFill>
            <a:schemeClr val="accent2"/>
          </a:solidFill>
        </p:spPr>
        <p:txBody>
          <a:bodyPr wrap="square">
            <a:spAutoFit/>
          </a:bodyPr>
          <a:lstStyle/>
          <a:p>
            <a:r>
              <a:rPr lang="es-ES" b="0" i="0" dirty="0">
                <a:effectLst/>
                <a:latin typeface="Arial Black" panose="020B0A04020102020204" pitchFamily="34" charset="0"/>
              </a:rPr>
              <a:t>Cubrimos el pico del grifo cuidando que el algodón quede justo en la salida del agua. </a:t>
            </a:r>
            <a:r>
              <a:rPr lang="es-ES" dirty="0">
                <a:latin typeface="Arial Black" panose="020B0A04020102020204" pitchFamily="34" charset="0"/>
              </a:rPr>
              <a:t>Se le dio vueltas </a:t>
            </a:r>
            <a:r>
              <a:rPr lang="es-ES" b="0" i="0" dirty="0">
                <a:effectLst/>
                <a:latin typeface="Arial Black" panose="020B0A04020102020204" pitchFamily="34" charset="0"/>
              </a:rPr>
              <a:t>alrededor del tubo, lo cubrimos bien y amarramos. </a:t>
            </a:r>
            <a:endParaRPr lang="es-VE" dirty="0">
              <a:latin typeface="Arial Black" panose="020B0A04020102020204" pitchFamily="34" charset="0"/>
            </a:endParaRPr>
          </a:p>
        </p:txBody>
      </p:sp>
      <p:pic>
        <p:nvPicPr>
          <p:cNvPr id="7" name="Imagen 6">
            <a:extLst>
              <a:ext uri="{FF2B5EF4-FFF2-40B4-BE49-F238E27FC236}">
                <a16:creationId xmlns:a16="http://schemas.microsoft.com/office/drawing/2014/main" id="{A0EDD67E-DCEA-D57D-9E60-72D1CCE89F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9360" y="2219026"/>
            <a:ext cx="3476625" cy="3229274"/>
          </a:xfrm>
          <a:prstGeom prst="rect">
            <a:avLst/>
          </a:prstGeom>
          <a:ln>
            <a:noFill/>
          </a:ln>
          <a:effectLst>
            <a:softEdge rad="112500"/>
          </a:effectLst>
        </p:spPr>
      </p:pic>
      <p:sp>
        <p:nvSpPr>
          <p:cNvPr id="8" name="CuadroTexto 7">
            <a:extLst>
              <a:ext uri="{FF2B5EF4-FFF2-40B4-BE49-F238E27FC236}">
                <a16:creationId xmlns:a16="http://schemas.microsoft.com/office/drawing/2014/main" id="{F7943BC6-AD5B-1DDB-24AF-CF292FAA0A54}"/>
              </a:ext>
            </a:extLst>
          </p:cNvPr>
          <p:cNvSpPr txBox="1"/>
          <p:nvPr/>
        </p:nvSpPr>
        <p:spPr>
          <a:xfrm>
            <a:off x="6503786" y="501134"/>
            <a:ext cx="3725465" cy="923330"/>
          </a:xfrm>
          <a:prstGeom prst="rect">
            <a:avLst/>
          </a:prstGeom>
          <a:solidFill>
            <a:schemeClr val="accent2"/>
          </a:solidFill>
        </p:spPr>
        <p:txBody>
          <a:bodyPr wrap="square">
            <a:spAutoFit/>
          </a:bodyPr>
          <a:lstStyle/>
          <a:p>
            <a:r>
              <a:rPr lang="es-ES" dirty="0">
                <a:latin typeface="Arial Black" panose="020B0A04020102020204" pitchFamily="34" charset="0"/>
              </a:rPr>
              <a:t>Segunda muestra en el envase de vidrio con el filtro, 17/01/2025</a:t>
            </a:r>
            <a:endParaRPr lang="es-VE" dirty="0">
              <a:latin typeface="Arial Black" panose="020B0A04020102020204" pitchFamily="34" charset="0"/>
            </a:endParaRPr>
          </a:p>
        </p:txBody>
      </p:sp>
      <p:pic>
        <p:nvPicPr>
          <p:cNvPr id="10" name="Imagen 9">
            <a:extLst>
              <a:ext uri="{FF2B5EF4-FFF2-40B4-BE49-F238E27FC236}">
                <a16:creationId xmlns:a16="http://schemas.microsoft.com/office/drawing/2014/main" id="{07D0423B-111E-3CAB-3B8A-BF1F4B8C5C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3786" y="2076152"/>
            <a:ext cx="3725465" cy="3372148"/>
          </a:xfrm>
          <a:prstGeom prst="rect">
            <a:avLst/>
          </a:prstGeom>
          <a:ln>
            <a:noFill/>
          </a:ln>
          <a:effectLst>
            <a:softEdge rad="112500"/>
          </a:effectLst>
        </p:spPr>
      </p:pic>
    </p:spTree>
    <p:extLst>
      <p:ext uri="{BB962C8B-B14F-4D97-AF65-F5344CB8AC3E}">
        <p14:creationId xmlns:p14="http://schemas.microsoft.com/office/powerpoint/2010/main" val="213470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4082FCC1-9AEF-6C70-6B01-426DF2E50F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6999" y="1814513"/>
            <a:ext cx="2940051" cy="2967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uadroTexto 3">
            <a:extLst>
              <a:ext uri="{FF2B5EF4-FFF2-40B4-BE49-F238E27FC236}">
                <a16:creationId xmlns:a16="http://schemas.microsoft.com/office/drawing/2014/main" id="{6E24ED3B-D5EC-0BF2-E8E4-B63877C51EE9}"/>
              </a:ext>
            </a:extLst>
          </p:cNvPr>
          <p:cNvSpPr txBox="1"/>
          <p:nvPr/>
        </p:nvSpPr>
        <p:spPr>
          <a:xfrm>
            <a:off x="952501" y="617399"/>
            <a:ext cx="3968353" cy="369332"/>
          </a:xfrm>
          <a:prstGeom prst="rect">
            <a:avLst/>
          </a:prstGeom>
          <a:solidFill>
            <a:schemeClr val="accent2"/>
          </a:solidFill>
        </p:spPr>
        <p:txBody>
          <a:bodyPr wrap="square">
            <a:spAutoFit/>
          </a:bodyPr>
          <a:lstStyle/>
          <a:p>
            <a:r>
              <a:rPr lang="es-ES" b="0" i="0" dirty="0">
                <a:effectLst/>
                <a:latin typeface="Arial Black" panose="020B0A04020102020204" pitchFamily="34" charset="0"/>
              </a:rPr>
              <a:t>Filtro para la tercera muestra</a:t>
            </a:r>
            <a:endParaRPr lang="es-VE" dirty="0">
              <a:latin typeface="Arial Black" panose="020B0A04020102020204" pitchFamily="34" charset="0"/>
            </a:endParaRPr>
          </a:p>
        </p:txBody>
      </p:sp>
      <p:sp>
        <p:nvSpPr>
          <p:cNvPr id="5" name="CuadroTexto 4">
            <a:extLst>
              <a:ext uri="{FF2B5EF4-FFF2-40B4-BE49-F238E27FC236}">
                <a16:creationId xmlns:a16="http://schemas.microsoft.com/office/drawing/2014/main" id="{5E8E77C8-AFC5-1F73-8603-CCD6100FC064}"/>
              </a:ext>
            </a:extLst>
          </p:cNvPr>
          <p:cNvSpPr txBox="1"/>
          <p:nvPr/>
        </p:nvSpPr>
        <p:spPr>
          <a:xfrm>
            <a:off x="7656910" y="443805"/>
            <a:ext cx="3725465" cy="1200329"/>
          </a:xfrm>
          <a:prstGeom prst="rect">
            <a:avLst/>
          </a:prstGeom>
          <a:solidFill>
            <a:schemeClr val="accent2"/>
          </a:solidFill>
        </p:spPr>
        <p:txBody>
          <a:bodyPr wrap="square">
            <a:spAutoFit/>
          </a:bodyPr>
          <a:lstStyle/>
          <a:p>
            <a:r>
              <a:rPr lang="es-ES" dirty="0">
                <a:latin typeface="Arial Black" panose="020B0A04020102020204" pitchFamily="34" charset="0"/>
              </a:rPr>
              <a:t>Tercera muestra en el envase de vidrio con el filtro, 19/01/2025 a las 8:05 PM.</a:t>
            </a:r>
            <a:endParaRPr lang="es-VE" dirty="0">
              <a:latin typeface="Arial Black" panose="020B0A04020102020204" pitchFamily="34" charset="0"/>
            </a:endParaRPr>
          </a:p>
        </p:txBody>
      </p:sp>
      <p:pic>
        <p:nvPicPr>
          <p:cNvPr id="7" name="Imagen 6">
            <a:extLst>
              <a:ext uri="{FF2B5EF4-FFF2-40B4-BE49-F238E27FC236}">
                <a16:creationId xmlns:a16="http://schemas.microsoft.com/office/drawing/2014/main" id="{58E3719A-5078-22D5-B119-29DEC1C6EC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6509" y="1945426"/>
            <a:ext cx="2685965" cy="2967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1408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E40D9D2-DF65-4988-4260-D7D73B43E0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04498" y="2076271"/>
            <a:ext cx="3194354" cy="28956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Imagen 6">
            <a:extLst>
              <a:ext uri="{FF2B5EF4-FFF2-40B4-BE49-F238E27FC236}">
                <a16:creationId xmlns:a16="http://schemas.microsoft.com/office/drawing/2014/main" id="{9879ED50-E288-064D-A2D4-625896448F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2037" y="1852083"/>
            <a:ext cx="3175000" cy="25929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CuadroTexto 7">
            <a:extLst>
              <a:ext uri="{FF2B5EF4-FFF2-40B4-BE49-F238E27FC236}">
                <a16:creationId xmlns:a16="http://schemas.microsoft.com/office/drawing/2014/main" id="{D040E3BA-34BD-B6C4-7050-F1526B780833}"/>
              </a:ext>
            </a:extLst>
          </p:cNvPr>
          <p:cNvSpPr txBox="1"/>
          <p:nvPr/>
        </p:nvSpPr>
        <p:spPr>
          <a:xfrm>
            <a:off x="623888" y="742948"/>
            <a:ext cx="3968353" cy="369332"/>
          </a:xfrm>
          <a:prstGeom prst="rect">
            <a:avLst/>
          </a:prstGeom>
          <a:solidFill>
            <a:schemeClr val="accent2"/>
          </a:solidFill>
        </p:spPr>
        <p:txBody>
          <a:bodyPr wrap="square">
            <a:spAutoFit/>
          </a:bodyPr>
          <a:lstStyle/>
          <a:p>
            <a:r>
              <a:rPr lang="es-ES" b="0" i="0" dirty="0">
                <a:effectLst/>
                <a:latin typeface="Arial Black" panose="020B0A04020102020204" pitchFamily="34" charset="0"/>
              </a:rPr>
              <a:t>Filtro para la cuarta muestra</a:t>
            </a:r>
            <a:endParaRPr lang="es-VE" dirty="0">
              <a:latin typeface="Arial Black" panose="020B0A04020102020204" pitchFamily="34" charset="0"/>
            </a:endParaRPr>
          </a:p>
        </p:txBody>
      </p:sp>
      <p:sp>
        <p:nvSpPr>
          <p:cNvPr id="9" name="CuadroTexto 8">
            <a:extLst>
              <a:ext uri="{FF2B5EF4-FFF2-40B4-BE49-F238E27FC236}">
                <a16:creationId xmlns:a16="http://schemas.microsoft.com/office/drawing/2014/main" id="{E18D24A7-79F7-883C-BF5F-A03892BA18B5}"/>
              </a:ext>
            </a:extLst>
          </p:cNvPr>
          <p:cNvSpPr txBox="1"/>
          <p:nvPr/>
        </p:nvSpPr>
        <p:spPr>
          <a:xfrm>
            <a:off x="6950273" y="465949"/>
            <a:ext cx="3725465" cy="1200329"/>
          </a:xfrm>
          <a:prstGeom prst="rect">
            <a:avLst/>
          </a:prstGeom>
          <a:solidFill>
            <a:schemeClr val="accent2"/>
          </a:solidFill>
        </p:spPr>
        <p:txBody>
          <a:bodyPr wrap="square">
            <a:spAutoFit/>
          </a:bodyPr>
          <a:lstStyle/>
          <a:p>
            <a:r>
              <a:rPr lang="es-ES" dirty="0">
                <a:latin typeface="Arial Black" panose="020B0A04020102020204" pitchFamily="34" charset="0"/>
              </a:rPr>
              <a:t>Cuarta muestra en el envase de vidrio con el filtro, 24/01/2025 a las 2:00 PM.</a:t>
            </a:r>
            <a:endParaRPr lang="es-VE" dirty="0">
              <a:latin typeface="Arial Black" panose="020B0A04020102020204" pitchFamily="34" charset="0"/>
            </a:endParaRPr>
          </a:p>
        </p:txBody>
      </p:sp>
    </p:spTree>
    <p:extLst>
      <p:ext uri="{BB962C8B-B14F-4D97-AF65-F5344CB8AC3E}">
        <p14:creationId xmlns:p14="http://schemas.microsoft.com/office/powerpoint/2010/main" val="3465573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E2B9D67-EF60-C02C-8BA9-1F59AEF369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99352" y="1956118"/>
            <a:ext cx="2795590" cy="2945764"/>
          </a:xfrm>
          <a:prstGeom prst="rect">
            <a:avLst/>
          </a:prstGeom>
          <a:ln>
            <a:no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id="{DBEE3AD2-AF09-F7CB-C156-B289E55067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9893" y="1569554"/>
            <a:ext cx="2330449" cy="3130238"/>
          </a:xfrm>
          <a:prstGeom prst="rect">
            <a:avLst/>
          </a:prstGeom>
          <a:ln>
            <a:noFill/>
          </a:ln>
          <a:effectLst>
            <a:outerShdw blurRad="292100" dist="139700" dir="2700000" algn="tl" rotWithShape="0">
              <a:srgbClr val="333333">
                <a:alpha val="65000"/>
              </a:srgbClr>
            </a:outerShdw>
          </a:effectLst>
        </p:spPr>
      </p:pic>
      <p:sp>
        <p:nvSpPr>
          <p:cNvPr id="8" name="CuadroTexto 7">
            <a:extLst>
              <a:ext uri="{FF2B5EF4-FFF2-40B4-BE49-F238E27FC236}">
                <a16:creationId xmlns:a16="http://schemas.microsoft.com/office/drawing/2014/main" id="{7BF7BFC3-5C7A-7277-5D47-F3A9E389EF1C}"/>
              </a:ext>
            </a:extLst>
          </p:cNvPr>
          <p:cNvSpPr txBox="1"/>
          <p:nvPr/>
        </p:nvSpPr>
        <p:spPr>
          <a:xfrm>
            <a:off x="870942" y="735808"/>
            <a:ext cx="3968353" cy="369332"/>
          </a:xfrm>
          <a:prstGeom prst="rect">
            <a:avLst/>
          </a:prstGeom>
          <a:solidFill>
            <a:schemeClr val="accent2"/>
          </a:solidFill>
        </p:spPr>
        <p:txBody>
          <a:bodyPr wrap="square">
            <a:spAutoFit/>
          </a:bodyPr>
          <a:lstStyle/>
          <a:p>
            <a:r>
              <a:rPr lang="es-ES" b="0" i="0" dirty="0">
                <a:effectLst/>
                <a:latin typeface="Arial Black" panose="020B0A04020102020204" pitchFamily="34" charset="0"/>
              </a:rPr>
              <a:t>Filtro para la Quinta muestra</a:t>
            </a:r>
            <a:endParaRPr lang="es-VE" dirty="0">
              <a:latin typeface="Arial Black" panose="020B0A04020102020204" pitchFamily="34" charset="0"/>
            </a:endParaRPr>
          </a:p>
        </p:txBody>
      </p:sp>
      <p:sp>
        <p:nvSpPr>
          <p:cNvPr id="9" name="CuadroTexto 8">
            <a:extLst>
              <a:ext uri="{FF2B5EF4-FFF2-40B4-BE49-F238E27FC236}">
                <a16:creationId xmlns:a16="http://schemas.microsoft.com/office/drawing/2014/main" id="{54B68AB5-0555-C728-460D-EF4313AA25D7}"/>
              </a:ext>
            </a:extLst>
          </p:cNvPr>
          <p:cNvSpPr txBox="1"/>
          <p:nvPr/>
        </p:nvSpPr>
        <p:spPr>
          <a:xfrm>
            <a:off x="6950273" y="465949"/>
            <a:ext cx="3725465" cy="1200329"/>
          </a:xfrm>
          <a:prstGeom prst="rect">
            <a:avLst/>
          </a:prstGeom>
          <a:solidFill>
            <a:schemeClr val="accent2"/>
          </a:solidFill>
        </p:spPr>
        <p:txBody>
          <a:bodyPr wrap="square">
            <a:spAutoFit/>
          </a:bodyPr>
          <a:lstStyle/>
          <a:p>
            <a:r>
              <a:rPr lang="es-ES" dirty="0">
                <a:latin typeface="Arial Black" panose="020B0A04020102020204" pitchFamily="34" charset="0"/>
              </a:rPr>
              <a:t>Quinta muestra en el envase de vidrio con el filtro, 29/01/2025 a las 5:16 PM.</a:t>
            </a:r>
            <a:endParaRPr lang="es-VE" dirty="0">
              <a:latin typeface="Arial Black" panose="020B0A04020102020204" pitchFamily="34" charset="0"/>
            </a:endParaRPr>
          </a:p>
        </p:txBody>
      </p:sp>
    </p:spTree>
    <p:extLst>
      <p:ext uri="{BB962C8B-B14F-4D97-AF65-F5344CB8AC3E}">
        <p14:creationId xmlns:p14="http://schemas.microsoft.com/office/powerpoint/2010/main" val="3366420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94379E13-ACD3-A477-C295-A6D4EA1B814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410322" y="617132"/>
            <a:ext cx="2210986" cy="2278468"/>
          </a:xfrm>
          <a:prstGeom prst="rect">
            <a:avLst/>
          </a:prstGeom>
          <a:ln w="228600" cap="sq" cmpd="thickThin">
            <a:solidFill>
              <a:srgbClr val="000000"/>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12874B7A-3591-4D1C-9753-12A2FAD4531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7975" y="617132"/>
            <a:ext cx="2182056" cy="2278468"/>
          </a:xfrm>
          <a:prstGeom prst="rect">
            <a:avLst/>
          </a:prstGeom>
          <a:ln w="228600" cap="sq" cmpd="thickThin">
            <a:solidFill>
              <a:srgbClr val="000000"/>
            </a:solidFill>
            <a:prstDash val="solid"/>
            <a:miter lim="800000"/>
          </a:ln>
          <a:effectLst>
            <a:innerShdw blurRad="76200">
              <a:srgbClr val="000000"/>
            </a:innerShdw>
          </a:effectLst>
        </p:spPr>
      </p:pic>
      <p:pic>
        <p:nvPicPr>
          <p:cNvPr id="9" name="Imagen 8">
            <a:extLst>
              <a:ext uri="{FF2B5EF4-FFF2-40B4-BE49-F238E27FC236}">
                <a16:creationId xmlns:a16="http://schemas.microsoft.com/office/drawing/2014/main" id="{1F9F4A07-D26C-E2BA-2BB3-50C4B0B3223A}"/>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722567" y="3897064"/>
            <a:ext cx="4233707" cy="1958089"/>
          </a:xfrm>
          <a:prstGeom prst="rect">
            <a:avLst/>
          </a:prstGeom>
          <a:ln w="228600" cap="sq" cmpd="thickThin">
            <a:solidFill>
              <a:srgbClr val="000000"/>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3989AE4F-51C9-8AE1-FD09-CB5B59AD5360}"/>
              </a:ext>
            </a:extLst>
          </p:cNvPr>
          <p:cNvSpPr txBox="1"/>
          <p:nvPr/>
        </p:nvSpPr>
        <p:spPr>
          <a:xfrm>
            <a:off x="3976687" y="1140605"/>
            <a:ext cx="3725465" cy="1631216"/>
          </a:xfrm>
          <a:prstGeom prst="rect">
            <a:avLst/>
          </a:prstGeom>
          <a:solidFill>
            <a:schemeClr val="accent2"/>
          </a:solidFill>
        </p:spPr>
        <p:txBody>
          <a:bodyPr wrap="square">
            <a:spAutoFit/>
          </a:bodyPr>
          <a:lstStyle/>
          <a:p>
            <a:pPr algn="ctr"/>
            <a:r>
              <a:rPr lang="es-ES" sz="2000" dirty="0">
                <a:latin typeface="Arial Black" panose="020B0A04020102020204" pitchFamily="34" charset="0"/>
              </a:rPr>
              <a:t>Todas las muestras tomadas durante el periodo del experimento y muestra del filtro como permaneció.</a:t>
            </a:r>
            <a:endParaRPr lang="es-VE" sz="2000" dirty="0">
              <a:latin typeface="Arial Black" panose="020B0A04020102020204" pitchFamily="34" charset="0"/>
            </a:endParaRPr>
          </a:p>
        </p:txBody>
      </p:sp>
    </p:spTree>
    <p:extLst>
      <p:ext uri="{BB962C8B-B14F-4D97-AF65-F5344CB8AC3E}">
        <p14:creationId xmlns:p14="http://schemas.microsoft.com/office/powerpoint/2010/main" val="4157216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extLst>
              <a:ext uri="{FF2B5EF4-FFF2-40B4-BE49-F238E27FC236}">
                <a16:creationId xmlns:a16="http://schemas.microsoft.com/office/drawing/2014/main" id="{F9B7D5B3-ED86-A327-F73D-CAD43BA1ECEC}"/>
              </a:ext>
            </a:extLst>
          </p:cNvPr>
          <p:cNvSpPr txBox="1"/>
          <p:nvPr/>
        </p:nvSpPr>
        <p:spPr>
          <a:xfrm>
            <a:off x="4312979" y="288652"/>
            <a:ext cx="3566041"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VE" b="1" spc="50" dirty="0">
                <a:ln w="11430"/>
                <a:solidFill>
                  <a:schemeClr val="accent1"/>
                </a:solidFill>
                <a:effectLst>
                  <a:outerShdw blurRad="76200" dist="50800" dir="5400000" algn="tl" rotWithShape="0">
                    <a:srgbClr val="000000">
                      <a:alpha val="65000"/>
                    </a:srgbClr>
                  </a:outerShdw>
                </a:effectLst>
                <a:latin typeface="Arial Black" panose="020B0A04020102020204" pitchFamily="34" charset="0"/>
              </a:rPr>
              <a:t>UBICACIÓN GEOGRAFICA</a:t>
            </a:r>
          </a:p>
        </p:txBody>
      </p:sp>
      <p:sp>
        <p:nvSpPr>
          <p:cNvPr id="5" name="CuadroTexto 4">
            <a:extLst>
              <a:ext uri="{FF2B5EF4-FFF2-40B4-BE49-F238E27FC236}">
                <a16:creationId xmlns:a16="http://schemas.microsoft.com/office/drawing/2014/main" id="{FAD69CA6-321F-37A7-F10E-21AF73EBEEB7}"/>
              </a:ext>
            </a:extLst>
          </p:cNvPr>
          <p:cNvSpPr txBox="1"/>
          <p:nvPr/>
        </p:nvSpPr>
        <p:spPr>
          <a:xfrm>
            <a:off x="2116182" y="891905"/>
            <a:ext cx="7959633" cy="1200329"/>
          </a:xfrm>
          <a:prstGeom prst="rect">
            <a:avLst/>
          </a:prstGeom>
          <a:noFill/>
        </p:spPr>
        <p:txBody>
          <a:bodyPr wrap="square">
            <a:spAutoFit/>
          </a:bodyPr>
          <a:lstStyle/>
          <a:p>
            <a:pPr algn="just"/>
            <a:r>
              <a:rPr lang="es-VE" dirty="0">
                <a:latin typeface="Arial Black" panose="020B0A04020102020204" pitchFamily="34" charset="0"/>
                <a:cs typeface="Arial" panose="020B0604020202020204" pitchFamily="34" charset="0"/>
              </a:rPr>
              <a:t>La ubicación geográfica donde se realizo este experimento del agua, es en el Estado  Bolívar, Municipio Caroní, Parroquia Unare, Core 8, UD 338. En mi casa contamos con un sistema de filtrado básico, para el agua que viene de la calle.</a:t>
            </a:r>
          </a:p>
        </p:txBody>
      </p:sp>
      <p:pic>
        <p:nvPicPr>
          <p:cNvPr id="7" name="Imagen 6">
            <a:extLst>
              <a:ext uri="{FF2B5EF4-FFF2-40B4-BE49-F238E27FC236}">
                <a16:creationId xmlns:a16="http://schemas.microsoft.com/office/drawing/2014/main" id="{624B6B58-EBE8-9A7A-2B5B-CDFA51B03E4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830431" y="2326155"/>
            <a:ext cx="8813757" cy="3936584"/>
          </a:xfrm>
          <a:prstGeom prst="rect">
            <a:avLst/>
          </a:prstGeom>
        </p:spPr>
      </p:pic>
    </p:spTree>
    <p:extLst>
      <p:ext uri="{BB962C8B-B14F-4D97-AF65-F5344CB8AC3E}">
        <p14:creationId xmlns:p14="http://schemas.microsoft.com/office/powerpoint/2010/main" val="370021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83C5598-DFF0-C4D5-0518-D10344829C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62991" y="1308156"/>
            <a:ext cx="4057650" cy="1682465"/>
          </a:xfrm>
          <a:prstGeom prst="rect">
            <a:avLst/>
          </a:prstGeom>
          <a:ln>
            <a:no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id="{96FD800C-9D52-D571-A8C8-58E95AF7CE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2992" y="3429001"/>
            <a:ext cx="4057650" cy="2120844"/>
          </a:xfrm>
          <a:prstGeom prst="rect">
            <a:avLst/>
          </a:prstGeom>
          <a:ln>
            <a:noFill/>
          </a:ln>
          <a:effectLst>
            <a:outerShdw blurRad="292100" dist="139700" dir="2700000" algn="tl" rotWithShape="0">
              <a:srgbClr val="333333">
                <a:alpha val="65000"/>
              </a:srgbClr>
            </a:outerShdw>
          </a:effectLst>
        </p:spPr>
      </p:pic>
      <p:pic>
        <p:nvPicPr>
          <p:cNvPr id="9" name="Imagen 8">
            <a:extLst>
              <a:ext uri="{FF2B5EF4-FFF2-40B4-BE49-F238E27FC236}">
                <a16:creationId xmlns:a16="http://schemas.microsoft.com/office/drawing/2014/main" id="{4A27A04E-AE87-DC77-B95B-893AB79814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4977" y="1308156"/>
            <a:ext cx="3748845" cy="1682465"/>
          </a:xfrm>
          <a:prstGeom prst="rect">
            <a:avLst/>
          </a:prstGeom>
          <a:ln>
            <a:noFill/>
          </a:ln>
          <a:effectLst>
            <a:outerShdw blurRad="292100" dist="139700" dir="2700000" algn="tl" rotWithShape="0">
              <a:srgbClr val="333333">
                <a:alpha val="65000"/>
              </a:srgbClr>
            </a:outerShdw>
          </a:effectLst>
        </p:spPr>
      </p:pic>
      <p:pic>
        <p:nvPicPr>
          <p:cNvPr id="11" name="Imagen 10">
            <a:extLst>
              <a:ext uri="{FF2B5EF4-FFF2-40B4-BE49-F238E27FC236}">
                <a16:creationId xmlns:a16="http://schemas.microsoft.com/office/drawing/2014/main" id="{D6B85983-73E0-76C7-4FCB-850338FC892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44976" y="3429001"/>
            <a:ext cx="3748846" cy="2120844"/>
          </a:xfrm>
          <a:prstGeom prst="rect">
            <a:avLst/>
          </a:prstGeom>
          <a:ln>
            <a:noFill/>
          </a:ln>
          <a:effectLst>
            <a:outerShdw blurRad="292100" dist="139700" dir="2700000" algn="tl" rotWithShape="0">
              <a:srgbClr val="333333">
                <a:alpha val="65000"/>
              </a:srgbClr>
            </a:outerShdw>
          </a:effectLst>
        </p:spPr>
      </p:pic>
      <p:sp>
        <p:nvSpPr>
          <p:cNvPr id="12" name="CuadroTexto 11">
            <a:extLst>
              <a:ext uri="{FF2B5EF4-FFF2-40B4-BE49-F238E27FC236}">
                <a16:creationId xmlns:a16="http://schemas.microsoft.com/office/drawing/2014/main" id="{8602AD65-84AF-1F60-A6C1-8E47B6852957}"/>
              </a:ext>
            </a:extLst>
          </p:cNvPr>
          <p:cNvSpPr txBox="1"/>
          <p:nvPr/>
        </p:nvSpPr>
        <p:spPr>
          <a:xfrm>
            <a:off x="944977" y="442006"/>
            <a:ext cx="4057650" cy="646331"/>
          </a:xfrm>
          <a:prstGeom prst="rect">
            <a:avLst/>
          </a:prstGeom>
          <a:solidFill>
            <a:schemeClr val="accent2"/>
          </a:solidFill>
        </p:spPr>
        <p:txBody>
          <a:bodyPr wrap="square" rtlCol="0">
            <a:spAutoFit/>
          </a:bodyPr>
          <a:lstStyle/>
          <a:p>
            <a:r>
              <a:rPr lang="es-ES" dirty="0">
                <a:latin typeface="Arial Black" panose="020B0A04020102020204" pitchFamily="34" charset="0"/>
              </a:rPr>
              <a:t>Muestra de la tela húmeda el 1/02/2025 a las 1:04 PM,</a:t>
            </a:r>
            <a:endParaRPr lang="es-VE" dirty="0">
              <a:latin typeface="Arial Black" panose="020B0A04020102020204" pitchFamily="34" charset="0"/>
            </a:endParaRPr>
          </a:p>
        </p:txBody>
      </p:sp>
      <p:sp>
        <p:nvSpPr>
          <p:cNvPr id="13" name="CuadroTexto 12">
            <a:extLst>
              <a:ext uri="{FF2B5EF4-FFF2-40B4-BE49-F238E27FC236}">
                <a16:creationId xmlns:a16="http://schemas.microsoft.com/office/drawing/2014/main" id="{B5B627EC-CEE9-1BE6-05AD-F48ECCCC6585}"/>
              </a:ext>
            </a:extLst>
          </p:cNvPr>
          <p:cNvSpPr txBox="1"/>
          <p:nvPr/>
        </p:nvSpPr>
        <p:spPr>
          <a:xfrm>
            <a:off x="6962991" y="449603"/>
            <a:ext cx="4057650" cy="646331"/>
          </a:xfrm>
          <a:prstGeom prst="rect">
            <a:avLst/>
          </a:prstGeom>
          <a:solidFill>
            <a:schemeClr val="accent2"/>
          </a:solidFill>
        </p:spPr>
        <p:txBody>
          <a:bodyPr wrap="square" rtlCol="0">
            <a:spAutoFit/>
          </a:bodyPr>
          <a:lstStyle/>
          <a:p>
            <a:r>
              <a:rPr lang="es-ES" dirty="0">
                <a:latin typeface="Arial Black" panose="020B0A04020102020204" pitchFamily="34" charset="0"/>
              </a:rPr>
              <a:t>Muestra de la tela seca el 3/02/2025 a las11:40 am</a:t>
            </a:r>
            <a:endParaRPr lang="es-VE" dirty="0">
              <a:latin typeface="Arial Black" panose="020B0A04020102020204" pitchFamily="34" charset="0"/>
            </a:endParaRPr>
          </a:p>
        </p:txBody>
      </p:sp>
    </p:spTree>
    <p:extLst>
      <p:ext uri="{BB962C8B-B14F-4D97-AF65-F5344CB8AC3E}">
        <p14:creationId xmlns:p14="http://schemas.microsoft.com/office/powerpoint/2010/main" val="4215513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66FD662-9CD9-DFD0-B919-6BF15C2AF74E}"/>
              </a:ext>
            </a:extLst>
          </p:cNvPr>
          <p:cNvSpPr txBox="1"/>
          <p:nvPr/>
        </p:nvSpPr>
        <p:spPr>
          <a:xfrm>
            <a:off x="0" y="136208"/>
            <a:ext cx="12192000" cy="400110"/>
          </a:xfrm>
          <a:prstGeom prst="rect">
            <a:avLst/>
          </a:prstGeom>
          <a:noFill/>
        </p:spPr>
        <p:txBody>
          <a:bodyPr wrap="square">
            <a:spAutoFit/>
          </a:bodyPr>
          <a:lstStyle/>
          <a:p>
            <a:pPr algn="ctr"/>
            <a:r>
              <a:rPr lang="es-VE" sz="2000" b="1" dirty="0">
                <a:latin typeface="Arial Black" panose="020B0A04020102020204" pitchFamily="34" charset="0"/>
              </a:rPr>
              <a:t>Cuadro comparativo de las muestras</a:t>
            </a:r>
          </a:p>
        </p:txBody>
      </p:sp>
      <p:graphicFrame>
        <p:nvGraphicFramePr>
          <p:cNvPr id="10" name="Tabla 9">
            <a:extLst>
              <a:ext uri="{FF2B5EF4-FFF2-40B4-BE49-F238E27FC236}">
                <a16:creationId xmlns:a16="http://schemas.microsoft.com/office/drawing/2014/main" id="{01EE90FB-703E-5B71-3DAD-0A643FF5FCDC}"/>
              </a:ext>
            </a:extLst>
          </p:cNvPr>
          <p:cNvGraphicFramePr>
            <a:graphicFrameLocks noGrp="1"/>
          </p:cNvGraphicFramePr>
          <p:nvPr>
            <p:extLst>
              <p:ext uri="{D42A27DB-BD31-4B8C-83A1-F6EECF244321}">
                <p14:modId xmlns:p14="http://schemas.microsoft.com/office/powerpoint/2010/main" val="1675168355"/>
              </p:ext>
            </p:extLst>
          </p:nvPr>
        </p:nvGraphicFramePr>
        <p:xfrm>
          <a:off x="728662" y="621038"/>
          <a:ext cx="10972800" cy="6118975"/>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881726155"/>
                    </a:ext>
                  </a:extLst>
                </a:gridCol>
                <a:gridCol w="3657600">
                  <a:extLst>
                    <a:ext uri="{9D8B030D-6E8A-4147-A177-3AD203B41FA5}">
                      <a16:colId xmlns:a16="http://schemas.microsoft.com/office/drawing/2014/main" val="3829108898"/>
                    </a:ext>
                  </a:extLst>
                </a:gridCol>
                <a:gridCol w="3657600">
                  <a:extLst>
                    <a:ext uri="{9D8B030D-6E8A-4147-A177-3AD203B41FA5}">
                      <a16:colId xmlns:a16="http://schemas.microsoft.com/office/drawing/2014/main" val="1771954279"/>
                    </a:ext>
                  </a:extLst>
                </a:gridCol>
              </a:tblGrid>
              <a:tr h="502218">
                <a:tc>
                  <a:txBody>
                    <a:bodyPr/>
                    <a:lstStyle/>
                    <a:p>
                      <a:pPr algn="ctr"/>
                      <a:r>
                        <a:rPr lang="es-ES" sz="1800" dirty="0">
                          <a:latin typeface="Arial Black" panose="020B0A04020102020204" pitchFamily="34" charset="0"/>
                        </a:rPr>
                        <a:t>Muestras</a:t>
                      </a:r>
                      <a:endParaRPr lang="es-VE" sz="1800" dirty="0">
                        <a:latin typeface="Arial Black" panose="020B0A04020102020204" pitchFamily="34" charset="0"/>
                      </a:endParaRPr>
                    </a:p>
                  </a:txBody>
                  <a:tcPr/>
                </a:tc>
                <a:tc>
                  <a:txBody>
                    <a:bodyPr/>
                    <a:lstStyle/>
                    <a:p>
                      <a:pPr algn="ctr"/>
                      <a:r>
                        <a:rPr lang="es-ES" dirty="0">
                          <a:latin typeface="Arial Black" panose="020B0A04020102020204" pitchFamily="34" charset="0"/>
                        </a:rPr>
                        <a:t>Estado del Agua</a:t>
                      </a:r>
                      <a:endParaRPr lang="es-VE" dirty="0">
                        <a:latin typeface="Arial Black" panose="020B0A04020102020204" pitchFamily="34" charset="0"/>
                      </a:endParaRPr>
                    </a:p>
                  </a:txBody>
                  <a:tcPr/>
                </a:tc>
                <a:tc>
                  <a:txBody>
                    <a:bodyPr/>
                    <a:lstStyle/>
                    <a:p>
                      <a:pPr algn="ctr"/>
                      <a:r>
                        <a:rPr lang="es-ES" dirty="0">
                          <a:latin typeface="Arial Black" panose="020B0A04020102020204" pitchFamily="34" charset="0"/>
                        </a:rPr>
                        <a:t>Estado del Filtro</a:t>
                      </a:r>
                      <a:endParaRPr lang="es-VE" dirty="0">
                        <a:latin typeface="Arial Black" panose="020B0A04020102020204" pitchFamily="34" charset="0"/>
                      </a:endParaRPr>
                    </a:p>
                  </a:txBody>
                  <a:tcPr/>
                </a:tc>
                <a:extLst>
                  <a:ext uri="{0D108BD9-81ED-4DB2-BD59-A6C34878D82A}">
                    <a16:rowId xmlns:a16="http://schemas.microsoft.com/office/drawing/2014/main" val="3389898355"/>
                  </a:ext>
                </a:extLst>
              </a:tr>
              <a:tr h="801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Arial Black" panose="020B0A04020102020204" pitchFamily="34" charset="0"/>
                        </a:rPr>
                        <a:t>Primera muestra sin el filtro, 17/01/2025</a:t>
                      </a:r>
                      <a:endParaRPr lang="es-VE" sz="1400" dirty="0">
                        <a:latin typeface="Arial Black" panose="020B0A04020102020204" pitchFamily="34" charset="0"/>
                      </a:endParaRPr>
                    </a:p>
                  </a:txBody>
                  <a:tcPr/>
                </a:tc>
                <a:tc>
                  <a:txBody>
                    <a:bodyPr/>
                    <a:lstStyle/>
                    <a:p>
                      <a:pPr algn="ctr"/>
                      <a:r>
                        <a:rPr lang="es-ES" sz="1400" dirty="0">
                          <a:latin typeface="Arial Black" panose="020B0A04020102020204" pitchFamily="34" charset="0"/>
                        </a:rPr>
                        <a:t>Agua del grifo con algunas partículas sucias y coloración normal</a:t>
                      </a:r>
                      <a:endParaRPr lang="es-VE" sz="1400" dirty="0">
                        <a:latin typeface="Arial Black" panose="020B0A04020102020204" pitchFamily="34" charset="0"/>
                      </a:endParaRPr>
                    </a:p>
                  </a:txBody>
                  <a:tcPr/>
                </a:tc>
                <a:tc>
                  <a:txBody>
                    <a:bodyPr/>
                    <a:lstStyle/>
                    <a:p>
                      <a:pPr algn="ctr"/>
                      <a:r>
                        <a:rPr lang="es-ES" sz="1400" dirty="0">
                          <a:latin typeface="Arial Black" panose="020B0A04020102020204" pitchFamily="34" charset="0"/>
                        </a:rPr>
                        <a:t>Sin Filtro de carbón activado</a:t>
                      </a:r>
                      <a:endParaRPr lang="es-VE" sz="1400" dirty="0">
                        <a:latin typeface="Arial Black" panose="020B0A04020102020204" pitchFamily="34" charset="0"/>
                      </a:endParaRPr>
                    </a:p>
                  </a:txBody>
                  <a:tcPr/>
                </a:tc>
                <a:extLst>
                  <a:ext uri="{0D108BD9-81ED-4DB2-BD59-A6C34878D82A}">
                    <a16:rowId xmlns:a16="http://schemas.microsoft.com/office/drawing/2014/main" val="3878361463"/>
                  </a:ext>
                </a:extLst>
              </a:tr>
              <a:tr h="801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Arial Black" panose="020B0A04020102020204" pitchFamily="34" charset="0"/>
                        </a:rPr>
                        <a:t>Segunda muestra con el filtro, 17/01/2025</a:t>
                      </a:r>
                      <a:endParaRPr lang="es-VE" sz="1400" dirty="0">
                        <a:latin typeface="Arial Black" panose="020B0A04020102020204" pitchFamily="34" charset="0"/>
                      </a:endParaRPr>
                    </a:p>
                    <a:p>
                      <a:pPr algn="ctr"/>
                      <a:endParaRPr lang="es-VE" sz="1400" dirty="0">
                        <a:latin typeface="Arial Black" panose="020B0A04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Arial Black" panose="020B0A04020102020204" pitchFamily="34" charset="0"/>
                        </a:rPr>
                        <a:t>Agua del grifo sin partículas sucias y coloración normal,  esta potable</a:t>
                      </a:r>
                      <a:endParaRPr lang="es-VE" sz="1400" dirty="0">
                        <a:latin typeface="Arial Black" panose="020B0A04020102020204" pitchFamily="34" charset="0"/>
                      </a:endParaRPr>
                    </a:p>
                    <a:p>
                      <a:endParaRPr lang="es-VE" dirty="0"/>
                    </a:p>
                  </a:txBody>
                  <a:tcPr/>
                </a:tc>
                <a:tc>
                  <a:txBody>
                    <a:bodyPr/>
                    <a:lstStyle/>
                    <a:p>
                      <a:pPr algn="ctr"/>
                      <a:r>
                        <a:rPr lang="es-ES" sz="1400" dirty="0">
                          <a:latin typeface="Arial Black" panose="020B0A04020102020204" pitchFamily="34" charset="0"/>
                        </a:rPr>
                        <a:t>Con el Filtro de carbón activado, nada de suciedad</a:t>
                      </a:r>
                      <a:endParaRPr lang="es-VE" sz="1400" dirty="0">
                        <a:latin typeface="Arial Black" panose="020B0A04020102020204" pitchFamily="34" charset="0"/>
                      </a:endParaRPr>
                    </a:p>
                  </a:txBody>
                  <a:tcPr/>
                </a:tc>
                <a:extLst>
                  <a:ext uri="{0D108BD9-81ED-4DB2-BD59-A6C34878D82A}">
                    <a16:rowId xmlns:a16="http://schemas.microsoft.com/office/drawing/2014/main" val="2805260315"/>
                  </a:ext>
                </a:extLst>
              </a:tr>
              <a:tr h="9876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Arial Black" panose="020B0A04020102020204" pitchFamily="34" charset="0"/>
                        </a:rPr>
                        <a:t>Tercera muestra con el filtro, 19/01/2025</a:t>
                      </a:r>
                      <a:endParaRPr lang="es-VE" sz="1400" dirty="0">
                        <a:latin typeface="Arial Black" panose="020B0A04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Arial Black" panose="020B0A04020102020204" pitchFamily="34" charset="0"/>
                        </a:rPr>
                        <a:t>Agua del grifo todavía sin partículas sucias y coloración normal, todavía potable</a:t>
                      </a:r>
                      <a:endParaRPr lang="es-VE" sz="1400" dirty="0">
                        <a:latin typeface="Arial Black" panose="020B0A04020102020204" pitchFamily="34" charset="0"/>
                      </a:endParaRPr>
                    </a:p>
                    <a:p>
                      <a:pPr algn="ctr"/>
                      <a:endParaRPr lang="es-VE" sz="1400" dirty="0">
                        <a:latin typeface="Arial Black" panose="020B0A04020102020204" pitchFamily="34" charset="0"/>
                      </a:endParaRPr>
                    </a:p>
                  </a:txBody>
                  <a:tcPr/>
                </a:tc>
                <a:tc>
                  <a:txBody>
                    <a:bodyPr/>
                    <a:lstStyle/>
                    <a:p>
                      <a:pPr algn="ctr"/>
                      <a:r>
                        <a:rPr lang="es-ES" sz="1400" dirty="0">
                          <a:latin typeface="Arial Black" panose="020B0A04020102020204" pitchFamily="34" charset="0"/>
                        </a:rPr>
                        <a:t>Todavía con el filtro de carbón activado, nada de suciedad</a:t>
                      </a:r>
                      <a:endParaRPr lang="es-VE" sz="1400" dirty="0">
                        <a:latin typeface="Arial Black" panose="020B0A04020102020204" pitchFamily="34" charset="0"/>
                      </a:endParaRPr>
                    </a:p>
                  </a:txBody>
                  <a:tcPr/>
                </a:tc>
                <a:extLst>
                  <a:ext uri="{0D108BD9-81ED-4DB2-BD59-A6C34878D82A}">
                    <a16:rowId xmlns:a16="http://schemas.microsoft.com/office/drawing/2014/main" val="3396702768"/>
                  </a:ext>
                </a:extLst>
              </a:tr>
              <a:tr h="11921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Arial Black" panose="020B0A04020102020204" pitchFamily="34" charset="0"/>
                        </a:rPr>
                        <a:t>Cuarta muestra con el filtro, 24/01/2025</a:t>
                      </a:r>
                      <a:endParaRPr lang="es-VE" sz="1400" dirty="0">
                        <a:latin typeface="Arial Black" panose="020B0A04020102020204" pitchFamily="34" charset="0"/>
                      </a:endParaRPr>
                    </a:p>
                    <a:p>
                      <a:pPr algn="ctr"/>
                      <a:endParaRPr lang="es-VE" sz="1400" dirty="0">
                        <a:latin typeface="Arial Black" panose="020B0A04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VE" sz="1400" dirty="0">
                          <a:latin typeface="Arial Black" panose="020B0A04020102020204" pitchFamily="34" charset="0"/>
                        </a:rPr>
                        <a:t>Agua del grifo con presencia de pequeñas partículas de suciedad que cambian un poco la coloración del agua</a:t>
                      </a:r>
                      <a:endParaRPr lang="es-V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Arial Black" panose="020B0A04020102020204" pitchFamily="34" charset="0"/>
                        </a:rPr>
                        <a:t>Todavía con el filtro de carbón activado, </a:t>
                      </a:r>
                      <a:r>
                        <a:rPr lang="es-VE" sz="1400" dirty="0">
                          <a:latin typeface="Arial Black" panose="020B0A04020102020204" pitchFamily="34" charset="0"/>
                        </a:rPr>
                        <a:t>pequeñas partículas y color del agua y el filtro cambiando, menos potable el agua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VE" dirty="0"/>
                    </a:p>
                  </a:txBody>
                  <a:tcPr/>
                </a:tc>
                <a:extLst>
                  <a:ext uri="{0D108BD9-81ED-4DB2-BD59-A6C34878D82A}">
                    <a16:rowId xmlns:a16="http://schemas.microsoft.com/office/drawing/2014/main" val="3849381091"/>
                  </a:ext>
                </a:extLst>
              </a:tr>
              <a:tr h="9876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latin typeface="Arial Black" panose="020B0A04020102020204" pitchFamily="34" charset="0"/>
                        </a:rPr>
                        <a:t>Quinta muestra con el filtro, 29/01/2025</a:t>
                      </a:r>
                      <a:endParaRPr lang="es-VE" sz="1400" dirty="0">
                        <a:latin typeface="Arial Black" panose="020B0A04020102020204" pitchFamily="34" charset="0"/>
                      </a:endParaRPr>
                    </a:p>
                  </a:txBody>
                  <a:tcPr/>
                </a:tc>
                <a:tc>
                  <a:txBody>
                    <a:bodyPr/>
                    <a:lstStyle/>
                    <a:p>
                      <a:pPr algn="ctr"/>
                      <a:r>
                        <a:rPr lang="es-VE" sz="1400" dirty="0">
                          <a:latin typeface="Arial Black" panose="020B0A04020102020204" pitchFamily="34" charset="0"/>
                        </a:rPr>
                        <a:t>Agua del grifo con presencia de partículas y algo de suciedad, coloración en el agua igual que la muestra anterior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VE" sz="1400" dirty="0">
                          <a:latin typeface="Arial Black" panose="020B0A04020102020204" pitchFamily="34" charset="0"/>
                        </a:rPr>
                        <a:t>El Filtro con bastante suciedad. El cual se tiene que cambiar. Esta menos potable el agua</a:t>
                      </a:r>
                    </a:p>
                    <a:p>
                      <a:endParaRPr lang="es-VE" dirty="0"/>
                    </a:p>
                  </a:txBody>
                  <a:tcPr/>
                </a:tc>
                <a:extLst>
                  <a:ext uri="{0D108BD9-81ED-4DB2-BD59-A6C34878D82A}">
                    <a16:rowId xmlns:a16="http://schemas.microsoft.com/office/drawing/2014/main" val="4021716117"/>
                  </a:ext>
                </a:extLst>
              </a:tr>
              <a:tr h="801366">
                <a:tc>
                  <a:txBody>
                    <a:bodyPr/>
                    <a:lstStyle/>
                    <a:p>
                      <a:pPr algn="ctr"/>
                      <a:r>
                        <a:rPr lang="es-ES" sz="1400" dirty="0">
                          <a:latin typeface="Arial Black" panose="020B0A04020102020204" pitchFamily="34" charset="0"/>
                        </a:rPr>
                        <a:t>Muestra del Filtro con Carbón Activado Retirado</a:t>
                      </a:r>
                      <a:endParaRPr lang="es-VE" sz="1400" dirty="0">
                        <a:latin typeface="Arial Black" panose="020B0A04020102020204" pitchFamily="34" charset="0"/>
                      </a:endParaRPr>
                    </a:p>
                  </a:txBody>
                  <a:tcPr/>
                </a:tc>
                <a:tc>
                  <a:txBody>
                    <a:bodyPr/>
                    <a:lstStyle/>
                    <a:p>
                      <a:pPr algn="ctr"/>
                      <a:r>
                        <a:rPr lang="es-ES" sz="1400" dirty="0">
                          <a:latin typeface="Arial Black" panose="020B0A04020102020204" pitchFamily="34" charset="0"/>
                        </a:rPr>
                        <a:t>Filtrado</a:t>
                      </a:r>
                      <a:endParaRPr lang="es-VE" sz="1400" dirty="0">
                        <a:latin typeface="Arial Black" panose="020B0A04020102020204" pitchFamily="34" charset="0"/>
                      </a:endParaRPr>
                    </a:p>
                  </a:txBody>
                  <a:tcPr/>
                </a:tc>
                <a:tc>
                  <a:txBody>
                    <a:bodyPr/>
                    <a:lstStyle/>
                    <a:p>
                      <a:pPr algn="ctr"/>
                      <a:r>
                        <a:rPr lang="es-VE" sz="1400" dirty="0">
                          <a:latin typeface="Arial Black" panose="020B0A04020102020204" pitchFamily="34" charset="0"/>
                          <a:cs typeface="Arial" panose="020B0604020202020204" pitchFamily="34" charset="0"/>
                        </a:rPr>
                        <a:t>Filtro en mal estado, con una peculiar coloración de suciedad de sedimentos</a:t>
                      </a:r>
                      <a:endParaRPr lang="es-VE" sz="1400" dirty="0">
                        <a:latin typeface="Arial Black" panose="020B0A04020102020204" pitchFamily="34" charset="0"/>
                      </a:endParaRPr>
                    </a:p>
                  </a:txBody>
                  <a:tcPr/>
                </a:tc>
                <a:extLst>
                  <a:ext uri="{0D108BD9-81ED-4DB2-BD59-A6C34878D82A}">
                    <a16:rowId xmlns:a16="http://schemas.microsoft.com/office/drawing/2014/main" val="2548004538"/>
                  </a:ext>
                </a:extLst>
              </a:tr>
            </a:tbl>
          </a:graphicData>
        </a:graphic>
      </p:graphicFrame>
    </p:spTree>
    <p:extLst>
      <p:ext uri="{BB962C8B-B14F-4D97-AF65-F5344CB8AC3E}">
        <p14:creationId xmlns:p14="http://schemas.microsoft.com/office/powerpoint/2010/main" val="4278715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E7AC6-3A80-E0BA-BAEB-02C72CCFF446}"/>
              </a:ext>
            </a:extLst>
          </p:cNvPr>
          <p:cNvSpPr>
            <a:spLocks noGrp="1"/>
          </p:cNvSpPr>
          <p:nvPr>
            <p:ph type="title"/>
          </p:nvPr>
        </p:nvSpPr>
        <p:spPr>
          <a:xfrm>
            <a:off x="785813" y="-403763"/>
            <a:ext cx="10515600" cy="1325563"/>
          </a:xfrm>
        </p:spPr>
        <p:txBody>
          <a:bodyPr>
            <a:normAutofit/>
          </a:bodyPr>
          <a:lstStyle/>
          <a:p>
            <a:pPr algn="ctr"/>
            <a:r>
              <a:rPr lang="es-ES" sz="2000" dirty="0">
                <a:latin typeface="Arial Black" panose="020B0A04020102020204" pitchFamily="34" charset="0"/>
              </a:rPr>
              <a:t>Observaciones y Conclusiones del experimento 2</a:t>
            </a:r>
            <a:endParaRPr lang="es-VE" sz="2000"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2D1AFC13-7990-91C5-7CB1-C15CBC539E61}"/>
              </a:ext>
            </a:extLst>
          </p:cNvPr>
          <p:cNvSpPr>
            <a:spLocks noGrp="1"/>
          </p:cNvSpPr>
          <p:nvPr>
            <p:ph idx="1"/>
          </p:nvPr>
        </p:nvSpPr>
        <p:spPr>
          <a:xfrm>
            <a:off x="385763" y="1090612"/>
            <a:ext cx="11315700" cy="5381626"/>
          </a:xfrm>
        </p:spPr>
        <p:txBody>
          <a:bodyPr>
            <a:normAutofit/>
          </a:bodyPr>
          <a:lstStyle/>
          <a:p>
            <a:pPr marL="0" indent="0">
              <a:buNone/>
            </a:pPr>
            <a:endParaRPr lang="es-ES" sz="1400" dirty="0">
              <a:latin typeface="Arial Black" panose="020B0A04020102020204" pitchFamily="34" charset="0"/>
            </a:endParaRPr>
          </a:p>
          <a:p>
            <a:pPr marL="0" indent="0">
              <a:buNone/>
            </a:pPr>
            <a:endParaRPr lang="es-ES" sz="1400" dirty="0">
              <a:latin typeface="Arial Black" panose="020B0A04020102020204" pitchFamily="34" charset="0"/>
            </a:endParaRPr>
          </a:p>
          <a:p>
            <a:pPr marL="0" indent="0">
              <a:buNone/>
            </a:pPr>
            <a:endParaRPr lang="es-VE" sz="1400" dirty="0">
              <a:latin typeface="Arial Black" panose="020B0A04020102020204" pitchFamily="34" charset="0"/>
            </a:endParaRPr>
          </a:p>
          <a:p>
            <a:pPr marL="0" indent="0">
              <a:buNone/>
            </a:pPr>
            <a:endParaRPr lang="es-VE" sz="1400" dirty="0">
              <a:latin typeface="Arial Black" panose="020B0A04020102020204" pitchFamily="34" charset="0"/>
            </a:endParaRPr>
          </a:p>
        </p:txBody>
      </p:sp>
      <p:sp>
        <p:nvSpPr>
          <p:cNvPr id="4" name="CuadroTexto 3">
            <a:extLst>
              <a:ext uri="{FF2B5EF4-FFF2-40B4-BE49-F238E27FC236}">
                <a16:creationId xmlns:a16="http://schemas.microsoft.com/office/drawing/2014/main" id="{BC9FF1D8-80DF-1BEF-0946-4D6FAD7144B0}"/>
              </a:ext>
            </a:extLst>
          </p:cNvPr>
          <p:cNvSpPr txBox="1"/>
          <p:nvPr/>
        </p:nvSpPr>
        <p:spPr>
          <a:xfrm>
            <a:off x="145366" y="647114"/>
            <a:ext cx="11901268" cy="5632311"/>
          </a:xfrm>
          <a:prstGeom prst="rect">
            <a:avLst/>
          </a:prstGeom>
          <a:noFill/>
        </p:spPr>
        <p:txBody>
          <a:bodyPr wrap="square" rtlCol="0">
            <a:spAutoFit/>
          </a:bodyPr>
          <a:lstStyle/>
          <a:p>
            <a:r>
              <a:rPr lang="es-ES" dirty="0">
                <a:highlight>
                  <a:srgbClr val="FFFF00"/>
                </a:highlight>
                <a:latin typeface="Arial Black" panose="020B0A04020102020204" pitchFamily="34" charset="0"/>
              </a:rPr>
              <a:t>-Se utilizó un filtro de carbón activado en combinación con algodón y franela para purificar el agua del grifo.</a:t>
            </a:r>
          </a:p>
          <a:p>
            <a:r>
              <a:rPr lang="es-ES" dirty="0">
                <a:highlight>
                  <a:srgbClr val="FFFF00"/>
                </a:highlight>
                <a:latin typeface="Arial Black" panose="020B0A04020102020204" pitchFamily="34" charset="0"/>
              </a:rPr>
              <a:t>-A lo largo del tiempo, las muestras de agua filtrada mostraron una mejor calidad en comparación con el agua sin filtrar, aunque con el tiempo, la efectividad del filtro disminuyó debido a la acumulación de partículas y sedimentos.</a:t>
            </a:r>
          </a:p>
          <a:p>
            <a:r>
              <a:rPr lang="es-ES" dirty="0">
                <a:highlight>
                  <a:srgbClr val="FFFF00"/>
                </a:highlight>
                <a:latin typeface="Arial Black" panose="020B0A04020102020204" pitchFamily="34" charset="0"/>
              </a:rPr>
              <a:t>-Las primeras muestras mostraron una eliminación casi completa de partículas y sedimentos, mientras que las últimas muestras mostraron una ligera presencia de partículas debido al desgaste del filtro.</a:t>
            </a:r>
          </a:p>
          <a:p>
            <a:endParaRPr lang="es-ES" dirty="0">
              <a:highlight>
                <a:srgbClr val="FFFF00"/>
              </a:highlight>
              <a:latin typeface="Arial Black" panose="020B0A04020102020204" pitchFamily="34" charset="0"/>
            </a:endParaRPr>
          </a:p>
          <a:p>
            <a:r>
              <a:rPr lang="es-ES" dirty="0">
                <a:highlight>
                  <a:srgbClr val="FFFF00"/>
                </a:highlight>
                <a:latin typeface="Arial Black" panose="020B0A04020102020204" pitchFamily="34" charset="0"/>
              </a:rPr>
              <a:t>El uso de carbón activado es efectivo para eliminar impurezas del agua, mejorando su calidad para el consumo. Con el uso continuo, la efectividad del filtro disminuye, lo que subraya la necesidad de un mantenimiento regular y la sustitución del filtro para asegurar una calidad de agua óptima.</a:t>
            </a:r>
          </a:p>
          <a:p>
            <a:endParaRPr lang="es-ES" dirty="0">
              <a:highlight>
                <a:srgbClr val="FFFF00"/>
              </a:highlight>
              <a:latin typeface="Arial Black" panose="020B0A04020102020204" pitchFamily="34" charset="0"/>
            </a:endParaRPr>
          </a:p>
          <a:p>
            <a:r>
              <a:rPr lang="es-ES" dirty="0">
                <a:highlight>
                  <a:srgbClr val="FFFF00"/>
                </a:highlight>
                <a:latin typeface="Arial Black" panose="020B0A04020102020204" pitchFamily="34" charset="0"/>
              </a:rPr>
              <a:t>Las muestras iniciales demostraron una mayor pureza, pero con el tiempo y el uso continuo, la eficacia del sistema de filtrado disminuyó, destacando la importancia de verificar y mantener los sistemas de filtración regularmente. Este método de filtración es práctico y útil para mejorar la calidad del agua en entornos domésticos, aunque es esencial realizar un mantenimiento adecuado para asegurar su efectividad continua.</a:t>
            </a:r>
          </a:p>
          <a:p>
            <a:endParaRPr lang="es-VE" dirty="0"/>
          </a:p>
        </p:txBody>
      </p:sp>
    </p:spTree>
    <p:extLst>
      <p:ext uri="{BB962C8B-B14F-4D97-AF65-F5344CB8AC3E}">
        <p14:creationId xmlns:p14="http://schemas.microsoft.com/office/powerpoint/2010/main" val="292845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a:extLst>
              <a:ext uri="{FF2B5EF4-FFF2-40B4-BE49-F238E27FC236}">
                <a16:creationId xmlns:a16="http://schemas.microsoft.com/office/drawing/2014/main" id="{58C76143-4477-3202-5FC7-7A8C979567F2}"/>
              </a:ext>
            </a:extLst>
          </p:cNvPr>
          <p:cNvSpPr txBox="1"/>
          <p:nvPr/>
        </p:nvSpPr>
        <p:spPr>
          <a:xfrm>
            <a:off x="1764589" y="188640"/>
            <a:ext cx="8662821"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VE" sz="2400" b="1" spc="50" dirty="0">
                <a:ln w="11430"/>
                <a:solidFill>
                  <a:schemeClr val="accent1"/>
                </a:solidFill>
                <a:effectLst>
                  <a:outerShdw blurRad="38100" dist="38100" dir="2700000" algn="tl">
                    <a:srgbClr val="000000">
                      <a:alpha val="43137"/>
                    </a:srgbClr>
                  </a:outerShdw>
                </a:effectLst>
                <a:latin typeface="Arial Black" panose="020B0A04020102020204" pitchFamily="34" charset="0"/>
              </a:rPr>
              <a:t>Experimento 1: Tratamiento de aguas residuales</a:t>
            </a:r>
          </a:p>
        </p:txBody>
      </p:sp>
      <p:sp>
        <p:nvSpPr>
          <p:cNvPr id="2" name="CuadroTexto 1">
            <a:extLst>
              <a:ext uri="{FF2B5EF4-FFF2-40B4-BE49-F238E27FC236}">
                <a16:creationId xmlns:a16="http://schemas.microsoft.com/office/drawing/2014/main" id="{73E05C22-B4F2-A7C6-D03D-61522AD81A40}"/>
              </a:ext>
            </a:extLst>
          </p:cNvPr>
          <p:cNvSpPr txBox="1"/>
          <p:nvPr/>
        </p:nvSpPr>
        <p:spPr>
          <a:xfrm>
            <a:off x="7104186" y="857127"/>
            <a:ext cx="4937759" cy="369332"/>
          </a:xfrm>
          <a:prstGeom prst="rect">
            <a:avLst/>
          </a:prstGeom>
          <a:noFill/>
        </p:spPr>
        <p:txBody>
          <a:bodyPr wrap="square">
            <a:spAutoFit/>
          </a:bodyPr>
          <a:lstStyle/>
          <a:p>
            <a:pPr algn="just"/>
            <a:r>
              <a:rPr lang="es-VE" dirty="0">
                <a:latin typeface="Arial Black" panose="020B0A04020102020204" pitchFamily="34" charset="0"/>
                <a:cs typeface="Arial" panose="020B0604020202020204" pitchFamily="34" charset="0"/>
              </a:rPr>
              <a:t>Preparación del Agua Residual:</a:t>
            </a:r>
          </a:p>
        </p:txBody>
      </p:sp>
      <p:sp>
        <p:nvSpPr>
          <p:cNvPr id="3" name="CuadroTexto 2">
            <a:extLst>
              <a:ext uri="{FF2B5EF4-FFF2-40B4-BE49-F238E27FC236}">
                <a16:creationId xmlns:a16="http://schemas.microsoft.com/office/drawing/2014/main" id="{6FCA371B-3E6D-45E8-109F-B6DD36EC3D1D}"/>
              </a:ext>
            </a:extLst>
          </p:cNvPr>
          <p:cNvSpPr txBox="1"/>
          <p:nvPr/>
        </p:nvSpPr>
        <p:spPr>
          <a:xfrm>
            <a:off x="370450" y="719641"/>
            <a:ext cx="4996396" cy="3108543"/>
          </a:xfrm>
          <a:prstGeom prst="rect">
            <a:avLst/>
          </a:prstGeom>
          <a:noFill/>
        </p:spPr>
        <p:txBody>
          <a:bodyPr wrap="square">
            <a:spAutoFit/>
          </a:bodyPr>
          <a:lstStyle/>
          <a:p>
            <a:pPr algn="just"/>
            <a:r>
              <a:rPr lang="es-VE" sz="1400" dirty="0">
                <a:latin typeface="Arial Black" panose="020B0A04020102020204" pitchFamily="34" charset="0"/>
                <a:cs typeface="Arial" panose="020B0604020202020204" pitchFamily="34" charset="0"/>
              </a:rPr>
              <a:t>Materiales:</a:t>
            </a:r>
          </a:p>
          <a:p>
            <a:pPr marL="342900" indent="-342900">
              <a:lnSpc>
                <a:spcPct val="150000"/>
              </a:lnSpc>
              <a:buFont typeface="Arial" panose="020B0604020202020204" pitchFamily="34" charset="0"/>
              <a:buChar char="•"/>
            </a:pPr>
            <a:r>
              <a:rPr lang="es-ES" sz="1400" dirty="0">
                <a:highlight>
                  <a:srgbClr val="FFFF00"/>
                </a:highlight>
                <a:latin typeface="Arial Black" panose="020B0A04020102020204" pitchFamily="34" charset="0"/>
              </a:rPr>
              <a:t>Dos litros de agua.</a:t>
            </a:r>
          </a:p>
          <a:p>
            <a:pPr marL="342900" indent="-342900">
              <a:lnSpc>
                <a:spcPct val="150000"/>
              </a:lnSpc>
              <a:buFont typeface="Arial" panose="020B0604020202020204" pitchFamily="34" charset="0"/>
              <a:buChar char="•"/>
            </a:pPr>
            <a:r>
              <a:rPr lang="es-ES" sz="1400" dirty="0">
                <a:highlight>
                  <a:srgbClr val="FFFF00"/>
                </a:highlight>
                <a:latin typeface="Arial Black" panose="020B0A04020102020204" pitchFamily="34" charset="0"/>
              </a:rPr>
              <a:t>Agua residual simulada (con arena, borra de café, tierra, resto de verduras, papel).</a:t>
            </a:r>
          </a:p>
          <a:p>
            <a:pPr marL="342900" indent="-342900">
              <a:lnSpc>
                <a:spcPct val="150000"/>
              </a:lnSpc>
              <a:buFont typeface="Arial" panose="020B0604020202020204" pitchFamily="34" charset="0"/>
              <a:buChar char="•"/>
            </a:pPr>
            <a:r>
              <a:rPr lang="es-ES" sz="1400" dirty="0">
                <a:highlight>
                  <a:srgbClr val="FFFF00"/>
                </a:highlight>
                <a:latin typeface="Arial Black" panose="020B0A04020102020204" pitchFamily="34" charset="0"/>
              </a:rPr>
              <a:t>Coladores de diferentes tamaños de abertura</a:t>
            </a:r>
          </a:p>
          <a:p>
            <a:pPr marL="342900" indent="-342900">
              <a:lnSpc>
                <a:spcPct val="150000"/>
              </a:lnSpc>
              <a:buFont typeface="Arial" panose="020B0604020202020204" pitchFamily="34" charset="0"/>
              <a:buChar char="•"/>
            </a:pPr>
            <a:r>
              <a:rPr lang="es-ES" sz="1400" dirty="0">
                <a:highlight>
                  <a:srgbClr val="FFFF00"/>
                </a:highlight>
                <a:latin typeface="Arial Black" panose="020B0A04020102020204" pitchFamily="34" charset="0"/>
              </a:rPr>
              <a:t>Filtro de papel y filtro de tela </a:t>
            </a:r>
          </a:p>
          <a:p>
            <a:pPr marL="342900" indent="-342900">
              <a:lnSpc>
                <a:spcPct val="150000"/>
              </a:lnSpc>
              <a:buFont typeface="Arial" panose="020B0604020202020204" pitchFamily="34" charset="0"/>
              <a:buChar char="•"/>
            </a:pPr>
            <a:r>
              <a:rPr lang="es-ES" sz="1400" dirty="0">
                <a:highlight>
                  <a:srgbClr val="FFFF00"/>
                </a:highlight>
                <a:latin typeface="Arial Black" panose="020B0A04020102020204" pitchFamily="34" charset="0"/>
              </a:rPr>
              <a:t>Peso digital</a:t>
            </a:r>
          </a:p>
          <a:p>
            <a:pPr marL="342900" indent="-342900">
              <a:lnSpc>
                <a:spcPct val="150000"/>
              </a:lnSpc>
              <a:buFont typeface="Arial" panose="020B0604020202020204" pitchFamily="34" charset="0"/>
              <a:buChar char="•"/>
            </a:pPr>
            <a:r>
              <a:rPr lang="es-ES" sz="1400" dirty="0">
                <a:highlight>
                  <a:srgbClr val="FFFF00"/>
                </a:highlight>
                <a:latin typeface="Arial Black" panose="020B0A04020102020204" pitchFamily="34" charset="0"/>
              </a:rPr>
              <a:t>Una botella de agua de la llave y comercial</a:t>
            </a:r>
          </a:p>
          <a:p>
            <a:pPr marL="342900" indent="-342900">
              <a:lnSpc>
                <a:spcPct val="150000"/>
              </a:lnSpc>
              <a:buFont typeface="Arial" panose="020B0604020202020204" pitchFamily="34" charset="0"/>
              <a:buChar char="•"/>
            </a:pPr>
            <a:r>
              <a:rPr lang="es-ES" sz="1400" dirty="0">
                <a:highlight>
                  <a:srgbClr val="FFFF00"/>
                </a:highlight>
                <a:latin typeface="Arial Black" panose="020B0A04020102020204" pitchFamily="34" charset="0"/>
              </a:rPr>
              <a:t>Tres baldes </a:t>
            </a:r>
            <a:endParaRPr lang="es-VE" sz="1400" dirty="0">
              <a:highlight>
                <a:srgbClr val="FFFF00"/>
              </a:highlight>
              <a:latin typeface="Arial Black" panose="020B0A04020102020204" pitchFamily="34" charset="0"/>
            </a:endParaRPr>
          </a:p>
          <a:p>
            <a:pPr algn="just"/>
            <a:endParaRPr lang="es-VE" sz="1400" dirty="0">
              <a:latin typeface="Arial Black" panose="020B0A040201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F5ADD05F-1DB2-3998-C490-252BA01F426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30036" y="3681653"/>
            <a:ext cx="4776536" cy="2957683"/>
          </a:xfrm>
          <a:prstGeom prst="rect">
            <a:avLst/>
          </a:prstGeom>
        </p:spPr>
      </p:pic>
      <p:pic>
        <p:nvPicPr>
          <p:cNvPr id="8" name="Imagen 7">
            <a:extLst>
              <a:ext uri="{FF2B5EF4-FFF2-40B4-BE49-F238E27FC236}">
                <a16:creationId xmlns:a16="http://schemas.microsoft.com/office/drawing/2014/main" id="{5AED6030-0E1B-0B6D-8325-67E51C525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0144" y="1261048"/>
            <a:ext cx="3422848" cy="2567136"/>
          </a:xfrm>
          <a:prstGeom prst="rect">
            <a:avLst/>
          </a:prstGeom>
        </p:spPr>
      </p:pic>
      <p:pic>
        <p:nvPicPr>
          <p:cNvPr id="10" name="Imagen 9">
            <a:extLst>
              <a:ext uri="{FF2B5EF4-FFF2-40B4-BE49-F238E27FC236}">
                <a16:creationId xmlns:a16="http://schemas.microsoft.com/office/drawing/2014/main" id="{4E3FF3E0-F4DC-27B6-7978-41185AB4F6A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344597" y="3822083"/>
            <a:ext cx="3658395" cy="2676821"/>
          </a:xfrm>
          <a:prstGeom prst="rect">
            <a:avLst/>
          </a:prstGeom>
        </p:spPr>
      </p:pic>
      <p:pic>
        <p:nvPicPr>
          <p:cNvPr id="14" name="Imagen 13">
            <a:extLst>
              <a:ext uri="{FF2B5EF4-FFF2-40B4-BE49-F238E27FC236}">
                <a16:creationId xmlns:a16="http://schemas.microsoft.com/office/drawing/2014/main" id="{8E1870F4-4CBC-5957-BEFC-6070F613B8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6846" y="1261048"/>
            <a:ext cx="3213298" cy="2567136"/>
          </a:xfrm>
          <a:prstGeom prst="rect">
            <a:avLst/>
          </a:prstGeom>
        </p:spPr>
      </p:pic>
      <p:sp>
        <p:nvSpPr>
          <p:cNvPr id="15" name="12 CuadroTexto">
            <a:extLst>
              <a:ext uri="{FF2B5EF4-FFF2-40B4-BE49-F238E27FC236}">
                <a16:creationId xmlns:a16="http://schemas.microsoft.com/office/drawing/2014/main" id="{C7B63B68-8706-FFDC-0772-E7D57B7FF1DC}"/>
              </a:ext>
            </a:extLst>
          </p:cNvPr>
          <p:cNvSpPr txBox="1"/>
          <p:nvPr/>
        </p:nvSpPr>
        <p:spPr>
          <a:xfrm>
            <a:off x="5366846" y="4177563"/>
            <a:ext cx="2848686" cy="1323439"/>
          </a:xfrm>
          <a:prstGeom prst="rect">
            <a:avLst/>
          </a:prstGeom>
          <a:noFill/>
        </p:spPr>
        <p:txBody>
          <a:bodyPr wrap="square" rtlCol="0">
            <a:spAutoFit/>
          </a:bodyPr>
          <a:lstStyle/>
          <a:p>
            <a:r>
              <a:rPr lang="es-VE" sz="1600" dirty="0">
                <a:highlight>
                  <a:srgbClr val="FFFF00"/>
                </a:highlight>
                <a:latin typeface="Arial Black" pitchFamily="34" charset="0"/>
                <a:cs typeface="Arial" pitchFamily="34" charset="0"/>
              </a:rPr>
              <a:t>Se realiza el mezclado con un utensilio y dejar asentado 10 minutos para su respectivo tratamiento.</a:t>
            </a:r>
          </a:p>
        </p:txBody>
      </p:sp>
    </p:spTree>
    <p:extLst>
      <p:ext uri="{BB962C8B-B14F-4D97-AF65-F5344CB8AC3E}">
        <p14:creationId xmlns:p14="http://schemas.microsoft.com/office/powerpoint/2010/main" val="191972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CD69742-F8FB-B0AD-A3A1-05CA19BB8C87}"/>
              </a:ext>
            </a:extLst>
          </p:cNvPr>
          <p:cNvSpPr txBox="1"/>
          <p:nvPr/>
        </p:nvSpPr>
        <p:spPr>
          <a:xfrm>
            <a:off x="342314" y="283543"/>
            <a:ext cx="11527156" cy="1908215"/>
          </a:xfrm>
          <a:prstGeom prst="rect">
            <a:avLst/>
          </a:prstGeom>
          <a:noFill/>
        </p:spPr>
        <p:txBody>
          <a:bodyPr wrap="square">
            <a:spAutoFit/>
          </a:bodyPr>
          <a:lstStyle/>
          <a:p>
            <a:pPr algn="just"/>
            <a:r>
              <a:rPr lang="es-ES" dirty="0">
                <a:highlight>
                  <a:srgbClr val="FFFF00"/>
                </a:highlight>
                <a:latin typeface="Arial Black" panose="020B0A04020102020204" pitchFamily="34" charset="0"/>
              </a:rPr>
              <a:t>Colador Verde Pcl1</a:t>
            </a:r>
            <a:r>
              <a:rPr lang="es-ES" dirty="0">
                <a:latin typeface="Arial Black" panose="020B0A04020102020204" pitchFamily="34" charset="0"/>
              </a:rPr>
              <a:t>: Antes empezar la mezcla y verter el agua simulada a otro balde, se toma registro sobre el peso de los coladores sin residuos. Se vierte la mezcla en el balde utilizado Pcl1 para observa la cantidad de solidos retenido en su transmisión, y luego se procede a tomar su peso con la cantidad de solidos conseguidos, observamos muchos restos de suciedad en el fondo del balde.</a:t>
            </a:r>
            <a:endParaRPr lang="es-VE" dirty="0">
              <a:latin typeface="Arial Black" panose="020B0A04020102020204" pitchFamily="34" charset="0"/>
            </a:endParaRPr>
          </a:p>
          <a:p>
            <a:pPr algn="just"/>
            <a:endParaRPr lang="es-VE" sz="1400" dirty="0">
              <a:highlight>
                <a:srgbClr val="FFFF00"/>
              </a:highlight>
              <a:latin typeface="Arial Black" panose="020B0A04020102020204" pitchFamily="34" charset="0"/>
            </a:endParaRPr>
          </a:p>
          <a:p>
            <a:pPr algn="just"/>
            <a:endParaRPr lang="es-VE" sz="1400" dirty="0">
              <a:latin typeface="Arial Black" panose="020B0A040201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6DBE5837-03D7-8B75-B473-CFD76D45BB9E}"/>
              </a:ext>
            </a:extLst>
          </p:cNvPr>
          <p:cNvPicPr>
            <a:picLocks noChangeAspect="1"/>
          </p:cNvPicPr>
          <p:nvPr/>
        </p:nvPicPr>
        <p:blipFill>
          <a:blip r:embed="rId2" cstate="email">
            <a:extLst>
              <a:ext uri="{28A0092B-C50C-407E-A947-70E740481C1C}">
                <a14:useLocalDpi xmlns:a14="http://schemas.microsoft.com/office/drawing/2010/main"/>
              </a:ext>
            </a:extLst>
          </a:blip>
          <a:srcRect l="-670"/>
          <a:stretch/>
        </p:blipFill>
        <p:spPr>
          <a:xfrm>
            <a:off x="163977" y="1997612"/>
            <a:ext cx="2983304" cy="4165365"/>
          </a:xfrm>
          <a:prstGeom prst="rect">
            <a:avLst/>
          </a:prstGeom>
        </p:spPr>
      </p:pic>
      <p:pic>
        <p:nvPicPr>
          <p:cNvPr id="6" name="Imagen 5">
            <a:extLst>
              <a:ext uri="{FF2B5EF4-FFF2-40B4-BE49-F238E27FC236}">
                <a16:creationId xmlns:a16="http://schemas.microsoft.com/office/drawing/2014/main" id="{6C2D8993-2FB9-3C11-C5AF-CF1276BC13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9212" y="1997612"/>
            <a:ext cx="2662677" cy="4165365"/>
          </a:xfrm>
          <a:prstGeom prst="rect">
            <a:avLst/>
          </a:prstGeom>
        </p:spPr>
      </p:pic>
      <p:pic>
        <p:nvPicPr>
          <p:cNvPr id="8" name="Imagen 7">
            <a:extLst>
              <a:ext uri="{FF2B5EF4-FFF2-40B4-BE49-F238E27FC236}">
                <a16:creationId xmlns:a16="http://schemas.microsoft.com/office/drawing/2014/main" id="{7ECBB779-B7BD-E968-6383-2CBB73D759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55015" y="1979540"/>
            <a:ext cx="2514455" cy="4165365"/>
          </a:xfrm>
          <a:prstGeom prst="rect">
            <a:avLst/>
          </a:prstGeom>
        </p:spPr>
      </p:pic>
      <p:pic>
        <p:nvPicPr>
          <p:cNvPr id="10" name="Imagen 9">
            <a:extLst>
              <a:ext uri="{FF2B5EF4-FFF2-40B4-BE49-F238E27FC236}">
                <a16:creationId xmlns:a16="http://schemas.microsoft.com/office/drawing/2014/main" id="{ECAF6EF0-7769-9D69-9748-A779776ADD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3820" y="1979540"/>
            <a:ext cx="2697333" cy="4165365"/>
          </a:xfrm>
          <a:prstGeom prst="rect">
            <a:avLst/>
          </a:prstGeom>
        </p:spPr>
      </p:pic>
    </p:spTree>
    <p:extLst>
      <p:ext uri="{BB962C8B-B14F-4D97-AF65-F5344CB8AC3E}">
        <p14:creationId xmlns:p14="http://schemas.microsoft.com/office/powerpoint/2010/main" val="56881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FEE825C-A610-002D-2DF5-DB188963704F}"/>
              </a:ext>
            </a:extLst>
          </p:cNvPr>
          <p:cNvSpPr txBox="1"/>
          <p:nvPr/>
        </p:nvSpPr>
        <p:spPr>
          <a:xfrm>
            <a:off x="342314" y="283543"/>
            <a:ext cx="11527156" cy="2600712"/>
          </a:xfrm>
          <a:prstGeom prst="rect">
            <a:avLst/>
          </a:prstGeom>
          <a:noFill/>
        </p:spPr>
        <p:txBody>
          <a:bodyPr wrap="square">
            <a:spAutoFit/>
          </a:bodyPr>
          <a:lstStyle/>
          <a:p>
            <a:pPr algn="just">
              <a:lnSpc>
                <a:spcPct val="150000"/>
              </a:lnSpc>
            </a:pPr>
            <a:r>
              <a:rPr lang="es-ES" dirty="0">
                <a:highlight>
                  <a:srgbClr val="FFFF00"/>
                </a:highlight>
                <a:latin typeface="Arial Black" panose="020B0A04020102020204" pitchFamily="34" charset="0"/>
              </a:rPr>
              <a:t>Colador Naranja Pcl2</a:t>
            </a:r>
            <a:r>
              <a:rPr lang="es-ES" dirty="0">
                <a:latin typeface="Arial Black" panose="020B0A04020102020204" pitchFamily="34" charset="0"/>
              </a:rPr>
              <a:t>: En otro balde y otro colador se hace el mismo proceso, como  resultado se obtuvo una menor cantidad de solidos retenidos en Pcl2 (no como Pcl1 que fue mayor) , y tomamos el registro sobre el peso de los restos. observamos pocos restos de suciedad en el fondo del balde.</a:t>
            </a:r>
            <a:endParaRPr lang="es-VE" dirty="0">
              <a:latin typeface="Arial Black" panose="020B0A04020102020204" pitchFamily="34" charset="0"/>
            </a:endParaRPr>
          </a:p>
          <a:p>
            <a:pPr algn="just">
              <a:lnSpc>
                <a:spcPct val="150000"/>
              </a:lnSpc>
            </a:pPr>
            <a:endParaRPr lang="es-VE" dirty="0">
              <a:latin typeface="Arial Black" panose="020B0A04020102020204" pitchFamily="34" charset="0"/>
            </a:endParaRPr>
          </a:p>
          <a:p>
            <a:pPr algn="just"/>
            <a:endParaRPr lang="es-VE" sz="1400" dirty="0">
              <a:highlight>
                <a:srgbClr val="FFFF00"/>
              </a:highlight>
              <a:latin typeface="Arial Black" panose="020B0A04020102020204" pitchFamily="34" charset="0"/>
            </a:endParaRPr>
          </a:p>
          <a:p>
            <a:pPr algn="just"/>
            <a:endParaRPr lang="es-VE" sz="1400" dirty="0">
              <a:latin typeface="Arial Black" panose="020B0A040201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E0953774-B24B-C9B9-295E-92FB4DCA98B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42315" y="2391899"/>
            <a:ext cx="2824090" cy="3572803"/>
          </a:xfrm>
          <a:prstGeom prst="rect">
            <a:avLst/>
          </a:prstGeom>
        </p:spPr>
      </p:pic>
      <p:pic>
        <p:nvPicPr>
          <p:cNvPr id="6" name="Imagen 5">
            <a:extLst>
              <a:ext uri="{FF2B5EF4-FFF2-40B4-BE49-F238E27FC236}">
                <a16:creationId xmlns:a16="http://schemas.microsoft.com/office/drawing/2014/main" id="{6C87F08C-06B0-BED3-D205-34A63677259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470324" y="2391898"/>
            <a:ext cx="2679602" cy="3572804"/>
          </a:xfrm>
          <a:prstGeom prst="rect">
            <a:avLst/>
          </a:prstGeom>
        </p:spPr>
      </p:pic>
      <p:pic>
        <p:nvPicPr>
          <p:cNvPr id="8" name="Imagen 7">
            <a:extLst>
              <a:ext uri="{FF2B5EF4-FFF2-40B4-BE49-F238E27FC236}">
                <a16:creationId xmlns:a16="http://schemas.microsoft.com/office/drawing/2014/main" id="{230BF669-4368-9775-AE6B-C7B0EFFB74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15097" y="2391897"/>
            <a:ext cx="2434588" cy="3572803"/>
          </a:xfrm>
          <a:prstGeom prst="rect">
            <a:avLst/>
          </a:prstGeom>
        </p:spPr>
      </p:pic>
      <p:pic>
        <p:nvPicPr>
          <p:cNvPr id="10" name="Imagen 9">
            <a:extLst>
              <a:ext uri="{FF2B5EF4-FFF2-40B4-BE49-F238E27FC236}">
                <a16:creationId xmlns:a16="http://schemas.microsoft.com/office/drawing/2014/main" id="{9935DBAC-D6EE-0C0F-7D19-6AED738F35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996109" y="2690204"/>
            <a:ext cx="3572804" cy="2976194"/>
          </a:xfrm>
          <a:prstGeom prst="rect">
            <a:avLst/>
          </a:prstGeom>
        </p:spPr>
      </p:pic>
    </p:spTree>
    <p:extLst>
      <p:ext uri="{BB962C8B-B14F-4D97-AF65-F5344CB8AC3E}">
        <p14:creationId xmlns:p14="http://schemas.microsoft.com/office/powerpoint/2010/main" val="189216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FEF8CE5-8DD2-980C-066A-48C4E5B5EB3E}"/>
              </a:ext>
            </a:extLst>
          </p:cNvPr>
          <p:cNvSpPr txBox="1"/>
          <p:nvPr/>
        </p:nvSpPr>
        <p:spPr>
          <a:xfrm>
            <a:off x="342314" y="283543"/>
            <a:ext cx="11527156" cy="3847207"/>
          </a:xfrm>
          <a:prstGeom prst="rect">
            <a:avLst/>
          </a:prstGeom>
          <a:noFill/>
        </p:spPr>
        <p:txBody>
          <a:bodyPr wrap="square">
            <a:spAutoFit/>
          </a:bodyPr>
          <a:lstStyle/>
          <a:p>
            <a:pPr algn="just">
              <a:lnSpc>
                <a:spcPct val="150000"/>
              </a:lnSpc>
            </a:pPr>
            <a:r>
              <a:rPr lang="es-ES" dirty="0">
                <a:highlight>
                  <a:srgbClr val="FFFF00"/>
                </a:highlight>
                <a:latin typeface="Arial Black" panose="020B0A04020102020204" pitchFamily="34" charset="0"/>
              </a:rPr>
              <a:t>Colador filtro de tela </a:t>
            </a:r>
            <a:r>
              <a:rPr lang="es-ES" dirty="0" err="1">
                <a:highlight>
                  <a:srgbClr val="FFFF00"/>
                </a:highlight>
                <a:latin typeface="Arial Black" panose="020B0A04020102020204" pitchFamily="34" charset="0"/>
              </a:rPr>
              <a:t>Pft</a:t>
            </a:r>
            <a:r>
              <a:rPr lang="es-ES" dirty="0">
                <a:highlight>
                  <a:srgbClr val="FFFF00"/>
                </a:highlight>
                <a:latin typeface="Arial Black" panose="020B0A04020102020204" pitchFamily="34" charset="0"/>
              </a:rPr>
              <a:t>:</a:t>
            </a:r>
            <a:r>
              <a:rPr lang="es-ES" dirty="0"/>
              <a:t> </a:t>
            </a:r>
            <a:r>
              <a:rPr lang="es-ES" dirty="0">
                <a:latin typeface="Arial Black" panose="020B0A04020102020204" pitchFamily="34" charset="0"/>
              </a:rPr>
              <a:t>Repetimos el mismo procedimiento anterior con así,, la diferencia es que el paso de la mezcla tiene una mayor duración debido al colador de tela, tomo alrededor de 20:12 Minutos, esto hace que retenga tanto el liquido como los solidos asentados. Aun así, se obtuvo un poco de diferencia con el peso del anterior procedimiento. Al finalizar se pesa el filtro cuando este húmedo y cuando este seco Observamos menos restos de suciedad en el fondo del balde.</a:t>
            </a:r>
            <a:endParaRPr lang="es-VE" dirty="0">
              <a:latin typeface="Arial Black" panose="020B0A04020102020204" pitchFamily="34" charset="0"/>
            </a:endParaRPr>
          </a:p>
          <a:p>
            <a:pPr algn="just">
              <a:lnSpc>
                <a:spcPct val="150000"/>
              </a:lnSpc>
            </a:pPr>
            <a:endParaRPr lang="es-VE" dirty="0">
              <a:latin typeface="Arial Black" panose="020B0A04020102020204" pitchFamily="34" charset="0"/>
            </a:endParaRPr>
          </a:p>
          <a:p>
            <a:pPr algn="just">
              <a:lnSpc>
                <a:spcPct val="150000"/>
              </a:lnSpc>
            </a:pPr>
            <a:endParaRPr lang="es-VE" dirty="0">
              <a:latin typeface="Arial Black" panose="020B0A04020102020204" pitchFamily="34" charset="0"/>
            </a:endParaRPr>
          </a:p>
          <a:p>
            <a:pPr algn="just"/>
            <a:endParaRPr lang="es-VE" sz="1400" dirty="0">
              <a:highlight>
                <a:srgbClr val="FFFF00"/>
              </a:highlight>
              <a:latin typeface="Arial Black" panose="020B0A04020102020204" pitchFamily="34" charset="0"/>
            </a:endParaRPr>
          </a:p>
          <a:p>
            <a:pPr algn="just"/>
            <a:endParaRPr lang="es-VE" sz="1400" dirty="0">
              <a:latin typeface="Arial Black" panose="020B0A040201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AC137184-9D9B-F2E9-732E-65485ED9D2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0641" y="2987625"/>
            <a:ext cx="2669772" cy="3720877"/>
          </a:xfrm>
          <a:prstGeom prst="rect">
            <a:avLst/>
          </a:prstGeom>
        </p:spPr>
      </p:pic>
      <p:pic>
        <p:nvPicPr>
          <p:cNvPr id="6" name="Imagen 5">
            <a:extLst>
              <a:ext uri="{FF2B5EF4-FFF2-40B4-BE49-F238E27FC236}">
                <a16:creationId xmlns:a16="http://schemas.microsoft.com/office/drawing/2014/main" id="{598FCFF6-CE1D-AB0A-F984-2502CA599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314" y="2987625"/>
            <a:ext cx="2859275" cy="3720877"/>
          </a:xfrm>
          <a:prstGeom prst="rect">
            <a:avLst/>
          </a:prstGeom>
        </p:spPr>
      </p:pic>
      <p:pic>
        <p:nvPicPr>
          <p:cNvPr id="8" name="Imagen 7">
            <a:extLst>
              <a:ext uri="{FF2B5EF4-FFF2-40B4-BE49-F238E27FC236}">
                <a16:creationId xmlns:a16="http://schemas.microsoft.com/office/drawing/2014/main" id="{2C1828FB-4050-265F-D731-2D94497568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0752" y="2987625"/>
            <a:ext cx="2669772" cy="3720877"/>
          </a:xfrm>
          <a:prstGeom prst="rect">
            <a:avLst/>
          </a:prstGeom>
        </p:spPr>
      </p:pic>
      <p:pic>
        <p:nvPicPr>
          <p:cNvPr id="10" name="Imagen 9">
            <a:extLst>
              <a:ext uri="{FF2B5EF4-FFF2-40B4-BE49-F238E27FC236}">
                <a16:creationId xmlns:a16="http://schemas.microsoft.com/office/drawing/2014/main" id="{BA8C0BC9-5C1A-257E-AA07-9A94437A5D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8701" y="2987625"/>
            <a:ext cx="2560543" cy="3720876"/>
          </a:xfrm>
          <a:prstGeom prst="rect">
            <a:avLst/>
          </a:prstGeom>
        </p:spPr>
      </p:pic>
    </p:spTree>
    <p:extLst>
      <p:ext uri="{BB962C8B-B14F-4D97-AF65-F5344CB8AC3E}">
        <p14:creationId xmlns:p14="http://schemas.microsoft.com/office/powerpoint/2010/main" val="327490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9000" b="-9000"/>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551C683-70F8-5611-731F-93F594C56891}"/>
              </a:ext>
            </a:extLst>
          </p:cNvPr>
          <p:cNvSpPr txBox="1"/>
          <p:nvPr/>
        </p:nvSpPr>
        <p:spPr>
          <a:xfrm>
            <a:off x="342314" y="283543"/>
            <a:ext cx="11527156" cy="3847207"/>
          </a:xfrm>
          <a:prstGeom prst="rect">
            <a:avLst/>
          </a:prstGeom>
          <a:noFill/>
        </p:spPr>
        <p:txBody>
          <a:bodyPr wrap="square">
            <a:spAutoFit/>
          </a:bodyPr>
          <a:lstStyle/>
          <a:p>
            <a:pPr algn="just">
              <a:lnSpc>
                <a:spcPct val="150000"/>
              </a:lnSpc>
            </a:pPr>
            <a:r>
              <a:rPr lang="es-ES" dirty="0">
                <a:highlight>
                  <a:srgbClr val="FFFF00"/>
                </a:highlight>
                <a:latin typeface="Arial Black" panose="020B0A04020102020204" pitchFamily="34" charset="0"/>
              </a:rPr>
              <a:t>Colador filtro de papel </a:t>
            </a:r>
            <a:r>
              <a:rPr lang="es-ES" dirty="0" err="1">
                <a:highlight>
                  <a:srgbClr val="FFFF00"/>
                </a:highlight>
                <a:latin typeface="Arial Black" panose="020B0A04020102020204" pitchFamily="34" charset="0"/>
              </a:rPr>
              <a:t>Pfp</a:t>
            </a:r>
            <a:r>
              <a:rPr lang="es-ES" dirty="0">
                <a:highlight>
                  <a:srgbClr val="FFFF00"/>
                </a:highlight>
                <a:latin typeface="Arial Black" panose="020B0A04020102020204" pitchFamily="34" charset="0"/>
              </a:rPr>
              <a:t>:</a:t>
            </a:r>
            <a:r>
              <a:rPr lang="es-ES" dirty="0"/>
              <a:t> </a:t>
            </a:r>
            <a:r>
              <a:rPr lang="es-ES" dirty="0">
                <a:latin typeface="Arial Black" panose="020B0A04020102020204" pitchFamily="34" charset="0"/>
              </a:rPr>
              <a:t>Se realizo un embudo con una botella de plástico y un filtro de papel, con varias capas papel absorbente de cocina para poder realizar este proceso. Durante su transmisión tuvo aun mas, retención de liquido a tardo aproximadamente 25:10 minutos. Y si logro retener  algunos sólidos. Al finalizar se pesa el filtro cuando este húmedo y cuando este seco. Observamos muy pocos restos de suciedad en el fondo del balde.</a:t>
            </a:r>
            <a:endParaRPr lang="es-VE" dirty="0">
              <a:latin typeface="Arial Black" panose="020B0A04020102020204" pitchFamily="34" charset="0"/>
            </a:endParaRPr>
          </a:p>
          <a:p>
            <a:pPr algn="just">
              <a:lnSpc>
                <a:spcPct val="150000"/>
              </a:lnSpc>
            </a:pPr>
            <a:endParaRPr lang="es-VE" dirty="0">
              <a:latin typeface="Arial Black" panose="020B0A04020102020204" pitchFamily="34" charset="0"/>
            </a:endParaRPr>
          </a:p>
          <a:p>
            <a:pPr algn="just">
              <a:lnSpc>
                <a:spcPct val="150000"/>
              </a:lnSpc>
            </a:pPr>
            <a:endParaRPr lang="es-VE" dirty="0">
              <a:latin typeface="Arial Black" panose="020B0A04020102020204" pitchFamily="34" charset="0"/>
            </a:endParaRPr>
          </a:p>
          <a:p>
            <a:pPr algn="just"/>
            <a:endParaRPr lang="es-VE" sz="1400" dirty="0">
              <a:highlight>
                <a:srgbClr val="FFFF00"/>
              </a:highlight>
              <a:latin typeface="Arial Black" panose="020B0A04020102020204" pitchFamily="34" charset="0"/>
            </a:endParaRPr>
          </a:p>
          <a:p>
            <a:pPr algn="just"/>
            <a:endParaRPr lang="es-VE" sz="1400" dirty="0">
              <a:latin typeface="Arial Black" panose="020B0A040201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857BB324-FFF4-97A3-B368-C694E0B555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3048000"/>
            <a:ext cx="3129363" cy="3438553"/>
          </a:xfrm>
          <a:prstGeom prst="rect">
            <a:avLst/>
          </a:prstGeom>
        </p:spPr>
      </p:pic>
      <p:pic>
        <p:nvPicPr>
          <p:cNvPr id="8" name="Imagen 7">
            <a:extLst>
              <a:ext uri="{FF2B5EF4-FFF2-40B4-BE49-F238E27FC236}">
                <a16:creationId xmlns:a16="http://schemas.microsoft.com/office/drawing/2014/main" id="{73C8FDD7-CA63-93EE-7F98-F1F4448EF8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314" y="3048000"/>
            <a:ext cx="2835328" cy="3438554"/>
          </a:xfrm>
          <a:prstGeom prst="rect">
            <a:avLst/>
          </a:prstGeom>
        </p:spPr>
      </p:pic>
      <p:pic>
        <p:nvPicPr>
          <p:cNvPr id="10" name="Imagen 9">
            <a:extLst>
              <a:ext uri="{FF2B5EF4-FFF2-40B4-BE49-F238E27FC236}">
                <a16:creationId xmlns:a16="http://schemas.microsoft.com/office/drawing/2014/main" id="{B8738BFE-430F-F329-38B7-4561C5E382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31724" y="3047999"/>
            <a:ext cx="2537236" cy="3438554"/>
          </a:xfrm>
          <a:prstGeom prst="rect">
            <a:avLst/>
          </a:prstGeom>
        </p:spPr>
      </p:pic>
      <p:pic>
        <p:nvPicPr>
          <p:cNvPr id="12" name="Imagen 11">
            <a:extLst>
              <a:ext uri="{FF2B5EF4-FFF2-40B4-BE49-F238E27FC236}">
                <a16:creationId xmlns:a16="http://schemas.microsoft.com/office/drawing/2014/main" id="{2356F2C6-8650-A132-72F5-B9D5BF6B6A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47078" y="3047998"/>
            <a:ext cx="2496297" cy="3438553"/>
          </a:xfrm>
          <a:prstGeom prst="rect">
            <a:avLst/>
          </a:prstGeom>
        </p:spPr>
      </p:pic>
    </p:spTree>
    <p:extLst>
      <p:ext uri="{BB962C8B-B14F-4D97-AF65-F5344CB8AC3E}">
        <p14:creationId xmlns:p14="http://schemas.microsoft.com/office/powerpoint/2010/main" val="3498298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DE734BB-EBB2-C074-15AF-B6BBD95832E6}"/>
              </a:ext>
            </a:extLst>
          </p:cNvPr>
          <p:cNvSpPr txBox="1"/>
          <p:nvPr/>
        </p:nvSpPr>
        <p:spPr>
          <a:xfrm>
            <a:off x="254001" y="156532"/>
            <a:ext cx="11763827" cy="2639377"/>
          </a:xfrm>
          <a:prstGeom prst="rect">
            <a:avLst/>
          </a:prstGeom>
          <a:noFill/>
        </p:spPr>
        <p:txBody>
          <a:bodyPr wrap="square" rtlCol="0">
            <a:spAutoFit/>
          </a:bodyPr>
          <a:lstStyle/>
          <a:p>
            <a:pPr algn="just">
              <a:lnSpc>
                <a:spcPct val="150000"/>
              </a:lnSpc>
            </a:pPr>
            <a:r>
              <a:rPr lang="es-ES" sz="1600" dirty="0">
                <a:highlight>
                  <a:srgbClr val="FFFF00"/>
                </a:highlight>
                <a:latin typeface="Arial Black" panose="020B0A04020102020204" pitchFamily="34" charset="0"/>
              </a:rPr>
              <a:t>Comparaciones y filtro de papel seco: </a:t>
            </a:r>
            <a:r>
              <a:rPr lang="es-ES" sz="1600" dirty="0">
                <a:highlight>
                  <a:srgbClr val="00FF00"/>
                </a:highlight>
                <a:latin typeface="Arial Black" panose="020B0A04020102020204" pitchFamily="34" charset="0"/>
              </a:rPr>
              <a:t>Podemos observar que el embudo con el filtro de papel </a:t>
            </a:r>
            <a:r>
              <a:rPr lang="es-ES" sz="1600" dirty="0" err="1">
                <a:highlight>
                  <a:srgbClr val="00FF00"/>
                </a:highlight>
                <a:latin typeface="Arial Black" panose="020B0A04020102020204" pitchFamily="34" charset="0"/>
              </a:rPr>
              <a:t>Pfp</a:t>
            </a:r>
            <a:r>
              <a:rPr lang="es-ES" sz="1600" dirty="0">
                <a:highlight>
                  <a:srgbClr val="00FF00"/>
                </a:highlight>
                <a:latin typeface="Arial Black" panose="020B0A04020102020204" pitchFamily="34" charset="0"/>
              </a:rPr>
              <a:t> seco, tiene un peso menor a cuando estaba húmedo. Se muestra en las imágenes se encuentra tres tipos de agua recolectada en diferentes lugares o tratada previamente. el agua del chorro  posee una ligera coloración y olor a minerales, oxido y algo de cloro . En cambio, al agua comercial no posee coloración ni olor. Y el agua final del experimento todavía tiene una coloración marrón, que nos indica que tiene contamínate nocivos para el ambiente o consumo de los seres vivos, aun que no tiene solidos en el fondo asentados, se logra apreciar que tiene pequeñas partículas y olor fuerte a café con tierra. </a:t>
            </a:r>
            <a:endParaRPr lang="es-VE" sz="1600" dirty="0">
              <a:highlight>
                <a:srgbClr val="00FF00"/>
              </a:highlight>
              <a:latin typeface="Arial Black" panose="020B0A04020102020204" pitchFamily="34" charset="0"/>
            </a:endParaRPr>
          </a:p>
        </p:txBody>
      </p:sp>
      <p:pic>
        <p:nvPicPr>
          <p:cNvPr id="6" name="Imagen 5">
            <a:extLst>
              <a:ext uri="{FF2B5EF4-FFF2-40B4-BE49-F238E27FC236}">
                <a16:creationId xmlns:a16="http://schemas.microsoft.com/office/drawing/2014/main" id="{223F3607-B423-A945-9134-3003C6273C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172" y="3112534"/>
            <a:ext cx="3393695" cy="3378980"/>
          </a:xfrm>
          <a:prstGeom prst="rect">
            <a:avLst/>
          </a:prstGeom>
        </p:spPr>
      </p:pic>
      <p:pic>
        <p:nvPicPr>
          <p:cNvPr id="8" name="Imagen 7">
            <a:extLst>
              <a:ext uri="{FF2B5EF4-FFF2-40B4-BE49-F238E27FC236}">
                <a16:creationId xmlns:a16="http://schemas.microsoft.com/office/drawing/2014/main" id="{321C452F-E48A-AFF1-2E39-57C2CB3371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2744" y="3112534"/>
            <a:ext cx="3393696" cy="3378980"/>
          </a:xfrm>
          <a:prstGeom prst="rect">
            <a:avLst/>
          </a:prstGeom>
        </p:spPr>
      </p:pic>
      <p:pic>
        <p:nvPicPr>
          <p:cNvPr id="10" name="Imagen 9">
            <a:extLst>
              <a:ext uri="{FF2B5EF4-FFF2-40B4-BE49-F238E27FC236}">
                <a16:creationId xmlns:a16="http://schemas.microsoft.com/office/drawing/2014/main" id="{71A4215F-4DAD-71DE-11EF-9CC847808A4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261966" y="3112534"/>
            <a:ext cx="4755861" cy="3378980"/>
          </a:xfrm>
          <a:prstGeom prst="rect">
            <a:avLst/>
          </a:prstGeom>
        </p:spPr>
      </p:pic>
    </p:spTree>
    <p:extLst>
      <p:ext uri="{BB962C8B-B14F-4D97-AF65-F5344CB8AC3E}">
        <p14:creationId xmlns:p14="http://schemas.microsoft.com/office/powerpoint/2010/main" val="122192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DB378CA-0A2C-1FFA-5507-C7CD570E6156}"/>
              </a:ext>
            </a:extLst>
          </p:cNvPr>
          <p:cNvSpPr txBox="1"/>
          <p:nvPr/>
        </p:nvSpPr>
        <p:spPr>
          <a:xfrm>
            <a:off x="3360057" y="159657"/>
            <a:ext cx="5471886" cy="369332"/>
          </a:xfrm>
          <a:prstGeom prst="rect">
            <a:avLst/>
          </a:prstGeom>
          <a:noFill/>
        </p:spPr>
        <p:txBody>
          <a:bodyPr wrap="square" rtlCol="0">
            <a:spAutoFit/>
          </a:bodyPr>
          <a:lstStyle/>
          <a:p>
            <a:pPr algn="ctr"/>
            <a:r>
              <a:rPr lang="es-ES" dirty="0">
                <a:latin typeface="Arial Black" panose="020B0A04020102020204" pitchFamily="34" charset="0"/>
              </a:rPr>
              <a:t>Tabla de valores del experimento 1</a:t>
            </a:r>
            <a:endParaRPr lang="es-VE" dirty="0">
              <a:latin typeface="Arial Black" panose="020B0A04020102020204" pitchFamily="34" charset="0"/>
            </a:endParaRPr>
          </a:p>
        </p:txBody>
      </p:sp>
      <p:graphicFrame>
        <p:nvGraphicFramePr>
          <p:cNvPr id="8" name="Tabla 7">
            <a:extLst>
              <a:ext uri="{FF2B5EF4-FFF2-40B4-BE49-F238E27FC236}">
                <a16:creationId xmlns:a16="http://schemas.microsoft.com/office/drawing/2014/main" id="{9660E029-E902-2A1F-FDC3-3E5AD3BAE338}"/>
              </a:ext>
            </a:extLst>
          </p:cNvPr>
          <p:cNvGraphicFramePr>
            <a:graphicFrameLocks noGrp="1"/>
          </p:cNvGraphicFramePr>
          <p:nvPr>
            <p:extLst>
              <p:ext uri="{D42A27DB-BD31-4B8C-83A1-F6EECF244321}">
                <p14:modId xmlns:p14="http://schemas.microsoft.com/office/powerpoint/2010/main" val="1504086921"/>
              </p:ext>
            </p:extLst>
          </p:nvPr>
        </p:nvGraphicFramePr>
        <p:xfrm>
          <a:off x="638629" y="719667"/>
          <a:ext cx="11001828" cy="6138331"/>
        </p:xfrm>
        <a:graphic>
          <a:graphicData uri="http://schemas.openxmlformats.org/drawingml/2006/table">
            <a:tbl>
              <a:tblPr firstRow="1" bandRow="1">
                <a:tableStyleId>{93296810-A885-4BE3-A3E7-6D5BEEA58F35}</a:tableStyleId>
              </a:tblPr>
              <a:tblGrid>
                <a:gridCol w="5500914">
                  <a:extLst>
                    <a:ext uri="{9D8B030D-6E8A-4147-A177-3AD203B41FA5}">
                      <a16:colId xmlns:a16="http://schemas.microsoft.com/office/drawing/2014/main" val="2556369043"/>
                    </a:ext>
                  </a:extLst>
                </a:gridCol>
                <a:gridCol w="5500914">
                  <a:extLst>
                    <a:ext uri="{9D8B030D-6E8A-4147-A177-3AD203B41FA5}">
                      <a16:colId xmlns:a16="http://schemas.microsoft.com/office/drawing/2014/main" val="4261838944"/>
                    </a:ext>
                  </a:extLst>
                </a:gridCol>
              </a:tblGrid>
              <a:tr h="485291">
                <a:tc>
                  <a:txBody>
                    <a:bodyPr/>
                    <a:lstStyle/>
                    <a:p>
                      <a:pPr algn="ctr"/>
                      <a:r>
                        <a:rPr lang="es-ES" b="1" dirty="0">
                          <a:latin typeface="Arial Black" panose="020B0A04020102020204" pitchFamily="34" charset="0"/>
                        </a:rPr>
                        <a:t>Materiales</a:t>
                      </a:r>
                      <a:endParaRPr lang="es-VE" b="1" dirty="0">
                        <a:latin typeface="Arial Black" panose="020B0A04020102020204" pitchFamily="34" charset="0"/>
                      </a:endParaRPr>
                    </a:p>
                  </a:txBody>
                  <a:tcPr/>
                </a:tc>
                <a:tc>
                  <a:txBody>
                    <a:bodyPr/>
                    <a:lstStyle/>
                    <a:p>
                      <a:pPr algn="ctr"/>
                      <a:r>
                        <a:rPr lang="es-ES" b="1" dirty="0">
                          <a:latin typeface="Arial Black" panose="020B0A04020102020204" pitchFamily="34" charset="0"/>
                        </a:rPr>
                        <a:t>Peso Con/Sin Residuos</a:t>
                      </a:r>
                      <a:endParaRPr lang="es-VE" b="1" dirty="0">
                        <a:latin typeface="Arial Black" panose="020B0A04020102020204" pitchFamily="34" charset="0"/>
                      </a:endParaRPr>
                    </a:p>
                  </a:txBody>
                  <a:tcPr/>
                </a:tc>
                <a:extLst>
                  <a:ext uri="{0D108BD9-81ED-4DB2-BD59-A6C34878D82A}">
                    <a16:rowId xmlns:a16="http://schemas.microsoft.com/office/drawing/2014/main" val="3388008175"/>
                  </a:ext>
                </a:extLst>
              </a:tr>
              <a:tr h="485291">
                <a:tc>
                  <a:txBody>
                    <a:bodyPr/>
                    <a:lstStyle/>
                    <a:p>
                      <a:pPr algn="ctr"/>
                      <a:r>
                        <a:rPr lang="es-ES" sz="1400" dirty="0">
                          <a:effectLst>
                            <a:outerShdw blurRad="38100" dist="38100" dir="2700000" algn="tl">
                              <a:srgbClr val="000000">
                                <a:alpha val="43137"/>
                              </a:srgbClr>
                            </a:outerShdw>
                          </a:effectLst>
                          <a:latin typeface="Arial Black" panose="020B0A04020102020204" pitchFamily="34" charset="0"/>
                        </a:rPr>
                        <a:t>Colador Verde Pcl1</a:t>
                      </a:r>
                      <a:endParaRPr lang="es-VE" sz="1400" dirty="0">
                        <a:effectLst>
                          <a:outerShdw blurRad="38100" dist="38100" dir="2700000" algn="tl">
                            <a:srgbClr val="000000">
                              <a:alpha val="43137"/>
                            </a:srgbClr>
                          </a:outerShdw>
                        </a:effectLst>
                        <a:latin typeface="Arial Black" panose="020B0A04020102020204" pitchFamily="34" charset="0"/>
                      </a:endParaRPr>
                    </a:p>
                  </a:txBody>
                  <a:tcPr/>
                </a:tc>
                <a:tc>
                  <a:txBody>
                    <a:bodyPr/>
                    <a:lstStyle/>
                    <a:p>
                      <a:pPr algn="ctr"/>
                      <a:r>
                        <a:rPr lang="es-ES" dirty="0"/>
                        <a:t>39 g</a:t>
                      </a:r>
                      <a:endParaRPr lang="es-VE" dirty="0"/>
                    </a:p>
                  </a:txBody>
                  <a:tcPr/>
                </a:tc>
                <a:extLst>
                  <a:ext uri="{0D108BD9-81ED-4DB2-BD59-A6C34878D82A}">
                    <a16:rowId xmlns:a16="http://schemas.microsoft.com/office/drawing/2014/main" val="1393488722"/>
                  </a:ext>
                </a:extLst>
              </a:tr>
              <a:tr h="618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effectLst>
                            <a:outerShdw blurRad="38100" dist="38100" dir="2700000" algn="tl">
                              <a:srgbClr val="000000">
                                <a:alpha val="43137"/>
                              </a:srgbClr>
                            </a:outerShdw>
                          </a:effectLst>
                          <a:latin typeface="Arial Black" panose="020B0A04020102020204" pitchFamily="34" charset="0"/>
                        </a:rPr>
                        <a:t>Colador Naranja Pcl2</a:t>
                      </a:r>
                      <a:endParaRPr lang="es-VE" sz="1400" dirty="0">
                        <a:effectLst>
                          <a:outerShdw blurRad="38100" dist="38100" dir="2700000" algn="tl">
                            <a:srgbClr val="000000">
                              <a:alpha val="43137"/>
                            </a:srgbClr>
                          </a:outerShdw>
                        </a:effectLst>
                        <a:latin typeface="Arial Black" panose="020B0A04020102020204" pitchFamily="34" charset="0"/>
                      </a:endParaRPr>
                    </a:p>
                  </a:txBody>
                  <a:tcPr/>
                </a:tc>
                <a:tc>
                  <a:txBody>
                    <a:bodyPr/>
                    <a:lstStyle/>
                    <a:p>
                      <a:pPr algn="ctr"/>
                      <a:r>
                        <a:rPr lang="es-ES" dirty="0"/>
                        <a:t>32 g</a:t>
                      </a:r>
                      <a:endParaRPr lang="es-VE" dirty="0"/>
                    </a:p>
                  </a:txBody>
                  <a:tcPr/>
                </a:tc>
                <a:extLst>
                  <a:ext uri="{0D108BD9-81ED-4DB2-BD59-A6C34878D82A}">
                    <a16:rowId xmlns:a16="http://schemas.microsoft.com/office/drawing/2014/main" val="3492822837"/>
                  </a:ext>
                </a:extLst>
              </a:tr>
              <a:tr h="485291">
                <a:tc>
                  <a:txBody>
                    <a:bodyPr/>
                    <a:lstStyle/>
                    <a:p>
                      <a:pPr algn="ctr"/>
                      <a:r>
                        <a:rPr lang="es-ES" sz="1400" dirty="0">
                          <a:effectLst>
                            <a:outerShdw blurRad="38100" dist="38100" dir="2700000" algn="tl">
                              <a:srgbClr val="000000">
                                <a:alpha val="43137"/>
                              </a:srgbClr>
                            </a:outerShdw>
                          </a:effectLst>
                          <a:latin typeface="Arial Black" panose="020B0A04020102020204" pitchFamily="34" charset="0"/>
                        </a:rPr>
                        <a:t>Colador filtro de tela </a:t>
                      </a:r>
                      <a:r>
                        <a:rPr lang="es-ES" sz="1400" dirty="0" err="1">
                          <a:effectLst>
                            <a:outerShdw blurRad="38100" dist="38100" dir="2700000" algn="tl">
                              <a:srgbClr val="000000">
                                <a:alpha val="43137"/>
                              </a:srgbClr>
                            </a:outerShdw>
                          </a:effectLst>
                          <a:latin typeface="Arial Black" panose="020B0A04020102020204" pitchFamily="34" charset="0"/>
                        </a:rPr>
                        <a:t>Pftl</a:t>
                      </a:r>
                      <a:endParaRPr lang="es-VE" sz="1400" dirty="0">
                        <a:effectLst>
                          <a:outerShdw blurRad="38100" dist="38100" dir="2700000" algn="tl">
                            <a:srgbClr val="000000">
                              <a:alpha val="43137"/>
                            </a:srgbClr>
                          </a:outerShdw>
                        </a:effectLst>
                        <a:latin typeface="Arial Black" panose="020B0A04020102020204" pitchFamily="34" charset="0"/>
                      </a:endParaRPr>
                    </a:p>
                  </a:txBody>
                  <a:tcPr/>
                </a:tc>
                <a:tc>
                  <a:txBody>
                    <a:bodyPr/>
                    <a:lstStyle/>
                    <a:p>
                      <a:pPr algn="ctr"/>
                      <a:r>
                        <a:rPr lang="es-ES" dirty="0"/>
                        <a:t>20 g</a:t>
                      </a:r>
                      <a:endParaRPr lang="es-VE" dirty="0"/>
                    </a:p>
                  </a:txBody>
                  <a:tcPr/>
                </a:tc>
                <a:extLst>
                  <a:ext uri="{0D108BD9-81ED-4DB2-BD59-A6C34878D82A}">
                    <a16:rowId xmlns:a16="http://schemas.microsoft.com/office/drawing/2014/main" val="585661338"/>
                  </a:ext>
                </a:extLst>
              </a:tr>
              <a:tr h="618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effectLst>
                            <a:outerShdw blurRad="38100" dist="38100" dir="2700000" algn="tl">
                              <a:srgbClr val="000000">
                                <a:alpha val="43137"/>
                              </a:srgbClr>
                            </a:outerShdw>
                          </a:effectLst>
                          <a:latin typeface="Arial Black" panose="020B0A04020102020204" pitchFamily="34" charset="0"/>
                        </a:rPr>
                        <a:t>Colador filtro de papel </a:t>
                      </a:r>
                      <a:r>
                        <a:rPr lang="es-ES" sz="1400" dirty="0" err="1">
                          <a:effectLst>
                            <a:outerShdw blurRad="38100" dist="38100" dir="2700000" algn="tl">
                              <a:srgbClr val="000000">
                                <a:alpha val="43137"/>
                              </a:srgbClr>
                            </a:outerShdw>
                          </a:effectLst>
                          <a:latin typeface="Arial Black" panose="020B0A04020102020204" pitchFamily="34" charset="0"/>
                        </a:rPr>
                        <a:t>Pfpl</a:t>
                      </a:r>
                      <a:endParaRPr lang="es-VE" sz="1400" dirty="0">
                        <a:effectLst>
                          <a:outerShdw blurRad="38100" dist="38100" dir="2700000" algn="tl">
                            <a:srgbClr val="000000">
                              <a:alpha val="43137"/>
                            </a:srgbClr>
                          </a:outerShdw>
                        </a:effectLst>
                        <a:latin typeface="Arial Black" panose="020B0A04020102020204" pitchFamily="34" charset="0"/>
                      </a:endParaRPr>
                    </a:p>
                  </a:txBody>
                  <a:tcPr/>
                </a:tc>
                <a:tc>
                  <a:txBody>
                    <a:bodyPr/>
                    <a:lstStyle/>
                    <a:p>
                      <a:pPr algn="ctr"/>
                      <a:r>
                        <a:rPr lang="es-ES" dirty="0"/>
                        <a:t>23 g</a:t>
                      </a:r>
                      <a:endParaRPr lang="es-VE" dirty="0"/>
                    </a:p>
                  </a:txBody>
                  <a:tcPr/>
                </a:tc>
                <a:extLst>
                  <a:ext uri="{0D108BD9-81ED-4DB2-BD59-A6C34878D82A}">
                    <a16:rowId xmlns:a16="http://schemas.microsoft.com/office/drawing/2014/main" val="2687697318"/>
                  </a:ext>
                </a:extLst>
              </a:tr>
              <a:tr h="618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effectLst>
                            <a:outerShdw blurRad="38100" dist="38100" dir="2700000" algn="tl">
                              <a:srgbClr val="000000">
                                <a:alpha val="43137"/>
                              </a:srgbClr>
                            </a:outerShdw>
                          </a:effectLst>
                          <a:latin typeface="Arial Black" panose="020B0A04020102020204" pitchFamily="34" charset="0"/>
                        </a:rPr>
                        <a:t>Colador Verde con residuo PcR1 </a:t>
                      </a:r>
                      <a:endParaRPr lang="es-VE" sz="1400" dirty="0">
                        <a:effectLst>
                          <a:outerShdw blurRad="38100" dist="38100" dir="2700000" algn="tl">
                            <a:srgbClr val="000000">
                              <a:alpha val="43137"/>
                            </a:srgbClr>
                          </a:outerShdw>
                        </a:effectLst>
                        <a:latin typeface="Arial Black" panose="020B0A04020102020204" pitchFamily="34" charset="0"/>
                      </a:endParaRPr>
                    </a:p>
                  </a:txBody>
                  <a:tcPr/>
                </a:tc>
                <a:tc>
                  <a:txBody>
                    <a:bodyPr/>
                    <a:lstStyle/>
                    <a:p>
                      <a:pPr algn="ctr"/>
                      <a:r>
                        <a:rPr lang="es-ES" dirty="0"/>
                        <a:t>332 g</a:t>
                      </a:r>
                      <a:endParaRPr lang="es-VE" dirty="0"/>
                    </a:p>
                  </a:txBody>
                  <a:tcPr/>
                </a:tc>
                <a:extLst>
                  <a:ext uri="{0D108BD9-81ED-4DB2-BD59-A6C34878D82A}">
                    <a16:rowId xmlns:a16="http://schemas.microsoft.com/office/drawing/2014/main" val="1037098222"/>
                  </a:ext>
                </a:extLst>
              </a:tr>
              <a:tr h="618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effectLst>
                            <a:outerShdw blurRad="38100" dist="38100" dir="2700000" algn="tl">
                              <a:srgbClr val="000000">
                                <a:alpha val="43137"/>
                              </a:srgbClr>
                            </a:outerShdw>
                          </a:effectLst>
                          <a:latin typeface="Arial Black" panose="020B0A04020102020204" pitchFamily="34" charset="0"/>
                        </a:rPr>
                        <a:t>Colador Naranja con residuo PcR2 </a:t>
                      </a:r>
                      <a:endParaRPr lang="es-VE" sz="1400" dirty="0">
                        <a:effectLst>
                          <a:outerShdw blurRad="38100" dist="38100" dir="2700000" algn="tl">
                            <a:srgbClr val="000000">
                              <a:alpha val="43137"/>
                            </a:srgbClr>
                          </a:outerShdw>
                        </a:effectLst>
                        <a:latin typeface="Arial Black" panose="020B0A04020102020204" pitchFamily="34" charset="0"/>
                      </a:endParaRPr>
                    </a:p>
                  </a:txBody>
                  <a:tcPr/>
                </a:tc>
                <a:tc>
                  <a:txBody>
                    <a:bodyPr/>
                    <a:lstStyle/>
                    <a:p>
                      <a:pPr algn="ctr"/>
                      <a:r>
                        <a:rPr lang="es-ES" dirty="0"/>
                        <a:t>33 g</a:t>
                      </a:r>
                      <a:endParaRPr lang="es-VE" dirty="0"/>
                    </a:p>
                  </a:txBody>
                  <a:tcPr/>
                </a:tc>
                <a:extLst>
                  <a:ext uri="{0D108BD9-81ED-4DB2-BD59-A6C34878D82A}">
                    <a16:rowId xmlns:a16="http://schemas.microsoft.com/office/drawing/2014/main" val="2194524910"/>
                  </a:ext>
                </a:extLst>
              </a:tr>
              <a:tr h="618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effectLst>
                            <a:outerShdw blurRad="38100" dist="38100" dir="2700000" algn="tl">
                              <a:srgbClr val="000000">
                                <a:alpha val="43137"/>
                              </a:srgbClr>
                            </a:outerShdw>
                          </a:effectLst>
                          <a:latin typeface="Arial Black" panose="020B0A04020102020204" pitchFamily="34" charset="0"/>
                        </a:rPr>
                        <a:t>Colador filtro de tela con residuos húmedo </a:t>
                      </a:r>
                      <a:r>
                        <a:rPr lang="es-ES" sz="1400" dirty="0" err="1">
                          <a:effectLst>
                            <a:outerShdw blurRad="38100" dist="38100" dir="2700000" algn="tl">
                              <a:srgbClr val="000000">
                                <a:alpha val="43137"/>
                              </a:srgbClr>
                            </a:outerShdw>
                          </a:effectLst>
                          <a:latin typeface="Arial Black" panose="020B0A04020102020204" pitchFamily="34" charset="0"/>
                        </a:rPr>
                        <a:t>PFtcRh</a:t>
                      </a:r>
                      <a:endParaRPr lang="es-VE" sz="1400" dirty="0">
                        <a:effectLst>
                          <a:outerShdw blurRad="38100" dist="38100" dir="2700000" algn="tl">
                            <a:srgbClr val="000000">
                              <a:alpha val="43137"/>
                            </a:srgbClr>
                          </a:outerShdw>
                        </a:effectLst>
                        <a:latin typeface="Arial Black" panose="020B0A04020102020204" pitchFamily="34" charset="0"/>
                      </a:endParaRPr>
                    </a:p>
                  </a:txBody>
                  <a:tcPr/>
                </a:tc>
                <a:tc>
                  <a:txBody>
                    <a:bodyPr/>
                    <a:lstStyle/>
                    <a:p>
                      <a:pPr algn="ctr"/>
                      <a:r>
                        <a:rPr lang="es-ES" dirty="0"/>
                        <a:t>27 g</a:t>
                      </a:r>
                      <a:endParaRPr lang="es-VE" dirty="0"/>
                    </a:p>
                  </a:txBody>
                  <a:tcPr/>
                </a:tc>
                <a:extLst>
                  <a:ext uri="{0D108BD9-81ED-4DB2-BD59-A6C34878D82A}">
                    <a16:rowId xmlns:a16="http://schemas.microsoft.com/office/drawing/2014/main" val="2124653058"/>
                  </a:ext>
                </a:extLst>
              </a:tr>
              <a:tr h="618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effectLst>
                            <a:outerShdw blurRad="38100" dist="38100" dir="2700000" algn="tl">
                              <a:srgbClr val="000000">
                                <a:alpha val="43137"/>
                              </a:srgbClr>
                            </a:outerShdw>
                          </a:effectLst>
                          <a:latin typeface="Arial Black" panose="020B0A04020102020204" pitchFamily="34" charset="0"/>
                        </a:rPr>
                        <a:t>Colador filtro de tela con residuos seco </a:t>
                      </a:r>
                      <a:r>
                        <a:rPr lang="es-ES" sz="1400" dirty="0" err="1">
                          <a:effectLst>
                            <a:outerShdw blurRad="38100" dist="38100" dir="2700000" algn="tl">
                              <a:srgbClr val="000000">
                                <a:alpha val="43137"/>
                              </a:srgbClr>
                            </a:outerShdw>
                          </a:effectLst>
                          <a:latin typeface="Arial Black" panose="020B0A04020102020204" pitchFamily="34" charset="0"/>
                        </a:rPr>
                        <a:t>PFtcRS</a:t>
                      </a:r>
                      <a:endParaRPr lang="es-VE" sz="1400" dirty="0">
                        <a:effectLst>
                          <a:outerShdw blurRad="38100" dist="38100" dir="2700000" algn="tl">
                            <a:srgbClr val="000000">
                              <a:alpha val="43137"/>
                            </a:srgbClr>
                          </a:outerShdw>
                        </a:effectLst>
                        <a:latin typeface="Arial Black" panose="020B0A04020102020204" pitchFamily="34" charset="0"/>
                      </a:endParaRPr>
                    </a:p>
                  </a:txBody>
                  <a:tcPr/>
                </a:tc>
                <a:tc>
                  <a:txBody>
                    <a:bodyPr/>
                    <a:lstStyle/>
                    <a:p>
                      <a:pPr algn="ctr"/>
                      <a:r>
                        <a:rPr lang="es-ES" dirty="0"/>
                        <a:t>24 g</a:t>
                      </a:r>
                      <a:endParaRPr lang="es-VE" dirty="0"/>
                    </a:p>
                  </a:txBody>
                  <a:tcPr/>
                </a:tc>
                <a:extLst>
                  <a:ext uri="{0D108BD9-81ED-4DB2-BD59-A6C34878D82A}">
                    <a16:rowId xmlns:a16="http://schemas.microsoft.com/office/drawing/2014/main" val="3992358657"/>
                  </a:ext>
                </a:extLst>
              </a:tr>
              <a:tr h="4852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effectLst>
                            <a:outerShdw blurRad="38100" dist="38100" dir="2700000" algn="tl">
                              <a:srgbClr val="000000">
                                <a:alpha val="43137"/>
                              </a:srgbClr>
                            </a:outerShdw>
                          </a:effectLst>
                          <a:latin typeface="Arial Black" panose="020B0A04020102020204" pitchFamily="34" charset="0"/>
                        </a:rPr>
                        <a:t>Colador filtro de papel con residuos húmedo </a:t>
                      </a:r>
                      <a:r>
                        <a:rPr lang="es-ES" sz="1400" dirty="0" err="1">
                          <a:effectLst>
                            <a:outerShdw blurRad="38100" dist="38100" dir="2700000" algn="tl">
                              <a:srgbClr val="000000">
                                <a:alpha val="43137"/>
                              </a:srgbClr>
                            </a:outerShdw>
                          </a:effectLst>
                          <a:latin typeface="Arial Black" panose="020B0A04020102020204" pitchFamily="34" charset="0"/>
                        </a:rPr>
                        <a:t>PFpcRh</a:t>
                      </a:r>
                      <a:endParaRPr lang="es-VE" sz="1400" dirty="0">
                        <a:effectLst>
                          <a:outerShdw blurRad="38100" dist="38100" dir="2700000" algn="tl">
                            <a:srgbClr val="000000">
                              <a:alpha val="43137"/>
                            </a:srgbClr>
                          </a:outerShdw>
                        </a:effectLst>
                        <a:latin typeface="Arial Black" panose="020B0A04020102020204" pitchFamily="34" charset="0"/>
                      </a:endParaRPr>
                    </a:p>
                  </a:txBody>
                  <a:tcPr/>
                </a:tc>
                <a:tc>
                  <a:txBody>
                    <a:bodyPr/>
                    <a:lstStyle/>
                    <a:p>
                      <a:pPr algn="ctr"/>
                      <a:r>
                        <a:rPr lang="es-ES" dirty="0"/>
                        <a:t>74 g</a:t>
                      </a:r>
                      <a:endParaRPr lang="es-VE" dirty="0"/>
                    </a:p>
                  </a:txBody>
                  <a:tcPr/>
                </a:tc>
                <a:extLst>
                  <a:ext uri="{0D108BD9-81ED-4DB2-BD59-A6C34878D82A}">
                    <a16:rowId xmlns:a16="http://schemas.microsoft.com/office/drawing/2014/main" val="1688400184"/>
                  </a:ext>
                </a:extLst>
              </a:tr>
              <a:tr h="4852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effectLst>
                            <a:outerShdw blurRad="38100" dist="38100" dir="2700000" algn="tl">
                              <a:srgbClr val="000000">
                                <a:alpha val="43137"/>
                              </a:srgbClr>
                            </a:outerShdw>
                          </a:effectLst>
                          <a:latin typeface="Arial Black" panose="020B0A04020102020204" pitchFamily="34" charset="0"/>
                        </a:rPr>
                        <a:t>Colador filtro de papel con residuos seco </a:t>
                      </a:r>
                      <a:r>
                        <a:rPr lang="es-ES" sz="1400" dirty="0" err="1">
                          <a:effectLst>
                            <a:outerShdw blurRad="38100" dist="38100" dir="2700000" algn="tl">
                              <a:srgbClr val="000000">
                                <a:alpha val="43137"/>
                              </a:srgbClr>
                            </a:outerShdw>
                          </a:effectLst>
                          <a:latin typeface="Arial Black" panose="020B0A04020102020204" pitchFamily="34" charset="0"/>
                        </a:rPr>
                        <a:t>PFpcRS</a:t>
                      </a:r>
                      <a:endParaRPr lang="es-VE" sz="1400" dirty="0">
                        <a:effectLst>
                          <a:outerShdw blurRad="38100" dist="38100" dir="2700000" algn="tl">
                            <a:srgbClr val="000000">
                              <a:alpha val="43137"/>
                            </a:srgbClr>
                          </a:outerShdw>
                        </a:effectLst>
                        <a:latin typeface="Arial Black" panose="020B0A04020102020204" pitchFamily="34" charset="0"/>
                      </a:endParaRPr>
                    </a:p>
                  </a:txBody>
                  <a:tcPr/>
                </a:tc>
                <a:tc>
                  <a:txBody>
                    <a:bodyPr/>
                    <a:lstStyle/>
                    <a:p>
                      <a:pPr algn="ctr"/>
                      <a:r>
                        <a:rPr lang="es-ES" dirty="0"/>
                        <a:t>37 g </a:t>
                      </a:r>
                      <a:endParaRPr lang="es-VE" dirty="0"/>
                    </a:p>
                  </a:txBody>
                  <a:tcPr/>
                </a:tc>
                <a:extLst>
                  <a:ext uri="{0D108BD9-81ED-4DB2-BD59-A6C34878D82A}">
                    <a16:rowId xmlns:a16="http://schemas.microsoft.com/office/drawing/2014/main" val="3283542288"/>
                  </a:ext>
                </a:extLst>
              </a:tr>
            </a:tbl>
          </a:graphicData>
        </a:graphic>
      </p:graphicFrame>
    </p:spTree>
    <p:extLst>
      <p:ext uri="{BB962C8B-B14F-4D97-AF65-F5344CB8AC3E}">
        <p14:creationId xmlns:p14="http://schemas.microsoft.com/office/powerpoint/2010/main" val="18335349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1797</Words>
  <Application>Microsoft Office PowerPoint</Application>
  <PresentationFormat>Panorámica</PresentationFormat>
  <Paragraphs>124</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Aharoni</vt: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Observaciones y Conclusiones del experimento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Observaciones y Conclusiones del experimento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63</cp:revision>
  <dcterms:created xsi:type="dcterms:W3CDTF">2025-02-04T02:33:16Z</dcterms:created>
  <dcterms:modified xsi:type="dcterms:W3CDTF">2025-02-05T02:27:51Z</dcterms:modified>
</cp:coreProperties>
</file>