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5" r:id="rId10"/>
    <p:sldId id="264" r:id="rId11"/>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9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ACC2DE-54D6-4957-A087-0A9A25D2107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VE"/>
          </a:p>
        </p:txBody>
      </p:sp>
      <p:sp>
        <p:nvSpPr>
          <p:cNvPr id="3" name="Subtítulo 2">
            <a:extLst>
              <a:ext uri="{FF2B5EF4-FFF2-40B4-BE49-F238E27FC236}">
                <a16:creationId xmlns:a16="http://schemas.microsoft.com/office/drawing/2014/main" id="{5C4FBC88-1F7F-42CE-A722-6D140C969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VE"/>
          </a:p>
        </p:txBody>
      </p:sp>
      <p:sp>
        <p:nvSpPr>
          <p:cNvPr id="4" name="Marcador de fecha 3">
            <a:extLst>
              <a:ext uri="{FF2B5EF4-FFF2-40B4-BE49-F238E27FC236}">
                <a16:creationId xmlns:a16="http://schemas.microsoft.com/office/drawing/2014/main" id="{7377A3A0-847F-4B75-AFFC-C5A3332A1926}"/>
              </a:ext>
            </a:extLst>
          </p:cNvPr>
          <p:cNvSpPr>
            <a:spLocks noGrp="1"/>
          </p:cNvSpPr>
          <p:nvPr>
            <p:ph type="dt" sz="half" idx="10"/>
          </p:nvPr>
        </p:nvSpPr>
        <p:spPr/>
        <p:txBody>
          <a:bodyPr/>
          <a:lstStyle/>
          <a:p>
            <a:fld id="{04386488-E827-48B6-B88A-65965AF08D33}" type="datetimeFigureOut">
              <a:rPr lang="es-VE" smtClean="0"/>
              <a:t>27/6/2025</a:t>
            </a:fld>
            <a:endParaRPr lang="es-VE"/>
          </a:p>
        </p:txBody>
      </p:sp>
      <p:sp>
        <p:nvSpPr>
          <p:cNvPr id="5" name="Marcador de pie de página 4">
            <a:extLst>
              <a:ext uri="{FF2B5EF4-FFF2-40B4-BE49-F238E27FC236}">
                <a16:creationId xmlns:a16="http://schemas.microsoft.com/office/drawing/2014/main" id="{FEA2E6CD-3542-4175-A1B0-255A1F2DDAC3}"/>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692425BA-56B1-456C-9F78-E48BBFBEADF7}"/>
              </a:ext>
            </a:extLst>
          </p:cNvPr>
          <p:cNvSpPr>
            <a:spLocks noGrp="1"/>
          </p:cNvSpPr>
          <p:nvPr>
            <p:ph type="sldNum" sz="quarter" idx="12"/>
          </p:nvPr>
        </p:nvSpPr>
        <p:spPr/>
        <p:txBody>
          <a:bodyPr/>
          <a:lstStyle/>
          <a:p>
            <a:fld id="{86FF6315-5E32-45BD-8EB8-4FD89F36CF9C}" type="slidenum">
              <a:rPr lang="es-VE" smtClean="0"/>
              <a:t>‹Nº›</a:t>
            </a:fld>
            <a:endParaRPr lang="es-VE"/>
          </a:p>
        </p:txBody>
      </p:sp>
    </p:spTree>
    <p:extLst>
      <p:ext uri="{BB962C8B-B14F-4D97-AF65-F5344CB8AC3E}">
        <p14:creationId xmlns:p14="http://schemas.microsoft.com/office/powerpoint/2010/main" val="155596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DB883-AB5F-4A96-9230-4930F8CDA2A6}"/>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F073C341-AC92-4D34-B3C1-6FECF033B64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70D987FE-F5F7-437C-8935-3A447EF8A28B}"/>
              </a:ext>
            </a:extLst>
          </p:cNvPr>
          <p:cNvSpPr>
            <a:spLocks noGrp="1"/>
          </p:cNvSpPr>
          <p:nvPr>
            <p:ph type="dt" sz="half" idx="10"/>
          </p:nvPr>
        </p:nvSpPr>
        <p:spPr/>
        <p:txBody>
          <a:bodyPr/>
          <a:lstStyle/>
          <a:p>
            <a:fld id="{04386488-E827-48B6-B88A-65965AF08D33}" type="datetimeFigureOut">
              <a:rPr lang="es-VE" smtClean="0"/>
              <a:t>27/6/2025</a:t>
            </a:fld>
            <a:endParaRPr lang="es-VE"/>
          </a:p>
        </p:txBody>
      </p:sp>
      <p:sp>
        <p:nvSpPr>
          <p:cNvPr id="5" name="Marcador de pie de página 4">
            <a:extLst>
              <a:ext uri="{FF2B5EF4-FFF2-40B4-BE49-F238E27FC236}">
                <a16:creationId xmlns:a16="http://schemas.microsoft.com/office/drawing/2014/main" id="{18C8C348-580F-479E-A1FE-E91F1671DAD4}"/>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BB92C8F9-2AF0-4A38-8552-3E8C2ABAE1B7}"/>
              </a:ext>
            </a:extLst>
          </p:cNvPr>
          <p:cNvSpPr>
            <a:spLocks noGrp="1"/>
          </p:cNvSpPr>
          <p:nvPr>
            <p:ph type="sldNum" sz="quarter" idx="12"/>
          </p:nvPr>
        </p:nvSpPr>
        <p:spPr/>
        <p:txBody>
          <a:bodyPr/>
          <a:lstStyle/>
          <a:p>
            <a:fld id="{86FF6315-5E32-45BD-8EB8-4FD89F36CF9C}" type="slidenum">
              <a:rPr lang="es-VE" smtClean="0"/>
              <a:t>‹Nº›</a:t>
            </a:fld>
            <a:endParaRPr lang="es-VE"/>
          </a:p>
        </p:txBody>
      </p:sp>
    </p:spTree>
    <p:extLst>
      <p:ext uri="{BB962C8B-B14F-4D97-AF65-F5344CB8AC3E}">
        <p14:creationId xmlns:p14="http://schemas.microsoft.com/office/powerpoint/2010/main" val="33241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73A926F-8B87-403B-B010-78A26BD532A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A18F26B7-C74D-4369-BDA2-F5A694876D0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636F27B8-AB3F-45AD-92D7-A1DEE6DB6836}"/>
              </a:ext>
            </a:extLst>
          </p:cNvPr>
          <p:cNvSpPr>
            <a:spLocks noGrp="1"/>
          </p:cNvSpPr>
          <p:nvPr>
            <p:ph type="dt" sz="half" idx="10"/>
          </p:nvPr>
        </p:nvSpPr>
        <p:spPr/>
        <p:txBody>
          <a:bodyPr/>
          <a:lstStyle/>
          <a:p>
            <a:fld id="{04386488-E827-48B6-B88A-65965AF08D33}" type="datetimeFigureOut">
              <a:rPr lang="es-VE" smtClean="0"/>
              <a:t>27/6/2025</a:t>
            </a:fld>
            <a:endParaRPr lang="es-VE"/>
          </a:p>
        </p:txBody>
      </p:sp>
      <p:sp>
        <p:nvSpPr>
          <p:cNvPr id="5" name="Marcador de pie de página 4">
            <a:extLst>
              <a:ext uri="{FF2B5EF4-FFF2-40B4-BE49-F238E27FC236}">
                <a16:creationId xmlns:a16="http://schemas.microsoft.com/office/drawing/2014/main" id="{7C763FF8-AA77-4B2F-8CE6-5102ADDE0E3D}"/>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B738A9AB-064C-475F-9951-8A0E15780814}"/>
              </a:ext>
            </a:extLst>
          </p:cNvPr>
          <p:cNvSpPr>
            <a:spLocks noGrp="1"/>
          </p:cNvSpPr>
          <p:nvPr>
            <p:ph type="sldNum" sz="quarter" idx="12"/>
          </p:nvPr>
        </p:nvSpPr>
        <p:spPr/>
        <p:txBody>
          <a:bodyPr/>
          <a:lstStyle/>
          <a:p>
            <a:fld id="{86FF6315-5E32-45BD-8EB8-4FD89F36CF9C}" type="slidenum">
              <a:rPr lang="es-VE" smtClean="0"/>
              <a:t>‹Nº›</a:t>
            </a:fld>
            <a:endParaRPr lang="es-VE"/>
          </a:p>
        </p:txBody>
      </p:sp>
    </p:spTree>
    <p:extLst>
      <p:ext uri="{BB962C8B-B14F-4D97-AF65-F5344CB8AC3E}">
        <p14:creationId xmlns:p14="http://schemas.microsoft.com/office/powerpoint/2010/main" val="356454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5DD00-2609-4AF2-96E4-AFFB6558AAC5}"/>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65E6E885-3096-4F09-BCF5-FD86BF481C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F6FEF875-230F-484A-BA2E-3115E1FAC202}"/>
              </a:ext>
            </a:extLst>
          </p:cNvPr>
          <p:cNvSpPr>
            <a:spLocks noGrp="1"/>
          </p:cNvSpPr>
          <p:nvPr>
            <p:ph type="dt" sz="half" idx="10"/>
          </p:nvPr>
        </p:nvSpPr>
        <p:spPr/>
        <p:txBody>
          <a:bodyPr/>
          <a:lstStyle/>
          <a:p>
            <a:fld id="{04386488-E827-48B6-B88A-65965AF08D33}" type="datetimeFigureOut">
              <a:rPr lang="es-VE" smtClean="0"/>
              <a:t>27/6/2025</a:t>
            </a:fld>
            <a:endParaRPr lang="es-VE"/>
          </a:p>
        </p:txBody>
      </p:sp>
      <p:sp>
        <p:nvSpPr>
          <p:cNvPr id="5" name="Marcador de pie de página 4">
            <a:extLst>
              <a:ext uri="{FF2B5EF4-FFF2-40B4-BE49-F238E27FC236}">
                <a16:creationId xmlns:a16="http://schemas.microsoft.com/office/drawing/2014/main" id="{2BF193D9-608C-4DAD-85E8-D960C520F736}"/>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0037E9C3-1B12-4818-8FE4-4013AF333EFA}"/>
              </a:ext>
            </a:extLst>
          </p:cNvPr>
          <p:cNvSpPr>
            <a:spLocks noGrp="1"/>
          </p:cNvSpPr>
          <p:nvPr>
            <p:ph type="sldNum" sz="quarter" idx="12"/>
          </p:nvPr>
        </p:nvSpPr>
        <p:spPr/>
        <p:txBody>
          <a:bodyPr/>
          <a:lstStyle/>
          <a:p>
            <a:fld id="{86FF6315-5E32-45BD-8EB8-4FD89F36CF9C}" type="slidenum">
              <a:rPr lang="es-VE" smtClean="0"/>
              <a:t>‹Nº›</a:t>
            </a:fld>
            <a:endParaRPr lang="es-VE"/>
          </a:p>
        </p:txBody>
      </p:sp>
    </p:spTree>
    <p:extLst>
      <p:ext uri="{BB962C8B-B14F-4D97-AF65-F5344CB8AC3E}">
        <p14:creationId xmlns:p14="http://schemas.microsoft.com/office/powerpoint/2010/main" val="193768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F410F9-7542-4D2F-966F-876BECBCCC3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9F47A9FC-2DAA-4663-94B1-29F2E1890F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B5FF88-C91D-47C8-8E2D-C1EAE86C2B63}"/>
              </a:ext>
            </a:extLst>
          </p:cNvPr>
          <p:cNvSpPr>
            <a:spLocks noGrp="1"/>
          </p:cNvSpPr>
          <p:nvPr>
            <p:ph type="dt" sz="half" idx="10"/>
          </p:nvPr>
        </p:nvSpPr>
        <p:spPr/>
        <p:txBody>
          <a:bodyPr/>
          <a:lstStyle/>
          <a:p>
            <a:fld id="{04386488-E827-48B6-B88A-65965AF08D33}" type="datetimeFigureOut">
              <a:rPr lang="es-VE" smtClean="0"/>
              <a:t>27/6/2025</a:t>
            </a:fld>
            <a:endParaRPr lang="es-VE"/>
          </a:p>
        </p:txBody>
      </p:sp>
      <p:sp>
        <p:nvSpPr>
          <p:cNvPr id="5" name="Marcador de pie de página 4">
            <a:extLst>
              <a:ext uri="{FF2B5EF4-FFF2-40B4-BE49-F238E27FC236}">
                <a16:creationId xmlns:a16="http://schemas.microsoft.com/office/drawing/2014/main" id="{64D641ED-6E24-4068-8711-5B3143EED4E5}"/>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2674D694-F433-42FF-B751-2EDCF7E53061}"/>
              </a:ext>
            </a:extLst>
          </p:cNvPr>
          <p:cNvSpPr>
            <a:spLocks noGrp="1"/>
          </p:cNvSpPr>
          <p:nvPr>
            <p:ph type="sldNum" sz="quarter" idx="12"/>
          </p:nvPr>
        </p:nvSpPr>
        <p:spPr/>
        <p:txBody>
          <a:bodyPr/>
          <a:lstStyle/>
          <a:p>
            <a:fld id="{86FF6315-5E32-45BD-8EB8-4FD89F36CF9C}" type="slidenum">
              <a:rPr lang="es-VE" smtClean="0"/>
              <a:t>‹Nº›</a:t>
            </a:fld>
            <a:endParaRPr lang="es-VE"/>
          </a:p>
        </p:txBody>
      </p:sp>
    </p:spTree>
    <p:extLst>
      <p:ext uri="{BB962C8B-B14F-4D97-AF65-F5344CB8AC3E}">
        <p14:creationId xmlns:p14="http://schemas.microsoft.com/office/powerpoint/2010/main" val="260045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5B0E8-7D45-4085-8A70-F44C19EF9B32}"/>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6E793EED-AB1B-4A46-9B73-74D6A2CF0B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contenido 3">
            <a:extLst>
              <a:ext uri="{FF2B5EF4-FFF2-40B4-BE49-F238E27FC236}">
                <a16:creationId xmlns:a16="http://schemas.microsoft.com/office/drawing/2014/main" id="{3B4B817E-AD5A-4B6F-A9DA-B2FD8DCC97F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fecha 4">
            <a:extLst>
              <a:ext uri="{FF2B5EF4-FFF2-40B4-BE49-F238E27FC236}">
                <a16:creationId xmlns:a16="http://schemas.microsoft.com/office/drawing/2014/main" id="{0A869F83-D510-426F-B599-A81512CD5DBD}"/>
              </a:ext>
            </a:extLst>
          </p:cNvPr>
          <p:cNvSpPr>
            <a:spLocks noGrp="1"/>
          </p:cNvSpPr>
          <p:nvPr>
            <p:ph type="dt" sz="half" idx="10"/>
          </p:nvPr>
        </p:nvSpPr>
        <p:spPr/>
        <p:txBody>
          <a:bodyPr/>
          <a:lstStyle/>
          <a:p>
            <a:fld id="{04386488-E827-48B6-B88A-65965AF08D33}" type="datetimeFigureOut">
              <a:rPr lang="es-VE" smtClean="0"/>
              <a:t>27/6/2025</a:t>
            </a:fld>
            <a:endParaRPr lang="es-VE"/>
          </a:p>
        </p:txBody>
      </p:sp>
      <p:sp>
        <p:nvSpPr>
          <p:cNvPr id="6" name="Marcador de pie de página 5">
            <a:extLst>
              <a:ext uri="{FF2B5EF4-FFF2-40B4-BE49-F238E27FC236}">
                <a16:creationId xmlns:a16="http://schemas.microsoft.com/office/drawing/2014/main" id="{0745E2C0-6F45-4F4F-B86E-605DBB4731D4}"/>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8F3E0CA8-18A3-4F87-9AD7-B9D01E23D671}"/>
              </a:ext>
            </a:extLst>
          </p:cNvPr>
          <p:cNvSpPr>
            <a:spLocks noGrp="1"/>
          </p:cNvSpPr>
          <p:nvPr>
            <p:ph type="sldNum" sz="quarter" idx="12"/>
          </p:nvPr>
        </p:nvSpPr>
        <p:spPr/>
        <p:txBody>
          <a:bodyPr/>
          <a:lstStyle/>
          <a:p>
            <a:fld id="{86FF6315-5E32-45BD-8EB8-4FD89F36CF9C}" type="slidenum">
              <a:rPr lang="es-VE" smtClean="0"/>
              <a:t>‹Nº›</a:t>
            </a:fld>
            <a:endParaRPr lang="es-VE"/>
          </a:p>
        </p:txBody>
      </p:sp>
    </p:spTree>
    <p:extLst>
      <p:ext uri="{BB962C8B-B14F-4D97-AF65-F5344CB8AC3E}">
        <p14:creationId xmlns:p14="http://schemas.microsoft.com/office/powerpoint/2010/main" val="376525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752C4B-661A-4DA4-A5AC-901842AB7BE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254E2041-7243-460E-BB8E-CB53228219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89AE67D-DB60-4EA0-BF13-A42C80ECEF5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texto 4">
            <a:extLst>
              <a:ext uri="{FF2B5EF4-FFF2-40B4-BE49-F238E27FC236}">
                <a16:creationId xmlns:a16="http://schemas.microsoft.com/office/drawing/2014/main" id="{B6075EA7-4FA6-4214-B4FE-AFF5D7B6E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9CE01-6098-4933-A95A-61F26276CBC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Marcador de fecha 6">
            <a:extLst>
              <a:ext uri="{FF2B5EF4-FFF2-40B4-BE49-F238E27FC236}">
                <a16:creationId xmlns:a16="http://schemas.microsoft.com/office/drawing/2014/main" id="{EFE80949-A26F-4C48-A64E-47260D6AED1F}"/>
              </a:ext>
            </a:extLst>
          </p:cNvPr>
          <p:cNvSpPr>
            <a:spLocks noGrp="1"/>
          </p:cNvSpPr>
          <p:nvPr>
            <p:ph type="dt" sz="half" idx="10"/>
          </p:nvPr>
        </p:nvSpPr>
        <p:spPr/>
        <p:txBody>
          <a:bodyPr/>
          <a:lstStyle/>
          <a:p>
            <a:fld id="{04386488-E827-48B6-B88A-65965AF08D33}" type="datetimeFigureOut">
              <a:rPr lang="es-VE" smtClean="0"/>
              <a:t>27/6/2025</a:t>
            </a:fld>
            <a:endParaRPr lang="es-VE"/>
          </a:p>
        </p:txBody>
      </p:sp>
      <p:sp>
        <p:nvSpPr>
          <p:cNvPr id="8" name="Marcador de pie de página 7">
            <a:extLst>
              <a:ext uri="{FF2B5EF4-FFF2-40B4-BE49-F238E27FC236}">
                <a16:creationId xmlns:a16="http://schemas.microsoft.com/office/drawing/2014/main" id="{B38B3F12-AC0A-4AA5-BD44-76DB5B6A9CB7}"/>
              </a:ext>
            </a:extLst>
          </p:cNvPr>
          <p:cNvSpPr>
            <a:spLocks noGrp="1"/>
          </p:cNvSpPr>
          <p:nvPr>
            <p:ph type="ftr" sz="quarter" idx="11"/>
          </p:nvPr>
        </p:nvSpPr>
        <p:spPr/>
        <p:txBody>
          <a:bodyPr/>
          <a:lstStyle/>
          <a:p>
            <a:endParaRPr lang="es-VE"/>
          </a:p>
        </p:txBody>
      </p:sp>
      <p:sp>
        <p:nvSpPr>
          <p:cNvPr id="9" name="Marcador de número de diapositiva 8">
            <a:extLst>
              <a:ext uri="{FF2B5EF4-FFF2-40B4-BE49-F238E27FC236}">
                <a16:creationId xmlns:a16="http://schemas.microsoft.com/office/drawing/2014/main" id="{1B28DD8C-0245-4917-B8B9-FB49D456115A}"/>
              </a:ext>
            </a:extLst>
          </p:cNvPr>
          <p:cNvSpPr>
            <a:spLocks noGrp="1"/>
          </p:cNvSpPr>
          <p:nvPr>
            <p:ph type="sldNum" sz="quarter" idx="12"/>
          </p:nvPr>
        </p:nvSpPr>
        <p:spPr/>
        <p:txBody>
          <a:bodyPr/>
          <a:lstStyle/>
          <a:p>
            <a:fld id="{86FF6315-5E32-45BD-8EB8-4FD89F36CF9C}" type="slidenum">
              <a:rPr lang="es-VE" smtClean="0"/>
              <a:t>‹Nº›</a:t>
            </a:fld>
            <a:endParaRPr lang="es-VE"/>
          </a:p>
        </p:txBody>
      </p:sp>
    </p:spTree>
    <p:extLst>
      <p:ext uri="{BB962C8B-B14F-4D97-AF65-F5344CB8AC3E}">
        <p14:creationId xmlns:p14="http://schemas.microsoft.com/office/powerpoint/2010/main" val="320584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CE6DB8-4393-466E-95B9-C02CECB42551}"/>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fecha 2">
            <a:extLst>
              <a:ext uri="{FF2B5EF4-FFF2-40B4-BE49-F238E27FC236}">
                <a16:creationId xmlns:a16="http://schemas.microsoft.com/office/drawing/2014/main" id="{C40ACB15-B944-4008-875B-D3C8326D6E23}"/>
              </a:ext>
            </a:extLst>
          </p:cNvPr>
          <p:cNvSpPr>
            <a:spLocks noGrp="1"/>
          </p:cNvSpPr>
          <p:nvPr>
            <p:ph type="dt" sz="half" idx="10"/>
          </p:nvPr>
        </p:nvSpPr>
        <p:spPr/>
        <p:txBody>
          <a:bodyPr/>
          <a:lstStyle/>
          <a:p>
            <a:fld id="{04386488-E827-48B6-B88A-65965AF08D33}" type="datetimeFigureOut">
              <a:rPr lang="es-VE" smtClean="0"/>
              <a:t>27/6/2025</a:t>
            </a:fld>
            <a:endParaRPr lang="es-VE"/>
          </a:p>
        </p:txBody>
      </p:sp>
      <p:sp>
        <p:nvSpPr>
          <p:cNvPr id="4" name="Marcador de pie de página 3">
            <a:extLst>
              <a:ext uri="{FF2B5EF4-FFF2-40B4-BE49-F238E27FC236}">
                <a16:creationId xmlns:a16="http://schemas.microsoft.com/office/drawing/2014/main" id="{D97B3027-66AF-400F-A7E7-B142A90EFB73}"/>
              </a:ext>
            </a:extLst>
          </p:cNvPr>
          <p:cNvSpPr>
            <a:spLocks noGrp="1"/>
          </p:cNvSpPr>
          <p:nvPr>
            <p:ph type="ftr" sz="quarter" idx="11"/>
          </p:nvPr>
        </p:nvSpPr>
        <p:spPr/>
        <p:txBody>
          <a:bodyPr/>
          <a:lstStyle/>
          <a:p>
            <a:endParaRPr lang="es-VE"/>
          </a:p>
        </p:txBody>
      </p:sp>
      <p:sp>
        <p:nvSpPr>
          <p:cNvPr id="5" name="Marcador de número de diapositiva 4">
            <a:extLst>
              <a:ext uri="{FF2B5EF4-FFF2-40B4-BE49-F238E27FC236}">
                <a16:creationId xmlns:a16="http://schemas.microsoft.com/office/drawing/2014/main" id="{E3958C81-F7C1-41A5-9782-4BF6E55A2FF3}"/>
              </a:ext>
            </a:extLst>
          </p:cNvPr>
          <p:cNvSpPr>
            <a:spLocks noGrp="1"/>
          </p:cNvSpPr>
          <p:nvPr>
            <p:ph type="sldNum" sz="quarter" idx="12"/>
          </p:nvPr>
        </p:nvSpPr>
        <p:spPr/>
        <p:txBody>
          <a:bodyPr/>
          <a:lstStyle/>
          <a:p>
            <a:fld id="{86FF6315-5E32-45BD-8EB8-4FD89F36CF9C}" type="slidenum">
              <a:rPr lang="es-VE" smtClean="0"/>
              <a:t>‹Nº›</a:t>
            </a:fld>
            <a:endParaRPr lang="es-VE"/>
          </a:p>
        </p:txBody>
      </p:sp>
    </p:spTree>
    <p:extLst>
      <p:ext uri="{BB962C8B-B14F-4D97-AF65-F5344CB8AC3E}">
        <p14:creationId xmlns:p14="http://schemas.microsoft.com/office/powerpoint/2010/main" val="303380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FC18FC3-6119-4455-8351-0E6A6E8008E4}"/>
              </a:ext>
            </a:extLst>
          </p:cNvPr>
          <p:cNvSpPr>
            <a:spLocks noGrp="1"/>
          </p:cNvSpPr>
          <p:nvPr>
            <p:ph type="dt" sz="half" idx="10"/>
          </p:nvPr>
        </p:nvSpPr>
        <p:spPr/>
        <p:txBody>
          <a:bodyPr/>
          <a:lstStyle/>
          <a:p>
            <a:fld id="{04386488-E827-48B6-B88A-65965AF08D33}" type="datetimeFigureOut">
              <a:rPr lang="es-VE" smtClean="0"/>
              <a:t>27/6/2025</a:t>
            </a:fld>
            <a:endParaRPr lang="es-VE"/>
          </a:p>
        </p:txBody>
      </p:sp>
      <p:sp>
        <p:nvSpPr>
          <p:cNvPr id="3" name="Marcador de pie de página 2">
            <a:extLst>
              <a:ext uri="{FF2B5EF4-FFF2-40B4-BE49-F238E27FC236}">
                <a16:creationId xmlns:a16="http://schemas.microsoft.com/office/drawing/2014/main" id="{02CFEC0E-7EA3-47CE-B937-B5B95C057147}"/>
              </a:ext>
            </a:extLst>
          </p:cNvPr>
          <p:cNvSpPr>
            <a:spLocks noGrp="1"/>
          </p:cNvSpPr>
          <p:nvPr>
            <p:ph type="ftr" sz="quarter" idx="11"/>
          </p:nvPr>
        </p:nvSpPr>
        <p:spPr/>
        <p:txBody>
          <a:bodyPr/>
          <a:lstStyle/>
          <a:p>
            <a:endParaRPr lang="es-VE"/>
          </a:p>
        </p:txBody>
      </p:sp>
      <p:sp>
        <p:nvSpPr>
          <p:cNvPr id="4" name="Marcador de número de diapositiva 3">
            <a:extLst>
              <a:ext uri="{FF2B5EF4-FFF2-40B4-BE49-F238E27FC236}">
                <a16:creationId xmlns:a16="http://schemas.microsoft.com/office/drawing/2014/main" id="{9D4A7884-399D-45CC-BF75-4FC35F5E25D8}"/>
              </a:ext>
            </a:extLst>
          </p:cNvPr>
          <p:cNvSpPr>
            <a:spLocks noGrp="1"/>
          </p:cNvSpPr>
          <p:nvPr>
            <p:ph type="sldNum" sz="quarter" idx="12"/>
          </p:nvPr>
        </p:nvSpPr>
        <p:spPr/>
        <p:txBody>
          <a:bodyPr/>
          <a:lstStyle/>
          <a:p>
            <a:fld id="{86FF6315-5E32-45BD-8EB8-4FD89F36CF9C}" type="slidenum">
              <a:rPr lang="es-VE" smtClean="0"/>
              <a:t>‹Nº›</a:t>
            </a:fld>
            <a:endParaRPr lang="es-VE"/>
          </a:p>
        </p:txBody>
      </p:sp>
    </p:spTree>
    <p:extLst>
      <p:ext uri="{BB962C8B-B14F-4D97-AF65-F5344CB8AC3E}">
        <p14:creationId xmlns:p14="http://schemas.microsoft.com/office/powerpoint/2010/main" val="118771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385E0A-198B-4319-997E-EE02CB89DB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B0D4C929-1961-44F0-A6E2-EB8BBC9C0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texto 3">
            <a:extLst>
              <a:ext uri="{FF2B5EF4-FFF2-40B4-BE49-F238E27FC236}">
                <a16:creationId xmlns:a16="http://schemas.microsoft.com/office/drawing/2014/main" id="{0138B444-F27A-4B7D-9586-41160B316B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CF1497-CBC5-409F-BBB8-3ADAB28D2150}"/>
              </a:ext>
            </a:extLst>
          </p:cNvPr>
          <p:cNvSpPr>
            <a:spLocks noGrp="1"/>
          </p:cNvSpPr>
          <p:nvPr>
            <p:ph type="dt" sz="half" idx="10"/>
          </p:nvPr>
        </p:nvSpPr>
        <p:spPr/>
        <p:txBody>
          <a:bodyPr/>
          <a:lstStyle/>
          <a:p>
            <a:fld id="{04386488-E827-48B6-B88A-65965AF08D33}" type="datetimeFigureOut">
              <a:rPr lang="es-VE" smtClean="0"/>
              <a:t>27/6/2025</a:t>
            </a:fld>
            <a:endParaRPr lang="es-VE"/>
          </a:p>
        </p:txBody>
      </p:sp>
      <p:sp>
        <p:nvSpPr>
          <p:cNvPr id="6" name="Marcador de pie de página 5">
            <a:extLst>
              <a:ext uri="{FF2B5EF4-FFF2-40B4-BE49-F238E27FC236}">
                <a16:creationId xmlns:a16="http://schemas.microsoft.com/office/drawing/2014/main" id="{D0BCD325-59D3-4B0B-B9C5-733F80EDC8B4}"/>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8284CBA5-1E95-4A0C-808F-D3BC8FC30204}"/>
              </a:ext>
            </a:extLst>
          </p:cNvPr>
          <p:cNvSpPr>
            <a:spLocks noGrp="1"/>
          </p:cNvSpPr>
          <p:nvPr>
            <p:ph type="sldNum" sz="quarter" idx="12"/>
          </p:nvPr>
        </p:nvSpPr>
        <p:spPr/>
        <p:txBody>
          <a:bodyPr/>
          <a:lstStyle/>
          <a:p>
            <a:fld id="{86FF6315-5E32-45BD-8EB8-4FD89F36CF9C}" type="slidenum">
              <a:rPr lang="es-VE" smtClean="0"/>
              <a:t>‹Nº›</a:t>
            </a:fld>
            <a:endParaRPr lang="es-VE"/>
          </a:p>
        </p:txBody>
      </p:sp>
    </p:spTree>
    <p:extLst>
      <p:ext uri="{BB962C8B-B14F-4D97-AF65-F5344CB8AC3E}">
        <p14:creationId xmlns:p14="http://schemas.microsoft.com/office/powerpoint/2010/main" val="1728564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A20F25-1C10-4480-A7B9-9A6F4DC7B1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posición de imagen 2">
            <a:extLst>
              <a:ext uri="{FF2B5EF4-FFF2-40B4-BE49-F238E27FC236}">
                <a16:creationId xmlns:a16="http://schemas.microsoft.com/office/drawing/2014/main" id="{C12105B1-ED86-45F7-99BC-7D72064355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a:extLst>
              <a:ext uri="{FF2B5EF4-FFF2-40B4-BE49-F238E27FC236}">
                <a16:creationId xmlns:a16="http://schemas.microsoft.com/office/drawing/2014/main" id="{D0C06F17-4988-48B4-A467-73D047716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ECCD37-1A8B-49B5-8ABD-452F29CEBC7D}"/>
              </a:ext>
            </a:extLst>
          </p:cNvPr>
          <p:cNvSpPr>
            <a:spLocks noGrp="1"/>
          </p:cNvSpPr>
          <p:nvPr>
            <p:ph type="dt" sz="half" idx="10"/>
          </p:nvPr>
        </p:nvSpPr>
        <p:spPr/>
        <p:txBody>
          <a:bodyPr/>
          <a:lstStyle/>
          <a:p>
            <a:fld id="{04386488-E827-48B6-B88A-65965AF08D33}" type="datetimeFigureOut">
              <a:rPr lang="es-VE" smtClean="0"/>
              <a:t>27/6/2025</a:t>
            </a:fld>
            <a:endParaRPr lang="es-VE"/>
          </a:p>
        </p:txBody>
      </p:sp>
      <p:sp>
        <p:nvSpPr>
          <p:cNvPr id="6" name="Marcador de pie de página 5">
            <a:extLst>
              <a:ext uri="{FF2B5EF4-FFF2-40B4-BE49-F238E27FC236}">
                <a16:creationId xmlns:a16="http://schemas.microsoft.com/office/drawing/2014/main" id="{D3C43CF1-9F3B-4C2D-A6BB-5DA7934525C0}"/>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8A618E57-5258-4B97-B37B-3DA5052376CF}"/>
              </a:ext>
            </a:extLst>
          </p:cNvPr>
          <p:cNvSpPr>
            <a:spLocks noGrp="1"/>
          </p:cNvSpPr>
          <p:nvPr>
            <p:ph type="sldNum" sz="quarter" idx="12"/>
          </p:nvPr>
        </p:nvSpPr>
        <p:spPr/>
        <p:txBody>
          <a:bodyPr/>
          <a:lstStyle/>
          <a:p>
            <a:fld id="{86FF6315-5E32-45BD-8EB8-4FD89F36CF9C}" type="slidenum">
              <a:rPr lang="es-VE" smtClean="0"/>
              <a:t>‹Nº›</a:t>
            </a:fld>
            <a:endParaRPr lang="es-VE"/>
          </a:p>
        </p:txBody>
      </p:sp>
    </p:spTree>
    <p:extLst>
      <p:ext uri="{BB962C8B-B14F-4D97-AF65-F5344CB8AC3E}">
        <p14:creationId xmlns:p14="http://schemas.microsoft.com/office/powerpoint/2010/main" val="347282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49EBE1-B646-4042-9AB3-1E4DEA109F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979394BD-77D0-404E-9423-554DB6859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6CDBC0E2-B676-4111-ADFF-FBBE8F2389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86488-E827-48B6-B88A-65965AF08D33}" type="datetimeFigureOut">
              <a:rPr lang="es-VE" smtClean="0"/>
              <a:t>27/6/2025</a:t>
            </a:fld>
            <a:endParaRPr lang="es-VE"/>
          </a:p>
        </p:txBody>
      </p:sp>
      <p:sp>
        <p:nvSpPr>
          <p:cNvPr id="5" name="Marcador de pie de página 4">
            <a:extLst>
              <a:ext uri="{FF2B5EF4-FFF2-40B4-BE49-F238E27FC236}">
                <a16:creationId xmlns:a16="http://schemas.microsoft.com/office/drawing/2014/main" id="{7C13C95A-282A-4A93-B121-0404AF489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a:extLst>
              <a:ext uri="{FF2B5EF4-FFF2-40B4-BE49-F238E27FC236}">
                <a16:creationId xmlns:a16="http://schemas.microsoft.com/office/drawing/2014/main" id="{2C09BCDC-365F-409B-BD17-651AD334D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F6315-5E32-45BD-8EB8-4FD89F36CF9C}" type="slidenum">
              <a:rPr lang="es-VE" smtClean="0"/>
              <a:t>‹Nº›</a:t>
            </a:fld>
            <a:endParaRPr lang="es-VE"/>
          </a:p>
        </p:txBody>
      </p:sp>
    </p:spTree>
    <p:extLst>
      <p:ext uri="{BB962C8B-B14F-4D97-AF65-F5344CB8AC3E}">
        <p14:creationId xmlns:p14="http://schemas.microsoft.com/office/powerpoint/2010/main" val="2790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9.wdp"/><Relationship Id="rId3" Type="http://schemas.microsoft.com/office/2007/relationships/hdphoto" Target="../media/hdphoto2.wdp"/><Relationship Id="rId7" Type="http://schemas.microsoft.com/office/2007/relationships/hdphoto" Target="../media/hdphoto6.wdp"/><Relationship Id="rId12" Type="http://schemas.openxmlformats.org/officeDocument/2006/relationships/image" Target="../media/image10.png"/><Relationship Id="rId17" Type="http://schemas.microsoft.com/office/2007/relationships/hdphoto" Target="../media/hdphoto11.wdp"/><Relationship Id="rId2" Type="http://schemas.openxmlformats.org/officeDocument/2006/relationships/image" Target="../media/image3.pn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8.wdp"/><Relationship Id="rId5" Type="http://schemas.microsoft.com/office/2007/relationships/hdphoto" Target="../media/hdphoto5.wdp"/><Relationship Id="rId15" Type="http://schemas.microsoft.com/office/2007/relationships/hdphoto" Target="../media/hdphoto10.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7.wdp"/><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17.wdp"/><Relationship Id="rId3" Type="http://schemas.microsoft.com/office/2007/relationships/hdphoto" Target="../media/hdphoto12.wdp"/><Relationship Id="rId7" Type="http://schemas.microsoft.com/office/2007/relationships/hdphoto" Target="../media/hdphoto14.wdp"/><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png"/><Relationship Id="rId11" Type="http://schemas.microsoft.com/office/2007/relationships/hdphoto" Target="../media/hdphoto16.wdp"/><Relationship Id="rId5" Type="http://schemas.microsoft.com/office/2007/relationships/hdphoto" Target="../media/hdphoto13.wdp"/><Relationship Id="rId15" Type="http://schemas.microsoft.com/office/2007/relationships/hdphoto" Target="../media/hdphoto18.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15.wdp"/><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24.wdp"/><Relationship Id="rId3" Type="http://schemas.microsoft.com/office/2007/relationships/hdphoto" Target="../media/hdphoto19.wdp"/><Relationship Id="rId7" Type="http://schemas.microsoft.com/office/2007/relationships/hdphoto" Target="../media/hdphoto21.wdp"/><Relationship Id="rId12"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2.png"/><Relationship Id="rId11" Type="http://schemas.microsoft.com/office/2007/relationships/hdphoto" Target="../media/hdphoto23.wdp"/><Relationship Id="rId5" Type="http://schemas.microsoft.com/office/2007/relationships/hdphoto" Target="../media/hdphoto20.wdp"/><Relationship Id="rId10" Type="http://schemas.openxmlformats.org/officeDocument/2006/relationships/image" Target="../media/image24.png"/><Relationship Id="rId4" Type="http://schemas.openxmlformats.org/officeDocument/2006/relationships/image" Target="../media/image21.png"/><Relationship Id="rId9" Type="http://schemas.microsoft.com/office/2007/relationships/hdphoto" Target="../media/hdphoto2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4000">
              <a:schemeClr val="accent5">
                <a:lumMod val="40000"/>
                <a:lumOff val="60000"/>
              </a:schemeClr>
            </a:gs>
            <a:gs pos="78000">
              <a:schemeClr val="accent1">
                <a:lumMod val="40000"/>
                <a:lumOff val="60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F19F4A1B-A84C-43E1-87EB-B1A468A94581}"/>
              </a:ext>
            </a:extLst>
          </p:cNvPr>
          <p:cNvSpPr>
            <a:spLocks noGrp="1"/>
          </p:cNvSpPr>
          <p:nvPr>
            <p:ph type="subTitle" idx="1"/>
          </p:nvPr>
        </p:nvSpPr>
        <p:spPr>
          <a:xfrm>
            <a:off x="2492828" y="743540"/>
            <a:ext cx="7206343" cy="2009501"/>
          </a:xfrm>
        </p:spPr>
        <p:txBody>
          <a:bodyPr>
            <a:normAutofit fontScale="92500" lnSpcReduction="20000"/>
          </a:bodyPr>
          <a:lstStyle/>
          <a:p>
            <a:r>
              <a:rPr lang="es-VE" sz="2200" dirty="0">
                <a:solidFill>
                  <a:srgbClr val="002060"/>
                </a:solidFill>
                <a:latin typeface="Arial" panose="020B0604020202020204" pitchFamily="34" charset="0"/>
                <a:cs typeface="Arial" panose="020B0604020202020204" pitchFamily="34" charset="0"/>
              </a:rPr>
              <a:t>Universidad Nacional Experimental de Guayana.</a:t>
            </a:r>
          </a:p>
          <a:p>
            <a:r>
              <a:rPr lang="es-VE" sz="2200" dirty="0">
                <a:solidFill>
                  <a:srgbClr val="002060"/>
                </a:solidFill>
                <a:latin typeface="Arial" panose="020B0604020202020204" pitchFamily="34" charset="0"/>
                <a:cs typeface="Arial" panose="020B0604020202020204" pitchFamily="34" charset="0"/>
              </a:rPr>
              <a:t>Vicerrectorado Académico.</a:t>
            </a:r>
          </a:p>
          <a:p>
            <a:r>
              <a:rPr lang="es-VE" sz="2200" dirty="0">
                <a:solidFill>
                  <a:srgbClr val="002060"/>
                </a:solidFill>
                <a:latin typeface="Arial" panose="020B0604020202020204" pitchFamily="34" charset="0"/>
                <a:cs typeface="Arial" panose="020B0604020202020204" pitchFamily="34" charset="0"/>
              </a:rPr>
              <a:t>Coordinación General de Pregrado.</a:t>
            </a:r>
          </a:p>
          <a:p>
            <a:r>
              <a:rPr lang="es-VE" sz="2200" dirty="0">
                <a:solidFill>
                  <a:srgbClr val="002060"/>
                </a:solidFill>
                <a:latin typeface="Arial" panose="020B0604020202020204" pitchFamily="34" charset="0"/>
                <a:cs typeface="Arial" panose="020B0604020202020204" pitchFamily="34" charset="0"/>
              </a:rPr>
              <a:t>Coordinación de Ingeniería Industrial.</a:t>
            </a:r>
          </a:p>
          <a:p>
            <a:r>
              <a:rPr lang="es-VE" sz="2200" dirty="0">
                <a:solidFill>
                  <a:srgbClr val="002060"/>
                </a:solidFill>
                <a:latin typeface="Arial" panose="020B0604020202020204" pitchFamily="34" charset="0"/>
                <a:cs typeface="Arial" panose="020B0604020202020204" pitchFamily="34" charset="0"/>
              </a:rPr>
              <a:t>Cátedra: Ingeniería del Ambiente.</a:t>
            </a:r>
          </a:p>
          <a:p>
            <a:r>
              <a:rPr lang="es-VE" sz="2200" dirty="0">
                <a:solidFill>
                  <a:srgbClr val="002060"/>
                </a:solidFill>
                <a:latin typeface="Arial" panose="020B0604020202020204" pitchFamily="34" charset="0"/>
                <a:cs typeface="Arial" panose="020B0604020202020204" pitchFamily="34" charset="0"/>
              </a:rPr>
              <a:t>Sección 1, Semestre IX.</a:t>
            </a:r>
          </a:p>
          <a:p>
            <a:endParaRPr lang="es-VE" dirty="0"/>
          </a:p>
        </p:txBody>
      </p:sp>
      <p:pic>
        <p:nvPicPr>
          <p:cNvPr id="6" name="Image1">
            <a:extLst>
              <a:ext uri="{FF2B5EF4-FFF2-40B4-BE49-F238E27FC236}">
                <a16:creationId xmlns:a16="http://schemas.microsoft.com/office/drawing/2014/main" id="{A4339A89-3732-4D3C-A78B-1ECF4884F8E0}"/>
              </a:ext>
            </a:extLst>
          </p:cNvPr>
          <p:cNvPicPr/>
          <p:nvPr/>
        </p:nvPicPr>
        <p:blipFill>
          <a:blip r:embed="rId2">
            <a:lum/>
            <a:alphaModFix/>
          </a:blip>
          <a:srcRect/>
          <a:stretch>
            <a:fillRect/>
          </a:stretch>
        </p:blipFill>
        <p:spPr>
          <a:xfrm>
            <a:off x="1098798" y="629829"/>
            <a:ext cx="850401" cy="985066"/>
          </a:xfrm>
          <a:prstGeom prst="rect">
            <a:avLst/>
          </a:prstGeom>
          <a:noFill/>
          <a:ln>
            <a:noFill/>
            <a:prstDash/>
          </a:ln>
        </p:spPr>
      </p:pic>
      <p:sp>
        <p:nvSpPr>
          <p:cNvPr id="7" name="CuadroTexto 6">
            <a:extLst>
              <a:ext uri="{FF2B5EF4-FFF2-40B4-BE49-F238E27FC236}">
                <a16:creationId xmlns:a16="http://schemas.microsoft.com/office/drawing/2014/main" id="{21070091-7F0A-4616-9735-59CBCE3B619D}"/>
              </a:ext>
            </a:extLst>
          </p:cNvPr>
          <p:cNvSpPr txBox="1"/>
          <p:nvPr/>
        </p:nvSpPr>
        <p:spPr>
          <a:xfrm>
            <a:off x="3233055" y="3207019"/>
            <a:ext cx="5725887" cy="1384995"/>
          </a:xfrm>
          <a:prstGeom prst="rect">
            <a:avLst/>
          </a:prstGeom>
          <a:noFill/>
        </p:spPr>
        <p:txBody>
          <a:bodyPr wrap="square" rtlCol="0">
            <a:spAutoFit/>
          </a:bodyPr>
          <a:lstStyle/>
          <a:p>
            <a:pPr algn="ctr"/>
            <a:r>
              <a:rPr lang="es-VE" sz="2800" b="1" dirty="0">
                <a:solidFill>
                  <a:srgbClr val="002060"/>
                </a:solidFill>
                <a:latin typeface="Arial" panose="020B0604020202020204" pitchFamily="34" charset="0"/>
                <a:cs typeface="Arial" panose="020B0604020202020204" pitchFamily="34" charset="0"/>
              </a:rPr>
              <a:t>Tema 3: Control y Evaluación de la Contaminación del Agua</a:t>
            </a:r>
          </a:p>
          <a:p>
            <a:pPr algn="ctr"/>
            <a:r>
              <a:rPr lang="es-VE" sz="2800" b="1" dirty="0">
                <a:solidFill>
                  <a:srgbClr val="002060"/>
                </a:solidFill>
                <a:latin typeface="Arial" panose="020B0604020202020204" pitchFamily="34" charset="0"/>
                <a:cs typeface="Arial" panose="020B0604020202020204" pitchFamily="34" charset="0"/>
              </a:rPr>
              <a:t>Experimento 1 y 2</a:t>
            </a:r>
            <a:endParaRPr lang="es-VE" sz="2800" dirty="0">
              <a:solidFill>
                <a:srgbClr val="002060"/>
              </a:solidFill>
              <a:latin typeface="Arial" panose="020B0604020202020204" pitchFamily="34" charset="0"/>
              <a:cs typeface="Arial" panose="020B0604020202020204" pitchFamily="34" charset="0"/>
            </a:endParaRPr>
          </a:p>
        </p:txBody>
      </p:sp>
      <p:sp>
        <p:nvSpPr>
          <p:cNvPr id="8" name="Subtítulo 2">
            <a:extLst>
              <a:ext uri="{FF2B5EF4-FFF2-40B4-BE49-F238E27FC236}">
                <a16:creationId xmlns:a16="http://schemas.microsoft.com/office/drawing/2014/main" id="{088E1307-5912-49AC-B184-0AE618B7BB53}"/>
              </a:ext>
            </a:extLst>
          </p:cNvPr>
          <p:cNvSpPr txBox="1">
            <a:spLocks/>
          </p:cNvSpPr>
          <p:nvPr/>
        </p:nvSpPr>
        <p:spPr>
          <a:xfrm>
            <a:off x="240144" y="4623163"/>
            <a:ext cx="3875314" cy="9850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VE" sz="1800" b="1" dirty="0">
                <a:solidFill>
                  <a:srgbClr val="002060"/>
                </a:solidFill>
                <a:latin typeface="Arial" panose="020B0604020202020204" pitchFamily="34" charset="0"/>
                <a:cs typeface="Arial" panose="020B0604020202020204" pitchFamily="34" charset="0"/>
              </a:rPr>
              <a:t>Profesora:</a:t>
            </a:r>
          </a:p>
          <a:p>
            <a:r>
              <a:rPr lang="es-VE" sz="1800" dirty="0">
                <a:solidFill>
                  <a:srgbClr val="002060"/>
                </a:solidFill>
                <a:latin typeface="Arial" panose="020B0604020202020204" pitchFamily="34" charset="0"/>
                <a:cs typeface="Arial" panose="020B0604020202020204" pitchFamily="34" charset="0"/>
              </a:rPr>
              <a:t>Arlenis Crespo</a:t>
            </a:r>
            <a:r>
              <a:rPr lang="es-VE" sz="1800" dirty="0">
                <a:latin typeface="Arial" panose="020B0604020202020204" pitchFamily="34" charset="0"/>
                <a:cs typeface="Arial" panose="020B0604020202020204" pitchFamily="34" charset="0"/>
              </a:rPr>
              <a:t>.</a:t>
            </a:r>
          </a:p>
        </p:txBody>
      </p:sp>
      <p:sp>
        <p:nvSpPr>
          <p:cNvPr id="9" name="Subtítulo 2">
            <a:extLst>
              <a:ext uri="{FF2B5EF4-FFF2-40B4-BE49-F238E27FC236}">
                <a16:creationId xmlns:a16="http://schemas.microsoft.com/office/drawing/2014/main" id="{30750753-3C6E-4E6E-9F66-86F4A0C390BD}"/>
              </a:ext>
            </a:extLst>
          </p:cNvPr>
          <p:cNvSpPr txBox="1">
            <a:spLocks/>
          </p:cNvSpPr>
          <p:nvPr/>
        </p:nvSpPr>
        <p:spPr>
          <a:xfrm>
            <a:off x="8076543" y="4623163"/>
            <a:ext cx="4332514" cy="20095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VE" sz="1800" b="1" dirty="0">
                <a:solidFill>
                  <a:srgbClr val="002060"/>
                </a:solidFill>
                <a:latin typeface="Arial" panose="020B0604020202020204" pitchFamily="34" charset="0"/>
                <a:cs typeface="Arial" panose="020B0604020202020204" pitchFamily="34" charset="0"/>
              </a:rPr>
              <a:t>Elaborado por:</a:t>
            </a:r>
          </a:p>
          <a:p>
            <a:r>
              <a:rPr lang="es-VE" sz="1800" dirty="0">
                <a:solidFill>
                  <a:srgbClr val="002060"/>
                </a:solidFill>
                <a:latin typeface="Arial" panose="020B0604020202020204" pitchFamily="34" charset="0"/>
                <a:cs typeface="Arial" panose="020B0604020202020204" pitchFamily="34" charset="0"/>
              </a:rPr>
              <a:t>Rosannys Blanca.</a:t>
            </a:r>
          </a:p>
          <a:p>
            <a:r>
              <a:rPr lang="es-VE" sz="1800" dirty="0">
                <a:solidFill>
                  <a:srgbClr val="002060"/>
                </a:solidFill>
                <a:latin typeface="Arial" panose="020B0604020202020204" pitchFamily="34" charset="0"/>
                <a:cs typeface="Arial" panose="020B0604020202020204" pitchFamily="34" charset="0"/>
              </a:rPr>
              <a:t>C.I: 28.086.097</a:t>
            </a:r>
          </a:p>
          <a:p>
            <a:endParaRPr lang="es-VE" dirty="0"/>
          </a:p>
        </p:txBody>
      </p:sp>
      <p:sp>
        <p:nvSpPr>
          <p:cNvPr id="10" name="Subtítulo 2">
            <a:extLst>
              <a:ext uri="{FF2B5EF4-FFF2-40B4-BE49-F238E27FC236}">
                <a16:creationId xmlns:a16="http://schemas.microsoft.com/office/drawing/2014/main" id="{68E3612A-2A94-4324-8A87-D100548E27E3}"/>
              </a:ext>
            </a:extLst>
          </p:cNvPr>
          <p:cNvSpPr txBox="1">
            <a:spLocks/>
          </p:cNvSpPr>
          <p:nvPr/>
        </p:nvSpPr>
        <p:spPr>
          <a:xfrm>
            <a:off x="3929742" y="6256019"/>
            <a:ext cx="4332514" cy="3766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VE" sz="1800" dirty="0">
                <a:solidFill>
                  <a:srgbClr val="002060"/>
                </a:solidFill>
                <a:latin typeface="Arial" panose="020B0604020202020204" pitchFamily="34" charset="0"/>
                <a:cs typeface="Arial" panose="020B0604020202020204" pitchFamily="34" charset="0"/>
              </a:rPr>
              <a:t>Puerto Ordaz, Junio 2025</a:t>
            </a:r>
            <a:r>
              <a:rPr lang="es-VE" sz="1800" dirty="0">
                <a:latin typeface="Arial" panose="020B0604020202020204" pitchFamily="34" charset="0"/>
                <a:cs typeface="Arial" panose="020B0604020202020204" pitchFamily="34" charset="0"/>
              </a:rPr>
              <a:t>.</a:t>
            </a:r>
          </a:p>
          <a:p>
            <a:endParaRPr lang="es-VE" dirty="0"/>
          </a:p>
        </p:txBody>
      </p:sp>
    </p:spTree>
    <p:extLst>
      <p:ext uri="{BB962C8B-B14F-4D97-AF65-F5344CB8AC3E}">
        <p14:creationId xmlns:p14="http://schemas.microsoft.com/office/powerpoint/2010/main" val="234644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4000">
              <a:schemeClr val="accent5">
                <a:lumMod val="40000"/>
                <a:lumOff val="60000"/>
              </a:schemeClr>
            </a:gs>
            <a:gs pos="78000">
              <a:schemeClr val="accent1">
                <a:lumMod val="40000"/>
                <a:lumOff val="60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9E31E1E-8962-4E88-AFA2-DE106C761FEA}"/>
              </a:ext>
            </a:extLst>
          </p:cNvPr>
          <p:cNvSpPr txBox="1"/>
          <p:nvPr/>
        </p:nvSpPr>
        <p:spPr>
          <a:xfrm>
            <a:off x="402771" y="347719"/>
            <a:ext cx="11386458" cy="707886"/>
          </a:xfrm>
          <a:prstGeom prst="rect">
            <a:avLst/>
          </a:prstGeom>
          <a:noFill/>
        </p:spPr>
        <p:txBody>
          <a:bodyPr wrap="square" rtlCol="0">
            <a:spAutoFit/>
          </a:bodyPr>
          <a:lstStyle/>
          <a:p>
            <a:pPr algn="ctr"/>
            <a:r>
              <a:rPr lang="es-VE" sz="4000" b="1" dirty="0">
                <a:solidFill>
                  <a:srgbClr val="002060"/>
                </a:solidFill>
                <a:latin typeface="Arial" panose="020B0604020202020204" pitchFamily="34" charset="0"/>
                <a:cs typeface="Arial" panose="020B0604020202020204" pitchFamily="34" charset="0"/>
              </a:rPr>
              <a:t>Recomendaciones</a:t>
            </a:r>
          </a:p>
        </p:txBody>
      </p:sp>
      <p:sp>
        <p:nvSpPr>
          <p:cNvPr id="3" name="CuadroTexto 2">
            <a:extLst>
              <a:ext uri="{FF2B5EF4-FFF2-40B4-BE49-F238E27FC236}">
                <a16:creationId xmlns:a16="http://schemas.microsoft.com/office/drawing/2014/main" id="{2A9EDEC1-5884-4308-947C-B89113264CB4}"/>
              </a:ext>
            </a:extLst>
          </p:cNvPr>
          <p:cNvSpPr txBox="1"/>
          <p:nvPr/>
        </p:nvSpPr>
        <p:spPr>
          <a:xfrm>
            <a:off x="408086" y="1380009"/>
            <a:ext cx="11386457" cy="3258713"/>
          </a:xfrm>
          <a:prstGeom prst="rect">
            <a:avLst/>
          </a:prstGeom>
          <a:noFill/>
        </p:spPr>
        <p:txBody>
          <a:bodyPr wrap="square">
            <a:spAutoFit/>
          </a:bodyPr>
          <a:lstStyle/>
          <a:p>
            <a:pPr marL="336550" marR="119380" indent="-342900" algn="just">
              <a:lnSpc>
                <a:spcPct val="101000"/>
              </a:lnSpc>
              <a:spcAft>
                <a:spcPts val="800"/>
              </a:spcAft>
              <a:buFont typeface="Arial" panose="020B0604020202020204" pitchFamily="34" charset="0"/>
              <a:buChar char="•"/>
            </a:pPr>
            <a:r>
              <a:rPr lang="es-ES" sz="2400" dirty="0">
                <a:solidFill>
                  <a:srgbClr val="002060"/>
                </a:solidFill>
                <a:latin typeface="Arial" panose="020B0604020202020204" pitchFamily="34" charset="0"/>
                <a:ea typeface="Calibri" panose="020F0502020204030204" pitchFamily="34" charset="0"/>
                <a:cs typeface="Arial" panose="020B0604020202020204" pitchFamily="34" charset="0"/>
              </a:rPr>
              <a:t>Se recomienda diversificar el diseño experimental para incluir una simulación más realista de la calidad del agua, así se podrá observar el comportamiento de los diferentes procesos de tratamiento de manera más efectiva.</a:t>
            </a:r>
          </a:p>
          <a:p>
            <a:pPr marL="336550" marR="119380" indent="-342900" algn="just">
              <a:lnSpc>
                <a:spcPct val="101000"/>
              </a:lnSpc>
              <a:spcAft>
                <a:spcPts val="800"/>
              </a:spcAft>
              <a:buFont typeface="Arial" panose="020B0604020202020204" pitchFamily="34" charset="0"/>
              <a:buChar char="•"/>
            </a:pPr>
            <a:r>
              <a:rPr lang="es-ES" sz="2400" dirty="0">
                <a:solidFill>
                  <a:srgbClr val="002060"/>
                </a:solidFill>
                <a:latin typeface="Arial" panose="020B0604020202020204" pitchFamily="34" charset="0"/>
                <a:ea typeface="Calibri" panose="020F0502020204030204" pitchFamily="34" charset="0"/>
                <a:cs typeface="Arial" panose="020B0604020202020204" pitchFamily="34" charset="0"/>
              </a:rPr>
              <a:t>Incorporar técnicas de análisis químico y microbiológico para evaluar la calidad del agua, proporcionando datos cuantitativos sobre la efectividad del tratamiento en la eliminación de contaminantes.</a:t>
            </a:r>
          </a:p>
          <a:p>
            <a:pPr marL="336550" marR="119380" indent="-342900" algn="just">
              <a:lnSpc>
                <a:spcPct val="101000"/>
              </a:lnSpc>
              <a:spcAft>
                <a:spcPts val="800"/>
              </a:spcAft>
              <a:buFont typeface="Arial" panose="020B0604020202020204" pitchFamily="34" charset="0"/>
              <a:buChar char="•"/>
            </a:pPr>
            <a:r>
              <a:rPr lang="es-ES" sz="2400" dirty="0">
                <a:solidFill>
                  <a:srgbClr val="002060"/>
                </a:solidFill>
                <a:latin typeface="Arial" panose="020B0604020202020204" pitchFamily="34" charset="0"/>
                <a:ea typeface="Calibri" panose="020F0502020204030204" pitchFamily="34" charset="0"/>
                <a:cs typeface="Arial" panose="020B0604020202020204" pitchFamily="34" charset="0"/>
              </a:rPr>
              <a:t>Fomentar la reutilización del agua tratada creando métodos prácticos para sensibilizar a las personas sobre sus beneficios.</a:t>
            </a:r>
          </a:p>
        </p:txBody>
      </p:sp>
    </p:spTree>
    <p:extLst>
      <p:ext uri="{BB962C8B-B14F-4D97-AF65-F5344CB8AC3E}">
        <p14:creationId xmlns:p14="http://schemas.microsoft.com/office/powerpoint/2010/main" val="198022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4000">
              <a:schemeClr val="accent5">
                <a:lumMod val="40000"/>
                <a:lumOff val="60000"/>
              </a:schemeClr>
            </a:gs>
            <a:gs pos="78000">
              <a:schemeClr val="accent1">
                <a:lumMod val="40000"/>
                <a:lumOff val="60000"/>
              </a:schemeClr>
            </a:gs>
            <a:gs pos="100000">
              <a:srgbClr val="0070C0"/>
            </a:gs>
          </a:gsLst>
          <a:lin ang="5400000" scaled="1"/>
        </a:gradFill>
        <a:effectLst/>
      </p:bgPr>
    </p:bg>
    <p:spTree>
      <p:nvGrpSpPr>
        <p:cNvPr id="1" name=""/>
        <p:cNvGrpSpPr/>
        <p:nvPr/>
      </p:nvGrpSpPr>
      <p:grpSpPr>
        <a:xfrm>
          <a:off x="0" y="0"/>
          <a:ext cx="0" cy="0"/>
          <a:chOff x="0" y="0"/>
          <a:chExt cx="0" cy="0"/>
        </a:xfrm>
      </p:grpSpPr>
      <p:pic>
        <p:nvPicPr>
          <p:cNvPr id="7" name="Picture 101">
            <a:extLst>
              <a:ext uri="{FF2B5EF4-FFF2-40B4-BE49-F238E27FC236}">
                <a16:creationId xmlns:a16="http://schemas.microsoft.com/office/drawing/2014/main" id="{E414EF23-F61C-4BCB-AAB6-C5682F051B8A}"/>
              </a:ext>
            </a:extLst>
          </p:cNvPr>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7097613" y="1584692"/>
            <a:ext cx="2277394" cy="3526322"/>
          </a:xfrm>
          <a:prstGeom prst="rect">
            <a:avLst/>
          </a:prstGeom>
        </p:spPr>
      </p:pic>
      <p:sp>
        <p:nvSpPr>
          <p:cNvPr id="2" name="CuadroTexto 1">
            <a:extLst>
              <a:ext uri="{FF2B5EF4-FFF2-40B4-BE49-F238E27FC236}">
                <a16:creationId xmlns:a16="http://schemas.microsoft.com/office/drawing/2014/main" id="{D88EC43E-0009-484C-B13F-3F8963980211}"/>
              </a:ext>
            </a:extLst>
          </p:cNvPr>
          <p:cNvSpPr txBox="1"/>
          <p:nvPr/>
        </p:nvSpPr>
        <p:spPr>
          <a:xfrm>
            <a:off x="631371" y="262659"/>
            <a:ext cx="11386458" cy="707886"/>
          </a:xfrm>
          <a:prstGeom prst="rect">
            <a:avLst/>
          </a:prstGeom>
          <a:noFill/>
        </p:spPr>
        <p:txBody>
          <a:bodyPr wrap="square" rtlCol="0">
            <a:spAutoFit/>
          </a:bodyPr>
          <a:lstStyle/>
          <a:p>
            <a:pPr algn="ctr"/>
            <a:r>
              <a:rPr lang="es-VE" sz="4000" b="1" dirty="0">
                <a:solidFill>
                  <a:srgbClr val="002060"/>
                </a:solidFill>
                <a:latin typeface="Arial" panose="020B0604020202020204" pitchFamily="34" charset="0"/>
                <a:cs typeface="Arial" panose="020B0604020202020204" pitchFamily="34" charset="0"/>
              </a:rPr>
              <a:t>Experimento 1: Tratamiento de agua</a:t>
            </a:r>
          </a:p>
        </p:txBody>
      </p:sp>
      <p:sp>
        <p:nvSpPr>
          <p:cNvPr id="4" name="CuadroTexto 3">
            <a:extLst>
              <a:ext uri="{FF2B5EF4-FFF2-40B4-BE49-F238E27FC236}">
                <a16:creationId xmlns:a16="http://schemas.microsoft.com/office/drawing/2014/main" id="{29D1F309-9C0C-4142-86EE-6A6860146742}"/>
              </a:ext>
            </a:extLst>
          </p:cNvPr>
          <p:cNvSpPr txBox="1"/>
          <p:nvPr/>
        </p:nvSpPr>
        <p:spPr>
          <a:xfrm>
            <a:off x="793957" y="1396270"/>
            <a:ext cx="5302043" cy="4647426"/>
          </a:xfrm>
          <a:prstGeom prst="rect">
            <a:avLst/>
          </a:prstGeom>
          <a:noFill/>
        </p:spPr>
        <p:txBody>
          <a:bodyPr wrap="square" rtlCol="0">
            <a:spAutoFit/>
          </a:bodyPr>
          <a:lstStyle/>
          <a:p>
            <a:pPr algn="just"/>
            <a:r>
              <a:rPr lang="es-VE" sz="2800" b="1" dirty="0">
                <a:solidFill>
                  <a:srgbClr val="002060"/>
                </a:solidFill>
                <a:latin typeface="Arial" panose="020B0604020202020204" pitchFamily="34" charset="0"/>
                <a:cs typeface="Arial" panose="020B0604020202020204" pitchFamily="34" charset="0"/>
              </a:rPr>
              <a:t>Materiales usados:</a:t>
            </a:r>
          </a:p>
          <a:p>
            <a:pPr algn="just"/>
            <a:endParaRPr lang="es-VE" sz="2800" dirty="0">
              <a:solidFill>
                <a:srgbClr val="002060"/>
              </a:solidFill>
              <a:latin typeface="Arial" panose="020B0604020202020204" pitchFamily="34" charset="0"/>
              <a:cs typeface="Arial" panose="020B0604020202020204" pitchFamily="34" charset="0"/>
            </a:endParaRPr>
          </a:p>
          <a:p>
            <a:pPr marL="457200" indent="-457200" algn="just">
              <a:buAutoNum type="arabicPeriod"/>
            </a:pPr>
            <a:r>
              <a:rPr lang="es-VE" sz="2400" dirty="0">
                <a:solidFill>
                  <a:srgbClr val="002060"/>
                </a:solidFill>
                <a:latin typeface="Arial" panose="020B0604020202020204" pitchFamily="34" charset="0"/>
                <a:cs typeface="Arial" panose="020B0604020202020204" pitchFamily="34" charset="0"/>
              </a:rPr>
              <a:t>Agua residual simulada:</a:t>
            </a:r>
          </a:p>
          <a:p>
            <a:pPr marL="800100" lvl="1" indent="-342900" algn="just">
              <a:buFont typeface="Arial" panose="020B0604020202020204" pitchFamily="34" charset="0"/>
              <a:buChar char="•"/>
            </a:pPr>
            <a:r>
              <a:rPr lang="es-VE" sz="2400" dirty="0">
                <a:solidFill>
                  <a:srgbClr val="002060"/>
                </a:solidFill>
                <a:latin typeface="Arial" panose="020B0604020202020204" pitchFamily="34" charset="0"/>
                <a:cs typeface="Arial" panose="020B0604020202020204" pitchFamily="34" charset="0"/>
              </a:rPr>
              <a:t>½ taza de tierra.</a:t>
            </a:r>
          </a:p>
          <a:p>
            <a:pPr marL="800100" lvl="1" indent="-342900" algn="just">
              <a:buFont typeface="Arial" panose="020B0604020202020204" pitchFamily="34" charset="0"/>
              <a:buChar char="•"/>
            </a:pPr>
            <a:r>
              <a:rPr lang="es-VE" sz="2400" dirty="0">
                <a:solidFill>
                  <a:srgbClr val="002060"/>
                </a:solidFill>
                <a:latin typeface="Arial" panose="020B0604020202020204" pitchFamily="34" charset="0"/>
                <a:cs typeface="Arial" panose="020B0604020202020204" pitchFamily="34" charset="0"/>
              </a:rPr>
              <a:t>¼ taza de arena.</a:t>
            </a:r>
          </a:p>
          <a:p>
            <a:pPr marL="800100" lvl="1" indent="-342900" algn="just">
              <a:buFont typeface="Arial" panose="020B0604020202020204" pitchFamily="34" charset="0"/>
              <a:buChar char="•"/>
            </a:pPr>
            <a:r>
              <a:rPr lang="es-VE" sz="2400" dirty="0">
                <a:solidFill>
                  <a:srgbClr val="002060"/>
                </a:solidFill>
                <a:latin typeface="Arial" panose="020B0604020202020204" pitchFamily="34" charset="0"/>
                <a:cs typeface="Arial" panose="020B0604020202020204" pitchFamily="34" charset="0"/>
              </a:rPr>
              <a:t>Servilletas.</a:t>
            </a:r>
          </a:p>
          <a:p>
            <a:pPr algn="just"/>
            <a:r>
              <a:rPr lang="es-VE" sz="2400" dirty="0">
                <a:solidFill>
                  <a:srgbClr val="002060"/>
                </a:solidFill>
                <a:latin typeface="Arial" panose="020B0604020202020204" pitchFamily="34" charset="0"/>
                <a:cs typeface="Arial" panose="020B0604020202020204" pitchFamily="34" charset="0"/>
              </a:rPr>
              <a:t>2. Coladores: </a:t>
            </a:r>
          </a:p>
          <a:p>
            <a:pPr marL="800100" lvl="1" indent="-342900" algn="just">
              <a:buFont typeface="Arial" panose="020B0604020202020204" pitchFamily="34" charset="0"/>
              <a:buChar char="•"/>
            </a:pPr>
            <a:r>
              <a:rPr lang="es-VE" sz="2400" dirty="0">
                <a:solidFill>
                  <a:srgbClr val="002060"/>
                </a:solidFill>
                <a:latin typeface="Arial" panose="020B0604020202020204" pitchFamily="34" charset="0"/>
                <a:cs typeface="Arial" panose="020B0604020202020204" pitchFamily="34" charset="0"/>
              </a:rPr>
              <a:t>Filtro de tela.</a:t>
            </a:r>
          </a:p>
          <a:p>
            <a:pPr marL="800100" lvl="1" indent="-342900" algn="just">
              <a:buFont typeface="Arial" panose="020B0604020202020204" pitchFamily="34" charset="0"/>
              <a:buChar char="•"/>
            </a:pPr>
            <a:r>
              <a:rPr lang="es-VE" sz="2400" dirty="0">
                <a:solidFill>
                  <a:srgbClr val="002060"/>
                </a:solidFill>
                <a:latin typeface="Arial" panose="020B0604020202020204" pitchFamily="34" charset="0"/>
                <a:cs typeface="Arial" panose="020B0604020202020204" pitchFamily="34" charset="0"/>
              </a:rPr>
              <a:t>Un filtro de papel.</a:t>
            </a:r>
          </a:p>
          <a:p>
            <a:pPr marL="800100" lvl="1" indent="-342900" algn="just">
              <a:buFont typeface="Arial" panose="020B0604020202020204" pitchFamily="34" charset="0"/>
              <a:buChar char="•"/>
            </a:pPr>
            <a:r>
              <a:rPr lang="es-VE" sz="2400" dirty="0">
                <a:solidFill>
                  <a:srgbClr val="002060"/>
                </a:solidFill>
                <a:latin typeface="Arial" panose="020B0604020202020204" pitchFamily="34" charset="0"/>
                <a:cs typeface="Arial" panose="020B0604020202020204" pitchFamily="34" charset="0"/>
              </a:rPr>
              <a:t>Dos (02) litros de agua.</a:t>
            </a:r>
          </a:p>
          <a:p>
            <a:pPr marL="800100" lvl="1" indent="-342900" algn="just">
              <a:buFont typeface="Arial" panose="020B0604020202020204" pitchFamily="34" charset="0"/>
              <a:buChar char="•"/>
            </a:pPr>
            <a:r>
              <a:rPr lang="es-VE" sz="2400" dirty="0">
                <a:solidFill>
                  <a:srgbClr val="002060"/>
                </a:solidFill>
                <a:latin typeface="Arial" panose="020B0604020202020204" pitchFamily="34" charset="0"/>
                <a:cs typeface="Arial" panose="020B0604020202020204" pitchFamily="34" charset="0"/>
              </a:rPr>
              <a:t>Un peso.</a:t>
            </a:r>
          </a:p>
          <a:p>
            <a:pPr marL="800100" lvl="1" indent="-342900" algn="just">
              <a:buFont typeface="Arial" panose="020B0604020202020204" pitchFamily="34" charset="0"/>
              <a:buChar char="•"/>
            </a:pPr>
            <a:r>
              <a:rPr lang="es-VE" sz="2400" dirty="0">
                <a:solidFill>
                  <a:srgbClr val="002060"/>
                </a:solidFill>
                <a:latin typeface="Arial" panose="020B0604020202020204" pitchFamily="34" charset="0"/>
                <a:cs typeface="Arial" panose="020B0604020202020204" pitchFamily="34" charset="0"/>
              </a:rPr>
              <a:t>Dos (02) recipientes limpios.</a:t>
            </a:r>
          </a:p>
        </p:txBody>
      </p:sp>
      <p:pic>
        <p:nvPicPr>
          <p:cNvPr id="6" name="3 Marcador de contenido" descr="WhatsApp Image 2025-06-07 at 11.02.32.jpeg">
            <a:extLst>
              <a:ext uri="{FF2B5EF4-FFF2-40B4-BE49-F238E27FC236}">
                <a16:creationId xmlns:a16="http://schemas.microsoft.com/office/drawing/2014/main" id="{47B54F13-6A31-4C3B-8463-662791D1F256}"/>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903371" y="2279171"/>
            <a:ext cx="2594268" cy="3788407"/>
          </a:xfrm>
          <a:prstGeom prst="rect">
            <a:avLst/>
          </a:prstGeom>
        </p:spPr>
      </p:pic>
      <p:pic>
        <p:nvPicPr>
          <p:cNvPr id="8" name="Picture 212">
            <a:extLst>
              <a:ext uri="{FF2B5EF4-FFF2-40B4-BE49-F238E27FC236}">
                <a16:creationId xmlns:a16="http://schemas.microsoft.com/office/drawing/2014/main" id="{F78DB865-EFC5-47C1-A1C3-6E51EE4FB20A}"/>
              </a:ext>
            </a:extLst>
          </p:cNvPr>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Lst>
          </a:blip>
          <a:stretch>
            <a:fillRect/>
          </a:stretch>
        </p:blipFill>
        <p:spPr>
          <a:xfrm>
            <a:off x="5616049" y="2279171"/>
            <a:ext cx="1961515" cy="2242686"/>
          </a:xfrm>
          <a:prstGeom prst="rect">
            <a:avLst/>
          </a:prstGeom>
        </p:spPr>
      </p:pic>
      <p:pic>
        <p:nvPicPr>
          <p:cNvPr id="9" name="4 Marcador de contenido" descr="WhatsApp Image 2025-06-07 at 10.37.17.jpeg">
            <a:extLst>
              <a:ext uri="{FF2B5EF4-FFF2-40B4-BE49-F238E27FC236}">
                <a16:creationId xmlns:a16="http://schemas.microsoft.com/office/drawing/2014/main" id="{1A1536DF-2718-4685-9CF0-5B5298B8A6E5}"/>
              </a:ext>
            </a:extLst>
          </p:cNvPr>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4700"/>
                    </a14:imgEffect>
                  </a14:imgLayer>
                </a14:imgProps>
              </a:ext>
            </a:extLst>
          </a:blip>
          <a:stretch>
            <a:fillRect/>
          </a:stretch>
        </p:blipFill>
        <p:spPr>
          <a:xfrm>
            <a:off x="6910387" y="4721517"/>
            <a:ext cx="1584176" cy="1368152"/>
          </a:xfrm>
          <a:prstGeom prst="rect">
            <a:avLst/>
          </a:prstGeom>
        </p:spPr>
      </p:pic>
    </p:spTree>
    <p:extLst>
      <p:ext uri="{BB962C8B-B14F-4D97-AF65-F5344CB8AC3E}">
        <p14:creationId xmlns:p14="http://schemas.microsoft.com/office/powerpoint/2010/main" val="255551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4000">
              <a:schemeClr val="accent5">
                <a:lumMod val="40000"/>
                <a:lumOff val="60000"/>
              </a:schemeClr>
            </a:gs>
            <a:gs pos="78000">
              <a:schemeClr val="accent1">
                <a:lumMod val="40000"/>
                <a:lumOff val="60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63665A-54B6-4F65-A2DC-A2ABAD96FEE5}"/>
              </a:ext>
            </a:extLst>
          </p:cNvPr>
          <p:cNvSpPr txBox="1"/>
          <p:nvPr/>
        </p:nvSpPr>
        <p:spPr>
          <a:xfrm>
            <a:off x="631371" y="262659"/>
            <a:ext cx="11386458" cy="707886"/>
          </a:xfrm>
          <a:prstGeom prst="rect">
            <a:avLst/>
          </a:prstGeom>
          <a:noFill/>
        </p:spPr>
        <p:txBody>
          <a:bodyPr wrap="square" rtlCol="0">
            <a:spAutoFit/>
          </a:bodyPr>
          <a:lstStyle/>
          <a:p>
            <a:pPr algn="ctr"/>
            <a:r>
              <a:rPr lang="es-VE" sz="4000" b="1" dirty="0">
                <a:solidFill>
                  <a:srgbClr val="002060"/>
                </a:solidFill>
                <a:latin typeface="Arial" panose="020B0604020202020204" pitchFamily="34" charset="0"/>
                <a:cs typeface="Arial" panose="020B0604020202020204" pitchFamily="34" charset="0"/>
              </a:rPr>
              <a:t>Experimento 1: Tratamiento de agua</a:t>
            </a:r>
          </a:p>
        </p:txBody>
      </p:sp>
      <p:sp>
        <p:nvSpPr>
          <p:cNvPr id="3" name="CuadroTexto 2">
            <a:extLst>
              <a:ext uri="{FF2B5EF4-FFF2-40B4-BE49-F238E27FC236}">
                <a16:creationId xmlns:a16="http://schemas.microsoft.com/office/drawing/2014/main" id="{613592E2-99C3-45CC-B25A-2E778F57D222}"/>
              </a:ext>
            </a:extLst>
          </p:cNvPr>
          <p:cNvSpPr txBox="1"/>
          <p:nvPr/>
        </p:nvSpPr>
        <p:spPr>
          <a:xfrm>
            <a:off x="631371" y="1684420"/>
            <a:ext cx="4736318" cy="830997"/>
          </a:xfrm>
          <a:prstGeom prst="rect">
            <a:avLst/>
          </a:prstGeom>
          <a:noFill/>
        </p:spPr>
        <p:txBody>
          <a:bodyPr wrap="square" rtlCol="0">
            <a:spAutoFit/>
          </a:bodyPr>
          <a:lstStyle/>
          <a:p>
            <a:pPr algn="just"/>
            <a:r>
              <a:rPr lang="es-ES" sz="2400" b="1" dirty="0">
                <a:solidFill>
                  <a:srgbClr val="002060"/>
                </a:solidFill>
                <a:latin typeface="Arial" panose="020B0604020202020204" pitchFamily="34" charset="0"/>
                <a:cs typeface="Arial" panose="020B0604020202020204" pitchFamily="34" charset="0"/>
              </a:rPr>
              <a:t>A. Pesar cada colador y filtro limpio.</a:t>
            </a:r>
            <a:endParaRPr lang="es-VE" sz="2400" b="1" dirty="0">
              <a:solidFill>
                <a:srgbClr val="002060"/>
              </a:solidFill>
              <a:latin typeface="Arial" panose="020B0604020202020204" pitchFamily="34" charset="0"/>
              <a:cs typeface="Arial" panose="020B0604020202020204" pitchFamily="34" charset="0"/>
            </a:endParaRPr>
          </a:p>
        </p:txBody>
      </p:sp>
      <p:pic>
        <p:nvPicPr>
          <p:cNvPr id="4" name="3 Marcador de contenido" descr="WhatsApp Image 2025-06-07 at 11.02.32.jpeg">
            <a:extLst>
              <a:ext uri="{FF2B5EF4-FFF2-40B4-BE49-F238E27FC236}">
                <a16:creationId xmlns:a16="http://schemas.microsoft.com/office/drawing/2014/main" id="{403CE56A-2145-4B43-88EB-98C410F23764}"/>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36429" y="2651385"/>
            <a:ext cx="1440160" cy="1920213"/>
          </a:xfrm>
          <a:prstGeom prst="rect">
            <a:avLst/>
          </a:prstGeom>
        </p:spPr>
      </p:pic>
      <p:pic>
        <p:nvPicPr>
          <p:cNvPr id="6" name="8 Imagen" descr="WhatsApp Image 2025-06-07 at 11.11.09.jpeg">
            <a:extLst>
              <a:ext uri="{FF2B5EF4-FFF2-40B4-BE49-F238E27FC236}">
                <a16:creationId xmlns:a16="http://schemas.microsoft.com/office/drawing/2014/main" id="{99764216-DB81-4F05-B4F8-93B79F1B8E1C}"/>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921674" y="3577178"/>
            <a:ext cx="1491630" cy="1988840"/>
          </a:xfrm>
          <a:prstGeom prst="rect">
            <a:avLst/>
          </a:prstGeom>
        </p:spPr>
      </p:pic>
      <p:pic>
        <p:nvPicPr>
          <p:cNvPr id="7" name="9 Imagen" descr="WhatsApp Image 2025-06-07 at 11.11.08.jpeg">
            <a:extLst>
              <a:ext uri="{FF2B5EF4-FFF2-40B4-BE49-F238E27FC236}">
                <a16:creationId xmlns:a16="http://schemas.microsoft.com/office/drawing/2014/main" id="{5DA54322-288B-484D-9FE1-F747CDDEF7F9}"/>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4700"/>
                    </a14:imgEffect>
                  </a14:imgLayer>
                </a14:imgProps>
              </a:ext>
            </a:extLst>
          </a:blip>
          <a:stretch>
            <a:fillRect/>
          </a:stretch>
        </p:blipFill>
        <p:spPr>
          <a:xfrm>
            <a:off x="1812641" y="4571598"/>
            <a:ext cx="1491630" cy="1988840"/>
          </a:xfrm>
          <a:prstGeom prst="rect">
            <a:avLst/>
          </a:prstGeom>
        </p:spPr>
      </p:pic>
      <p:pic>
        <p:nvPicPr>
          <p:cNvPr id="8" name="10 Imagen" descr="WhatsApp Image 2025-06-07 at 11.02.34.jpeg">
            <a:extLst>
              <a:ext uri="{FF2B5EF4-FFF2-40B4-BE49-F238E27FC236}">
                <a16:creationId xmlns:a16="http://schemas.microsoft.com/office/drawing/2014/main" id="{2335D7E7-8B0B-404A-BB66-04DA38C7B17D}"/>
              </a:ext>
            </a:extLst>
          </p:cNvPr>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4700"/>
                    </a14:imgEffect>
                  </a14:imgLayer>
                </a14:imgProps>
              </a:ext>
            </a:extLst>
          </a:blip>
          <a:srcRect l="10345" t="30450" r="31034" b="39756"/>
          <a:stretch>
            <a:fillRect/>
          </a:stretch>
        </p:blipFill>
        <p:spPr>
          <a:xfrm>
            <a:off x="3425502" y="4086065"/>
            <a:ext cx="1728192" cy="2016224"/>
          </a:xfrm>
          <a:prstGeom prst="rect">
            <a:avLst/>
          </a:prstGeom>
        </p:spPr>
      </p:pic>
      <p:sp>
        <p:nvSpPr>
          <p:cNvPr id="9" name="CuadroTexto 8">
            <a:extLst>
              <a:ext uri="{FF2B5EF4-FFF2-40B4-BE49-F238E27FC236}">
                <a16:creationId xmlns:a16="http://schemas.microsoft.com/office/drawing/2014/main" id="{841D93C0-035B-4667-B539-0655DFBCE2EF}"/>
              </a:ext>
            </a:extLst>
          </p:cNvPr>
          <p:cNvSpPr txBox="1"/>
          <p:nvPr/>
        </p:nvSpPr>
        <p:spPr>
          <a:xfrm>
            <a:off x="2558456" y="2286402"/>
            <a:ext cx="3859730" cy="1785104"/>
          </a:xfrm>
          <a:prstGeom prst="rect">
            <a:avLst/>
          </a:prstGeom>
          <a:noFill/>
        </p:spPr>
        <p:txBody>
          <a:bodyPr wrap="square" rtlCol="0">
            <a:spAutoFit/>
          </a:bodyPr>
          <a:lstStyle/>
          <a:p>
            <a:pPr marL="342900" indent="-342900" algn="just">
              <a:buFont typeface="Arial" panose="020B0604020202020204" pitchFamily="34" charset="0"/>
              <a:buChar char="•"/>
            </a:pPr>
            <a:r>
              <a:rPr lang="es-ES" sz="2200" dirty="0">
                <a:solidFill>
                  <a:srgbClr val="002060"/>
                </a:solidFill>
                <a:latin typeface="Arial" panose="020B0604020202020204" pitchFamily="34" charset="0"/>
                <a:cs typeface="Arial" panose="020B0604020202020204" pitchFamily="34" charset="0"/>
              </a:rPr>
              <a:t>Peso Colador 1: 20gr.</a:t>
            </a:r>
          </a:p>
          <a:p>
            <a:pPr marL="342900" indent="-342900" algn="just">
              <a:buFont typeface="Arial" panose="020B0604020202020204" pitchFamily="34" charset="0"/>
              <a:buChar char="•"/>
            </a:pPr>
            <a:r>
              <a:rPr lang="es-ES" sz="2200" dirty="0">
                <a:solidFill>
                  <a:srgbClr val="002060"/>
                </a:solidFill>
                <a:latin typeface="Arial" panose="020B0604020202020204" pitchFamily="34" charset="0"/>
                <a:cs typeface="Arial" panose="020B0604020202020204" pitchFamily="34" charset="0"/>
              </a:rPr>
              <a:t>Peso Colador 2: 20gr.</a:t>
            </a:r>
          </a:p>
          <a:p>
            <a:pPr marL="342900" indent="-342900" algn="just">
              <a:buFont typeface="Arial" panose="020B0604020202020204" pitchFamily="34" charset="0"/>
              <a:buChar char="•"/>
            </a:pPr>
            <a:r>
              <a:rPr lang="es-ES" sz="2200" dirty="0">
                <a:solidFill>
                  <a:srgbClr val="002060"/>
                </a:solidFill>
                <a:latin typeface="Arial" panose="020B0604020202020204" pitchFamily="34" charset="0"/>
                <a:cs typeface="Arial" panose="020B0604020202020204" pitchFamily="34" charset="0"/>
              </a:rPr>
              <a:t>Peso Colador 3: 20gr.</a:t>
            </a:r>
          </a:p>
          <a:p>
            <a:pPr marL="342900" indent="-342900" algn="just">
              <a:buFont typeface="Arial" panose="020B0604020202020204" pitchFamily="34" charset="0"/>
              <a:buChar char="•"/>
            </a:pPr>
            <a:r>
              <a:rPr lang="es-ES" sz="2200" dirty="0">
                <a:solidFill>
                  <a:srgbClr val="002060"/>
                </a:solidFill>
                <a:latin typeface="Arial" panose="020B0604020202020204" pitchFamily="34" charset="0"/>
                <a:cs typeface="Arial" panose="020B0604020202020204" pitchFamily="34" charset="0"/>
              </a:rPr>
              <a:t>Peso Filtro Papel: 12gr.</a:t>
            </a:r>
          </a:p>
          <a:p>
            <a:pPr marL="342900" indent="-342900" algn="just">
              <a:buFont typeface="Arial" panose="020B0604020202020204" pitchFamily="34" charset="0"/>
              <a:buChar char="•"/>
            </a:pPr>
            <a:r>
              <a:rPr lang="es-ES" sz="2200" dirty="0">
                <a:solidFill>
                  <a:srgbClr val="002060"/>
                </a:solidFill>
                <a:latin typeface="Arial" panose="020B0604020202020204" pitchFamily="34" charset="0"/>
                <a:cs typeface="Arial" panose="020B0604020202020204" pitchFamily="34" charset="0"/>
              </a:rPr>
              <a:t>Peso Filtro Tela: 30gr.</a:t>
            </a:r>
            <a:endParaRPr lang="es-VE" sz="2200" dirty="0">
              <a:solidFill>
                <a:srgbClr val="002060"/>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50EBBC24-53F8-436B-AA4F-56DCB3F38A3C}"/>
              </a:ext>
            </a:extLst>
          </p:cNvPr>
          <p:cNvSpPr txBox="1"/>
          <p:nvPr/>
        </p:nvSpPr>
        <p:spPr>
          <a:xfrm>
            <a:off x="6445198" y="1682692"/>
            <a:ext cx="4736318" cy="461665"/>
          </a:xfrm>
          <a:prstGeom prst="rect">
            <a:avLst/>
          </a:prstGeom>
          <a:noFill/>
        </p:spPr>
        <p:txBody>
          <a:bodyPr wrap="square" rtlCol="0">
            <a:spAutoFit/>
          </a:bodyPr>
          <a:lstStyle/>
          <a:p>
            <a:pPr algn="just"/>
            <a:r>
              <a:rPr lang="es-ES" sz="2400" b="1" dirty="0">
                <a:solidFill>
                  <a:srgbClr val="002060"/>
                </a:solidFill>
                <a:latin typeface="Arial" panose="020B0604020202020204" pitchFamily="34" charset="0"/>
                <a:cs typeface="Arial" panose="020B0604020202020204" pitchFamily="34" charset="0"/>
              </a:rPr>
              <a:t>B. Proceso de filtrado.</a:t>
            </a:r>
            <a:endParaRPr lang="es-VE" sz="2400" b="1" dirty="0">
              <a:solidFill>
                <a:srgbClr val="002060"/>
              </a:solidFill>
              <a:latin typeface="Arial" panose="020B0604020202020204" pitchFamily="34" charset="0"/>
              <a:cs typeface="Arial" panose="020B0604020202020204" pitchFamily="34" charset="0"/>
            </a:endParaRPr>
          </a:p>
        </p:txBody>
      </p:sp>
      <p:pic>
        <p:nvPicPr>
          <p:cNvPr id="11" name="Picture 168">
            <a:extLst>
              <a:ext uri="{FF2B5EF4-FFF2-40B4-BE49-F238E27FC236}">
                <a16:creationId xmlns:a16="http://schemas.microsoft.com/office/drawing/2014/main" id="{5B0EFC60-B633-4A3B-ACFB-8C987AACAC26}"/>
              </a:ext>
            </a:extLst>
          </p:cNvPr>
          <p:cNvPicPr/>
          <p:nvPr/>
        </p:nvPicPr>
        <p:blipFill>
          <a:blip r:embed="rId10">
            <a:alphaModFix amt="85000"/>
            <a:extLst>
              <a:ext uri="{BEBA8EAE-BF5A-486C-A8C5-ECC9F3942E4B}">
                <a14:imgProps xmlns:a14="http://schemas.microsoft.com/office/drawing/2010/main">
                  <a14:imgLayer r:embed="rId11">
                    <a14:imgEffect>
                      <a14:colorTemperature colorTemp="4700"/>
                    </a14:imgEffect>
                  </a14:imgLayer>
                </a14:imgProps>
              </a:ext>
            </a:extLst>
          </a:blip>
          <a:stretch>
            <a:fillRect/>
          </a:stretch>
        </p:blipFill>
        <p:spPr>
          <a:xfrm>
            <a:off x="6534059" y="2339351"/>
            <a:ext cx="1811212" cy="1679206"/>
          </a:xfrm>
          <a:prstGeom prst="rect">
            <a:avLst/>
          </a:prstGeom>
        </p:spPr>
      </p:pic>
      <p:pic>
        <p:nvPicPr>
          <p:cNvPr id="12" name="Picture 239">
            <a:extLst>
              <a:ext uri="{FF2B5EF4-FFF2-40B4-BE49-F238E27FC236}">
                <a16:creationId xmlns:a16="http://schemas.microsoft.com/office/drawing/2014/main" id="{99EDD636-A32C-4C9B-9D63-7E483C2DAC4A}"/>
              </a:ext>
            </a:extLst>
          </p:cNvPr>
          <p:cNvPicPr/>
          <p:nvPr/>
        </p:nvPicPr>
        <p:blipFill>
          <a:blip r:embed="rId12">
            <a:alphaModFix amt="85000"/>
            <a:extLst>
              <a:ext uri="{BEBA8EAE-BF5A-486C-A8C5-ECC9F3942E4B}">
                <a14:imgProps xmlns:a14="http://schemas.microsoft.com/office/drawing/2010/main">
                  <a14:imgLayer r:embed="rId13">
                    <a14:imgEffect>
                      <a14:colorTemperature colorTemp="4700"/>
                    </a14:imgEffect>
                  </a14:imgLayer>
                </a14:imgProps>
              </a:ext>
            </a:extLst>
          </a:blip>
          <a:stretch>
            <a:fillRect/>
          </a:stretch>
        </p:blipFill>
        <p:spPr>
          <a:xfrm>
            <a:off x="8813358" y="2339352"/>
            <a:ext cx="1811212" cy="1679206"/>
          </a:xfrm>
          <a:prstGeom prst="rect">
            <a:avLst/>
          </a:prstGeom>
        </p:spPr>
      </p:pic>
      <p:pic>
        <p:nvPicPr>
          <p:cNvPr id="13" name="Picture 231">
            <a:extLst>
              <a:ext uri="{FF2B5EF4-FFF2-40B4-BE49-F238E27FC236}">
                <a16:creationId xmlns:a16="http://schemas.microsoft.com/office/drawing/2014/main" id="{81EAF0F2-110D-41AC-93DF-429266D5CB75}"/>
              </a:ext>
            </a:extLst>
          </p:cNvPr>
          <p:cNvPicPr/>
          <p:nvPr/>
        </p:nvPicPr>
        <p:blipFill>
          <a:blip r:embed="rId14">
            <a:alphaModFix amt="85000"/>
            <a:extLst>
              <a:ext uri="{BEBA8EAE-BF5A-486C-A8C5-ECC9F3942E4B}">
                <a14:imgProps xmlns:a14="http://schemas.microsoft.com/office/drawing/2010/main">
                  <a14:imgLayer r:embed="rId15">
                    <a14:imgEffect>
                      <a14:artisticMarker/>
                    </a14:imgEffect>
                    <a14:imgEffect>
                      <a14:colorTemperature colorTemp="4700"/>
                    </a14:imgEffect>
                  </a14:imgLayer>
                </a14:imgProps>
              </a:ext>
            </a:extLst>
          </a:blip>
          <a:stretch>
            <a:fillRect/>
          </a:stretch>
        </p:blipFill>
        <p:spPr>
          <a:xfrm>
            <a:off x="6534059" y="4572000"/>
            <a:ext cx="1811212" cy="1679206"/>
          </a:xfrm>
          <a:prstGeom prst="rect">
            <a:avLst/>
          </a:prstGeom>
        </p:spPr>
      </p:pic>
      <p:pic>
        <p:nvPicPr>
          <p:cNvPr id="15" name="3 Marcador de contenido" descr="WhatsApp Image 2025-06-07 at 11.25.37.jpeg">
            <a:extLst>
              <a:ext uri="{FF2B5EF4-FFF2-40B4-BE49-F238E27FC236}">
                <a16:creationId xmlns:a16="http://schemas.microsoft.com/office/drawing/2014/main" id="{55559DDC-B6A5-4604-9385-BF5C60075B0F}"/>
              </a:ext>
            </a:extLst>
          </p:cNvPr>
          <p:cNvPicPr>
            <a:picLocks noChangeAspect="1"/>
          </p:cNvPicPr>
          <p:nvPr/>
        </p:nvPicPr>
        <p:blipFill>
          <a:blip r:embed="rId16" cstate="print">
            <a:alphaModFix amt="85000"/>
            <a:extLst>
              <a:ext uri="{BEBA8EAE-BF5A-486C-A8C5-ECC9F3942E4B}">
                <a14:imgProps xmlns:a14="http://schemas.microsoft.com/office/drawing/2010/main">
                  <a14:imgLayer r:embed="rId17">
                    <a14:imgEffect>
                      <a14:artisticMarker/>
                    </a14:imgEffect>
                    <a14:imgEffect>
                      <a14:colorTemperature colorTemp="4700"/>
                    </a14:imgEffect>
                  </a14:imgLayer>
                </a14:imgProps>
              </a:ext>
            </a:extLst>
          </a:blip>
          <a:stretch>
            <a:fillRect/>
          </a:stretch>
        </p:blipFill>
        <p:spPr>
          <a:xfrm>
            <a:off x="8813357" y="4571598"/>
            <a:ext cx="1811212" cy="1679206"/>
          </a:xfrm>
          <a:prstGeom prst="rect">
            <a:avLst/>
          </a:prstGeom>
        </p:spPr>
      </p:pic>
      <p:sp>
        <p:nvSpPr>
          <p:cNvPr id="16" name="CuadroTexto 15">
            <a:extLst>
              <a:ext uri="{FF2B5EF4-FFF2-40B4-BE49-F238E27FC236}">
                <a16:creationId xmlns:a16="http://schemas.microsoft.com/office/drawing/2014/main" id="{710C68C0-01BC-467A-A813-F3FADB75A813}"/>
              </a:ext>
            </a:extLst>
          </p:cNvPr>
          <p:cNvSpPr txBox="1"/>
          <p:nvPr/>
        </p:nvSpPr>
        <p:spPr>
          <a:xfrm>
            <a:off x="6788668" y="4071506"/>
            <a:ext cx="4392848" cy="430887"/>
          </a:xfrm>
          <a:prstGeom prst="rect">
            <a:avLst/>
          </a:prstGeom>
          <a:noFill/>
        </p:spPr>
        <p:txBody>
          <a:bodyPr wrap="square" rtlCol="0">
            <a:spAutoFit/>
          </a:bodyPr>
          <a:lstStyle/>
          <a:p>
            <a:pPr algn="just"/>
            <a:r>
              <a:rPr lang="es-ES" sz="2200" dirty="0">
                <a:solidFill>
                  <a:srgbClr val="002060"/>
                </a:solidFill>
                <a:latin typeface="Arial" panose="020B0604020202020204" pitchFamily="34" charset="0"/>
                <a:cs typeface="Arial" panose="020B0604020202020204" pitchFamily="34" charset="0"/>
              </a:rPr>
              <a:t>Filtrado 1               Filtrado 2</a:t>
            </a:r>
            <a:endParaRPr lang="es-VE" sz="2200" dirty="0">
              <a:solidFill>
                <a:srgbClr val="002060"/>
              </a:solidFill>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A05BDD08-06AC-4B42-9A43-51B045E61FA4}"/>
              </a:ext>
            </a:extLst>
          </p:cNvPr>
          <p:cNvSpPr txBox="1"/>
          <p:nvPr/>
        </p:nvSpPr>
        <p:spPr>
          <a:xfrm>
            <a:off x="6788668" y="6320009"/>
            <a:ext cx="4392848" cy="430887"/>
          </a:xfrm>
          <a:prstGeom prst="rect">
            <a:avLst/>
          </a:prstGeom>
          <a:noFill/>
        </p:spPr>
        <p:txBody>
          <a:bodyPr wrap="square" rtlCol="0">
            <a:spAutoFit/>
          </a:bodyPr>
          <a:lstStyle/>
          <a:p>
            <a:pPr algn="just"/>
            <a:r>
              <a:rPr lang="es-ES" sz="2200" dirty="0">
                <a:solidFill>
                  <a:srgbClr val="002060"/>
                </a:solidFill>
                <a:latin typeface="Arial" panose="020B0604020202020204" pitchFamily="34" charset="0"/>
                <a:cs typeface="Arial" panose="020B0604020202020204" pitchFamily="34" charset="0"/>
              </a:rPr>
              <a:t>Filtrado 3               Filtrado 4</a:t>
            </a:r>
            <a:endParaRPr lang="es-VE" sz="2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69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4000">
              <a:schemeClr val="accent5">
                <a:lumMod val="40000"/>
                <a:lumOff val="60000"/>
              </a:schemeClr>
            </a:gs>
            <a:gs pos="78000">
              <a:schemeClr val="accent1">
                <a:lumMod val="40000"/>
                <a:lumOff val="60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B5896A0-A3BA-4D5C-9691-CDF0F6247144}"/>
              </a:ext>
            </a:extLst>
          </p:cNvPr>
          <p:cNvSpPr txBox="1"/>
          <p:nvPr/>
        </p:nvSpPr>
        <p:spPr>
          <a:xfrm>
            <a:off x="631371" y="262659"/>
            <a:ext cx="11386458" cy="707886"/>
          </a:xfrm>
          <a:prstGeom prst="rect">
            <a:avLst/>
          </a:prstGeom>
          <a:noFill/>
        </p:spPr>
        <p:txBody>
          <a:bodyPr wrap="square" rtlCol="0">
            <a:spAutoFit/>
          </a:bodyPr>
          <a:lstStyle/>
          <a:p>
            <a:pPr algn="ctr"/>
            <a:r>
              <a:rPr lang="es-VE" sz="4000" b="1" dirty="0">
                <a:solidFill>
                  <a:srgbClr val="002060"/>
                </a:solidFill>
                <a:latin typeface="Arial" panose="020B0604020202020204" pitchFamily="34" charset="0"/>
                <a:cs typeface="Arial" panose="020B0604020202020204" pitchFamily="34" charset="0"/>
              </a:rPr>
              <a:t>Experimento 1: Tratamiento de agua</a:t>
            </a:r>
          </a:p>
        </p:txBody>
      </p:sp>
      <p:sp>
        <p:nvSpPr>
          <p:cNvPr id="3" name="CuadroTexto 2">
            <a:extLst>
              <a:ext uri="{FF2B5EF4-FFF2-40B4-BE49-F238E27FC236}">
                <a16:creationId xmlns:a16="http://schemas.microsoft.com/office/drawing/2014/main" id="{D35546A2-FDC2-41DB-B1D4-37B509F1D175}"/>
              </a:ext>
            </a:extLst>
          </p:cNvPr>
          <p:cNvSpPr txBox="1"/>
          <p:nvPr/>
        </p:nvSpPr>
        <p:spPr>
          <a:xfrm>
            <a:off x="631371" y="1650873"/>
            <a:ext cx="4736318" cy="830997"/>
          </a:xfrm>
          <a:prstGeom prst="rect">
            <a:avLst/>
          </a:prstGeom>
          <a:noFill/>
        </p:spPr>
        <p:txBody>
          <a:bodyPr wrap="square" rtlCol="0">
            <a:spAutoFit/>
          </a:bodyPr>
          <a:lstStyle/>
          <a:p>
            <a:pPr algn="just"/>
            <a:r>
              <a:rPr lang="es-ES" sz="2400" b="1" dirty="0">
                <a:solidFill>
                  <a:srgbClr val="002060"/>
                </a:solidFill>
                <a:latin typeface="Arial" panose="020B0604020202020204" pitchFamily="34" charset="0"/>
                <a:cs typeface="Arial" panose="020B0604020202020204" pitchFamily="34" charset="0"/>
              </a:rPr>
              <a:t>C. Pesar cada colador y cada filtro sucio.</a:t>
            </a:r>
            <a:endParaRPr lang="es-VE" sz="2400" b="1" dirty="0">
              <a:solidFill>
                <a:srgbClr val="002060"/>
              </a:solidFill>
              <a:latin typeface="Arial" panose="020B0604020202020204" pitchFamily="34" charset="0"/>
              <a:cs typeface="Arial" panose="020B0604020202020204" pitchFamily="34" charset="0"/>
            </a:endParaRPr>
          </a:p>
        </p:txBody>
      </p:sp>
      <p:pic>
        <p:nvPicPr>
          <p:cNvPr id="4" name="5 Imagen" descr="WhatsApp Image 2025-06-07 at 11.25.38.jpeg">
            <a:extLst>
              <a:ext uri="{FF2B5EF4-FFF2-40B4-BE49-F238E27FC236}">
                <a16:creationId xmlns:a16="http://schemas.microsoft.com/office/drawing/2014/main" id="{DADEF17C-B747-43CB-A9A6-F468AA0CBBEC}"/>
              </a:ext>
            </a:extLst>
          </p:cNvPr>
          <p:cNvPicPr>
            <a:picLocks noChangeAspect="1"/>
          </p:cNvPicPr>
          <p:nvPr/>
        </p:nvPicPr>
        <p:blipFill>
          <a:blip r:embed="rId2" cstate="print">
            <a:alphaModFix amt="85000"/>
            <a:extLst>
              <a:ext uri="{BEBA8EAE-BF5A-486C-A8C5-ECC9F3942E4B}">
                <a14:imgProps xmlns:a14="http://schemas.microsoft.com/office/drawing/2010/main">
                  <a14:imgLayer r:embed="rId3">
                    <a14:imgEffect>
                      <a14:colorTemperature colorTemp="4700"/>
                    </a14:imgEffect>
                  </a14:imgLayer>
                </a14:imgProps>
              </a:ext>
            </a:extLst>
          </a:blip>
          <a:srcRect t="19550" r="12201"/>
          <a:stretch>
            <a:fillRect/>
          </a:stretch>
        </p:blipFill>
        <p:spPr>
          <a:xfrm>
            <a:off x="320455" y="2726331"/>
            <a:ext cx="1201214" cy="1467543"/>
          </a:xfrm>
          <a:prstGeom prst="rect">
            <a:avLst/>
          </a:prstGeom>
        </p:spPr>
      </p:pic>
      <p:pic>
        <p:nvPicPr>
          <p:cNvPr id="5" name="8 Imagen" descr="WhatsApp Image 2025-06-07 at 11.36.36.jpeg">
            <a:extLst>
              <a:ext uri="{FF2B5EF4-FFF2-40B4-BE49-F238E27FC236}">
                <a16:creationId xmlns:a16="http://schemas.microsoft.com/office/drawing/2014/main" id="{3429DC95-16C3-44A9-9DD3-6C3E9A8580E1}"/>
              </a:ext>
            </a:extLst>
          </p:cNvPr>
          <p:cNvPicPr>
            <a:picLocks noChangeAspect="1"/>
          </p:cNvPicPr>
          <p:nvPr/>
        </p:nvPicPr>
        <p:blipFill>
          <a:blip r:embed="rId4" cstate="print">
            <a:alphaModFix amt="85000"/>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1174394" y="3601862"/>
            <a:ext cx="1086388" cy="1327259"/>
          </a:xfrm>
          <a:prstGeom prst="rect">
            <a:avLst/>
          </a:prstGeom>
        </p:spPr>
      </p:pic>
      <p:sp>
        <p:nvSpPr>
          <p:cNvPr id="6" name="7 CuadroTexto">
            <a:extLst>
              <a:ext uri="{FF2B5EF4-FFF2-40B4-BE49-F238E27FC236}">
                <a16:creationId xmlns:a16="http://schemas.microsoft.com/office/drawing/2014/main" id="{41E4DEDD-CBB1-4AAD-B082-C51873858427}"/>
              </a:ext>
            </a:extLst>
          </p:cNvPr>
          <p:cNvSpPr txBox="1"/>
          <p:nvPr/>
        </p:nvSpPr>
        <p:spPr>
          <a:xfrm>
            <a:off x="2054832" y="2486456"/>
            <a:ext cx="3566733" cy="1107996"/>
          </a:xfrm>
          <a:prstGeom prst="rect">
            <a:avLst/>
          </a:prstGeom>
          <a:noFill/>
        </p:spPr>
        <p:txBody>
          <a:bodyPr wrap="square" rtlCol="0">
            <a:spAutoFit/>
          </a:bodyPr>
          <a:lstStyle/>
          <a:p>
            <a:pPr marL="342900" indent="-342900" algn="just">
              <a:buFont typeface="Arial" panose="020B0604020202020204" pitchFamily="34" charset="0"/>
              <a:buChar char="•"/>
            </a:pPr>
            <a:r>
              <a:rPr lang="es-US" sz="2200" dirty="0">
                <a:solidFill>
                  <a:srgbClr val="002060"/>
                </a:solidFill>
                <a:latin typeface="Arial" panose="020B0604020202020204" pitchFamily="34" charset="0"/>
                <a:cs typeface="Arial" panose="020B0604020202020204" pitchFamily="34" charset="0"/>
              </a:rPr>
              <a:t>Peso Colador 1: 610gr.</a:t>
            </a:r>
          </a:p>
          <a:p>
            <a:pPr marL="342900" indent="-342900" algn="just">
              <a:buFont typeface="Arial" panose="020B0604020202020204" pitchFamily="34" charset="0"/>
              <a:buChar char="•"/>
            </a:pPr>
            <a:r>
              <a:rPr lang="es-US" sz="2200" dirty="0">
                <a:solidFill>
                  <a:srgbClr val="002060"/>
                </a:solidFill>
                <a:latin typeface="Arial" panose="020B0604020202020204" pitchFamily="34" charset="0"/>
                <a:cs typeface="Arial" panose="020B0604020202020204" pitchFamily="34" charset="0"/>
              </a:rPr>
              <a:t>Peso Colador 2: 430gr.</a:t>
            </a:r>
          </a:p>
          <a:p>
            <a:pPr marL="342900" indent="-342900" algn="just">
              <a:buFont typeface="Arial" panose="020B0604020202020204" pitchFamily="34" charset="0"/>
              <a:buChar char="•"/>
            </a:pPr>
            <a:r>
              <a:rPr lang="es-US" sz="2200" dirty="0">
                <a:solidFill>
                  <a:srgbClr val="002060"/>
                </a:solidFill>
                <a:latin typeface="Arial" panose="020B0604020202020204" pitchFamily="34" charset="0"/>
                <a:cs typeface="Arial" panose="020B0604020202020204" pitchFamily="34" charset="0"/>
              </a:rPr>
              <a:t>Peso Colador </a:t>
            </a:r>
            <a:r>
              <a:rPr lang="es-ES" sz="2200" dirty="0">
                <a:solidFill>
                  <a:srgbClr val="002060"/>
                </a:solidFill>
                <a:latin typeface="Arial" panose="020B0604020202020204" pitchFamily="34" charset="0"/>
                <a:cs typeface="Arial" panose="020B0604020202020204" pitchFamily="34" charset="0"/>
              </a:rPr>
              <a:t>3: 50gr.</a:t>
            </a:r>
            <a:endParaRPr lang="es-US" sz="2200" dirty="0">
              <a:solidFill>
                <a:srgbClr val="002060"/>
              </a:solidFill>
              <a:latin typeface="Arial" panose="020B0604020202020204" pitchFamily="34" charset="0"/>
              <a:cs typeface="Arial" panose="020B0604020202020204" pitchFamily="34" charset="0"/>
            </a:endParaRPr>
          </a:p>
        </p:txBody>
      </p:sp>
      <p:pic>
        <p:nvPicPr>
          <p:cNvPr id="7" name="Picture 326">
            <a:extLst>
              <a:ext uri="{FF2B5EF4-FFF2-40B4-BE49-F238E27FC236}">
                <a16:creationId xmlns:a16="http://schemas.microsoft.com/office/drawing/2014/main" id="{216373C6-0DB4-4ADB-BDA6-E1E221A97506}"/>
              </a:ext>
            </a:extLst>
          </p:cNvPr>
          <p:cNvPicPr/>
          <p:nvPr/>
        </p:nvPicPr>
        <p:blipFill>
          <a:blip r:embed="rId6">
            <a:alphaModFix amt="85000"/>
            <a:extLst>
              <a:ext uri="{BEBA8EAE-BF5A-486C-A8C5-ECC9F3942E4B}">
                <a14:imgProps xmlns:a14="http://schemas.microsoft.com/office/drawing/2010/main">
                  <a14:imgLayer r:embed="rId7">
                    <a14:imgEffect>
                      <a14:colorTemperature colorTemp="4700"/>
                    </a14:imgEffect>
                  </a14:imgLayer>
                </a14:imgProps>
              </a:ext>
            </a:extLst>
          </a:blip>
          <a:stretch>
            <a:fillRect/>
          </a:stretch>
        </p:blipFill>
        <p:spPr>
          <a:xfrm>
            <a:off x="320455" y="4414826"/>
            <a:ext cx="1285062" cy="1327259"/>
          </a:xfrm>
          <a:prstGeom prst="rect">
            <a:avLst/>
          </a:prstGeom>
        </p:spPr>
      </p:pic>
      <p:pic>
        <p:nvPicPr>
          <p:cNvPr id="8" name="Picture 328">
            <a:extLst>
              <a:ext uri="{FF2B5EF4-FFF2-40B4-BE49-F238E27FC236}">
                <a16:creationId xmlns:a16="http://schemas.microsoft.com/office/drawing/2014/main" id="{C3ECB8AD-9AC2-41BD-8A59-97AB9C294A23}"/>
              </a:ext>
            </a:extLst>
          </p:cNvPr>
          <p:cNvPicPr/>
          <p:nvPr/>
        </p:nvPicPr>
        <p:blipFill>
          <a:blip r:embed="rId8">
            <a:alphaModFix/>
            <a:extLst>
              <a:ext uri="{BEBA8EAE-BF5A-486C-A8C5-ECC9F3942E4B}">
                <a14:imgProps xmlns:a14="http://schemas.microsoft.com/office/drawing/2010/main">
                  <a14:imgLayer r:embed="rId9">
                    <a14:imgEffect>
                      <a14:artisticMarker/>
                    </a14:imgEffect>
                    <a14:imgEffect>
                      <a14:colorTemperature colorTemp="4700"/>
                    </a14:imgEffect>
                  </a14:imgLayer>
                </a14:imgProps>
              </a:ext>
            </a:extLst>
          </a:blip>
          <a:stretch>
            <a:fillRect/>
          </a:stretch>
        </p:blipFill>
        <p:spPr>
          <a:xfrm>
            <a:off x="962986" y="5150073"/>
            <a:ext cx="1285062" cy="1467544"/>
          </a:xfrm>
          <a:prstGeom prst="rect">
            <a:avLst/>
          </a:prstGeom>
        </p:spPr>
      </p:pic>
      <p:pic>
        <p:nvPicPr>
          <p:cNvPr id="10" name="7 Imagen" descr="WhatsApp Image 2025-06-07 at 11.36.49 (2).jpeg">
            <a:extLst>
              <a:ext uri="{FF2B5EF4-FFF2-40B4-BE49-F238E27FC236}">
                <a16:creationId xmlns:a16="http://schemas.microsoft.com/office/drawing/2014/main" id="{A8FA46A5-9140-47CB-AEF4-2C453ADB6F70}"/>
              </a:ext>
            </a:extLst>
          </p:cNvPr>
          <p:cNvPicPr>
            <a:picLocks noChangeAspect="1"/>
          </p:cNvPicPr>
          <p:nvPr/>
        </p:nvPicPr>
        <p:blipFill>
          <a:blip r:embed="rId10" cstate="print">
            <a:alphaModFix amt="85000"/>
            <a:extLst>
              <a:ext uri="{BEBA8EAE-BF5A-486C-A8C5-ECC9F3942E4B}">
                <a14:imgProps xmlns:a14="http://schemas.microsoft.com/office/drawing/2010/main">
                  <a14:imgLayer r:embed="rId11">
                    <a14:imgEffect>
                      <a14:colorTemperature colorTemp="4700"/>
                    </a14:imgEffect>
                  </a14:imgLayer>
                </a14:imgProps>
              </a:ext>
            </a:extLst>
          </a:blip>
          <a:srcRect l="6709" t="36263" r="12781" b="29553"/>
          <a:stretch>
            <a:fillRect/>
          </a:stretch>
        </p:blipFill>
        <p:spPr>
          <a:xfrm>
            <a:off x="2459456" y="4414826"/>
            <a:ext cx="2319314" cy="1313008"/>
          </a:xfrm>
          <a:prstGeom prst="rect">
            <a:avLst/>
          </a:prstGeom>
        </p:spPr>
      </p:pic>
      <p:sp>
        <p:nvSpPr>
          <p:cNvPr id="9" name="7 CuadroTexto">
            <a:extLst>
              <a:ext uri="{FF2B5EF4-FFF2-40B4-BE49-F238E27FC236}">
                <a16:creationId xmlns:a16="http://schemas.microsoft.com/office/drawing/2014/main" id="{2DEBE94A-77A1-4464-9C06-4CD23382A587}"/>
              </a:ext>
            </a:extLst>
          </p:cNvPr>
          <p:cNvSpPr txBox="1"/>
          <p:nvPr/>
        </p:nvSpPr>
        <p:spPr>
          <a:xfrm>
            <a:off x="2459456" y="3594452"/>
            <a:ext cx="3566733" cy="769441"/>
          </a:xfrm>
          <a:prstGeom prst="rect">
            <a:avLst/>
          </a:prstGeom>
          <a:noFill/>
        </p:spPr>
        <p:txBody>
          <a:bodyPr wrap="square" rtlCol="0">
            <a:spAutoFit/>
          </a:bodyPr>
          <a:lstStyle/>
          <a:p>
            <a:pPr marL="342900" indent="-342900" algn="just">
              <a:buFont typeface="Arial" panose="020B0604020202020204" pitchFamily="34" charset="0"/>
              <a:buChar char="•"/>
            </a:pPr>
            <a:r>
              <a:rPr lang="es-US" sz="2200" dirty="0">
                <a:solidFill>
                  <a:srgbClr val="002060"/>
                </a:solidFill>
                <a:latin typeface="Arial" panose="020B0604020202020204" pitchFamily="34" charset="0"/>
                <a:cs typeface="Arial" panose="020B0604020202020204" pitchFamily="34" charset="0"/>
              </a:rPr>
              <a:t>Peso Filtro Tela: 35gr.</a:t>
            </a:r>
          </a:p>
          <a:p>
            <a:pPr marL="342900" indent="-342900" algn="just">
              <a:buFont typeface="Arial" panose="020B0604020202020204" pitchFamily="34" charset="0"/>
              <a:buChar char="•"/>
            </a:pPr>
            <a:r>
              <a:rPr lang="es-US" sz="2200" dirty="0">
                <a:solidFill>
                  <a:srgbClr val="002060"/>
                </a:solidFill>
                <a:latin typeface="Arial" panose="020B0604020202020204" pitchFamily="34" charset="0"/>
                <a:cs typeface="Arial" panose="020B0604020202020204" pitchFamily="34" charset="0"/>
              </a:rPr>
              <a:t>Peso Filtro Papel: 12gr. </a:t>
            </a:r>
          </a:p>
        </p:txBody>
      </p:sp>
      <p:pic>
        <p:nvPicPr>
          <p:cNvPr id="12" name="4 Imagen" descr="WhatsApp Image 2025-06-07 at 12.00.26 (1).jpeg">
            <a:extLst>
              <a:ext uri="{FF2B5EF4-FFF2-40B4-BE49-F238E27FC236}">
                <a16:creationId xmlns:a16="http://schemas.microsoft.com/office/drawing/2014/main" id="{6EC62B86-4305-4654-B680-922A4EA867FA}"/>
              </a:ext>
            </a:extLst>
          </p:cNvPr>
          <p:cNvPicPr>
            <a:picLocks noChangeAspect="1"/>
          </p:cNvPicPr>
          <p:nvPr/>
        </p:nvPicPr>
        <p:blipFill>
          <a:blip r:embed="rId12" cstate="print">
            <a:alphaModFix/>
            <a:extLst>
              <a:ext uri="{BEBA8EAE-BF5A-486C-A8C5-ECC9F3942E4B}">
                <a14:imgProps xmlns:a14="http://schemas.microsoft.com/office/drawing/2010/main">
                  <a14:imgLayer r:embed="rId13">
                    <a14:imgEffect>
                      <a14:colorTemperature colorTemp="4700"/>
                    </a14:imgEffect>
                  </a14:imgLayer>
                </a14:imgProps>
              </a:ext>
            </a:extLst>
          </a:blip>
          <a:srcRect t="31898" b="38862"/>
          <a:stretch>
            <a:fillRect/>
          </a:stretch>
        </p:blipFill>
        <p:spPr>
          <a:xfrm>
            <a:off x="3042974" y="5362242"/>
            <a:ext cx="2181353" cy="1234906"/>
          </a:xfrm>
          <a:prstGeom prst="rect">
            <a:avLst/>
          </a:prstGeom>
        </p:spPr>
      </p:pic>
      <p:sp>
        <p:nvSpPr>
          <p:cNvPr id="13" name="CuadroTexto 12">
            <a:extLst>
              <a:ext uri="{FF2B5EF4-FFF2-40B4-BE49-F238E27FC236}">
                <a16:creationId xmlns:a16="http://schemas.microsoft.com/office/drawing/2014/main" id="{63901826-2742-43AA-8795-821916E38490}"/>
              </a:ext>
            </a:extLst>
          </p:cNvPr>
          <p:cNvSpPr txBox="1"/>
          <p:nvPr/>
        </p:nvSpPr>
        <p:spPr>
          <a:xfrm>
            <a:off x="6824311" y="1650873"/>
            <a:ext cx="4736318" cy="1200329"/>
          </a:xfrm>
          <a:prstGeom prst="rect">
            <a:avLst/>
          </a:prstGeom>
          <a:noFill/>
        </p:spPr>
        <p:txBody>
          <a:bodyPr wrap="square" rtlCol="0">
            <a:spAutoFit/>
          </a:bodyPr>
          <a:lstStyle/>
          <a:p>
            <a:pPr algn="just"/>
            <a:r>
              <a:rPr lang="es-ES" sz="2400" b="1" dirty="0">
                <a:solidFill>
                  <a:srgbClr val="002060"/>
                </a:solidFill>
                <a:latin typeface="Arial" panose="020B0604020202020204" pitchFamily="34" charset="0"/>
                <a:cs typeface="Arial" panose="020B0604020202020204" pitchFamily="34" charset="0"/>
              </a:rPr>
              <a:t>D. </a:t>
            </a:r>
            <a:r>
              <a:rPr lang="es-US" sz="2400" b="1" dirty="0">
                <a:solidFill>
                  <a:srgbClr val="002060"/>
                </a:solidFill>
                <a:latin typeface="Arial" panose="020B0604020202020204" pitchFamily="34" charset="0"/>
                <a:cs typeface="Arial" panose="020B0604020202020204" pitchFamily="34" charset="0"/>
              </a:rPr>
              <a:t>Se comparó el color y olor con agua comercial y otra con agua del chorro</a:t>
            </a:r>
            <a:r>
              <a:rPr lang="es-VE" sz="2400" b="1" dirty="0">
                <a:solidFill>
                  <a:srgbClr val="002060"/>
                </a:solidFill>
                <a:latin typeface="Arial" panose="020B0604020202020204" pitchFamily="34" charset="0"/>
                <a:cs typeface="Arial" panose="020B0604020202020204" pitchFamily="34" charset="0"/>
              </a:rPr>
              <a:t>.</a:t>
            </a:r>
            <a:endParaRPr lang="es-ES" sz="2400" b="1" dirty="0">
              <a:solidFill>
                <a:srgbClr val="002060"/>
              </a:solidFill>
              <a:latin typeface="Arial" panose="020B0604020202020204" pitchFamily="34" charset="0"/>
              <a:cs typeface="Arial" panose="020B0604020202020204" pitchFamily="34" charset="0"/>
            </a:endParaRPr>
          </a:p>
        </p:txBody>
      </p:sp>
      <p:pic>
        <p:nvPicPr>
          <p:cNvPr id="14" name="8 Imagen" descr="WhatsApp Image 2025-06-07 at 12.12.39.jpeg">
            <a:extLst>
              <a:ext uri="{FF2B5EF4-FFF2-40B4-BE49-F238E27FC236}">
                <a16:creationId xmlns:a16="http://schemas.microsoft.com/office/drawing/2014/main" id="{B6F2B15C-8A6C-4808-B73B-5B3C442A4F59}"/>
              </a:ext>
            </a:extLst>
          </p:cNvPr>
          <p:cNvPicPr>
            <a:picLocks noChangeAspect="1"/>
          </p:cNvPicPr>
          <p:nvPr/>
        </p:nvPicPr>
        <p:blipFill>
          <a:blip r:embed="rId14" cstate="print">
            <a:alphaModFix amt="85000"/>
            <a:extLst>
              <a:ext uri="{BEBA8EAE-BF5A-486C-A8C5-ECC9F3942E4B}">
                <a14:imgProps xmlns:a14="http://schemas.microsoft.com/office/drawing/2010/main">
                  <a14:imgLayer r:embed="rId15">
                    <a14:imgEffect>
                      <a14:colorTemperature colorTemp="4700"/>
                    </a14:imgEffect>
                  </a14:imgLayer>
                </a14:imgProps>
              </a:ext>
            </a:extLst>
          </a:blip>
          <a:stretch>
            <a:fillRect/>
          </a:stretch>
        </p:blipFill>
        <p:spPr>
          <a:xfrm>
            <a:off x="7507209" y="3214458"/>
            <a:ext cx="3370521" cy="2780414"/>
          </a:xfrm>
          <a:prstGeom prst="rect">
            <a:avLst/>
          </a:prstGeom>
        </p:spPr>
      </p:pic>
    </p:spTree>
    <p:extLst>
      <p:ext uri="{BB962C8B-B14F-4D97-AF65-F5344CB8AC3E}">
        <p14:creationId xmlns:p14="http://schemas.microsoft.com/office/powerpoint/2010/main" val="30145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4000">
              <a:schemeClr val="accent5">
                <a:lumMod val="40000"/>
                <a:lumOff val="60000"/>
              </a:schemeClr>
            </a:gs>
            <a:gs pos="78000">
              <a:schemeClr val="accent1">
                <a:lumMod val="40000"/>
                <a:lumOff val="60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1C4F38F-846F-44A7-8BF6-DCBD62B75299}"/>
              </a:ext>
            </a:extLst>
          </p:cNvPr>
          <p:cNvSpPr txBox="1"/>
          <p:nvPr/>
        </p:nvSpPr>
        <p:spPr>
          <a:xfrm>
            <a:off x="631371" y="262659"/>
            <a:ext cx="11386458" cy="707886"/>
          </a:xfrm>
          <a:prstGeom prst="rect">
            <a:avLst/>
          </a:prstGeom>
          <a:noFill/>
        </p:spPr>
        <p:txBody>
          <a:bodyPr wrap="square" rtlCol="0">
            <a:spAutoFit/>
          </a:bodyPr>
          <a:lstStyle/>
          <a:p>
            <a:pPr algn="ctr"/>
            <a:r>
              <a:rPr lang="es-VE" sz="4000" b="1" dirty="0">
                <a:solidFill>
                  <a:srgbClr val="002060"/>
                </a:solidFill>
                <a:latin typeface="Arial" panose="020B0604020202020204" pitchFamily="34" charset="0"/>
                <a:cs typeface="Arial" panose="020B0604020202020204" pitchFamily="34" charset="0"/>
              </a:rPr>
              <a:t>Experimento 1: Tratamiento de agua</a:t>
            </a:r>
          </a:p>
        </p:txBody>
      </p:sp>
      <p:sp>
        <p:nvSpPr>
          <p:cNvPr id="6" name="CuadroTexto 5">
            <a:extLst>
              <a:ext uri="{FF2B5EF4-FFF2-40B4-BE49-F238E27FC236}">
                <a16:creationId xmlns:a16="http://schemas.microsoft.com/office/drawing/2014/main" id="{F1CE828C-BE02-4572-8C39-44FECC0A8353}"/>
              </a:ext>
            </a:extLst>
          </p:cNvPr>
          <p:cNvSpPr txBox="1"/>
          <p:nvPr/>
        </p:nvSpPr>
        <p:spPr>
          <a:xfrm>
            <a:off x="631371" y="1396270"/>
            <a:ext cx="11011280" cy="4748992"/>
          </a:xfrm>
          <a:prstGeom prst="rect">
            <a:avLst/>
          </a:prstGeom>
          <a:noFill/>
        </p:spPr>
        <p:txBody>
          <a:bodyPr wrap="square" rtlCol="0">
            <a:spAutoFit/>
          </a:bodyPr>
          <a:lstStyle/>
          <a:p>
            <a:pPr algn="just"/>
            <a:r>
              <a:rPr lang="es-ES" sz="2400" b="1" dirty="0">
                <a:solidFill>
                  <a:srgbClr val="002060"/>
                </a:solidFill>
                <a:latin typeface="Arial" panose="020B0604020202020204" pitchFamily="34" charset="0"/>
                <a:cs typeface="Arial" panose="020B0604020202020204" pitchFamily="34" charset="0"/>
              </a:rPr>
              <a:t>Preguntas para discusión:</a:t>
            </a:r>
          </a:p>
          <a:p>
            <a:pPr marL="336550" indent="-342900" algn="just">
              <a:lnSpc>
                <a:spcPct val="101000"/>
              </a:lnSpc>
              <a:spcAft>
                <a:spcPts val="15"/>
              </a:spcAft>
              <a:buFont typeface="Arial" panose="020B0604020202020204" pitchFamily="34" charset="0"/>
              <a:buChar char="•"/>
            </a:pPr>
            <a:r>
              <a:rPr lang="es-VE" sz="2200" b="1" dirty="0">
                <a:solidFill>
                  <a:srgbClr val="002060"/>
                </a:solidFill>
                <a:effectLst/>
                <a:latin typeface="Arial" panose="020B0604020202020204" pitchFamily="34" charset="0"/>
                <a:ea typeface="Lucida Sans" panose="020B0602030504020204" pitchFamily="34" charset="0"/>
                <a:cs typeface="Arial" panose="020B0604020202020204" pitchFamily="34" charset="0"/>
              </a:rPr>
              <a:t>¿Qué tipo de contaminantes se eliminaron en el tratamiento primario? </a:t>
            </a:r>
          </a:p>
          <a:p>
            <a:pPr algn="just">
              <a:lnSpc>
                <a:spcPct val="101000"/>
              </a:lnSpc>
              <a:spcAft>
                <a:spcPts val="15"/>
              </a:spcAft>
            </a:pPr>
            <a:r>
              <a:rPr lang="es-VE" sz="2200" dirty="0">
                <a:solidFill>
                  <a:srgbClr val="002060"/>
                </a:solidFill>
                <a:effectLst/>
                <a:latin typeface="Arial" panose="020B0604020202020204" pitchFamily="34" charset="0"/>
                <a:ea typeface="Lucida Sans" panose="020B0602030504020204" pitchFamily="34" charset="0"/>
                <a:cs typeface="Arial" panose="020B0604020202020204" pitchFamily="34" charset="0"/>
              </a:rPr>
              <a:t>Grandes pedazos de tierra y arena, y otros sólidos. También se eliminaron una buena parte de los restos de servilletas agregados en la mezcla. </a:t>
            </a:r>
            <a:endParaRPr lang="es-VE" sz="2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36550" indent="-342900" algn="just">
              <a:lnSpc>
                <a:spcPct val="101000"/>
              </a:lnSpc>
              <a:spcAft>
                <a:spcPts val="15"/>
              </a:spcAft>
              <a:buFont typeface="Arial" panose="020B0604020202020204" pitchFamily="34" charset="0"/>
              <a:buChar char="•"/>
            </a:pPr>
            <a:r>
              <a:rPr lang="es-VE" sz="2200" b="1" dirty="0">
                <a:solidFill>
                  <a:srgbClr val="002060"/>
                </a:solidFill>
                <a:effectLst/>
                <a:latin typeface="Arial" panose="020B0604020202020204" pitchFamily="34" charset="0"/>
                <a:ea typeface="Lucida Sans" panose="020B0602030504020204" pitchFamily="34" charset="0"/>
                <a:cs typeface="Arial" panose="020B0604020202020204" pitchFamily="34" charset="0"/>
              </a:rPr>
              <a:t>¿Qué tipo de contaminantes se eliminaron en el tratamiento secundario?</a:t>
            </a:r>
          </a:p>
          <a:p>
            <a:pPr algn="just">
              <a:lnSpc>
                <a:spcPct val="101000"/>
              </a:lnSpc>
              <a:spcAft>
                <a:spcPts val="800"/>
              </a:spcAft>
            </a:pPr>
            <a:r>
              <a:rPr lang="es-VE" sz="2200" dirty="0">
                <a:solidFill>
                  <a:srgbClr val="002060"/>
                </a:solidFill>
                <a:effectLst/>
                <a:latin typeface="Arial" panose="020B0604020202020204" pitchFamily="34" charset="0"/>
                <a:ea typeface="Lucida Sans" panose="020B0602030504020204" pitchFamily="34" charset="0"/>
                <a:cs typeface="Arial" panose="020B0604020202020204" pitchFamily="34" charset="0"/>
              </a:rPr>
              <a:t>Se eliminaron contaminantes orgánicos, como pequeñas partículas de tierra y arena; sin embargo, se observó que el agua conservó un color turbio, lo que sugiere que algunos sólidos finos y otros contaminantes en suspensión no fueron completamente eliminados.</a:t>
            </a:r>
          </a:p>
          <a:p>
            <a:pPr algn="just">
              <a:lnSpc>
                <a:spcPct val="101000"/>
              </a:lnSpc>
              <a:spcAft>
                <a:spcPts val="800"/>
              </a:spcAft>
            </a:pPr>
            <a:r>
              <a:rPr lang="es-VE" sz="2200" b="1" dirty="0">
                <a:solidFill>
                  <a:srgbClr val="002060"/>
                </a:solidFill>
                <a:effectLst/>
                <a:latin typeface="Arial" panose="020B0604020202020204" pitchFamily="34" charset="0"/>
                <a:ea typeface="Lucida Sans" panose="020B0602030504020204" pitchFamily="34" charset="0"/>
                <a:cs typeface="Arial" panose="020B0604020202020204" pitchFamily="34" charset="0"/>
              </a:rPr>
              <a:t>¿Qué importancia tiene cada proceso de tratamiento para la calidad del agua? </a:t>
            </a:r>
            <a:endParaRPr lang="es-VE" sz="2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6350" algn="just">
              <a:lnSpc>
                <a:spcPct val="101000"/>
              </a:lnSpc>
              <a:spcAft>
                <a:spcPts val="800"/>
              </a:spcAft>
            </a:pPr>
            <a:r>
              <a:rPr lang="es-VE" sz="2200" dirty="0">
                <a:solidFill>
                  <a:srgbClr val="002060"/>
                </a:solidFill>
                <a:effectLst/>
                <a:latin typeface="Arial" panose="020B0604020202020204" pitchFamily="34" charset="0"/>
                <a:ea typeface="Lucida Sans" panose="020B0602030504020204" pitchFamily="34" charset="0"/>
                <a:cs typeface="Arial" panose="020B0604020202020204" pitchFamily="34" charset="0"/>
              </a:rPr>
              <a:t>Ayudan a eliminar los contaminantes e impurezas presentes en el agua, haciéndola limpia y segura para consumir y garantizar su reintroducción en el ciclo de la naturaleza. </a:t>
            </a:r>
            <a:endParaRPr lang="es-VE" sz="2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6708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4000">
              <a:schemeClr val="accent5">
                <a:lumMod val="40000"/>
                <a:lumOff val="60000"/>
              </a:schemeClr>
            </a:gs>
            <a:gs pos="78000">
              <a:schemeClr val="accent1">
                <a:lumMod val="40000"/>
                <a:lumOff val="60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A47855-7681-4CAE-8509-9DA9876DD3C1}"/>
              </a:ext>
            </a:extLst>
          </p:cNvPr>
          <p:cNvSpPr txBox="1"/>
          <p:nvPr/>
        </p:nvSpPr>
        <p:spPr>
          <a:xfrm>
            <a:off x="408086" y="1380009"/>
            <a:ext cx="11386457" cy="5094664"/>
          </a:xfrm>
          <a:prstGeom prst="rect">
            <a:avLst/>
          </a:prstGeom>
          <a:noFill/>
        </p:spPr>
        <p:txBody>
          <a:bodyPr wrap="square">
            <a:spAutoFit/>
          </a:bodyPr>
          <a:lstStyle/>
          <a:p>
            <a:pPr marL="336550" marR="119380" indent="-342900" algn="just">
              <a:lnSpc>
                <a:spcPct val="101000"/>
              </a:lnSpc>
              <a:spcAft>
                <a:spcPts val="800"/>
              </a:spcAft>
              <a:buFont typeface="Arial" panose="020B0604020202020204" pitchFamily="34" charset="0"/>
              <a:buChar char="•"/>
            </a:pPr>
            <a:r>
              <a:rPr lang="es-VE" sz="2200" b="1" dirty="0">
                <a:solidFill>
                  <a:srgbClr val="002060"/>
                </a:solidFill>
                <a:effectLst/>
                <a:latin typeface="Arial" panose="020B0604020202020204" pitchFamily="34" charset="0"/>
                <a:ea typeface="Lucida Sans" panose="020B0602030504020204" pitchFamily="34" charset="0"/>
                <a:cs typeface="Arial" panose="020B0604020202020204" pitchFamily="34" charset="0"/>
              </a:rPr>
              <a:t>¿Cuál es el valor del peso del filtro de papel luego del tiempo de secado? </a:t>
            </a:r>
          </a:p>
          <a:p>
            <a:pPr marR="119380" algn="just">
              <a:lnSpc>
                <a:spcPct val="101000"/>
              </a:lnSpc>
              <a:spcAft>
                <a:spcPts val="800"/>
              </a:spcAft>
            </a:pPr>
            <a:r>
              <a:rPr lang="es-VE" sz="2200" dirty="0">
                <a:solidFill>
                  <a:srgbClr val="002060"/>
                </a:solidFill>
                <a:effectLst/>
                <a:latin typeface="Arial" panose="020B0604020202020204" pitchFamily="34" charset="0"/>
                <a:ea typeface="Lucida Sans" panose="020B0602030504020204" pitchFamily="34" charset="0"/>
                <a:cs typeface="Arial" panose="020B0604020202020204" pitchFamily="34" charset="0"/>
              </a:rPr>
              <a:t>El valor del filtro de papel es de 12gr, tanto sin usar como usado y seco. Se asume que, al estar seco, vuelve a tener su peso original. </a:t>
            </a:r>
            <a:endParaRPr lang="es-VE" sz="2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36550" indent="-342900" algn="just">
              <a:lnSpc>
                <a:spcPct val="101000"/>
              </a:lnSpc>
              <a:spcAft>
                <a:spcPts val="15"/>
              </a:spcAft>
              <a:buFont typeface="Arial" panose="020B0604020202020204" pitchFamily="34" charset="0"/>
              <a:buChar char="•"/>
            </a:pPr>
            <a:r>
              <a:rPr lang="es-VE" sz="2200" b="1" dirty="0">
                <a:solidFill>
                  <a:srgbClr val="002060"/>
                </a:solidFill>
                <a:effectLst/>
                <a:latin typeface="Arial" panose="020B0604020202020204" pitchFamily="34" charset="0"/>
                <a:ea typeface="Lucida Sans" panose="020B0602030504020204" pitchFamily="34" charset="0"/>
                <a:cs typeface="Arial" panose="020B0604020202020204" pitchFamily="34" charset="0"/>
              </a:rPr>
              <a:t>Para usted ¿cuál debería ser el objetivo del experimento realizado? </a:t>
            </a:r>
          </a:p>
          <a:p>
            <a:pPr indent="-6350" algn="just">
              <a:lnSpc>
                <a:spcPct val="101000"/>
              </a:lnSpc>
              <a:spcAft>
                <a:spcPts val="15"/>
              </a:spcAft>
            </a:pPr>
            <a:r>
              <a:rPr lang="es-VE" sz="2200" dirty="0">
                <a:solidFill>
                  <a:srgbClr val="002060"/>
                </a:solidFill>
                <a:effectLst/>
                <a:latin typeface="Arial" panose="020B0604020202020204" pitchFamily="34" charset="0"/>
                <a:ea typeface="Lucida Sans" panose="020B0602030504020204" pitchFamily="34" charset="0"/>
                <a:cs typeface="Arial" panose="020B0604020202020204" pitchFamily="34" charset="0"/>
              </a:rPr>
              <a:t>Demostrar la efectividad de cada uno de los procesos de tratamiento de agua en la eliminación de contaminantes, así como evaluar la calidad del agua tratada en comparación con agua potable. También podría incluir la comprensión de la importancia del manejo del agua y la gestión de recursos hídricos.</a:t>
            </a:r>
          </a:p>
          <a:p>
            <a:pPr indent="-6350" algn="just">
              <a:lnSpc>
                <a:spcPct val="101000"/>
              </a:lnSpc>
              <a:spcAft>
                <a:spcPts val="15"/>
              </a:spcAft>
            </a:pPr>
            <a:endParaRPr lang="es-VE" sz="22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6350" algn="just">
              <a:lnSpc>
                <a:spcPct val="101000"/>
              </a:lnSpc>
              <a:spcAft>
                <a:spcPts val="15"/>
              </a:spcAft>
            </a:pPr>
            <a:r>
              <a:rPr lang="es-VE"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Preguntas adicionales:</a:t>
            </a:r>
            <a:endParaRPr lang="es-VE" sz="2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36550" indent="-342900" algn="just">
              <a:lnSpc>
                <a:spcPct val="101000"/>
              </a:lnSpc>
              <a:spcAft>
                <a:spcPts val="15"/>
              </a:spcAft>
              <a:buFont typeface="Arial" panose="020B0604020202020204" pitchFamily="34" charset="0"/>
              <a:buChar char="•"/>
            </a:pPr>
            <a:r>
              <a:rPr lang="es-VE" sz="2200" b="1" dirty="0">
                <a:solidFill>
                  <a:srgbClr val="002060"/>
                </a:solidFill>
                <a:latin typeface="Arial" panose="020B0604020202020204" pitchFamily="34" charset="0"/>
                <a:ea typeface="Calibri" panose="020F0502020204030204" pitchFamily="34" charset="0"/>
                <a:cs typeface="Arial" panose="020B0604020202020204" pitchFamily="34" charset="0"/>
              </a:rPr>
              <a:t>¿Cómo se podría mejorar el experimento para hacerlo más realista?</a:t>
            </a:r>
          </a:p>
          <a:p>
            <a:pPr algn="just">
              <a:lnSpc>
                <a:spcPct val="101000"/>
              </a:lnSpc>
              <a:spcAft>
                <a:spcPts val="15"/>
              </a:spcAft>
            </a:pPr>
            <a:r>
              <a:rPr lang="es-VE" sz="2200" dirty="0">
                <a:solidFill>
                  <a:srgbClr val="002060"/>
                </a:solidFill>
                <a:effectLst/>
                <a:latin typeface="Arial" panose="020B0604020202020204" pitchFamily="34" charset="0"/>
                <a:ea typeface="Calibri" panose="020F0502020204030204" pitchFamily="34" charset="0"/>
                <a:cs typeface="Arial" panose="020B0604020202020204" pitchFamily="34" charset="0"/>
              </a:rPr>
              <a:t>Se podría utilizar muestras de aguas residuales reales (en un entorno controlado) que contenga diferentes tipos de contaminantes para simular condiciones más realistas que las de un experimento de laboratorio simplificado.</a:t>
            </a:r>
          </a:p>
        </p:txBody>
      </p:sp>
      <p:sp>
        <p:nvSpPr>
          <p:cNvPr id="4" name="CuadroTexto 3">
            <a:extLst>
              <a:ext uri="{FF2B5EF4-FFF2-40B4-BE49-F238E27FC236}">
                <a16:creationId xmlns:a16="http://schemas.microsoft.com/office/drawing/2014/main" id="{EFF2A103-A7B6-44E5-9808-0316C593CB48}"/>
              </a:ext>
            </a:extLst>
          </p:cNvPr>
          <p:cNvSpPr txBox="1"/>
          <p:nvPr/>
        </p:nvSpPr>
        <p:spPr>
          <a:xfrm>
            <a:off x="631371" y="262659"/>
            <a:ext cx="11386458" cy="707886"/>
          </a:xfrm>
          <a:prstGeom prst="rect">
            <a:avLst/>
          </a:prstGeom>
          <a:noFill/>
        </p:spPr>
        <p:txBody>
          <a:bodyPr wrap="square" rtlCol="0">
            <a:spAutoFit/>
          </a:bodyPr>
          <a:lstStyle/>
          <a:p>
            <a:pPr algn="ctr"/>
            <a:r>
              <a:rPr lang="es-VE" sz="4000" b="1" dirty="0">
                <a:solidFill>
                  <a:srgbClr val="002060"/>
                </a:solidFill>
                <a:latin typeface="Arial" panose="020B0604020202020204" pitchFamily="34" charset="0"/>
                <a:cs typeface="Arial" panose="020B0604020202020204" pitchFamily="34" charset="0"/>
              </a:rPr>
              <a:t>Experimento 1: Tratamiento de agua</a:t>
            </a:r>
          </a:p>
        </p:txBody>
      </p:sp>
    </p:spTree>
    <p:extLst>
      <p:ext uri="{BB962C8B-B14F-4D97-AF65-F5344CB8AC3E}">
        <p14:creationId xmlns:p14="http://schemas.microsoft.com/office/powerpoint/2010/main" val="868128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4000">
              <a:schemeClr val="accent5">
                <a:lumMod val="40000"/>
                <a:lumOff val="60000"/>
              </a:schemeClr>
            </a:gs>
            <a:gs pos="78000">
              <a:schemeClr val="accent1">
                <a:lumMod val="40000"/>
                <a:lumOff val="60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9C33BE4-C2E3-4CE1-911F-EADE5F43E91C}"/>
              </a:ext>
            </a:extLst>
          </p:cNvPr>
          <p:cNvSpPr txBox="1"/>
          <p:nvPr/>
        </p:nvSpPr>
        <p:spPr>
          <a:xfrm>
            <a:off x="631371" y="1396270"/>
            <a:ext cx="11011280" cy="3490571"/>
          </a:xfrm>
          <a:prstGeom prst="rect">
            <a:avLst/>
          </a:prstGeom>
          <a:noFill/>
        </p:spPr>
        <p:txBody>
          <a:bodyPr wrap="square" rtlCol="0">
            <a:spAutoFit/>
          </a:bodyPr>
          <a:lstStyle/>
          <a:p>
            <a:pPr marL="336550" indent="-342900" algn="just">
              <a:lnSpc>
                <a:spcPct val="101000"/>
              </a:lnSpc>
              <a:spcAft>
                <a:spcPts val="15"/>
              </a:spcAft>
              <a:buFont typeface="Arial" panose="020B0604020202020204" pitchFamily="34" charset="0"/>
              <a:buChar char="•"/>
            </a:pPr>
            <a:r>
              <a:rPr lang="es-ES" sz="2200" b="1" dirty="0">
                <a:solidFill>
                  <a:srgbClr val="002060"/>
                </a:solidFill>
                <a:latin typeface="Arial" panose="020B0604020202020204" pitchFamily="34" charset="0"/>
                <a:ea typeface="Calibri" panose="020F0502020204030204" pitchFamily="34" charset="0"/>
                <a:cs typeface="Arial" panose="020B0604020202020204" pitchFamily="34" charset="0"/>
              </a:rPr>
              <a:t>¿</a:t>
            </a:r>
            <a:r>
              <a:rPr lang="es-VE" sz="2200" b="1" dirty="0">
                <a:solidFill>
                  <a:srgbClr val="002060"/>
                </a:solidFill>
                <a:latin typeface="Arial" panose="020B0604020202020204" pitchFamily="34" charset="0"/>
                <a:ea typeface="Calibri" panose="020F0502020204030204" pitchFamily="34" charset="0"/>
                <a:cs typeface="Arial" panose="020B0604020202020204" pitchFamily="34" charset="0"/>
              </a:rPr>
              <a:t>Qué otras variables podría investigar?</a:t>
            </a:r>
          </a:p>
          <a:p>
            <a:pPr algn="just">
              <a:lnSpc>
                <a:spcPct val="101000"/>
              </a:lnSpc>
              <a:spcAft>
                <a:spcPts val="15"/>
              </a:spcAft>
            </a:pPr>
            <a:r>
              <a:rPr lang="es-VE" sz="2200" dirty="0">
                <a:solidFill>
                  <a:srgbClr val="002060"/>
                </a:solidFill>
                <a:effectLst/>
                <a:latin typeface="Arial" panose="020B0604020202020204" pitchFamily="34" charset="0"/>
                <a:ea typeface="Calibri" panose="020F0502020204030204" pitchFamily="34" charset="0"/>
                <a:cs typeface="Arial" panose="020B0604020202020204" pitchFamily="34" charset="0"/>
              </a:rPr>
              <a:t>Investiga</a:t>
            </a:r>
            <a:r>
              <a:rPr lang="es-VE" sz="2200" dirty="0">
                <a:solidFill>
                  <a:srgbClr val="002060"/>
                </a:solidFill>
                <a:latin typeface="Arial" panose="020B0604020202020204" pitchFamily="34" charset="0"/>
                <a:ea typeface="Calibri" panose="020F0502020204030204" pitchFamily="34" charset="0"/>
                <a:cs typeface="Arial" panose="020B0604020202020204" pitchFamily="34" charset="0"/>
              </a:rPr>
              <a:t>r cómo variaciones en la carga orgánica, temperaturas y tiempos de retención afectan la eliminación de contaminantes; también, evaluar la eficacia de diferentes métodos de tratamiento, como la coagulación-floculación frente a tratamiento biológico.</a:t>
            </a:r>
          </a:p>
          <a:p>
            <a:pPr marL="342900" indent="-342900" algn="just">
              <a:lnSpc>
                <a:spcPct val="101000"/>
              </a:lnSpc>
              <a:spcAft>
                <a:spcPts val="15"/>
              </a:spcAft>
              <a:buFont typeface="Arial" panose="020B0604020202020204" pitchFamily="34" charset="0"/>
              <a:buChar char="•"/>
            </a:pPr>
            <a:r>
              <a:rPr lang="es-VE" sz="2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¿Cómo podría utilizar este experimento para educar al público sobre el tratamiento de aguas residuales?</a:t>
            </a:r>
          </a:p>
          <a:p>
            <a:pPr algn="just">
              <a:lnSpc>
                <a:spcPct val="101000"/>
              </a:lnSpc>
              <a:spcAft>
                <a:spcPts val="15"/>
              </a:spcAft>
            </a:pPr>
            <a:r>
              <a:rPr lang="es-VE" sz="2200" dirty="0">
                <a:solidFill>
                  <a:srgbClr val="002060"/>
                </a:solidFill>
                <a:effectLst/>
                <a:latin typeface="Arial" panose="020B0604020202020204" pitchFamily="34" charset="0"/>
                <a:ea typeface="Calibri" panose="020F0502020204030204" pitchFamily="34" charset="0"/>
                <a:cs typeface="Arial" panose="020B0604020202020204" pitchFamily="34" charset="0"/>
              </a:rPr>
              <a:t>Mediante demostraciones prácticas como organizar sesiones comunitarias en escuelas, crear folletos, infografías o vídeos que expliquen el proceso de tratamiento de aguas residuales, sus beneficios y la importancia del agua limpia. También se pueden realizar talleres o charlas en escuelas, universidades, etc.</a:t>
            </a:r>
          </a:p>
        </p:txBody>
      </p:sp>
      <p:sp>
        <p:nvSpPr>
          <p:cNvPr id="3" name="CuadroTexto 2">
            <a:extLst>
              <a:ext uri="{FF2B5EF4-FFF2-40B4-BE49-F238E27FC236}">
                <a16:creationId xmlns:a16="http://schemas.microsoft.com/office/drawing/2014/main" id="{81336510-F0C8-4821-9517-FD48450A63F7}"/>
              </a:ext>
            </a:extLst>
          </p:cNvPr>
          <p:cNvSpPr txBox="1"/>
          <p:nvPr/>
        </p:nvSpPr>
        <p:spPr>
          <a:xfrm>
            <a:off x="631371" y="262659"/>
            <a:ext cx="11386458" cy="707886"/>
          </a:xfrm>
          <a:prstGeom prst="rect">
            <a:avLst/>
          </a:prstGeom>
          <a:noFill/>
        </p:spPr>
        <p:txBody>
          <a:bodyPr wrap="square" rtlCol="0">
            <a:spAutoFit/>
          </a:bodyPr>
          <a:lstStyle/>
          <a:p>
            <a:pPr algn="ctr"/>
            <a:r>
              <a:rPr lang="es-VE" sz="4000" b="1" dirty="0">
                <a:solidFill>
                  <a:srgbClr val="002060"/>
                </a:solidFill>
                <a:latin typeface="Arial" panose="020B0604020202020204" pitchFamily="34" charset="0"/>
                <a:cs typeface="Arial" panose="020B0604020202020204" pitchFamily="34" charset="0"/>
              </a:rPr>
              <a:t>Experimento 1: Tratamiento de agua</a:t>
            </a:r>
          </a:p>
        </p:txBody>
      </p:sp>
    </p:spTree>
    <p:extLst>
      <p:ext uri="{BB962C8B-B14F-4D97-AF65-F5344CB8AC3E}">
        <p14:creationId xmlns:p14="http://schemas.microsoft.com/office/powerpoint/2010/main" val="299512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4000">
              <a:schemeClr val="accent5">
                <a:lumMod val="40000"/>
                <a:lumOff val="60000"/>
              </a:schemeClr>
            </a:gs>
            <a:gs pos="78000">
              <a:schemeClr val="accent1">
                <a:lumMod val="40000"/>
                <a:lumOff val="60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B4F35A7-8E90-4973-9957-D7E24C4540D4}"/>
              </a:ext>
            </a:extLst>
          </p:cNvPr>
          <p:cNvSpPr txBox="1"/>
          <p:nvPr/>
        </p:nvSpPr>
        <p:spPr>
          <a:xfrm>
            <a:off x="631371" y="262659"/>
            <a:ext cx="11386458" cy="584775"/>
          </a:xfrm>
          <a:prstGeom prst="rect">
            <a:avLst/>
          </a:prstGeom>
          <a:noFill/>
        </p:spPr>
        <p:txBody>
          <a:bodyPr wrap="square" rtlCol="0">
            <a:spAutoFit/>
          </a:bodyPr>
          <a:lstStyle/>
          <a:p>
            <a:pPr algn="ctr"/>
            <a:r>
              <a:rPr lang="es-VE" sz="3200" b="1" dirty="0">
                <a:solidFill>
                  <a:srgbClr val="002060"/>
                </a:solidFill>
                <a:latin typeface="Arial" panose="020B0604020202020204" pitchFamily="34" charset="0"/>
                <a:cs typeface="Arial" panose="020B0604020202020204" pitchFamily="34" charset="0"/>
              </a:rPr>
              <a:t>Experimento 2: Medición de la calidad del agua potable</a:t>
            </a:r>
          </a:p>
        </p:txBody>
      </p:sp>
      <p:sp>
        <p:nvSpPr>
          <p:cNvPr id="3" name="CuadroTexto 2">
            <a:extLst>
              <a:ext uri="{FF2B5EF4-FFF2-40B4-BE49-F238E27FC236}">
                <a16:creationId xmlns:a16="http://schemas.microsoft.com/office/drawing/2014/main" id="{07BFE87F-1250-4EE6-A182-5D4B9FAA904A}"/>
              </a:ext>
            </a:extLst>
          </p:cNvPr>
          <p:cNvSpPr txBox="1"/>
          <p:nvPr/>
        </p:nvSpPr>
        <p:spPr>
          <a:xfrm>
            <a:off x="793957" y="1396270"/>
            <a:ext cx="5302043" cy="2431435"/>
          </a:xfrm>
          <a:prstGeom prst="rect">
            <a:avLst/>
          </a:prstGeom>
          <a:noFill/>
        </p:spPr>
        <p:txBody>
          <a:bodyPr wrap="square" rtlCol="0">
            <a:spAutoFit/>
          </a:bodyPr>
          <a:lstStyle/>
          <a:p>
            <a:pPr algn="just"/>
            <a:r>
              <a:rPr lang="es-VE" sz="2800" b="1" dirty="0">
                <a:solidFill>
                  <a:srgbClr val="002060"/>
                </a:solidFill>
                <a:latin typeface="Arial" panose="020B0604020202020204" pitchFamily="34" charset="0"/>
                <a:cs typeface="Arial" panose="020B0604020202020204" pitchFamily="34" charset="0"/>
              </a:rPr>
              <a:t>Materiales usados:</a:t>
            </a:r>
          </a:p>
          <a:p>
            <a:pPr algn="just"/>
            <a:endParaRPr lang="es-VE" sz="2800" dirty="0">
              <a:solidFill>
                <a:srgbClr val="00206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VE" sz="2400" dirty="0">
                <a:solidFill>
                  <a:srgbClr val="002060"/>
                </a:solidFill>
                <a:latin typeface="Arial" panose="020B0604020202020204" pitchFamily="34" charset="0"/>
                <a:cs typeface="Arial" panose="020B0604020202020204" pitchFamily="34" charset="0"/>
              </a:rPr>
              <a:t>Tela de franela blanca limpia.</a:t>
            </a:r>
          </a:p>
          <a:p>
            <a:pPr marL="457200" indent="-457200" algn="just">
              <a:buFont typeface="Arial" panose="020B0604020202020204" pitchFamily="34" charset="0"/>
              <a:buChar char="•"/>
            </a:pPr>
            <a:r>
              <a:rPr lang="es-VE" sz="2400" dirty="0">
                <a:solidFill>
                  <a:srgbClr val="002060"/>
                </a:solidFill>
                <a:latin typeface="Arial" panose="020B0604020202020204" pitchFamily="34" charset="0"/>
                <a:cs typeface="Arial" panose="020B0604020202020204" pitchFamily="34" charset="0"/>
              </a:rPr>
              <a:t>Algodón.</a:t>
            </a:r>
          </a:p>
          <a:p>
            <a:pPr marL="457200" indent="-457200" algn="just">
              <a:buFont typeface="Arial" panose="020B0604020202020204" pitchFamily="34" charset="0"/>
              <a:buChar char="•"/>
            </a:pPr>
            <a:r>
              <a:rPr lang="es-VE" sz="2400" dirty="0">
                <a:solidFill>
                  <a:srgbClr val="002060"/>
                </a:solidFill>
                <a:latin typeface="Arial" panose="020B0604020202020204" pitchFamily="34" charset="0"/>
                <a:cs typeface="Arial" panose="020B0604020202020204" pitchFamily="34" charset="0"/>
              </a:rPr>
              <a:t>Tijeras.</a:t>
            </a:r>
          </a:p>
          <a:p>
            <a:pPr marL="457200" indent="-457200" algn="just">
              <a:buFont typeface="Arial" panose="020B0604020202020204" pitchFamily="34" charset="0"/>
              <a:buChar char="•"/>
            </a:pPr>
            <a:r>
              <a:rPr lang="es-VE" sz="2400" dirty="0">
                <a:solidFill>
                  <a:srgbClr val="002060"/>
                </a:solidFill>
                <a:latin typeface="Arial" panose="020B0604020202020204" pitchFamily="34" charset="0"/>
                <a:cs typeface="Arial" panose="020B0604020202020204" pitchFamily="34" charset="0"/>
              </a:rPr>
              <a:t>Grifo de lavaplatos.</a:t>
            </a:r>
          </a:p>
        </p:txBody>
      </p:sp>
      <p:pic>
        <p:nvPicPr>
          <p:cNvPr id="4" name="Picture 525">
            <a:extLst>
              <a:ext uri="{FF2B5EF4-FFF2-40B4-BE49-F238E27FC236}">
                <a16:creationId xmlns:a16="http://schemas.microsoft.com/office/drawing/2014/main" id="{00E89B41-3C24-4CD9-99D1-EDAA72E65A94}"/>
              </a:ext>
            </a:extLst>
          </p:cNvPr>
          <p:cNvPicPr/>
          <p:nvPr/>
        </p:nvPicPr>
        <p:blipFill>
          <a:blip r:embed="rId2">
            <a:alphaModFix amt="85000"/>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5758904" y="1396271"/>
            <a:ext cx="2757775" cy="2032730"/>
          </a:xfrm>
          <a:prstGeom prst="rect">
            <a:avLst/>
          </a:prstGeom>
        </p:spPr>
      </p:pic>
      <p:pic>
        <p:nvPicPr>
          <p:cNvPr id="5" name="Picture 375">
            <a:extLst>
              <a:ext uri="{FF2B5EF4-FFF2-40B4-BE49-F238E27FC236}">
                <a16:creationId xmlns:a16="http://schemas.microsoft.com/office/drawing/2014/main" id="{4BCEAA07-9800-456B-AA84-B9E9E017A645}"/>
              </a:ext>
            </a:extLst>
          </p:cNvPr>
          <p:cNvPicPr/>
          <p:nvPr/>
        </p:nvPicPr>
        <p:blipFill>
          <a:blip r:embed="rId4">
            <a:alphaModFix amt="85000"/>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662402" y="1396270"/>
            <a:ext cx="1900917" cy="2226871"/>
          </a:xfrm>
          <a:prstGeom prst="rect">
            <a:avLst/>
          </a:prstGeom>
        </p:spPr>
      </p:pic>
      <p:pic>
        <p:nvPicPr>
          <p:cNvPr id="6" name="5 Imagen" descr="WhatsApp Image 2025-06-07 at 12.12.44.jpeg">
            <a:extLst>
              <a:ext uri="{FF2B5EF4-FFF2-40B4-BE49-F238E27FC236}">
                <a16:creationId xmlns:a16="http://schemas.microsoft.com/office/drawing/2014/main" id="{EE02934F-D085-4F0E-B5DD-18DFCFFF0585}"/>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4700"/>
                    </a14:imgEffect>
                  </a14:imgLayer>
                </a14:imgProps>
              </a:ext>
            </a:extLst>
          </a:blip>
          <a:stretch>
            <a:fillRect/>
          </a:stretch>
        </p:blipFill>
        <p:spPr>
          <a:xfrm>
            <a:off x="10510157" y="1700808"/>
            <a:ext cx="1296144" cy="1728192"/>
          </a:xfrm>
          <a:prstGeom prst="rect">
            <a:avLst/>
          </a:prstGeom>
        </p:spPr>
      </p:pic>
      <p:pic>
        <p:nvPicPr>
          <p:cNvPr id="7" name="Picture 377">
            <a:extLst>
              <a:ext uri="{FF2B5EF4-FFF2-40B4-BE49-F238E27FC236}">
                <a16:creationId xmlns:a16="http://schemas.microsoft.com/office/drawing/2014/main" id="{F3DC8E36-84C6-4BE3-B815-D6E617F14981}"/>
              </a:ext>
            </a:extLst>
          </p:cNvPr>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Lst>
          </a:blip>
          <a:stretch>
            <a:fillRect/>
          </a:stretch>
        </p:blipFill>
        <p:spPr>
          <a:xfrm>
            <a:off x="7943755" y="2406570"/>
            <a:ext cx="1296144" cy="1728193"/>
          </a:xfrm>
          <a:prstGeom prst="rect">
            <a:avLst/>
          </a:prstGeom>
        </p:spPr>
      </p:pic>
      <p:sp>
        <p:nvSpPr>
          <p:cNvPr id="8" name="CuadroTexto 7">
            <a:extLst>
              <a:ext uri="{FF2B5EF4-FFF2-40B4-BE49-F238E27FC236}">
                <a16:creationId xmlns:a16="http://schemas.microsoft.com/office/drawing/2014/main" id="{D92DD5B4-701D-4496-A609-7F27370D8292}"/>
              </a:ext>
            </a:extLst>
          </p:cNvPr>
          <p:cNvSpPr txBox="1"/>
          <p:nvPr/>
        </p:nvSpPr>
        <p:spPr>
          <a:xfrm>
            <a:off x="793957" y="4984675"/>
            <a:ext cx="5302043" cy="954107"/>
          </a:xfrm>
          <a:prstGeom prst="rect">
            <a:avLst/>
          </a:prstGeom>
          <a:noFill/>
        </p:spPr>
        <p:txBody>
          <a:bodyPr wrap="square" rtlCol="0">
            <a:spAutoFit/>
          </a:bodyPr>
          <a:lstStyle/>
          <a:p>
            <a:pPr algn="just"/>
            <a:r>
              <a:rPr lang="es-VE" sz="2800" b="1" dirty="0">
                <a:solidFill>
                  <a:srgbClr val="002060"/>
                </a:solidFill>
                <a:latin typeface="Arial" panose="020B0604020202020204" pitchFamily="34" charset="0"/>
                <a:cs typeface="Arial" panose="020B0604020202020204" pitchFamily="34" charset="0"/>
              </a:rPr>
              <a:t>Muestra de filtro (antes y después):</a:t>
            </a:r>
          </a:p>
        </p:txBody>
      </p:sp>
      <p:pic>
        <p:nvPicPr>
          <p:cNvPr id="9" name="Picture 404">
            <a:extLst>
              <a:ext uri="{FF2B5EF4-FFF2-40B4-BE49-F238E27FC236}">
                <a16:creationId xmlns:a16="http://schemas.microsoft.com/office/drawing/2014/main" id="{3B0CC7B3-DC3F-44A2-BFC8-77F8A31ECF67}"/>
              </a:ext>
            </a:extLst>
          </p:cNvPr>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Lst>
          </a:blip>
          <a:stretch>
            <a:fillRect/>
          </a:stretch>
        </p:blipFill>
        <p:spPr>
          <a:xfrm rot="5399999">
            <a:off x="6730825" y="4394247"/>
            <a:ext cx="1728193" cy="2134961"/>
          </a:xfrm>
          <a:prstGeom prst="rect">
            <a:avLst/>
          </a:prstGeom>
        </p:spPr>
      </p:pic>
      <p:pic>
        <p:nvPicPr>
          <p:cNvPr id="10" name="Picture 400">
            <a:extLst>
              <a:ext uri="{FF2B5EF4-FFF2-40B4-BE49-F238E27FC236}">
                <a16:creationId xmlns:a16="http://schemas.microsoft.com/office/drawing/2014/main" id="{8867ED3E-97AE-4429-B836-89E09B043CB2}"/>
              </a:ext>
            </a:extLst>
          </p:cNvPr>
          <p:cNvPicPr/>
          <p:nvPr/>
        </p:nvPicPr>
        <p:blipFill>
          <a:blip r:embed="rId12">
            <a:alphaModFix amt="85000"/>
            <a:extLst>
              <a:ext uri="{BEBA8EAE-BF5A-486C-A8C5-ECC9F3942E4B}">
                <a14:imgProps xmlns:a14="http://schemas.microsoft.com/office/drawing/2010/main">
                  <a14:imgLayer r:embed="rId13">
                    <a14:imgEffect>
                      <a14:colorTemperature colorTemp="4700"/>
                    </a14:imgEffect>
                  </a14:imgLayer>
                </a14:imgProps>
              </a:ext>
            </a:extLst>
          </a:blip>
          <a:stretch>
            <a:fillRect/>
          </a:stretch>
        </p:blipFill>
        <p:spPr>
          <a:xfrm rot="16199999">
            <a:off x="9252931" y="4394242"/>
            <a:ext cx="1728190" cy="2134964"/>
          </a:xfrm>
          <a:prstGeom prst="rect">
            <a:avLst/>
          </a:prstGeom>
        </p:spPr>
      </p:pic>
    </p:spTree>
    <p:extLst>
      <p:ext uri="{BB962C8B-B14F-4D97-AF65-F5344CB8AC3E}">
        <p14:creationId xmlns:p14="http://schemas.microsoft.com/office/powerpoint/2010/main" val="3254780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4000">
              <a:schemeClr val="accent5">
                <a:lumMod val="40000"/>
                <a:lumOff val="60000"/>
              </a:schemeClr>
            </a:gs>
            <a:gs pos="78000">
              <a:schemeClr val="accent1">
                <a:lumMod val="40000"/>
                <a:lumOff val="60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CFC4C2C-22A3-4D3E-A946-DE7774DA4841}"/>
              </a:ext>
            </a:extLst>
          </p:cNvPr>
          <p:cNvSpPr txBox="1"/>
          <p:nvPr/>
        </p:nvSpPr>
        <p:spPr>
          <a:xfrm>
            <a:off x="402771" y="347719"/>
            <a:ext cx="11386458" cy="707886"/>
          </a:xfrm>
          <a:prstGeom prst="rect">
            <a:avLst/>
          </a:prstGeom>
          <a:noFill/>
        </p:spPr>
        <p:txBody>
          <a:bodyPr wrap="square" rtlCol="0">
            <a:spAutoFit/>
          </a:bodyPr>
          <a:lstStyle/>
          <a:p>
            <a:pPr algn="ctr"/>
            <a:r>
              <a:rPr lang="es-VE" sz="4000" b="1" dirty="0">
                <a:solidFill>
                  <a:srgbClr val="002060"/>
                </a:solidFill>
                <a:latin typeface="Arial" panose="020B0604020202020204" pitchFamily="34" charset="0"/>
                <a:cs typeface="Arial" panose="020B0604020202020204" pitchFamily="34" charset="0"/>
              </a:rPr>
              <a:t>Conclusiones</a:t>
            </a:r>
          </a:p>
        </p:txBody>
      </p:sp>
      <p:sp>
        <p:nvSpPr>
          <p:cNvPr id="3" name="CuadroTexto 2">
            <a:extLst>
              <a:ext uri="{FF2B5EF4-FFF2-40B4-BE49-F238E27FC236}">
                <a16:creationId xmlns:a16="http://schemas.microsoft.com/office/drawing/2014/main" id="{2D15646A-663F-4F1F-803A-47DFDFB968FD}"/>
              </a:ext>
            </a:extLst>
          </p:cNvPr>
          <p:cNvSpPr txBox="1"/>
          <p:nvPr/>
        </p:nvSpPr>
        <p:spPr>
          <a:xfrm>
            <a:off x="408086" y="1380009"/>
            <a:ext cx="11386457" cy="4377865"/>
          </a:xfrm>
          <a:prstGeom prst="rect">
            <a:avLst/>
          </a:prstGeom>
          <a:noFill/>
        </p:spPr>
        <p:txBody>
          <a:bodyPr wrap="square">
            <a:spAutoFit/>
          </a:bodyPr>
          <a:lstStyle/>
          <a:p>
            <a:pPr marL="336550" marR="119380" indent="-342900" algn="just">
              <a:lnSpc>
                <a:spcPct val="101000"/>
              </a:lnSpc>
              <a:spcAft>
                <a:spcPts val="800"/>
              </a:spcAft>
              <a:buFont typeface="Arial" panose="020B0604020202020204" pitchFamily="34" charset="0"/>
              <a:buChar char="•"/>
            </a:pPr>
            <a:r>
              <a:rPr lang="es-ES"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El experimento demostró que cada etapa del tratamiento contribuye a la eliminación de diferentes tipos de contaminantes, mejorando progresivamente la calidad del agua. </a:t>
            </a:r>
          </a:p>
          <a:p>
            <a:pPr marL="336550" marR="119380" indent="-342900" algn="just">
              <a:lnSpc>
                <a:spcPct val="101000"/>
              </a:lnSpc>
              <a:spcAft>
                <a:spcPts val="800"/>
              </a:spcAft>
              <a:buFont typeface="Arial" panose="020B0604020202020204" pitchFamily="34" charset="0"/>
              <a:buChar char="•"/>
            </a:pPr>
            <a:r>
              <a:rPr lang="es-VE" sz="2400" dirty="0">
                <a:solidFill>
                  <a:srgbClr val="002060"/>
                </a:solidFill>
                <a:latin typeface="Arial" panose="020B0604020202020204" pitchFamily="34" charset="0"/>
                <a:ea typeface="Calibri" panose="020F0502020204030204" pitchFamily="34" charset="0"/>
                <a:cs typeface="Arial" panose="020B0604020202020204" pitchFamily="34" charset="0"/>
              </a:rPr>
              <a:t>Los resultados reflejan la necesidad de llevar a cabo un monitoreo continuo de los parámetros de calidad del agua en cada etapa del proceso de tratamiento, y nos permite evaluar la eficacia de los mismos.</a:t>
            </a:r>
          </a:p>
          <a:p>
            <a:pPr marL="336550" marR="119380" indent="-342900" algn="just">
              <a:lnSpc>
                <a:spcPct val="101000"/>
              </a:lnSpc>
              <a:spcAft>
                <a:spcPts val="800"/>
              </a:spcAft>
              <a:buFont typeface="Arial" panose="020B0604020202020204" pitchFamily="34" charset="0"/>
              <a:buChar char="•"/>
            </a:pPr>
            <a:r>
              <a:rPr lang="es-VE" sz="2400" dirty="0">
                <a:solidFill>
                  <a:srgbClr val="002060"/>
                </a:solidFill>
                <a:latin typeface="Arial" panose="020B0604020202020204" pitchFamily="34" charset="0"/>
                <a:ea typeface="Calibri" panose="020F0502020204030204" pitchFamily="34" charset="0"/>
                <a:cs typeface="Arial" panose="020B0604020202020204" pitchFamily="34" charset="0"/>
              </a:rPr>
              <a:t>Las realización del experimento fue una herramienta poderosa para educarnos más al respecto, y hacerlo, nos ayudó a ser más conscientes de su impacto en la salud pública, del medio ambiente y la nuestra propia, así como también nos ayudó a entender más sobre la necesidad de conservar y utilizar el agua de manera sostenible.</a:t>
            </a:r>
            <a:endParaRPr lang="es-ES" sz="2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464524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920</Words>
  <Application>Microsoft Office PowerPoint</Application>
  <PresentationFormat>Panorámica</PresentationFormat>
  <Paragraphs>83</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Rosannys Blanca</dc:creator>
  <cp:lastModifiedBy>Rosannys Blanca</cp:lastModifiedBy>
  <cp:revision>15</cp:revision>
  <dcterms:created xsi:type="dcterms:W3CDTF">2025-06-28T01:35:53Z</dcterms:created>
  <dcterms:modified xsi:type="dcterms:W3CDTF">2025-06-28T03:51:02Z</dcterms:modified>
</cp:coreProperties>
</file>