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55880-A3D7-4CF0-B223-93DEAA90C37F}" type="datetimeFigureOut">
              <a:rPr lang="es-ES" smtClean="0"/>
              <a:pPr/>
              <a:t>28/06/2025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42973-043D-4940-AD32-7BE16DA95E5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988B961-84DA-430F-93B8-AB0AF2CAF4A6}" type="datetimeFigureOut">
              <a:rPr lang="es-ES" smtClean="0"/>
              <a:pPr/>
              <a:t>28/06/2025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6BD5318-4A45-45BE-A6AA-59990A749F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B961-84DA-430F-93B8-AB0AF2CAF4A6}" type="datetimeFigureOut">
              <a:rPr lang="es-ES" smtClean="0"/>
              <a:pPr/>
              <a:t>28/06/2025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5318-4A45-45BE-A6AA-59990A749F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B961-84DA-430F-93B8-AB0AF2CAF4A6}" type="datetimeFigureOut">
              <a:rPr lang="es-ES" smtClean="0"/>
              <a:pPr/>
              <a:t>28/06/2025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5318-4A45-45BE-A6AA-59990A749F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88B961-84DA-430F-93B8-AB0AF2CAF4A6}" type="datetimeFigureOut">
              <a:rPr lang="es-ES" smtClean="0"/>
              <a:pPr/>
              <a:t>28/06/2025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6BD5318-4A45-45BE-A6AA-59990A749FC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988B961-84DA-430F-93B8-AB0AF2CAF4A6}" type="datetimeFigureOut">
              <a:rPr lang="es-ES" smtClean="0"/>
              <a:pPr/>
              <a:t>28/06/2025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6BD5318-4A45-45BE-A6AA-59990A749F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B961-84DA-430F-93B8-AB0AF2CAF4A6}" type="datetimeFigureOut">
              <a:rPr lang="es-ES" smtClean="0"/>
              <a:pPr/>
              <a:t>28/06/2025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5318-4A45-45BE-A6AA-59990A749FC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B961-84DA-430F-93B8-AB0AF2CAF4A6}" type="datetimeFigureOut">
              <a:rPr lang="es-ES" smtClean="0"/>
              <a:pPr/>
              <a:t>28/06/2025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5318-4A45-45BE-A6AA-59990A749FC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88B961-84DA-430F-93B8-AB0AF2CAF4A6}" type="datetimeFigureOut">
              <a:rPr lang="es-ES" smtClean="0"/>
              <a:pPr/>
              <a:t>28/06/2025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BD5318-4A45-45BE-A6AA-59990A749FC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B961-84DA-430F-93B8-AB0AF2CAF4A6}" type="datetimeFigureOut">
              <a:rPr lang="es-ES" smtClean="0"/>
              <a:pPr/>
              <a:t>28/06/2025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5318-4A45-45BE-A6AA-59990A749F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88B961-84DA-430F-93B8-AB0AF2CAF4A6}" type="datetimeFigureOut">
              <a:rPr lang="es-ES" smtClean="0"/>
              <a:pPr/>
              <a:t>28/06/2025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6BD5318-4A45-45BE-A6AA-59990A749FC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88B961-84DA-430F-93B8-AB0AF2CAF4A6}" type="datetimeFigureOut">
              <a:rPr lang="es-ES" smtClean="0"/>
              <a:pPr/>
              <a:t>28/06/2025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BD5318-4A45-45BE-A6AA-59990A749FC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988B961-84DA-430F-93B8-AB0AF2CAF4A6}" type="datetimeFigureOut">
              <a:rPr lang="es-ES" smtClean="0"/>
              <a:pPr/>
              <a:t>28/06/2025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6BD5318-4A45-45BE-A6AA-59990A749F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2592288"/>
          </a:xfrm>
        </p:spPr>
        <p:txBody>
          <a:bodyPr>
            <a:normAutofit fontScale="90000"/>
          </a:bodyPr>
          <a:lstStyle/>
          <a:p>
            <a:r>
              <a:rPr lang="es-ES" sz="2200" dirty="0" smtClean="0"/>
              <a:t>Universidad Nacional Experimental de Guayana</a:t>
            </a:r>
            <a:br>
              <a:rPr lang="es-ES" sz="2200" dirty="0" smtClean="0"/>
            </a:br>
            <a:r>
              <a:rPr lang="es-ES" sz="2200" dirty="0" smtClean="0"/>
              <a:t>Vicerrectorado Académico</a:t>
            </a:r>
            <a:br>
              <a:rPr lang="es-ES" sz="2200" dirty="0" smtClean="0"/>
            </a:br>
            <a:r>
              <a:rPr lang="es-ES" sz="2200" dirty="0" smtClean="0"/>
              <a:t>Coordinación General de Pregrado</a:t>
            </a:r>
            <a:br>
              <a:rPr lang="es-ES" sz="2200" dirty="0" smtClean="0"/>
            </a:br>
            <a:r>
              <a:rPr lang="es-ES" sz="2200" dirty="0" smtClean="0"/>
              <a:t>Ingeniería Industrial</a:t>
            </a:r>
            <a:br>
              <a:rPr lang="es-ES" sz="2200" dirty="0" smtClean="0"/>
            </a:br>
            <a:r>
              <a:rPr lang="es-ES" sz="2200" dirty="0" smtClean="0"/>
              <a:t>Ingeniería del Ambiente</a:t>
            </a:r>
            <a:br>
              <a:rPr lang="es-ES" sz="2200" dirty="0" smtClean="0"/>
            </a:br>
            <a:r>
              <a:rPr lang="es-ES" sz="2200" dirty="0" smtClean="0"/>
              <a:t/>
            </a:r>
            <a:br>
              <a:rPr lang="es-ES" sz="2200" dirty="0" smtClean="0"/>
            </a:br>
            <a:r>
              <a:rPr lang="es-ES" sz="2200" dirty="0" smtClean="0"/>
              <a:t/>
            </a:r>
            <a:br>
              <a:rPr lang="es-ES" sz="2200" dirty="0" smtClean="0"/>
            </a:br>
            <a:r>
              <a:rPr lang="es-ES" sz="2200" b="1" dirty="0" smtClean="0"/>
              <a:t>EXPERIMENTOS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876256" y="501317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Luis Mora</a:t>
            </a:r>
          </a:p>
          <a:p>
            <a:r>
              <a:rPr lang="es-ES" dirty="0" smtClean="0"/>
              <a:t>27.732.994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US" dirty="0" smtClean="0"/>
              <a:t>	Durante el experimento </a:t>
            </a:r>
            <a:r>
              <a:rPr lang="es-US" dirty="0" smtClean="0"/>
              <a:t>se pudo demostrar y comprender </a:t>
            </a:r>
            <a:r>
              <a:rPr lang="es-US" dirty="0" smtClean="0"/>
              <a:t>las </a:t>
            </a:r>
            <a:r>
              <a:rPr lang="es-US" dirty="0" smtClean="0"/>
              <a:t>etapas principales de separación de </a:t>
            </a:r>
            <a:r>
              <a:rPr lang="es-US" dirty="0" smtClean="0"/>
              <a:t>sólidos </a:t>
            </a:r>
            <a:r>
              <a:rPr lang="es-US" dirty="0" smtClean="0"/>
              <a:t>que </a:t>
            </a:r>
            <a:r>
              <a:rPr lang="es-US" dirty="0" smtClean="0"/>
              <a:t>pueden ocurrir </a:t>
            </a:r>
            <a:r>
              <a:rPr lang="es-US" dirty="0" smtClean="0"/>
              <a:t>en plantas de tratamiento de agua. También se pudo denotar que, </a:t>
            </a:r>
            <a:r>
              <a:rPr lang="es-US" dirty="0" smtClean="0"/>
              <a:t>a simple </a:t>
            </a:r>
            <a:r>
              <a:rPr lang="es-US" dirty="0" smtClean="0"/>
              <a:t>vista, se </a:t>
            </a:r>
            <a:r>
              <a:rPr lang="es-US" dirty="0" smtClean="0"/>
              <a:t>podría pensar </a:t>
            </a:r>
            <a:r>
              <a:rPr lang="es-US" dirty="0" smtClean="0"/>
              <a:t>que el agua es optima para el </a:t>
            </a:r>
            <a:r>
              <a:rPr lang="es-US" dirty="0" smtClean="0"/>
              <a:t>consumo, </a:t>
            </a:r>
            <a:r>
              <a:rPr lang="es-US" dirty="0" smtClean="0"/>
              <a:t>pero puede tener </a:t>
            </a:r>
            <a:r>
              <a:rPr lang="es-US" dirty="0" smtClean="0"/>
              <a:t>partículas </a:t>
            </a:r>
            <a:r>
              <a:rPr lang="es-US" smtClean="0"/>
              <a:t>que afectarían </a:t>
            </a:r>
            <a:r>
              <a:rPr lang="es-US" dirty="0" smtClean="0"/>
              <a:t>la </a:t>
            </a:r>
            <a:r>
              <a:rPr lang="es-US" dirty="0" smtClean="0"/>
              <a:t>salud de </a:t>
            </a:r>
            <a:r>
              <a:rPr lang="es-US" dirty="0" smtClean="0"/>
              <a:t>aquellos quienes la consuman, lo cual </a:t>
            </a:r>
            <a:r>
              <a:rPr lang="es-US" dirty="0" smtClean="0"/>
              <a:t>destaca </a:t>
            </a:r>
            <a:r>
              <a:rPr lang="es-US" dirty="0" smtClean="0"/>
              <a:t>la importancia de cada </a:t>
            </a:r>
            <a:r>
              <a:rPr lang="es-US" dirty="0" smtClean="0"/>
              <a:t>paso en </a:t>
            </a:r>
            <a:r>
              <a:rPr lang="es-US" dirty="0" smtClean="0"/>
              <a:t>la purificación del agua.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Experimento 1</a:t>
            </a:r>
            <a:endParaRPr lang="es-ES" sz="3200" dirty="0"/>
          </a:p>
        </p:txBody>
      </p:sp>
      <p:pic>
        <p:nvPicPr>
          <p:cNvPr id="5" name="4 Marcador de contenido" descr="WhatsApp Image 2025-06-07 at 10.37.17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356992"/>
            <a:ext cx="1584176" cy="1368152"/>
          </a:xfrm>
        </p:spPr>
      </p:pic>
      <p:pic>
        <p:nvPicPr>
          <p:cNvPr id="1026" name="Picture 2" descr="C:\Users\LukasPC\Downloads\WhatsApp Image 2025-06-07 at 10.36.44.jpeg"/>
          <p:cNvPicPr>
            <a:picLocks noChangeAspect="1" noChangeArrowheads="1"/>
          </p:cNvPicPr>
          <p:nvPr/>
        </p:nvPicPr>
        <p:blipFill>
          <a:blip r:embed="rId3" cstate="print"/>
          <a:srcRect t="10526" r="2703" b="7895"/>
          <a:stretch>
            <a:fillRect/>
          </a:stretch>
        </p:blipFill>
        <p:spPr bwMode="auto">
          <a:xfrm>
            <a:off x="899592" y="1484784"/>
            <a:ext cx="1584176" cy="1364152"/>
          </a:xfrm>
          <a:prstGeom prst="rect">
            <a:avLst/>
          </a:prstGeom>
          <a:noFill/>
        </p:spPr>
      </p:pic>
      <p:pic>
        <p:nvPicPr>
          <p:cNvPr id="6" name="5 Imagen" descr="WhatsApp Image 2025-06-07 at 10.43.5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556792"/>
            <a:ext cx="1476924" cy="1440160"/>
          </a:xfrm>
          <a:prstGeom prst="rect">
            <a:avLst/>
          </a:prstGeom>
        </p:spPr>
      </p:pic>
      <p:pic>
        <p:nvPicPr>
          <p:cNvPr id="7" name="6 Imagen" descr="WhatsApp Image 2025-06-07 at 10.45.4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5013176"/>
            <a:ext cx="1512168" cy="1656184"/>
          </a:xfrm>
          <a:prstGeom prst="rect">
            <a:avLst/>
          </a:prstGeom>
        </p:spPr>
      </p:pic>
      <p:pic>
        <p:nvPicPr>
          <p:cNvPr id="8" name="7 Imagen" descr="WhatsApp Image 2025-06-07 at 10.45.20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3284984"/>
            <a:ext cx="1872208" cy="144016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699792" y="1556792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1. Se vertió los dos litros de agua en el balde</a:t>
            </a:r>
            <a:endParaRPr lang="es-ES" sz="2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660232" y="162880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2. ½ taza de tierra</a:t>
            </a:r>
            <a:endParaRPr lang="es-ES" sz="2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555776" y="342900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3</a:t>
            </a:r>
            <a:r>
              <a:rPr lang="es-ES" sz="2000" dirty="0" smtClean="0"/>
              <a:t>. ¼  taza de tierra</a:t>
            </a:r>
            <a:endParaRPr lang="es-ES" sz="2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911752" y="3356992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4. Se mezcló todo junto con restos de comida y servilleta</a:t>
            </a:r>
            <a:endParaRPr lang="es-ES" sz="20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148064" y="5301208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5. Se esperó a que se asentara unos minutos</a:t>
            </a:r>
            <a:endParaRPr lang="es-E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WhatsApp Image 2025-06-07 at 11.02.32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1440160" cy="1920213"/>
          </a:xfrm>
        </p:spPr>
      </p:pic>
      <p:sp>
        <p:nvSpPr>
          <p:cNvPr id="5" name="4 CuadroTexto"/>
          <p:cNvSpPr txBox="1"/>
          <p:nvPr/>
        </p:nvSpPr>
        <p:spPr>
          <a:xfrm>
            <a:off x="323528" y="26064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6. Se pesó cada colador limpio</a:t>
            </a:r>
            <a:endParaRPr lang="es-ES" sz="2000" dirty="0"/>
          </a:p>
        </p:txBody>
      </p:sp>
      <p:pic>
        <p:nvPicPr>
          <p:cNvPr id="6" name="5 Imagen" descr="WhatsApp Image 2025-06-07 at 11.02.32.jpeg"/>
          <p:cNvPicPr>
            <a:picLocks noChangeAspect="1"/>
          </p:cNvPicPr>
          <p:nvPr/>
        </p:nvPicPr>
        <p:blipFill>
          <a:blip r:embed="rId3" cstate="print"/>
          <a:srcRect t="29508"/>
          <a:stretch>
            <a:fillRect/>
          </a:stretch>
        </p:blipFill>
        <p:spPr>
          <a:xfrm>
            <a:off x="2195736" y="836712"/>
            <a:ext cx="1991942" cy="1872208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427984" y="908720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Pcl1: 20 gr</a:t>
            </a:r>
          </a:p>
          <a:p>
            <a:r>
              <a:rPr lang="es-ES" sz="2000" dirty="0" smtClean="0"/>
              <a:t>Pcl2: 20 gr</a:t>
            </a:r>
          </a:p>
          <a:p>
            <a:r>
              <a:rPr lang="es-ES" sz="2000" dirty="0" smtClean="0"/>
              <a:t>Pcl3: 20 gr</a:t>
            </a:r>
            <a:endParaRPr lang="es-ES" sz="2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95536" y="3212976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7</a:t>
            </a:r>
            <a:r>
              <a:rPr lang="es-ES" sz="2000" dirty="0" smtClean="0"/>
              <a:t>. Se pesó el filtro de papel limpio y el de tela</a:t>
            </a:r>
            <a:endParaRPr lang="es-ES" sz="2000" dirty="0"/>
          </a:p>
        </p:txBody>
      </p:sp>
      <p:pic>
        <p:nvPicPr>
          <p:cNvPr id="9" name="8 Imagen" descr="WhatsApp Image 2025-06-07 at 11.11.0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2996952"/>
            <a:ext cx="1491630" cy="1988840"/>
          </a:xfrm>
          <a:prstGeom prst="rect">
            <a:avLst/>
          </a:prstGeom>
        </p:spPr>
      </p:pic>
      <p:pic>
        <p:nvPicPr>
          <p:cNvPr id="10" name="9 Imagen" descr="WhatsApp Image 2025-06-07 at 11.11.08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221088"/>
            <a:ext cx="1491630" cy="1988840"/>
          </a:xfrm>
          <a:prstGeom prst="rect">
            <a:avLst/>
          </a:prstGeom>
        </p:spPr>
      </p:pic>
      <p:pic>
        <p:nvPicPr>
          <p:cNvPr id="11" name="10 Imagen" descr="WhatsApp Image 2025-06-07 at 11.02.34.jpeg"/>
          <p:cNvPicPr>
            <a:picLocks noChangeAspect="1"/>
          </p:cNvPicPr>
          <p:nvPr/>
        </p:nvPicPr>
        <p:blipFill>
          <a:blip r:embed="rId6" cstate="print"/>
          <a:srcRect l="10345" t="30450" r="31034" b="39756"/>
          <a:stretch>
            <a:fillRect/>
          </a:stretch>
        </p:blipFill>
        <p:spPr>
          <a:xfrm>
            <a:off x="2123728" y="4221088"/>
            <a:ext cx="1728192" cy="2016224"/>
          </a:xfrm>
          <a:prstGeom prst="rect">
            <a:avLst/>
          </a:prstGeom>
        </p:spPr>
      </p:pic>
      <p:pic>
        <p:nvPicPr>
          <p:cNvPr id="12" name="11 Imagen" descr="WhatsApp Image 2025-06-07 at 11.02.33.jpeg"/>
          <p:cNvPicPr>
            <a:picLocks noChangeAspect="1"/>
          </p:cNvPicPr>
          <p:nvPr/>
        </p:nvPicPr>
        <p:blipFill>
          <a:blip r:embed="rId7" cstate="print"/>
          <a:srcRect t="48143"/>
          <a:stretch>
            <a:fillRect/>
          </a:stretch>
        </p:blipFill>
        <p:spPr>
          <a:xfrm>
            <a:off x="4067944" y="5085184"/>
            <a:ext cx="2355726" cy="1628800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6948264" y="4437112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/>
              <a:t>Pfl</a:t>
            </a:r>
            <a:r>
              <a:rPr lang="es-ES" sz="2000" dirty="0" smtClean="0"/>
              <a:t>: 45 gr</a:t>
            </a:r>
          </a:p>
          <a:p>
            <a:r>
              <a:rPr lang="es-ES" sz="2000" dirty="0" err="1" smtClean="0"/>
              <a:t>Ptl</a:t>
            </a:r>
            <a:r>
              <a:rPr lang="es-ES" sz="2000" dirty="0" smtClean="0"/>
              <a:t>: 55 gr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WhatsApp Image 2025-06-07 at 11.25.37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512168" cy="1800200"/>
          </a:xfrm>
        </p:spPr>
      </p:pic>
      <p:sp>
        <p:nvSpPr>
          <p:cNvPr id="5" name="4 CuadroTexto"/>
          <p:cNvSpPr txBox="1"/>
          <p:nvPr/>
        </p:nvSpPr>
        <p:spPr>
          <a:xfrm>
            <a:off x="1835696" y="188640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 smtClean="0"/>
              <a:t>8. Se colocó </a:t>
            </a:r>
            <a:r>
              <a:rPr lang="es-US" dirty="0"/>
              <a:t>el colador sobre el segundo balde vacío, luego </a:t>
            </a:r>
            <a:r>
              <a:rPr lang="es-US" dirty="0" smtClean="0"/>
              <a:t>se pasó </a:t>
            </a:r>
            <a:r>
              <a:rPr lang="es-US" dirty="0"/>
              <a:t>la mezcla del balde 1 por el colador 1. </a:t>
            </a:r>
            <a:r>
              <a:rPr lang="es-US" dirty="0" smtClean="0"/>
              <a:t>Se llevó </a:t>
            </a:r>
            <a:r>
              <a:rPr lang="es-US" dirty="0"/>
              <a:t>la mezcla del agua residual simulada preparada en el paso 1, vertiendo a través del </a:t>
            </a:r>
            <a:r>
              <a:rPr lang="es-US" dirty="0" smtClean="0"/>
              <a:t>colador  2</a:t>
            </a:r>
            <a:r>
              <a:rPr lang="es-US" dirty="0"/>
              <a:t>, sobre otro balde, </a:t>
            </a:r>
            <a:r>
              <a:rPr lang="es-US" dirty="0" smtClean="0"/>
              <a:t>y se repitió </a:t>
            </a:r>
            <a:r>
              <a:rPr lang="es-US" dirty="0"/>
              <a:t>para el colador 3 en el balde 3. </a:t>
            </a:r>
          </a:p>
        </p:txBody>
      </p:sp>
      <p:pic>
        <p:nvPicPr>
          <p:cNvPr id="6" name="5 Imagen" descr="WhatsApp Image 2025-06-07 at 11.25.38.jpeg"/>
          <p:cNvPicPr>
            <a:picLocks noChangeAspect="1"/>
          </p:cNvPicPr>
          <p:nvPr/>
        </p:nvPicPr>
        <p:blipFill>
          <a:blip r:embed="rId3" cstate="print"/>
          <a:srcRect t="19550" r="12201"/>
          <a:stretch>
            <a:fillRect/>
          </a:stretch>
        </p:blipFill>
        <p:spPr>
          <a:xfrm>
            <a:off x="251520" y="2420888"/>
            <a:ext cx="1532440" cy="1872208"/>
          </a:xfrm>
          <a:prstGeom prst="rect">
            <a:avLst/>
          </a:prstGeom>
        </p:spPr>
      </p:pic>
      <p:pic>
        <p:nvPicPr>
          <p:cNvPr id="7" name="6 Imagen" descr="WhatsApp Image 2025-06-07 at 11.25.38 (2).jpeg"/>
          <p:cNvPicPr>
            <a:picLocks noChangeAspect="1"/>
          </p:cNvPicPr>
          <p:nvPr/>
        </p:nvPicPr>
        <p:blipFill>
          <a:blip r:embed="rId4" cstate="print"/>
          <a:srcRect l="36508" r="20635"/>
          <a:stretch>
            <a:fillRect/>
          </a:stretch>
        </p:blipFill>
        <p:spPr>
          <a:xfrm>
            <a:off x="1979712" y="1844824"/>
            <a:ext cx="1944216" cy="302433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436096" y="2492896"/>
            <a:ext cx="3707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 smtClean="0"/>
              <a:t>9. Se tomó </a:t>
            </a:r>
            <a:r>
              <a:rPr lang="es-US" dirty="0"/>
              <a:t>la medida del peso de cada colador con residuos y </a:t>
            </a:r>
            <a:endParaRPr lang="es-US" dirty="0" smtClean="0"/>
          </a:p>
          <a:p>
            <a:endParaRPr lang="es-US" dirty="0"/>
          </a:p>
          <a:p>
            <a:r>
              <a:rPr lang="es-US" dirty="0" smtClean="0"/>
              <a:t>Pcr1: 610 gr</a:t>
            </a:r>
          </a:p>
          <a:p>
            <a:r>
              <a:rPr lang="es-US" dirty="0" smtClean="0"/>
              <a:t>Pcr2: 430 gr</a:t>
            </a:r>
          </a:p>
          <a:p>
            <a:r>
              <a:rPr lang="es-US" dirty="0" err="1" smtClean="0"/>
              <a:t>Pcr</a:t>
            </a:r>
            <a:r>
              <a:rPr lang="es-ES" dirty="0" smtClean="0"/>
              <a:t>3: 50 gr</a:t>
            </a:r>
            <a:endParaRPr lang="es-US" dirty="0" smtClean="0"/>
          </a:p>
        </p:txBody>
      </p:sp>
      <p:pic>
        <p:nvPicPr>
          <p:cNvPr id="9" name="8 Imagen" descr="WhatsApp Image 2025-06-07 at 11.36.3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509120"/>
            <a:ext cx="1584176" cy="2112234"/>
          </a:xfrm>
          <a:prstGeom prst="rect">
            <a:avLst/>
          </a:prstGeom>
        </p:spPr>
      </p:pic>
      <p:pic>
        <p:nvPicPr>
          <p:cNvPr id="10" name="9 Imagen" descr="WhatsApp Image 2025-06-07 at 11.36.37.jpeg"/>
          <p:cNvPicPr>
            <a:picLocks noChangeAspect="1"/>
          </p:cNvPicPr>
          <p:nvPr/>
        </p:nvPicPr>
        <p:blipFill>
          <a:blip r:embed="rId6" cstate="print"/>
          <a:srcRect t="44941"/>
          <a:stretch>
            <a:fillRect/>
          </a:stretch>
        </p:blipFill>
        <p:spPr>
          <a:xfrm>
            <a:off x="1979712" y="4917165"/>
            <a:ext cx="2643758" cy="18242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WhatsApp Image 2025-06-07 at 11.36.49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458162" cy="1944216"/>
          </a:xfrm>
        </p:spPr>
      </p:pic>
      <p:sp>
        <p:nvSpPr>
          <p:cNvPr id="7" name="6 CuadroTexto"/>
          <p:cNvSpPr txBox="1"/>
          <p:nvPr/>
        </p:nvSpPr>
        <p:spPr>
          <a:xfrm>
            <a:off x="1763688" y="260648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 smtClean="0"/>
              <a:t>10. El agua anterior, </a:t>
            </a:r>
            <a:r>
              <a:rPr lang="es-US" sz="2000" dirty="0"/>
              <a:t>ahora </a:t>
            </a:r>
            <a:r>
              <a:rPr lang="es-US" sz="2000" dirty="0" smtClean="0"/>
              <a:t>se </a:t>
            </a:r>
            <a:r>
              <a:rPr lang="es-US" sz="2000" dirty="0"/>
              <a:t>filtra usando el filtro de tela, en otro balde vacío. </a:t>
            </a:r>
          </a:p>
        </p:txBody>
      </p:sp>
      <p:pic>
        <p:nvPicPr>
          <p:cNvPr id="8" name="7 Imagen" descr="WhatsApp Image 2025-06-07 at 11.36.49 (2).jpeg"/>
          <p:cNvPicPr>
            <a:picLocks noChangeAspect="1"/>
          </p:cNvPicPr>
          <p:nvPr/>
        </p:nvPicPr>
        <p:blipFill>
          <a:blip r:embed="rId3" cstate="print"/>
          <a:srcRect l="6709" t="36263" r="12781" b="29553"/>
          <a:stretch>
            <a:fillRect/>
          </a:stretch>
        </p:blipFill>
        <p:spPr>
          <a:xfrm>
            <a:off x="3563888" y="2204864"/>
            <a:ext cx="2592288" cy="1467544"/>
          </a:xfrm>
          <a:prstGeom prst="rect">
            <a:avLst/>
          </a:prstGeom>
        </p:spPr>
      </p:pic>
      <p:pic>
        <p:nvPicPr>
          <p:cNvPr id="9" name="8 Imagen" descr="WhatsApp Image 2025-06-07 at 11.36.49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88640"/>
            <a:ext cx="1404156" cy="1872208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6300192" y="404664"/>
            <a:ext cx="266429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 smtClean="0"/>
              <a:t>11. Se pesó </a:t>
            </a:r>
            <a:r>
              <a:rPr lang="es-US" sz="2000" dirty="0"/>
              <a:t>luego el filtro de </a:t>
            </a:r>
            <a:r>
              <a:rPr lang="es-US" sz="2000" dirty="0" smtClean="0"/>
              <a:t>tela</a:t>
            </a:r>
          </a:p>
          <a:p>
            <a:endParaRPr lang="es-US" sz="2000" dirty="0"/>
          </a:p>
          <a:p>
            <a:r>
              <a:rPr lang="es-US" sz="2000" dirty="0" err="1" smtClean="0"/>
              <a:t>Pfth</a:t>
            </a:r>
            <a:r>
              <a:rPr lang="es-US" sz="2000" dirty="0" smtClean="0"/>
              <a:t>: 35gr</a:t>
            </a:r>
          </a:p>
          <a:p>
            <a:endParaRPr lang="es-US" dirty="0"/>
          </a:p>
          <a:p>
            <a:r>
              <a:rPr lang="es-US" dirty="0"/>
              <a:t> </a:t>
            </a:r>
          </a:p>
        </p:txBody>
      </p:sp>
      <p:pic>
        <p:nvPicPr>
          <p:cNvPr id="11" name="10 Imagen" descr="WhatsApp Image 2025-06-07 at 12.00.2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077072"/>
            <a:ext cx="1296144" cy="1656184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547664" y="4221088"/>
            <a:ext cx="165618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 smtClean="0"/>
              <a:t>12. Se Colocó </a:t>
            </a:r>
            <a:r>
              <a:rPr lang="es-US" sz="2000" dirty="0"/>
              <a:t>el filtro de papel </a:t>
            </a:r>
            <a:r>
              <a:rPr lang="es-US" sz="2000" dirty="0" smtClean="0"/>
              <a:t>dentro </a:t>
            </a:r>
            <a:r>
              <a:rPr lang="es-US" sz="2000" dirty="0"/>
              <a:t>de un </a:t>
            </a:r>
            <a:r>
              <a:rPr lang="es-US" sz="2000" dirty="0" smtClean="0"/>
              <a:t>embudo.</a:t>
            </a:r>
            <a:endParaRPr lang="es-US" sz="2000" dirty="0"/>
          </a:p>
          <a:p>
            <a:r>
              <a:rPr lang="es-US" dirty="0"/>
              <a:t> </a:t>
            </a:r>
          </a:p>
        </p:txBody>
      </p:sp>
      <p:pic>
        <p:nvPicPr>
          <p:cNvPr id="14" name="13 Imagen" descr="WhatsApp Image 2025-06-07 at 12.00.25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3861048"/>
            <a:ext cx="1545636" cy="2060848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4860032" y="3687901"/>
            <a:ext cx="14401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 smtClean="0"/>
              <a:t>13. Se ubicó sobre el balde el embudo con el filtro de papel y se vertió el agua residual filtrada  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6372200" y="3933056"/>
            <a:ext cx="1656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/>
              <a:t>Tfp</a:t>
            </a:r>
            <a:r>
              <a:rPr lang="es-ES" sz="2000" dirty="0" smtClean="0"/>
              <a:t>: 65 </a:t>
            </a:r>
            <a:r>
              <a:rPr lang="es-ES" sz="2000" dirty="0" err="1" smtClean="0"/>
              <a:t>seg</a:t>
            </a:r>
            <a:endParaRPr lang="es-ES" sz="2000" dirty="0" smtClean="0"/>
          </a:p>
          <a:p>
            <a:endParaRPr lang="es-ES" sz="2000" dirty="0"/>
          </a:p>
          <a:p>
            <a:r>
              <a:rPr lang="es-ES" sz="2000" dirty="0" smtClean="0"/>
              <a:t>El tiempo que duró</a:t>
            </a:r>
            <a:endParaRPr lang="es-E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WhatsApp Image 2025-06-07 at 12.00.26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1368152" cy="1824203"/>
          </a:xfrm>
        </p:spPr>
      </p:pic>
      <p:pic>
        <p:nvPicPr>
          <p:cNvPr id="5" name="4 Imagen" descr="WhatsApp Image 2025-06-07 at 12.00.26 (1).jpeg"/>
          <p:cNvPicPr>
            <a:picLocks noChangeAspect="1"/>
          </p:cNvPicPr>
          <p:nvPr/>
        </p:nvPicPr>
        <p:blipFill>
          <a:blip r:embed="rId3" cstate="print"/>
          <a:srcRect t="31898" b="38862"/>
          <a:stretch>
            <a:fillRect/>
          </a:stretch>
        </p:blipFill>
        <p:spPr>
          <a:xfrm>
            <a:off x="1907704" y="836712"/>
            <a:ext cx="2232248" cy="115212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907704" y="188640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 smtClean="0"/>
              <a:t>14. Se sacó </a:t>
            </a:r>
            <a:r>
              <a:rPr lang="es-US" sz="2000" dirty="0"/>
              <a:t>el filtro de papel </a:t>
            </a:r>
            <a:r>
              <a:rPr lang="es-US" sz="2000" dirty="0" smtClean="0"/>
              <a:t>y se pesó</a:t>
            </a:r>
            <a:endParaRPr lang="es-US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572000" y="11247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 err="1" smtClean="0"/>
              <a:t>Pfprh</a:t>
            </a:r>
            <a:r>
              <a:rPr lang="es-ES" dirty="0" smtClean="0"/>
              <a:t>: 25gr</a:t>
            </a:r>
            <a:endParaRPr lang="es-US" dirty="0"/>
          </a:p>
        </p:txBody>
      </p:sp>
      <p:sp>
        <p:nvSpPr>
          <p:cNvPr id="8" name="7 CuadroTexto"/>
          <p:cNvSpPr txBox="1"/>
          <p:nvPr/>
        </p:nvSpPr>
        <p:spPr>
          <a:xfrm>
            <a:off x="683568" y="2564904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 smtClean="0"/>
              <a:t>15. Se dejó </a:t>
            </a:r>
            <a:r>
              <a:rPr lang="es-US" dirty="0"/>
              <a:t>secar el filtro hasta el día </a:t>
            </a:r>
            <a:r>
              <a:rPr lang="es-US" dirty="0" smtClean="0"/>
              <a:t>siguiente y se pesó </a:t>
            </a:r>
            <a:r>
              <a:rPr lang="es-US" dirty="0"/>
              <a:t>de nuevo y registre la medida como </a:t>
            </a:r>
            <a:r>
              <a:rPr lang="es-US" dirty="0" err="1"/>
              <a:t>Pfprs.</a:t>
            </a:r>
            <a:endParaRPr lang="es-US" dirty="0"/>
          </a:p>
        </p:txBody>
      </p:sp>
      <p:pic>
        <p:nvPicPr>
          <p:cNvPr id="9" name="8 Imagen" descr="WhatsApp Image 2025-06-07 at 12.12.3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365104"/>
            <a:ext cx="1653648" cy="2204864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2699792" y="4509120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 smtClean="0"/>
              <a:t>Se comparó </a:t>
            </a:r>
            <a:r>
              <a:rPr lang="es-US" dirty="0"/>
              <a:t>el color y olor con </a:t>
            </a:r>
            <a:r>
              <a:rPr lang="es-US" dirty="0" smtClean="0"/>
              <a:t>agua </a:t>
            </a:r>
            <a:r>
              <a:rPr lang="es-US" dirty="0"/>
              <a:t>comercial y otra con agua del chorro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Experimento 2</a:t>
            </a:r>
            <a:endParaRPr lang="es-ES" dirty="0"/>
          </a:p>
        </p:txBody>
      </p:sp>
      <p:pic>
        <p:nvPicPr>
          <p:cNvPr id="4" name="3 Marcador de contenido" descr="WhatsApp Image 2025-06-07 at 12.12.45 (1)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412776"/>
            <a:ext cx="1354376" cy="1805834"/>
          </a:xfrm>
        </p:spPr>
      </p:pic>
      <p:pic>
        <p:nvPicPr>
          <p:cNvPr id="6" name="5 Imagen" descr="WhatsApp Image 2025-06-07 at 12.12.4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340768"/>
            <a:ext cx="1296144" cy="172819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195736" y="1556792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1. Se colocó el algodón en el centro del trozo de tela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6012160" y="1412776"/>
            <a:ext cx="1728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 smtClean="0"/>
              <a:t>2. Se cubrió </a:t>
            </a:r>
            <a:r>
              <a:rPr lang="es-US" dirty="0"/>
              <a:t>el pico del grifo cuidando que el algodón quede justo en la salida del </a:t>
            </a:r>
            <a:r>
              <a:rPr lang="es-US" dirty="0" smtClean="0"/>
              <a:t>agua cubriendo </a:t>
            </a:r>
            <a:r>
              <a:rPr lang="es-US" dirty="0"/>
              <a:t>bien </a:t>
            </a:r>
            <a:r>
              <a:rPr lang="es-US" dirty="0" smtClean="0"/>
              <a:t>y se amarró.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r>
              <a:rPr lang="es-US" sz="2000" dirty="0" smtClean="0"/>
              <a:t>¿Qué tipo de contaminantes se eliminaron en el tratamiento primario?</a:t>
            </a:r>
          </a:p>
          <a:p>
            <a:pPr>
              <a:buNone/>
            </a:pPr>
            <a:r>
              <a:rPr lang="es-US" sz="2000" dirty="0" smtClean="0"/>
              <a:t>	Restos de comida más grandes, trozos de papel y otras partículas más pesadas de arena y tierra que se asentaron en el fondo</a:t>
            </a:r>
          </a:p>
          <a:p>
            <a:r>
              <a:rPr lang="es-US" sz="2000" dirty="0" smtClean="0"/>
              <a:t>¿Qué tipo de contaminantes se eliminaron en el tratamiento secundario?</a:t>
            </a:r>
          </a:p>
          <a:p>
            <a:pPr>
              <a:buNone/>
            </a:pPr>
            <a:r>
              <a:rPr lang="es-US" sz="2000" dirty="0" smtClean="0"/>
              <a:t>	Pequeñas partículas de tierra, arena, restos de comida descompuestos y fragmentos de papel que lograron pasar por los coladores</a:t>
            </a:r>
          </a:p>
          <a:p>
            <a:r>
              <a:rPr lang="es-US" sz="2000" dirty="0" smtClean="0"/>
              <a:t>¿Qué importancia tiene cada proceso de tratamiento para la calidad del agua?</a:t>
            </a:r>
          </a:p>
          <a:p>
            <a:pPr>
              <a:buNone/>
            </a:pPr>
            <a:r>
              <a:rPr lang="es-US" sz="2000" dirty="0" smtClean="0"/>
              <a:t>	El primario reduce la carga física de contaminantes, el secundario mejora la claridad y elimina partículas más finas y el terciario afina el agua para uso más seguro, incluso potable, si se combina con desinfección o destilación.</a:t>
            </a:r>
          </a:p>
          <a:p>
            <a:pPr>
              <a:buNone/>
            </a:pPr>
            <a:endParaRPr lang="es-US" sz="2000" dirty="0" smtClean="0"/>
          </a:p>
          <a:p>
            <a:pPr>
              <a:buNone/>
            </a:pPr>
            <a:endParaRPr lang="es-US" sz="2000" dirty="0" smtClean="0"/>
          </a:p>
          <a:p>
            <a:pPr>
              <a:buNone/>
            </a:pPr>
            <a:endParaRPr lang="es-US" sz="2000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/>
          </a:bodyPr>
          <a:lstStyle/>
          <a:p>
            <a:pPr>
              <a:buNone/>
            </a:pPr>
            <a:endParaRPr lang="es-US" sz="2000" dirty="0" smtClean="0"/>
          </a:p>
          <a:p>
            <a:r>
              <a:rPr lang="es-US" sz="2000" dirty="0" smtClean="0"/>
              <a:t>Para usted ¿cuál debería ser el objetivo del experimento realizado?</a:t>
            </a:r>
          </a:p>
          <a:p>
            <a:pPr>
              <a:buNone/>
            </a:pPr>
            <a:endParaRPr lang="es-US" sz="2000" dirty="0" smtClean="0"/>
          </a:p>
          <a:p>
            <a:pPr>
              <a:buNone/>
            </a:pPr>
            <a:r>
              <a:rPr lang="es-US" sz="2000" dirty="0" smtClean="0"/>
              <a:t>	Simular y comprender las diferentes etapas del tratamiento de aguas residuales (primario, secundario y terciario) mediante métodos físicos, evaluando la eficacia de cada etapa.</a:t>
            </a:r>
            <a:endParaRPr lang="es-ES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173</TotalTime>
  <Words>376</Words>
  <Application>Microsoft Office PowerPoint</Application>
  <PresentationFormat>Presentación en pantalla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Mirador</vt:lpstr>
      <vt:lpstr>Universidad Nacional Experimental de Guayana Vicerrectorado Académico Coordinación General de Pregrado Ingeniería Industrial Ingeniería del Ambiente   EXPERIMENTOS </vt:lpstr>
      <vt:lpstr>Experimento 1</vt:lpstr>
      <vt:lpstr>Diapositiva 3</vt:lpstr>
      <vt:lpstr>Diapositiva 4</vt:lpstr>
      <vt:lpstr>Diapositiva 5</vt:lpstr>
      <vt:lpstr>Diapositiva 6</vt:lpstr>
      <vt:lpstr>Experimento 2</vt:lpstr>
      <vt:lpstr>Diapositiva 8</vt:lpstr>
      <vt:lpstr>Diapositiva 9</vt:lpstr>
      <vt:lpstr>CONCLUSIONES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LukasPC</dc:creator>
  <cp:lastModifiedBy>LukasPC</cp:lastModifiedBy>
  <cp:revision>20</cp:revision>
  <dcterms:created xsi:type="dcterms:W3CDTF">2025-06-07T14:30:27Z</dcterms:created>
  <dcterms:modified xsi:type="dcterms:W3CDTF">2025-06-28T16:15:32Z</dcterms:modified>
</cp:coreProperties>
</file>