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type="screen4x3" cy="6858000" cx="9144000"/>
  <p:notesSz cx="6858000" cy="9144000"/>
  <p:defaultTextStyle>
    <a:defPPr>
      <a:defRPr lang="es-VE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FD7E8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19" autoAdjust="0"/>
    <p:restoredTop sz="94671" autoAdjust="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1048680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F7A01AC-8EC8-42B1-A951-ACA47F868B64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681" name="3 Marcador de imagen de diapositiva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s-VE"/>
          </a:p>
        </p:txBody>
      </p:sp>
      <p:sp>
        <p:nvSpPr>
          <p:cNvPr id="1048682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1048683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1048684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7B9AB3C2-A4F6-40CF-87D7-1C8FE570C4DB}" type="slidenum">
              <a:rPr lang="es-VE" smtClean="0"/>
              <a:t>‹Nº›</a:t>
            </a:fld>
            <a:endParaRPr lang="es-VE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1 Marcador de imagen de diapositiva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s-VE"/>
          </a:p>
        </p:txBody>
      </p:sp>
      <p:sp>
        <p:nvSpPr>
          <p:cNvPr id="1048611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B9AB3C2-A4F6-40CF-87D7-1C8FE570C4DB}" type="slidenum">
              <a:rPr lang="es-VE" smtClean="0"/>
              <a:t>1</a:t>
            </a:fld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a de título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597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algn="l" indent="0" marL="27432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4859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599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VE"/>
          </a:p>
        </p:txBody>
      </p:sp>
      <p:sp>
        <p:nvSpPr>
          <p:cNvPr id="104860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  <p:sp>
        <p:nvSpPr>
          <p:cNvPr id="1048601" name="7 Elipse"/>
          <p:cNvSpPr/>
          <p:nvPr/>
        </p:nvSpPr>
        <p:spPr>
          <a:xfrm>
            <a:off x="921433" y="1413802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02" name="8 Elipse"/>
          <p:cNvSpPr/>
          <p:nvPr/>
        </p:nvSpPr>
        <p:spPr>
          <a:xfrm>
            <a:off x="1157176" y="1345016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46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4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64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VE"/>
          </a:p>
        </p:txBody>
      </p:sp>
      <p:sp>
        <p:nvSpPr>
          <p:cNvPr id="104864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>
            <a:normAutofit fontScale="90000"/>
          </a:bodyPr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27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2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62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VE"/>
          </a:p>
        </p:txBody>
      </p:sp>
      <p:sp>
        <p:nvSpPr>
          <p:cNvPr id="104863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32" name="2 Marcador de contenido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3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63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VE"/>
          </a:p>
        </p:txBody>
      </p:sp>
      <p:sp>
        <p:nvSpPr>
          <p:cNvPr id="104863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Encabezado de sección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6 Rectángulo"/>
          <p:cNvSpPr/>
          <p:nvPr/>
        </p:nvSpPr>
        <p:spPr>
          <a:xfrm>
            <a:off x="2282890" y="-54"/>
            <a:ext cx="68580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1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b="1" cap="all" sz="40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52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indent="0" marL="18288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4865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65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VE"/>
          </a:p>
        </p:txBody>
      </p:sp>
      <p:sp>
        <p:nvSpPr>
          <p:cNvPr id="104865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  <p:sp>
        <p:nvSpPr>
          <p:cNvPr id="1048656" name="9 Rectángulo"/>
          <p:cNvSpPr/>
          <p:nvPr/>
        </p:nvSpPr>
        <p:spPr bwMode="invGray">
          <a:xfrm>
            <a:off x="2286000" y="0"/>
            <a:ext cx="762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7" name="7 Elipse"/>
          <p:cNvSpPr/>
          <p:nvPr/>
        </p:nvSpPr>
        <p:spPr>
          <a:xfrm>
            <a:off x="2172321" y="2814656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8" name="8 Elipse"/>
          <p:cNvSpPr/>
          <p:nvPr/>
        </p:nvSpPr>
        <p:spPr>
          <a:xfrm>
            <a:off x="2408064" y="2745870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os objetos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 fontScale="90000"/>
          </a:bodyPr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60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61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62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663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VE"/>
          </a:p>
        </p:txBody>
      </p:sp>
      <p:sp>
        <p:nvSpPr>
          <p:cNvPr id="104866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ació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>
            <a:normAutofit fontScale="90000"/>
          </a:bodyPr>
          <a:lstStyle>
            <a:lvl1pPr algn="ctr">
              <a:defRPr baseline="0" b="1" cap="none" sz="45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66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>
            <a:normAutofit fontScale="94737"/>
          </a:bodyPr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48667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>
            <a:normAutofit fontScale="94737"/>
          </a:bodyPr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48668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69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70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671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VE"/>
          </a:p>
        </p:txBody>
      </p:sp>
      <p:sp>
        <p:nvSpPr>
          <p:cNvPr id="1048672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ólo el título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>
            <a:normAutofit fontScale="90000"/>
          </a:bodyPr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2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62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VE"/>
          </a:p>
        </p:txBody>
      </p:sp>
      <p:sp>
        <p:nvSpPr>
          <p:cNvPr id="104862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En blanco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4 Rectángulo"/>
          <p:cNvSpPr/>
          <p:nvPr/>
        </p:nvSpPr>
        <p:spPr>
          <a:xfrm>
            <a:off x="1014984" y="0"/>
            <a:ext cx="8129016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7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58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VE"/>
          </a:p>
        </p:txBody>
      </p:sp>
      <p:sp>
        <p:nvSpPr>
          <p:cNvPr id="104858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  <p:sp>
        <p:nvSpPr>
          <p:cNvPr id="1048590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ido con título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baseline="0" b="1" cap="all" sz="22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74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indent="0" marL="4572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48675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s-ES" smtClean="0"/>
              <a:t>Haga clic para modificar el estilo de texto del patrón</a:t>
            </a:r>
          </a:p>
          <a:p>
            <a:pPr eaLnBrk="1" hangingPunct="1" latinLnBrk="0" lvl="1"/>
            <a:r>
              <a:rPr lang="es-ES" smtClean="0"/>
              <a:t>Segundo nivel</a:t>
            </a:r>
          </a:p>
          <a:p>
            <a:pPr eaLnBrk="1" hangingPunct="1" latinLnBrk="0" lvl="2"/>
            <a:r>
              <a:rPr lang="es-ES" smtClean="0"/>
              <a:t>Tercer nivel</a:t>
            </a:r>
          </a:p>
          <a:p>
            <a:pPr eaLnBrk="1" hangingPunct="1" latinLnBrk="0" lvl="3"/>
            <a:r>
              <a:rPr lang="es-ES" smtClean="0"/>
              <a:t>Cuarto nivel</a:t>
            </a:r>
          </a:p>
          <a:p>
            <a:pPr eaLnBrk="1" hangingPunct="1" latinLnBrk="0" lvl="4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4867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67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VE"/>
          </a:p>
        </p:txBody>
      </p:sp>
      <p:sp>
        <p:nvSpPr>
          <p:cNvPr id="104867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Imagen con título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b="1" sz="2100">
                <a:effectLst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63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63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VE"/>
          </a:p>
        </p:txBody>
      </p:sp>
      <p:sp>
        <p:nvSpPr>
          <p:cNvPr id="104863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  <p:sp>
        <p:nvSpPr>
          <p:cNvPr id="1048640" name="7 Rectángulo"/>
          <p:cNvSpPr/>
          <p:nvPr/>
        </p:nvSpPr>
        <p:spPr>
          <a:xfrm>
            <a:off x="762000" y="1066800"/>
            <a:ext cx="4572000" cy="4572000"/>
          </a:xfrm>
          <a:prstGeom prst="rect"/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500" dir="5400000" dist="185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anchor="t" lIns="91440" rtlCol="0" tIns="274320">
            <a:normAutofit/>
          </a:bodyPr>
          <a:p>
            <a:pPr algn="l" eaLnBrk="1" hangingPunct="1" indent="-283464" latinLnBrk="0" marL="0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sz="3200" kern="1200"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41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anchor="t" lIns="91440" tIns="274320"/>
          <a:lstStyle>
            <a:lvl1pPr indent="0">
              <a:buNone/>
              <a:defRPr sz="3200"/>
            </a:lvl1pPr>
          </a:lstStyle>
          <a:p>
            <a:pPr algn="l" eaLnBrk="1" hangingPunct="1" latinLnBrk="0" marL="0"/>
            <a:r>
              <a:rPr kumimoji="0" lang="es-ES" smtClean="0"/>
              <a:t>Haga clic en el icono para agregar una imagen</a:t>
            </a:r>
            <a:endParaRPr dirty="0" kumimoji="0" lang="en-US"/>
          </a:p>
        </p:txBody>
      </p:sp>
      <p:sp>
        <p:nvSpPr>
          <p:cNvPr id="1048642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43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4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algn="l" indent="0" marL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7" name="7 Elipse"/>
          <p:cNvSpPr/>
          <p:nvPr/>
        </p:nvSpPr>
        <p:spPr>
          <a:xfrm>
            <a:off x="168816" y="21102"/>
            <a:ext cx="1702191" cy="1702191"/>
          </a:xfrm>
          <a:prstGeom prst="ellipse"/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8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9" name="11 Rectángulo"/>
          <p:cNvSpPr/>
          <p:nvPr/>
        </p:nvSpPr>
        <p:spPr>
          <a:xfrm>
            <a:off x="1012873" y="-54"/>
            <a:ext cx="8131127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0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/>
        </p:spPr>
        <p:txBody>
          <a:bodyPr anchor="ctr">
            <a:normAutofit/>
          </a:bodyPr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048581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s-ES" smtClean="0"/>
              <a:t>Haga clic para modificar el estilo de texto del patrón</a:t>
            </a:r>
          </a:p>
          <a:p>
            <a:pPr eaLnBrk="1" hangingPunct="1" latinLnBrk="0" lvl="1"/>
            <a:r>
              <a:rPr kumimoji="0" lang="es-ES" smtClean="0"/>
              <a:t>Segundo nivel</a:t>
            </a:r>
          </a:p>
          <a:p>
            <a:pPr eaLnBrk="1" hangingPunct="1" latinLnBrk="0" lvl="2"/>
            <a:r>
              <a:rPr kumimoji="0" lang="es-ES" smtClean="0"/>
              <a:t>Tercer nivel</a:t>
            </a:r>
          </a:p>
          <a:p>
            <a:pPr eaLnBrk="1" hangingPunct="1" latinLnBrk="0" lvl="3"/>
            <a:r>
              <a:rPr kumimoji="0" lang="es-ES" smtClean="0"/>
              <a:t>Cuarto nivel</a:t>
            </a:r>
          </a:p>
          <a:p>
            <a:pPr eaLnBrk="1" hangingPunct="1" latinLnBrk="0" lvl="4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48582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/>
        </p:spPr>
        <p:txBody>
          <a:bodyPr anchor="b"/>
          <a:lstStyle>
            <a:lvl1pPr algn="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C5B47DE0-19A8-4E7B-A345-24A10D9305A2}" type="datetimeFigureOut">
              <a:rPr lang="es-VE" smtClean="0"/>
              <a:t>10/12/2024</a:t>
            </a:fld>
            <a:endParaRPr lang="es-VE"/>
          </a:p>
        </p:txBody>
      </p:sp>
      <p:sp>
        <p:nvSpPr>
          <p:cNvPr id="1048583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/>
        </p:spPr>
        <p:txBody>
          <a:bodyPr anchor="b"/>
          <a:lstStyle>
            <a:lvl1pPr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s-VE"/>
          </a:p>
        </p:txBody>
      </p:sp>
      <p:sp>
        <p:nvSpPr>
          <p:cNvPr id="1048584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/>
        </p:spPr>
        <p:txBody>
          <a:bodyPr anchor="b"/>
          <a:lstStyle>
            <a:lvl1pPr algn="ct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4A158D52-00DA-4C26-95F2-94F7C73B1B18}" type="slidenum">
              <a:rPr lang="es-VE" smtClean="0"/>
              <a:t>‹Nº›</a:t>
            </a:fld>
            <a:endParaRPr lang="es-VE"/>
          </a:p>
        </p:txBody>
      </p:sp>
      <p:sp>
        <p:nvSpPr>
          <p:cNvPr id="104858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eaLnBrk="1" hangingPunct="1" latinLnBrk="0" rtl="0">
        <a:spcBef>
          <a:spcPct val="0"/>
        </a:spcBef>
        <a:buNone/>
        <a:defRPr sz="4300" kern="1200" kumimoji="0">
          <a:solidFill>
            <a:schemeClr val="tx2">
              <a:satMod val="130000"/>
            </a:schemeClr>
          </a:solidFill>
          <a:effectLst>
            <a:outerShdw algn="tl" blurRad="50000" dir="5400000" dist="30000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83464" latinLnBrk="0" marL="365760" rtl="0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37744" latinLnBrk="0" marL="640080" rtl="0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86968" rtl="0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73736" latinLnBrk="0" marL="1097280" rtl="0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298448" rtl="0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508760" rtl="0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71907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1920240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13055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2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043608" y="265821"/>
            <a:ext cx="1230847" cy="1326673"/>
          </a:xfrm>
          <a:prstGeom prst="rect"/>
          <a:noFill/>
          <a:ln>
            <a:noFill/>
          </a:ln>
          <a:effectLst/>
        </p:spPr>
      </p:pic>
      <p:sp>
        <p:nvSpPr>
          <p:cNvPr id="1048605" name="13 CuadroTexto"/>
          <p:cNvSpPr txBox="1"/>
          <p:nvPr/>
        </p:nvSpPr>
        <p:spPr>
          <a:xfrm>
            <a:off x="1792634" y="265820"/>
            <a:ext cx="7027837" cy="14249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s-VE" smtClean="0">
                <a:latin typeface="Arial" pitchFamily="34" charset="0"/>
                <a:cs typeface="Arial" pitchFamily="34" charset="0"/>
              </a:rPr>
              <a:t>Universidad Nacional Experimental de Guayana</a:t>
            </a:r>
          </a:p>
          <a:p>
            <a:pPr algn="ctr"/>
            <a:r>
              <a:rPr b="1" dirty="0" lang="es-VE" smtClean="0">
                <a:latin typeface="Arial" pitchFamily="34" charset="0"/>
                <a:cs typeface="Arial" pitchFamily="34" charset="0"/>
              </a:rPr>
              <a:t>Vicerrectorado Académico</a:t>
            </a:r>
          </a:p>
          <a:p>
            <a:pPr algn="ctr"/>
            <a:r>
              <a:rPr b="1" dirty="0" lang="es-VE" smtClean="0">
                <a:latin typeface="Arial" pitchFamily="34" charset="0"/>
                <a:cs typeface="Arial" pitchFamily="34" charset="0"/>
              </a:rPr>
              <a:t>Proyecto de Carrera: Ingeniería Industrial</a:t>
            </a:r>
          </a:p>
          <a:p>
            <a:pPr algn="ctr"/>
            <a:r>
              <a:rPr b="1" dirty="0" lang="es-VE" smtClean="0">
                <a:latin typeface="Arial" pitchFamily="34" charset="0"/>
                <a:cs typeface="Arial" pitchFamily="34" charset="0"/>
              </a:rPr>
              <a:t>Unidad curricular: </a:t>
            </a:r>
            <a:r>
              <a:rPr b="1" dirty="0" lang="en-US" smtClean="0">
                <a:latin typeface="Arial" pitchFamily="34" charset="0"/>
                <a:cs typeface="Arial" pitchFamily="34" charset="0"/>
              </a:rPr>
              <a:t>Ingeniería del Ambiente </a:t>
            </a:r>
            <a:endParaRPr b="1" dirty="0" lang="es-VE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b="1" dirty="0" lang="es-VE" smtClean="0">
                <a:latin typeface="Arial" pitchFamily="34" charset="0"/>
                <a:cs typeface="Arial" pitchFamily="34" charset="0"/>
              </a:rPr>
              <a:t>Sección 1</a:t>
            </a:r>
          </a:p>
        </p:txBody>
      </p:sp>
      <p:sp>
        <p:nvSpPr>
          <p:cNvPr id="1048606" name="9 CuadroTexto"/>
          <p:cNvSpPr txBox="1"/>
          <p:nvPr/>
        </p:nvSpPr>
        <p:spPr>
          <a:xfrm>
            <a:off x="1792634" y="4163498"/>
            <a:ext cx="2824327" cy="6248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VE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</a:t>
            </a:r>
            <a:r>
              <a:rPr dirty="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a:</a:t>
            </a:r>
            <a:endParaRPr altLang="en-US" lang="zh-CN"/>
          </a:p>
          <a:p>
            <a:r>
              <a:rPr altLang="en-US" dirty="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Arlenis Crespo </a:t>
            </a:r>
            <a:endParaRPr altLang="en-US" lang="zh-CN"/>
          </a:p>
        </p:txBody>
      </p:sp>
      <p:sp>
        <p:nvSpPr>
          <p:cNvPr id="1048607" name="14 CuadroTexto"/>
          <p:cNvSpPr txBox="1"/>
          <p:nvPr/>
        </p:nvSpPr>
        <p:spPr>
          <a:xfrm>
            <a:off x="5593567" y="4971408"/>
            <a:ext cx="3744416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Integrantes:</a:t>
            </a:r>
            <a:endParaRPr altLang="en-US" lang="zh-CN"/>
          </a:p>
          <a:p>
            <a:r>
              <a:rPr dirty="0" lang="es-E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Noelkis Bonalde CI: 26.582.369</a:t>
            </a:r>
          </a:p>
          <a:p>
            <a:r>
              <a:rPr dirty="0" lang="es-E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Rolannys Tovar CI: 25.012.52</a:t>
            </a:r>
            <a:r>
              <a:rPr dirty="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dirty="0" lang="es-ES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dirty="0" lang="es-ES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08" name="CuadroTexto 1048701"/>
          <p:cNvSpPr txBox="1"/>
          <p:nvPr/>
        </p:nvSpPr>
        <p:spPr>
          <a:xfrm>
            <a:off x="2091675" y="1972527"/>
            <a:ext cx="5976432" cy="8026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2400" lang="en-US">
                <a:solidFill>
                  <a:srgbClr val="008000"/>
                </a:solidFill>
              </a:rPr>
              <a:t>Evaluación Ecologíca del Campus        UNEG Villa Asia</a:t>
            </a:r>
            <a:endParaRPr b="1" sz="2800" lang="es-US">
              <a:solidFill>
                <a:srgbClr val="008000"/>
              </a:solidFill>
            </a:endParaRPr>
          </a:p>
        </p:txBody>
      </p:sp>
      <p:pic>
        <p:nvPicPr>
          <p:cNvPr id="2097158" name="Imagen 2097160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791350" y="2775167"/>
            <a:ext cx="2747073" cy="1934119"/>
          </a:xfrm>
          <a:prstGeom prst="rect"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3 CuadroTexto"/>
          <p:cNvSpPr txBox="1"/>
          <p:nvPr/>
        </p:nvSpPr>
        <p:spPr>
          <a:xfrm>
            <a:off x="4065410" y="451275"/>
            <a:ext cx="5832648" cy="447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400" lang="es-VE" smtClean="0">
                <a:solidFill>
                  <a:srgbClr val="008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     </a:t>
            </a:r>
            <a:r>
              <a:rPr b="1" dirty="0" sz="2400" lang="en-US" smtClean="0">
                <a:solidFill>
                  <a:srgbClr val="008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  </a:t>
            </a:r>
            <a:r>
              <a:rPr b="1" dirty="0" sz="2400" lang="es-VE" smtClean="0">
                <a:solidFill>
                  <a:srgbClr val="008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b="1" dirty="0" sz="2400" lang="en-US" smtClean="0">
                <a:solidFill>
                  <a:srgbClr val="008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Delimitación del </a:t>
            </a:r>
            <a:r>
              <a:rPr altLang="en-US" b="1" dirty="0" sz="2400" lang="es-US" smtClean="0">
                <a:solidFill>
                  <a:srgbClr val="008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área </a:t>
            </a:r>
            <a:endParaRPr b="1" dirty="0" sz="3200" lang="es-VE">
              <a:solidFill>
                <a:srgbClr val="008000"/>
              </a:solidFill>
            </a:endParaRPr>
          </a:p>
        </p:txBody>
      </p:sp>
      <p:sp>
        <p:nvSpPr>
          <p:cNvPr id="1048592" name="4 CuadroTexto"/>
          <p:cNvSpPr txBox="1"/>
          <p:nvPr/>
        </p:nvSpPr>
        <p:spPr>
          <a:xfrm>
            <a:off x="1331640" y="1628800"/>
            <a:ext cx="684076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E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 elementos de la maquina que se utilizan específicamente para garantizar la protección mediante una barrera material. </a:t>
            </a:r>
            <a:endParaRPr dirty="0" lang="es-VE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593" name="Rectangle 1"/>
          <p:cNvSpPr>
            <a:spLocks noChangeArrowheads="1"/>
          </p:cNvSpPr>
          <p:nvPr/>
        </p:nvSpPr>
        <p:spPr bwMode="auto">
          <a:xfrm>
            <a:off x="1115616" y="3257401"/>
            <a:ext cx="6480720" cy="36933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just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i="0" kumimoji="0" lang="es-ES" normalizeH="0" strike="noStrike" u="none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baseline="0" b="0" cap="none" dirty="0" i="0" kumimoji="0" lang="es-VE" normalizeH="0" strike="noStrike" u="none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52" name="Imagen 2097163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724386" y="898316"/>
            <a:ext cx="2136872" cy="2107296"/>
          </a:xfrm>
          <a:prstGeom prst="rect"/>
        </p:spPr>
      </p:pic>
      <p:pic>
        <p:nvPicPr>
          <p:cNvPr id="2097153" name="Picture 4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043608" y="265821"/>
            <a:ext cx="1230847" cy="1326673"/>
          </a:xfrm>
          <a:prstGeom prst="rect"/>
          <a:noFill/>
          <a:ln>
            <a:noFill/>
          </a:ln>
          <a:effectLst/>
        </p:spPr>
      </p:pic>
      <p:sp>
        <p:nvSpPr>
          <p:cNvPr id="1048594" name="CuadroTexto 1048704"/>
          <p:cNvSpPr txBox="1"/>
          <p:nvPr/>
        </p:nvSpPr>
        <p:spPr>
          <a:xfrm>
            <a:off x="2572000" y="2632560"/>
            <a:ext cx="4000000" cy="624840"/>
          </a:xfrm>
          <a:prstGeom prst="rect"/>
        </p:spPr>
        <p:txBody>
          <a:bodyPr rtlCol="0" wrap="square">
            <a:spAutoFit/>
          </a:bodyPr>
          <a:p>
            <a:r>
              <a:rPr b="1" sz="3600" lang="en-US">
                <a:solidFill>
                  <a:srgbClr val="008000"/>
                </a:solidFill>
              </a:rPr>
              <a:t>Biodiversidad </a:t>
            </a:r>
            <a:endParaRPr b="1" sz="2800" lang="es-US">
              <a:solidFill>
                <a:srgbClr val="008000"/>
              </a:solidFill>
            </a:endParaRPr>
          </a:p>
        </p:txBody>
      </p:sp>
      <p:pic>
        <p:nvPicPr>
          <p:cNvPr id="2097154" name="Imagen 2097169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496650" y="3442067"/>
            <a:ext cx="7488510" cy="3320927"/>
          </a:xfrm>
          <a:prstGeom prst="rect"/>
        </p:spPr>
      </p:pic>
      <p:sp>
        <p:nvSpPr>
          <p:cNvPr id="1048595" name=""/>
          <p:cNvSpPr/>
          <p:nvPr/>
        </p:nvSpPr>
        <p:spPr>
          <a:xfrm rot="12872629">
            <a:off x="7133574" y="2510817"/>
            <a:ext cx="925523" cy="303067"/>
          </a:xfrm>
          <a:prstGeom prst="rightArrow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endParaRPr lang="es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  <a:effectLst/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10 CuadroTexto"/>
          <p:cNvSpPr txBox="1"/>
          <p:nvPr/>
        </p:nvSpPr>
        <p:spPr>
          <a:xfrm>
            <a:off x="1253304" y="1344927"/>
            <a:ext cx="4206417" cy="646331"/>
          </a:xfrm>
          <a:prstGeom prst="rect"/>
          <a:noFill/>
        </p:spPr>
        <p:txBody>
          <a:bodyPr rtlCol="0" wrap="square">
            <a:spAutoFit/>
          </a:bodyPr>
          <a:p>
            <a:endParaRPr dirty="0" lang="es-VE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dirty="0" lang="es-V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97155" name="Picture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043608" y="265821"/>
            <a:ext cx="1230847" cy="1326673"/>
          </a:xfrm>
          <a:prstGeom prst="rect"/>
          <a:noFill/>
          <a:ln>
            <a:noFill/>
          </a:ln>
          <a:effectLst/>
        </p:spPr>
      </p:pic>
      <p:sp>
        <p:nvSpPr>
          <p:cNvPr id="1048604" name="CuadroTexto 1048705"/>
          <p:cNvSpPr txBox="1"/>
          <p:nvPr/>
        </p:nvSpPr>
        <p:spPr>
          <a:xfrm>
            <a:off x="2892730" y="1043252"/>
            <a:ext cx="6461852" cy="624840"/>
          </a:xfrm>
          <a:prstGeom prst="rect"/>
        </p:spPr>
        <p:txBody>
          <a:bodyPr rtlCol="0" wrap="square">
            <a:spAutoFit/>
          </a:bodyPr>
          <a:p>
            <a:r>
              <a:rPr b="1" sz="3600" lang="en-US">
                <a:solidFill>
                  <a:srgbClr val="008000"/>
                </a:solidFill>
              </a:rPr>
              <a:t>Conversación de Recursos </a:t>
            </a:r>
            <a:endParaRPr b="1" sz="3600" lang="es-US">
              <a:solidFill>
                <a:srgbClr val="008000"/>
              </a:solidFill>
            </a:endParaRPr>
          </a:p>
        </p:txBody>
      </p:sp>
      <p:pic>
        <p:nvPicPr>
          <p:cNvPr id="2097156" name="Imagen 2097170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935001" y="1991258"/>
            <a:ext cx="7267742" cy="4409136"/>
          </a:xfrm>
          <a:prstGeom prst="rect"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  <a:effectLst/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043608" y="265821"/>
            <a:ext cx="1230847" cy="1326673"/>
          </a:xfrm>
          <a:prstGeom prst="rect"/>
          <a:noFill/>
          <a:ln>
            <a:noFill/>
          </a:ln>
          <a:effectLst/>
        </p:spPr>
      </p:pic>
      <p:sp>
        <p:nvSpPr>
          <p:cNvPr id="1048612" name="CuadroTexto 1048706"/>
          <p:cNvSpPr txBox="1"/>
          <p:nvPr/>
        </p:nvSpPr>
        <p:spPr>
          <a:xfrm>
            <a:off x="2517765" y="929156"/>
            <a:ext cx="6803591" cy="510540"/>
          </a:xfrm>
          <a:prstGeom prst="rect"/>
        </p:spPr>
        <p:txBody>
          <a:bodyPr rtlCol="0" wrap="square">
            <a:spAutoFit/>
          </a:bodyPr>
          <a:p>
            <a:r>
              <a:rPr b="1" dirty="0" sz="2800" lang="en-US" err="1">
                <a:solidFill>
                  <a:srgbClr val="008000"/>
                </a:solidFill>
              </a:rPr>
              <a:t>Implementación</a:t>
            </a:r>
            <a:r>
              <a:rPr b="1" dirty="0" sz="2800" lang="en-US">
                <a:solidFill>
                  <a:srgbClr val="008000"/>
                </a:solidFill>
              </a:rPr>
              <a:t> de </a:t>
            </a:r>
            <a:r>
              <a:rPr b="1" dirty="0" sz="2800" lang="en-US" err="1">
                <a:solidFill>
                  <a:srgbClr val="008000"/>
                </a:solidFill>
              </a:rPr>
              <a:t>Prácticas</a:t>
            </a:r>
            <a:r>
              <a:rPr b="1" dirty="0" sz="2800" lang="en-US">
                <a:solidFill>
                  <a:srgbClr val="008000"/>
                </a:solidFill>
              </a:rPr>
              <a:t> de Ahorro</a:t>
            </a:r>
            <a:endParaRPr b="1" dirty="0" sz="2800" lang="es-US">
              <a:solidFill>
                <a:srgbClr val="008000"/>
              </a:solidFill>
            </a:endParaRPr>
          </a:p>
        </p:txBody>
      </p:sp>
      <p:pic>
        <p:nvPicPr>
          <p:cNvPr id="2097160" name="Imagen 2097172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97648" y="1809007"/>
            <a:ext cx="7546351" cy="504899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043608" y="265821"/>
            <a:ext cx="1230847" cy="1326673"/>
          </a:xfrm>
          <a:prstGeom prst="rect"/>
          <a:noFill/>
          <a:ln>
            <a:noFill/>
          </a:ln>
          <a:effectLst/>
        </p:spPr>
      </p:pic>
      <p:sp>
        <p:nvSpPr>
          <p:cNvPr id="1048613" name="CuadroTexto 1048707"/>
          <p:cNvSpPr txBox="1"/>
          <p:nvPr/>
        </p:nvSpPr>
        <p:spPr>
          <a:xfrm>
            <a:off x="2274455" y="929156"/>
            <a:ext cx="7161363" cy="9296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8000"/>
                </a:solidFill>
              </a:rPr>
              <a:t>Manejo adecuado de Residuos sólidos y Líquidos </a:t>
            </a:r>
            <a:endParaRPr b="1" sz="2800" lang="es-US">
              <a:solidFill>
                <a:srgbClr val="008000"/>
              </a:solidFill>
            </a:endParaRPr>
          </a:p>
        </p:txBody>
      </p:sp>
      <p:pic>
        <p:nvPicPr>
          <p:cNvPr id="2097162" name="Imagen 2097174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68469" y="1989525"/>
            <a:ext cx="8175530" cy="1792327"/>
          </a:xfrm>
          <a:prstGeom prst="rect"/>
        </p:spPr>
      </p:pic>
      <p:sp>
        <p:nvSpPr>
          <p:cNvPr id="1048614" name="CuadroTexto 1048708"/>
          <p:cNvSpPr txBox="1"/>
          <p:nvPr/>
        </p:nvSpPr>
        <p:spPr>
          <a:xfrm>
            <a:off x="3056234" y="3980367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8000"/>
                </a:solidFill>
              </a:rPr>
              <a:t>Fuentes Consultadas </a:t>
            </a:r>
            <a:endParaRPr b="1" sz="2800" lang="es-US">
              <a:solidFill>
                <a:srgbClr val="008000"/>
              </a:solidFill>
            </a:endParaRPr>
          </a:p>
        </p:txBody>
      </p:sp>
      <p:pic>
        <p:nvPicPr>
          <p:cNvPr id="2097163" name="Imagen 2097175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424038" y="4689422"/>
            <a:ext cx="8797636" cy="1827068"/>
          </a:xfrm>
          <a:prstGeom prst="rect"/>
        </p:spPr>
      </p:pic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  <a:effectLst/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043608" y="265821"/>
            <a:ext cx="1230847" cy="1326673"/>
          </a:xfrm>
          <a:prstGeom prst="rect"/>
          <a:noFill/>
          <a:ln>
            <a:noFill/>
          </a:ln>
          <a:effectLst/>
        </p:spPr>
      </p:pic>
      <p:sp>
        <p:nvSpPr>
          <p:cNvPr id="1048615" name="CuadroTexto 1048709"/>
          <p:cNvSpPr txBox="1"/>
          <p:nvPr/>
        </p:nvSpPr>
        <p:spPr>
          <a:xfrm>
            <a:off x="2689532" y="1018453"/>
            <a:ext cx="5226967" cy="574041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8000"/>
                </a:solidFill>
              </a:rPr>
              <a:t>Resultados y Conclusiones </a:t>
            </a:r>
            <a:endParaRPr b="1" sz="2800" lang="es-US">
              <a:solidFill>
                <a:srgbClr val="008000"/>
              </a:solidFill>
            </a:endParaRPr>
          </a:p>
        </p:txBody>
      </p:sp>
      <p:sp>
        <p:nvSpPr>
          <p:cNvPr id="1048616" name="CuadroTexto 1048713"/>
          <p:cNvSpPr txBox="1"/>
          <p:nvPr/>
        </p:nvSpPr>
        <p:spPr>
          <a:xfrm>
            <a:off x="1874297" y="1819400"/>
            <a:ext cx="6857439" cy="4422140"/>
          </a:xfrm>
          <a:prstGeom prst="rect"/>
        </p:spPr>
        <p:txBody>
          <a:bodyPr rtlCol="0" wrap="square">
            <a:spAutoFit/>
          </a:bodyPr>
          <a:p>
            <a:pPr algn="just"/>
            <a:r>
              <a:rPr dirty="0" sz="2400" lang="es-US">
                <a:solidFill>
                  <a:srgbClr val="000000"/>
                </a:solidFill>
              </a:rPr>
              <a:t>El </a:t>
            </a:r>
            <a:r>
              <a:rPr dirty="0" sz="2400" lang="en-US" err="1">
                <a:solidFill>
                  <a:srgbClr val="000000"/>
                </a:solidFill>
              </a:rPr>
              <a:t>presente</a:t>
            </a:r>
            <a:r>
              <a:rPr dirty="0" sz="2400" lang="en-US">
                <a:solidFill>
                  <a:srgbClr val="000000"/>
                </a:solidFill>
              </a:rPr>
              <a:t> </a:t>
            </a:r>
            <a:r>
              <a:rPr dirty="0" sz="2400" lang="es-US">
                <a:solidFill>
                  <a:srgbClr val="000000"/>
                </a:solidFill>
              </a:rPr>
              <a:t>trabajo de campo realizado en la UNEG permitió aprender e identificar áreas de oportunidad para mejorar, si bien la universidad  cuenta con amplias áreas verdes y vegetación, se observó una disminución en la variedad de especies en la  </a:t>
            </a:r>
            <a:r>
              <a:rPr dirty="0" sz="2400" lang="es-US" err="1">
                <a:solidFill>
                  <a:srgbClr val="000000"/>
                </a:solidFill>
              </a:rPr>
              <a:t>delimitacion</a:t>
            </a:r>
            <a:r>
              <a:rPr dirty="0" sz="2400" lang="es-US">
                <a:solidFill>
                  <a:srgbClr val="000000"/>
                </a:solidFill>
              </a:rPr>
              <a:t> del área 6 donde realizamos nuestro trabajo de campo. </a:t>
            </a:r>
            <a:endParaRPr dirty="0" sz="2800" lang="es-US">
              <a:solidFill>
                <a:srgbClr val="000000"/>
              </a:solidFill>
            </a:endParaRPr>
          </a:p>
          <a:p>
            <a:pPr algn="just"/>
            <a:endParaRPr dirty="0" sz="2800" lang="es-US">
              <a:solidFill>
                <a:srgbClr val="000000"/>
              </a:solidFill>
            </a:endParaRPr>
          </a:p>
          <a:p>
            <a:pPr algn="just"/>
            <a:r>
              <a:rPr dirty="0" sz="2400" lang="es-US">
                <a:solidFill>
                  <a:srgbClr val="000000"/>
                </a:solidFill>
              </a:rPr>
              <a:t>Uno de los principales problemas detectados es la falta de un plan de manejo integral de la biodiversidad en el campus. No se evidencian acciones sistemáticas de conservación. </a:t>
            </a:r>
            <a:endParaRPr dirty="0" sz="2800" lang="es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CuadroTexto 1048719"/>
          <p:cNvSpPr txBox="1"/>
          <p:nvPr/>
        </p:nvSpPr>
        <p:spPr>
          <a:xfrm>
            <a:off x="2635963" y="1018453"/>
            <a:ext cx="5226967" cy="574040"/>
          </a:xfrm>
          <a:prstGeom prst="rect"/>
        </p:spPr>
        <p:txBody>
          <a:bodyPr rtlCol="0" wrap="square">
            <a:spAutoFit/>
          </a:bodyPr>
          <a:lstStyle>
            <a:defPPr>
              <a:defRPr lang="es-VE"/>
            </a:defPPr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3200" lang="en-US">
                <a:solidFill>
                  <a:srgbClr val="008000"/>
                </a:solidFill>
                <a:latin typeface="Majalla UI"/>
              </a:rPr>
              <a:t>Resultados y Conclusiones </a:t>
            </a:r>
            <a:endParaRPr b="1" sz="2800" lang="es-US">
              <a:solidFill>
                <a:srgbClr val="008000"/>
              </a:solidFill>
            </a:endParaRPr>
          </a:p>
        </p:txBody>
      </p:sp>
      <p:pic>
        <p:nvPicPr>
          <p:cNvPr id="2097165" name="Picture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043608" y="265821"/>
            <a:ext cx="1230847" cy="1326673"/>
          </a:xfrm>
          <a:prstGeom prst="rect"/>
          <a:noFill/>
          <a:ln>
            <a:noFill/>
          </a:ln>
          <a:effectLst/>
        </p:spPr>
      </p:pic>
      <p:sp>
        <p:nvSpPr>
          <p:cNvPr id="1048618" name="CuadroTexto 1048721"/>
          <p:cNvSpPr txBox="1"/>
          <p:nvPr/>
        </p:nvSpPr>
        <p:spPr>
          <a:xfrm>
            <a:off x="1866426" y="1828739"/>
            <a:ext cx="6766041" cy="4612640"/>
          </a:xfrm>
          <a:prstGeom prst="rect"/>
        </p:spPr>
        <p:txBody>
          <a:bodyPr rtlCol="0" wrap="square">
            <a:spAutoFit/>
          </a:bodyPr>
          <a:p>
            <a:pPr algn="just" indent="-342900" marL="342900">
              <a:buFont typeface="Arial"/>
              <a:buChar char="•"/>
            </a:pPr>
            <a:r>
              <a:rPr dirty="0" sz="2400" lang="es-US">
                <a:solidFill>
                  <a:srgbClr val="000000"/>
                </a:solidFill>
              </a:rPr>
              <a:t>En cuanto al consumo de agua,  lavamanos dañados que deben ser reparados para evitar fugas y desperdicios.</a:t>
            </a:r>
            <a:endParaRPr dirty="0" sz="2000" lang="es-US">
              <a:solidFill>
                <a:srgbClr val="000000"/>
              </a:solidFill>
            </a:endParaRPr>
          </a:p>
          <a:p>
            <a:pPr algn="just" indent="-342900" marL="342900">
              <a:buFont typeface="Arial"/>
              <a:buChar char="•"/>
            </a:pPr>
            <a:endParaRPr dirty="0" sz="2000" lang="es-US">
              <a:solidFill>
                <a:srgbClr val="000000"/>
              </a:solidFill>
            </a:endParaRPr>
          </a:p>
          <a:p>
            <a:pPr algn="just" indent="-342900" marL="342900">
              <a:buFont typeface="Arial"/>
              <a:buChar char="•"/>
            </a:pPr>
            <a:r>
              <a:rPr dirty="0" sz="2400" lang="es-US">
                <a:solidFill>
                  <a:srgbClr val="000000"/>
                </a:solidFill>
              </a:rPr>
              <a:t>En el ámbito energético, se encontraron bombillas dañadas, además de observar que algunas luces y dispositivos permanecen encendidos cuando no están en uso.</a:t>
            </a:r>
            <a:endParaRPr dirty="0" sz="2000" lang="es-US">
              <a:solidFill>
                <a:srgbClr val="000000"/>
              </a:solidFill>
            </a:endParaRPr>
          </a:p>
          <a:p>
            <a:pPr algn="just" indent="-342900" marL="342900">
              <a:buFont typeface="Arial"/>
              <a:buChar char="•"/>
            </a:pPr>
            <a:endParaRPr dirty="0" sz="2000" lang="es-US">
              <a:solidFill>
                <a:srgbClr val="000000"/>
              </a:solidFill>
            </a:endParaRPr>
          </a:p>
          <a:p>
            <a:pPr algn="just" indent="-342900" marL="342900">
              <a:buFont typeface="Arial"/>
              <a:buChar char="•"/>
            </a:pPr>
            <a:r>
              <a:rPr dirty="0" sz="2400" lang="es-US">
                <a:solidFill>
                  <a:srgbClr val="000000"/>
                </a:solidFill>
              </a:rPr>
              <a:t> En relación al consumo de materiales, se identificó el uso de papel, bolígrafos, lápices, marcadores y otros recursos, algunos de los cuales son desechables o de difícil reciclaje.</a:t>
            </a:r>
            <a:endParaRPr dirty="0" sz="2000" lang="es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  <a:effectLst/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227642" y="124961"/>
            <a:ext cx="1012396" cy="1091215"/>
          </a:xfrm>
          <a:prstGeom prst="rect"/>
          <a:noFill/>
          <a:ln>
            <a:noFill/>
          </a:ln>
          <a:effectLst/>
        </p:spPr>
      </p:pic>
      <p:sp>
        <p:nvSpPr>
          <p:cNvPr id="1048619" name="CuadroTexto 1048724"/>
          <p:cNvSpPr txBox="1"/>
          <p:nvPr/>
        </p:nvSpPr>
        <p:spPr>
          <a:xfrm>
            <a:off x="3192191" y="383548"/>
            <a:ext cx="4000000" cy="574039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08000"/>
                </a:solidFill>
              </a:rPr>
              <a:t>Recomendaciones </a:t>
            </a:r>
            <a:endParaRPr b="1" sz="3200" lang="es-US">
              <a:solidFill>
                <a:srgbClr val="008000"/>
              </a:solidFill>
            </a:endParaRPr>
          </a:p>
        </p:txBody>
      </p:sp>
      <p:sp>
        <p:nvSpPr>
          <p:cNvPr id="1048620" name="CuadroTexto 1048725"/>
          <p:cNvSpPr txBox="1"/>
          <p:nvPr/>
        </p:nvSpPr>
        <p:spPr>
          <a:xfrm>
            <a:off x="1447498" y="1474763"/>
            <a:ext cx="7497853" cy="5057141"/>
          </a:xfrm>
          <a:prstGeom prst="rect"/>
        </p:spPr>
        <p:txBody>
          <a:bodyPr rtlCol="0" wrap="square">
            <a:spAutoFit/>
          </a:bodyPr>
          <a:p>
            <a:pPr algn="just"/>
            <a:r>
              <a:rPr dirty="0" sz="1800" lang="en-US">
                <a:solidFill>
                  <a:srgbClr val="000000"/>
                </a:solidFill>
              </a:rPr>
              <a:t>En base a estos hallazgos, se recomienda que es necesario implementar una serie de medidas para mejorar la sostenibilidad en la universidad UNEG, Estas incluyen: </a:t>
            </a:r>
            <a:endParaRPr dirty="0" sz="2000" lang="es-US">
              <a:solidFill>
                <a:srgbClr val="000000"/>
              </a:solidFill>
            </a:endParaRPr>
          </a:p>
          <a:p>
            <a:pPr algn="just"/>
            <a:endParaRPr dirty="0" sz="1600" lang="es-US">
              <a:solidFill>
                <a:srgbClr val="000000"/>
              </a:solidFill>
            </a:endParaRPr>
          </a:p>
          <a:p>
            <a:pPr algn="just" indent="-285750" marL="285750">
              <a:buFont typeface="Arial"/>
              <a:buChar char="•"/>
            </a:pPr>
            <a:r>
              <a:rPr dirty="0" sz="1800" lang="en-US">
                <a:solidFill>
                  <a:srgbClr val="000000"/>
                </a:solidFill>
              </a:rPr>
              <a:t>Campañas de educación y concientización sobre el ahorro de agua y energía, la instalación de </a:t>
            </a:r>
            <a:r>
              <a:rPr dirty="0" sz="1800" lang="en-US" smtClean="0">
                <a:solidFill>
                  <a:srgbClr val="000000"/>
                </a:solidFill>
              </a:rPr>
              <a:t>grifos </a:t>
            </a:r>
            <a:r>
              <a:rPr dirty="0" sz="1800" lang="en-US">
                <a:solidFill>
                  <a:srgbClr val="000000"/>
                </a:solidFill>
              </a:rPr>
              <a:t>de bajo flujo y la reparación de los equipos dañados, el reemplazo de bombillas y luminarias por modelos LED de bajo consumo</a:t>
            </a:r>
            <a:endParaRPr dirty="0" sz="2000" lang="es-US">
              <a:solidFill>
                <a:srgbClr val="000000"/>
              </a:solidFill>
            </a:endParaRPr>
          </a:p>
          <a:p>
            <a:pPr algn="just" indent="-285750" marL="285750">
              <a:buFont typeface="Arial"/>
              <a:buChar char="•"/>
            </a:pPr>
            <a:endParaRPr dirty="0" sz="1600" lang="es-US">
              <a:solidFill>
                <a:srgbClr val="000000"/>
              </a:solidFill>
            </a:endParaRPr>
          </a:p>
          <a:p>
            <a:pPr algn="just" indent="-285750" marL="285750">
              <a:buFont typeface="Arial"/>
              <a:buChar char="•"/>
            </a:pPr>
            <a:r>
              <a:rPr dirty="0" sz="1800" lang="en-US">
                <a:solidFill>
                  <a:srgbClr val="000000"/>
                </a:solidFill>
              </a:rPr>
              <a:t> Fomento del apagado de </a:t>
            </a:r>
            <a:r>
              <a:rPr dirty="0" sz="1800" lang="en-US" err="1">
                <a:solidFill>
                  <a:srgbClr val="000000"/>
                </a:solidFill>
              </a:rPr>
              <a:t>luces</a:t>
            </a:r>
            <a:r>
              <a:rPr dirty="0" sz="1800" lang="en-US">
                <a:solidFill>
                  <a:srgbClr val="000000"/>
                </a:solidFill>
              </a:rPr>
              <a:t> y </a:t>
            </a:r>
            <a:r>
              <a:rPr dirty="0" sz="1800" lang="en-US" err="1">
                <a:solidFill>
                  <a:srgbClr val="000000"/>
                </a:solidFill>
              </a:rPr>
              <a:t>dispositivos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cuando</a:t>
            </a:r>
            <a:r>
              <a:rPr dirty="0" sz="1800" lang="en-US">
                <a:solidFill>
                  <a:srgbClr val="000000"/>
                </a:solidFill>
              </a:rPr>
              <a:t> no </a:t>
            </a:r>
            <a:r>
              <a:rPr dirty="0" sz="1800" lang="en-US" err="1">
                <a:solidFill>
                  <a:srgbClr val="000000"/>
                </a:solidFill>
              </a:rPr>
              <a:t>estén</a:t>
            </a:r>
            <a:r>
              <a:rPr dirty="0" sz="1800" lang="en-US">
                <a:solidFill>
                  <a:srgbClr val="000000"/>
                </a:solidFill>
              </a:rPr>
              <a:t> en </a:t>
            </a:r>
            <a:r>
              <a:rPr dirty="0" sz="1800" lang="en-US" err="1">
                <a:solidFill>
                  <a:srgbClr val="000000"/>
                </a:solidFill>
              </a:rPr>
              <a:t>uso</a:t>
            </a:r>
            <a:r>
              <a:rPr dirty="0" sz="1800" lang="en-US">
                <a:solidFill>
                  <a:srgbClr val="000000"/>
                </a:solidFill>
              </a:rPr>
              <a:t>. </a:t>
            </a:r>
            <a:endParaRPr dirty="0" sz="2000" lang="es-US">
              <a:solidFill>
                <a:srgbClr val="000000"/>
              </a:solidFill>
            </a:endParaRPr>
          </a:p>
          <a:p>
            <a:pPr algn="just" indent="-285750" marL="285750">
              <a:buFont typeface="Arial"/>
              <a:buChar char="•"/>
            </a:pPr>
            <a:endParaRPr dirty="0" sz="1600" lang="es-US">
              <a:solidFill>
                <a:srgbClr val="000000"/>
              </a:solidFill>
            </a:endParaRPr>
          </a:p>
          <a:p>
            <a:pPr algn="just" indent="-285750" marL="285750">
              <a:buFont typeface="Arial"/>
              <a:buChar char="•"/>
            </a:pPr>
            <a:r>
              <a:rPr dirty="0" sz="1800" lang="en-US" err="1">
                <a:solidFill>
                  <a:srgbClr val="000000"/>
                </a:solidFill>
              </a:rPr>
              <a:t>Además</a:t>
            </a:r>
            <a:r>
              <a:rPr dirty="0" sz="1800" lang="en-US">
                <a:solidFill>
                  <a:srgbClr val="000000"/>
                </a:solidFill>
              </a:rPr>
              <a:t>, se debe </a:t>
            </a:r>
            <a:r>
              <a:rPr dirty="0" sz="1800" lang="en-US" err="1">
                <a:solidFill>
                  <a:srgbClr val="000000"/>
                </a:solidFill>
              </a:rPr>
              <a:t>promover</a:t>
            </a:r>
            <a:r>
              <a:rPr dirty="0" sz="1800" lang="en-US">
                <a:solidFill>
                  <a:srgbClr val="000000"/>
                </a:solidFill>
              </a:rPr>
              <a:t> el </a:t>
            </a:r>
            <a:r>
              <a:rPr dirty="0" sz="1800" lang="en-US" err="1">
                <a:solidFill>
                  <a:srgbClr val="000000"/>
                </a:solidFill>
              </a:rPr>
              <a:t>uso</a:t>
            </a:r>
            <a:r>
              <a:rPr dirty="0" sz="1800" lang="en-US">
                <a:solidFill>
                  <a:srgbClr val="000000"/>
                </a:solidFill>
              </a:rPr>
              <a:t> de </a:t>
            </a:r>
            <a:r>
              <a:rPr dirty="0" sz="1800" lang="en-US" err="1">
                <a:solidFill>
                  <a:srgbClr val="000000"/>
                </a:solidFill>
              </a:rPr>
              <a:t>materiales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reciclables</a:t>
            </a:r>
            <a:r>
              <a:rPr dirty="0" sz="1800" lang="en-US">
                <a:solidFill>
                  <a:srgbClr val="000000"/>
                </a:solidFill>
              </a:rPr>
              <a:t> y </a:t>
            </a:r>
            <a:r>
              <a:rPr dirty="0" sz="1800" lang="en-US" err="1">
                <a:solidFill>
                  <a:srgbClr val="000000"/>
                </a:solidFill>
              </a:rPr>
              <a:t>recargables</a:t>
            </a:r>
            <a:r>
              <a:rPr dirty="0" sz="1800" lang="en-US">
                <a:solidFill>
                  <a:srgbClr val="000000"/>
                </a:solidFill>
              </a:rPr>
              <a:t>, la </a:t>
            </a:r>
            <a:r>
              <a:rPr dirty="0" sz="1800" lang="en-US" err="1">
                <a:solidFill>
                  <a:srgbClr val="000000"/>
                </a:solidFill>
              </a:rPr>
              <a:t>digitalización</a:t>
            </a:r>
            <a:r>
              <a:rPr dirty="0" sz="1800" lang="en-US">
                <a:solidFill>
                  <a:srgbClr val="000000"/>
                </a:solidFill>
              </a:rPr>
              <a:t> de </a:t>
            </a:r>
            <a:r>
              <a:rPr dirty="0" sz="1800" lang="en-US" err="1">
                <a:solidFill>
                  <a:srgbClr val="000000"/>
                </a:solidFill>
              </a:rPr>
              <a:t>documentos</a:t>
            </a:r>
            <a:r>
              <a:rPr dirty="0" sz="1800" lang="en-US">
                <a:solidFill>
                  <a:srgbClr val="000000"/>
                </a:solidFill>
              </a:rPr>
              <a:t> y la </a:t>
            </a:r>
            <a:r>
              <a:rPr dirty="0" sz="1800" lang="en-US" err="1">
                <a:solidFill>
                  <a:srgbClr val="000000"/>
                </a:solidFill>
              </a:rPr>
              <a:t>impresión</a:t>
            </a:r>
            <a:r>
              <a:rPr dirty="0" sz="1800" lang="en-US">
                <a:solidFill>
                  <a:srgbClr val="000000"/>
                </a:solidFill>
              </a:rPr>
              <a:t> a </a:t>
            </a:r>
            <a:r>
              <a:rPr dirty="0" sz="1800" lang="en-US" err="1">
                <a:solidFill>
                  <a:srgbClr val="000000"/>
                </a:solidFill>
              </a:rPr>
              <a:t>doble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cara</a:t>
            </a:r>
            <a:r>
              <a:rPr dirty="0" sz="1800" lang="en-US">
                <a:solidFill>
                  <a:srgbClr val="000000"/>
                </a:solidFill>
              </a:rPr>
              <a:t> para </a:t>
            </a:r>
            <a:r>
              <a:rPr dirty="0" sz="1800" lang="en-US" err="1">
                <a:solidFill>
                  <a:srgbClr val="000000"/>
                </a:solidFill>
              </a:rPr>
              <a:t>reducir</a:t>
            </a:r>
            <a:r>
              <a:rPr dirty="0" sz="1800" lang="en-US">
                <a:solidFill>
                  <a:srgbClr val="000000"/>
                </a:solidFill>
              </a:rPr>
              <a:t> el consumo de </a:t>
            </a:r>
            <a:r>
              <a:rPr dirty="0" sz="1800" lang="en-US" err="1">
                <a:solidFill>
                  <a:srgbClr val="000000"/>
                </a:solidFill>
              </a:rPr>
              <a:t>papel</a:t>
            </a:r>
            <a:r>
              <a:rPr dirty="0" sz="1800" lang="en-US">
                <a:solidFill>
                  <a:srgbClr val="000000"/>
                </a:solidFill>
              </a:rPr>
              <a:t>, </a:t>
            </a:r>
            <a:r>
              <a:rPr dirty="0" sz="1800" lang="en-US" err="1">
                <a:solidFill>
                  <a:srgbClr val="000000"/>
                </a:solidFill>
              </a:rPr>
              <a:t>así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como</a:t>
            </a:r>
            <a:r>
              <a:rPr dirty="0" sz="1800" lang="en-US">
                <a:solidFill>
                  <a:srgbClr val="000000"/>
                </a:solidFill>
              </a:rPr>
              <a:t> la </a:t>
            </a:r>
            <a:r>
              <a:rPr dirty="0" sz="1800" lang="en-US" err="1">
                <a:solidFill>
                  <a:srgbClr val="000000"/>
                </a:solidFill>
              </a:rPr>
              <a:t>implementación</a:t>
            </a:r>
            <a:r>
              <a:rPr dirty="0" sz="1800" lang="en-US">
                <a:solidFill>
                  <a:srgbClr val="000000"/>
                </a:solidFill>
              </a:rPr>
              <a:t> de un </a:t>
            </a:r>
            <a:r>
              <a:rPr dirty="0" sz="1800" lang="en-US" err="1">
                <a:solidFill>
                  <a:srgbClr val="000000"/>
                </a:solidFill>
              </a:rPr>
              <a:t>sistema</a:t>
            </a:r>
            <a:r>
              <a:rPr dirty="0" sz="1800" lang="en-US">
                <a:solidFill>
                  <a:srgbClr val="000000"/>
                </a:solidFill>
              </a:rPr>
              <a:t> de </a:t>
            </a:r>
            <a:r>
              <a:rPr dirty="0" sz="1800" lang="en-US" err="1">
                <a:solidFill>
                  <a:srgbClr val="000000"/>
                </a:solidFill>
              </a:rPr>
              <a:t>recolección</a:t>
            </a:r>
            <a:r>
              <a:rPr dirty="0" sz="1800" lang="en-US">
                <a:solidFill>
                  <a:srgbClr val="000000"/>
                </a:solidFill>
              </a:rPr>
              <a:t> y </a:t>
            </a:r>
            <a:r>
              <a:rPr dirty="0" sz="1800" lang="en-US" err="1">
                <a:solidFill>
                  <a:srgbClr val="000000"/>
                </a:solidFill>
              </a:rPr>
              <a:t>reciclaje</a:t>
            </a:r>
            <a:r>
              <a:rPr dirty="0" sz="1800" lang="en-US">
                <a:solidFill>
                  <a:srgbClr val="000000"/>
                </a:solidFill>
              </a:rPr>
              <a:t> de los </a:t>
            </a:r>
            <a:r>
              <a:rPr dirty="0" sz="1800" lang="en-US" err="1">
                <a:solidFill>
                  <a:srgbClr val="000000"/>
                </a:solidFill>
              </a:rPr>
              <a:t>diferentes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materiales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utilizados</a:t>
            </a:r>
            <a:r>
              <a:rPr dirty="0" sz="1800" lang="en-US">
                <a:solidFill>
                  <a:srgbClr val="000000"/>
                </a:solidFill>
              </a:rPr>
              <a:t> en el campus. </a:t>
            </a:r>
            <a:endParaRPr dirty="0" sz="2000" lang="es-US">
              <a:solidFill>
                <a:srgbClr val="000000"/>
              </a:solidFill>
            </a:endParaRPr>
          </a:p>
          <a:p>
            <a:pPr algn="just" indent="-285750" marL="285750">
              <a:buFont typeface="Arial"/>
              <a:buChar char="•"/>
            </a:pPr>
            <a:endParaRPr dirty="0" sz="1600" lang="es-US">
              <a:solidFill>
                <a:srgbClr val="000000"/>
              </a:solidFill>
            </a:endParaRPr>
          </a:p>
          <a:p>
            <a:pPr algn="just"/>
            <a:r>
              <a:rPr dirty="0" sz="1800" lang="en-US">
                <a:solidFill>
                  <a:srgbClr val="000000"/>
                </a:solidFill>
              </a:rPr>
              <a:t>Estas </a:t>
            </a:r>
            <a:r>
              <a:rPr dirty="0" sz="1800" lang="en-US" err="1">
                <a:solidFill>
                  <a:srgbClr val="000000"/>
                </a:solidFill>
              </a:rPr>
              <a:t>acciones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permitirán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reducir</a:t>
            </a:r>
            <a:r>
              <a:rPr dirty="0" sz="1800" lang="en-US">
                <a:solidFill>
                  <a:srgbClr val="000000"/>
                </a:solidFill>
              </a:rPr>
              <a:t> el </a:t>
            </a:r>
            <a:r>
              <a:rPr dirty="0" sz="1800" lang="en-US" err="1">
                <a:solidFill>
                  <a:srgbClr val="000000"/>
                </a:solidFill>
              </a:rPr>
              <a:t>impacto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ambiental</a:t>
            </a:r>
            <a:r>
              <a:rPr dirty="0" sz="1800" lang="en-US">
                <a:solidFill>
                  <a:srgbClr val="000000"/>
                </a:solidFill>
              </a:rPr>
              <a:t> de la UNEG y </a:t>
            </a:r>
            <a:r>
              <a:rPr dirty="0" sz="1800" lang="en-US" err="1">
                <a:solidFill>
                  <a:srgbClr val="000000"/>
                </a:solidFill>
              </a:rPr>
              <a:t>avanzar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hacia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prácticas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más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sostenibles</a:t>
            </a:r>
            <a:r>
              <a:rPr dirty="0" sz="1800" lang="en-US">
                <a:solidFill>
                  <a:srgbClr val="000000"/>
                </a:solidFill>
              </a:rPr>
              <a:t> en el </a:t>
            </a:r>
            <a:r>
              <a:rPr dirty="0" sz="1800" lang="en-US" err="1">
                <a:solidFill>
                  <a:srgbClr val="000000"/>
                </a:solidFill>
              </a:rPr>
              <a:t>medio</a:t>
            </a:r>
            <a:r>
              <a:rPr dirty="0" sz="1800" lang="en-US">
                <a:solidFill>
                  <a:srgbClr val="000000"/>
                </a:solidFill>
              </a:rPr>
              <a:t> </a:t>
            </a:r>
            <a:r>
              <a:rPr dirty="0" sz="1800" lang="en-US" err="1">
                <a:solidFill>
                  <a:srgbClr val="000000"/>
                </a:solidFill>
              </a:rPr>
              <a:t>ambiente</a:t>
            </a:r>
            <a:r>
              <a:rPr dirty="0" sz="1800" lang="en-US">
                <a:solidFill>
                  <a:srgbClr val="000000"/>
                </a:solidFill>
              </a:rPr>
              <a:t>.</a:t>
            </a:r>
            <a:endParaRPr dirty="0" sz="2800" lang="es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3 Rectángulo"/>
          <p:cNvSpPr/>
          <p:nvPr/>
        </p:nvSpPr>
        <p:spPr>
          <a:xfrm>
            <a:off x="1043763" y="4061387"/>
            <a:ext cx="8892480" cy="891541"/>
          </a:xfrm>
          <a:prstGeom prst="rect"/>
          <a:solidFill>
            <a:srgbClr val="FFFFFF"/>
          </a:solidFill>
          <a:ln>
            <a:solidFill>
              <a:srgbClr val="008000"/>
            </a:solidFill>
            <a:prstDash val="solid"/>
          </a:ln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5400" lang="es-VE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algn="tl" blurRad="50800" rotWithShape="0">
                    <a:srgbClr val="000000"/>
                  </a:outerShdw>
                </a:effectLst>
                <a:latin typeface="Arial Black" pitchFamily="34" charset="0"/>
              </a:rPr>
              <a:t>Gracias por su atención </a:t>
            </a:r>
            <a:endParaRPr b="1" dirty="0" sz="5400" lang="es-VE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algn="tl" blurRad="50800" rotWithShape="0">
                  <a:srgbClr val="000000"/>
                </a:outerShdw>
              </a:effectLst>
            </a:endParaRPr>
          </a:p>
        </p:txBody>
      </p:sp>
      <p:pic>
        <p:nvPicPr>
          <p:cNvPr id="2097167" name="Imagen 2097179"/>
          <p:cNvPicPr>
            <a:picLocks/>
          </p:cNvPicPr>
          <p:nvPr/>
        </p:nvPicPr>
        <p:blipFill>
          <a:blip xmlns:r="http://schemas.openxmlformats.org/officeDocument/2006/relationships" r:embed="rId1"/>
          <a:srcRect b="12599"/>
          <a:stretch>
            <a:fillRect/>
          </a:stretch>
        </p:blipFill>
        <p:spPr>
          <a:xfrm>
            <a:off x="2800844" y="866070"/>
            <a:ext cx="4759966" cy="3195316"/>
          </a:xfrm>
          <a:prstGeom prst="rect"/>
        </p:spPr>
      </p:pic>
      <p:pic>
        <p:nvPicPr>
          <p:cNvPr id="2097168" name="Imagen 2097180"/>
          <p:cNvPicPr>
            <a:picLocks/>
          </p:cNvPicPr>
          <p:nvPr/>
        </p:nvPicPr>
        <p:blipFill>
          <a:blip xmlns:r="http://schemas.openxmlformats.org/officeDocument/2006/relationships" r:embed="rId2"/>
          <a:srcRect l="19806" t="32438" r="16707" b="37661"/>
          <a:stretch>
            <a:fillRect/>
          </a:stretch>
        </p:blipFill>
        <p:spPr>
          <a:xfrm>
            <a:off x="6843247" y="2463728"/>
            <a:ext cx="1911464" cy="1164194"/>
          </a:xfrm>
          <a:prstGeom prst="rect"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lastClr="000000" val="windowText"/>
      </a:dk1>
      <a:lt1>
        <a:sysClr lastClr="FFFFFF" val="window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algn="tl" flip="xy" sx="90000" sy="9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Tema de Offic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OJIVA</dc:title>
  <dc:creator>Noelkis bonalde</dc:creator>
  <cp:lastModifiedBy>pc</cp:lastModifiedBy>
  <dcterms:created xsi:type="dcterms:W3CDTF">2018-01-25T21:57:19Z</dcterms:created>
  <dcterms:modified xsi:type="dcterms:W3CDTF">2024-12-12T03:23:38Z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f5ca37d6949b42c9af84d8e2aed2e011</vt:lpwstr>
  </property>
</Properties>
</file>