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theme/theme3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6" r:id="rId19"/>
    <p:sldMasterId id="2147483688" r:id="rId20"/>
    <p:sldMasterId id="2147483690" r:id="rId21"/>
    <p:sldMasterId id="2147483692" r:id="rId22"/>
    <p:sldMasterId id="2147483694" r:id="rId23"/>
    <p:sldMasterId id="2147483696" r:id="rId24"/>
    <p:sldMasterId id="2147483698" r:id="rId25"/>
    <p:sldMasterId id="2147483700" r:id="rId26"/>
    <p:sldMasterId id="2147483702" r:id="rId27"/>
    <p:sldMasterId id="2147483704" r:id="rId28"/>
    <p:sldMasterId id="2147483706" r:id="rId29"/>
  </p:sldMasterIdLst>
  <p:notesMasterIdLst>
    <p:notesMasterId r:id="rId55"/>
  </p:notesMasterIdLst>
  <p:sldIdLst>
    <p:sldId id="256" r:id="rId30"/>
    <p:sldId id="280" r:id="rId31"/>
    <p:sldId id="261" r:id="rId32"/>
    <p:sldId id="258" r:id="rId33"/>
    <p:sldId id="259" r:id="rId34"/>
    <p:sldId id="281" r:id="rId35"/>
    <p:sldId id="260" r:id="rId36"/>
    <p:sldId id="262" r:id="rId37"/>
    <p:sldId id="263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277" r:id="rId52"/>
    <p:sldId id="278" r:id="rId53"/>
    <p:sldId id="257" r:id="rId5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228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0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5.xml"/><Relationship Id="rId42" Type="http://schemas.openxmlformats.org/officeDocument/2006/relationships/slide" Target="slides/slide13.xml"/><Relationship Id="rId47" Type="http://schemas.openxmlformats.org/officeDocument/2006/relationships/slide" Target="slides/slide18.xml"/><Relationship Id="rId50" Type="http://schemas.openxmlformats.org/officeDocument/2006/relationships/slide" Target="slides/slide21.xml"/><Relationship Id="rId55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3.xml"/><Relationship Id="rId37" Type="http://schemas.openxmlformats.org/officeDocument/2006/relationships/slide" Target="slides/slide8.xml"/><Relationship Id="rId40" Type="http://schemas.openxmlformats.org/officeDocument/2006/relationships/slide" Target="slides/slide11.xml"/><Relationship Id="rId45" Type="http://schemas.openxmlformats.org/officeDocument/2006/relationships/slide" Target="slides/slide16.xml"/><Relationship Id="rId53" Type="http://schemas.openxmlformats.org/officeDocument/2006/relationships/slide" Target="slides/slide24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9" Type="http://schemas.openxmlformats.org/officeDocument/2006/relationships/slideMaster" Target="slideMasters/slideMaster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" Target="slides/slide1.xml"/><Relationship Id="rId35" Type="http://schemas.openxmlformats.org/officeDocument/2006/relationships/slide" Target="slides/slide6.xml"/><Relationship Id="rId43" Type="http://schemas.openxmlformats.org/officeDocument/2006/relationships/slide" Target="slides/slide14.xml"/><Relationship Id="rId48" Type="http://schemas.openxmlformats.org/officeDocument/2006/relationships/slide" Target="slides/slide19.xml"/><Relationship Id="rId56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4.xml"/><Relationship Id="rId38" Type="http://schemas.openxmlformats.org/officeDocument/2006/relationships/slide" Target="slides/slide9.xml"/><Relationship Id="rId46" Type="http://schemas.openxmlformats.org/officeDocument/2006/relationships/slide" Target="slides/slide17.xml"/><Relationship Id="rId59" Type="http://schemas.openxmlformats.org/officeDocument/2006/relationships/tableStyles" Target="tableStyle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2.xml"/><Relationship Id="rId54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7.xml"/><Relationship Id="rId49" Type="http://schemas.openxmlformats.org/officeDocument/2006/relationships/slide" Target="slides/slide20.xml"/><Relationship Id="rId57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2.xml"/><Relationship Id="rId44" Type="http://schemas.openxmlformats.org/officeDocument/2006/relationships/slide" Target="slides/slide15.xml"/><Relationship Id="rId52" Type="http://schemas.openxmlformats.org/officeDocument/2006/relationships/slide" Target="slides/slide2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107C4-FBF5-4249-8394-BC31FF6F5FF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970CC-BEB7-406C-9A35-7A87C751830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6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138320" y="808560"/>
            <a:ext cx="4016520" cy="93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OpenSymbo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_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1138320" y="808560"/>
            <a:ext cx="4016520" cy="93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1138320" y="808560"/>
            <a:ext cx="4016520" cy="93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138320" y="808560"/>
            <a:ext cx="4016520" cy="932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mpl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;p2"/>
          <p:cNvSpPr/>
          <p:nvPr/>
        </p:nvSpPr>
        <p:spPr>
          <a:xfrm>
            <a:off x="416160" y="453960"/>
            <a:ext cx="8341560" cy="42354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8" name="Google Shape;10;p2"/>
          <p:cNvGrpSpPr/>
          <p:nvPr/>
        </p:nvGrpSpPr>
        <p:grpSpPr>
          <a:xfrm>
            <a:off x="8567640" y="453960"/>
            <a:ext cx="190080" cy="4235400"/>
            <a:chOff x="8567640" y="453960"/>
            <a:chExt cx="190080" cy="4235400"/>
          </a:xfrm>
        </p:grpSpPr>
        <p:sp>
          <p:nvSpPr>
            <p:cNvPr id="2" name="Google Shape;11;p2"/>
            <p:cNvSpPr/>
            <p:nvPr/>
          </p:nvSpPr>
          <p:spPr>
            <a:xfrm>
              <a:off x="8567640" y="453960"/>
              <a:ext cx="190080" cy="25495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" name="Google Shape;12;p2"/>
            <p:cNvSpPr/>
            <p:nvPr/>
          </p:nvSpPr>
          <p:spPr>
            <a:xfrm>
              <a:off x="8567640" y="3945240"/>
              <a:ext cx="190080" cy="7441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4" name="Google Shape;13;p2"/>
            <p:cNvSpPr/>
            <p:nvPr/>
          </p:nvSpPr>
          <p:spPr>
            <a:xfrm>
              <a:off x="8567640" y="3003840"/>
              <a:ext cx="190080" cy="94104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042560" y="949680"/>
            <a:ext cx="6349680" cy="9464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4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153;p19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59" name="Google Shape;154;p19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60" name="Google Shape;155;p19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61" name="Google Shape;156;p19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2" name="Google Shape;157;p19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021760" y="1344240"/>
            <a:ext cx="2513880" cy="12988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161;p20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65" name="Google Shape;162;p20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66" name="Google Shape;163;p20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67" name="Google Shape;164;p20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68" name="Google Shape;165;p20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17;p3"/>
          <p:cNvSpPr/>
          <p:nvPr/>
        </p:nvSpPr>
        <p:spPr>
          <a:xfrm>
            <a:off x="416160" y="453960"/>
            <a:ext cx="8341560" cy="42354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71" name="Google Shape;18;p3"/>
          <p:cNvGrpSpPr/>
          <p:nvPr/>
        </p:nvGrpSpPr>
        <p:grpSpPr>
          <a:xfrm>
            <a:off x="8567640" y="453960"/>
            <a:ext cx="190080" cy="4235400"/>
            <a:chOff x="8567640" y="453960"/>
            <a:chExt cx="190080" cy="4235400"/>
          </a:xfrm>
        </p:grpSpPr>
        <p:sp>
          <p:nvSpPr>
            <p:cNvPr id="72" name="Google Shape;19;p3"/>
            <p:cNvSpPr/>
            <p:nvPr/>
          </p:nvSpPr>
          <p:spPr>
            <a:xfrm>
              <a:off x="8567640" y="453960"/>
              <a:ext cx="190080" cy="25495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73" name="Google Shape;20;p3"/>
            <p:cNvSpPr/>
            <p:nvPr/>
          </p:nvSpPr>
          <p:spPr>
            <a:xfrm>
              <a:off x="8567640" y="3945240"/>
              <a:ext cx="190080" cy="7441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74" name="Google Shape;21;p3"/>
            <p:cNvSpPr/>
            <p:nvPr/>
          </p:nvSpPr>
          <p:spPr>
            <a:xfrm>
              <a:off x="8567640" y="3003840"/>
              <a:ext cx="190080" cy="94104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102680" y="920160"/>
            <a:ext cx="6033960" cy="84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4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6" name="PlaceHolder 2"/>
          <p:cNvSpPr>
            <a:spLocks noGrp="1"/>
          </p:cNvSpPr>
          <p:nvPr>
            <p:ph type="title"/>
          </p:nvPr>
        </p:nvSpPr>
        <p:spPr>
          <a:xfrm>
            <a:off x="7427160" y="3827880"/>
            <a:ext cx="900720" cy="666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40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170;p21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79" name="Google Shape;171;p21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80" name="Google Shape;172;p21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81" name="Google Shape;173;p21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2" name="Google Shape;174;p21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181;p22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85" name="Google Shape;182;p22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86" name="Google Shape;183;p22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87" name="Google Shape;184;p22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8" name="Google Shape;185;p22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190;p23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91" name="Google Shape;191;p23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92" name="Google Shape;192;p23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93" name="Google Shape;193;p23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94" name="Google Shape;194;p23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203;p24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97" name="Google Shape;204;p24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98" name="Google Shape;205;p24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99" name="Google Shape;206;p24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0" name="Google Shape;207;p24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218;p25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03" name="Google Shape;219;p25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04" name="Google Shape;220;p25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05" name="Google Shape;221;p25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6" name="Google Shape;222;p25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237;p26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09" name="Google Shape;238;p26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10" name="Google Shape;239;p26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11" name="Google Shape;240;p26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12" name="Google Shape;241;p26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192680" y="744120"/>
            <a:ext cx="3512160" cy="772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4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title"/>
          </p:nvPr>
        </p:nvSpPr>
        <p:spPr>
          <a:xfrm>
            <a:off x="1192680" y="2041920"/>
            <a:ext cx="351216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4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title"/>
          </p:nvPr>
        </p:nvSpPr>
        <p:spPr>
          <a:xfrm>
            <a:off x="1192680" y="3339720"/>
            <a:ext cx="3512160" cy="768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4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257;p28"/>
          <p:cNvSpPr/>
          <p:nvPr/>
        </p:nvSpPr>
        <p:spPr>
          <a:xfrm>
            <a:off x="416160" y="453960"/>
            <a:ext cx="8341560" cy="42354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24" name="Google Shape;258;p28"/>
          <p:cNvGrpSpPr/>
          <p:nvPr/>
        </p:nvGrpSpPr>
        <p:grpSpPr>
          <a:xfrm>
            <a:off x="8567640" y="453960"/>
            <a:ext cx="190080" cy="4235400"/>
            <a:chOff x="8567640" y="453960"/>
            <a:chExt cx="190080" cy="4235400"/>
          </a:xfrm>
        </p:grpSpPr>
        <p:sp>
          <p:nvSpPr>
            <p:cNvPr id="125" name="Google Shape;259;p28"/>
            <p:cNvSpPr/>
            <p:nvPr/>
          </p:nvSpPr>
          <p:spPr>
            <a:xfrm>
              <a:off x="8567640" y="453960"/>
              <a:ext cx="190080" cy="25495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26" name="Google Shape;260;p28"/>
            <p:cNvSpPr/>
            <p:nvPr/>
          </p:nvSpPr>
          <p:spPr>
            <a:xfrm>
              <a:off x="8567640" y="3945240"/>
              <a:ext cx="190080" cy="7441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27" name="Google Shape;261;p28"/>
            <p:cNvSpPr/>
            <p:nvPr/>
          </p:nvSpPr>
          <p:spPr>
            <a:xfrm>
              <a:off x="8567640" y="3003840"/>
              <a:ext cx="190080" cy="94104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79;p11"/>
          <p:cNvSpPr/>
          <p:nvPr/>
        </p:nvSpPr>
        <p:spPr>
          <a:xfrm>
            <a:off x="416160" y="453960"/>
            <a:ext cx="8341560" cy="42354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0" name="Google Shape;80;p11"/>
          <p:cNvGrpSpPr/>
          <p:nvPr/>
        </p:nvGrpSpPr>
        <p:grpSpPr>
          <a:xfrm>
            <a:off x="8567640" y="453960"/>
            <a:ext cx="190080" cy="4235400"/>
            <a:chOff x="8567640" y="453960"/>
            <a:chExt cx="190080" cy="4235400"/>
          </a:xfrm>
        </p:grpSpPr>
        <p:sp>
          <p:nvSpPr>
            <p:cNvPr id="11" name="Google Shape;81;p11"/>
            <p:cNvSpPr/>
            <p:nvPr/>
          </p:nvSpPr>
          <p:spPr>
            <a:xfrm>
              <a:off x="8567640" y="453960"/>
              <a:ext cx="190080" cy="25495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2" name="Google Shape;82;p11"/>
            <p:cNvSpPr/>
            <p:nvPr/>
          </p:nvSpPr>
          <p:spPr>
            <a:xfrm>
              <a:off x="8567640" y="3945240"/>
              <a:ext cx="190080" cy="7441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3" name="Google Shape;83;p11"/>
            <p:cNvSpPr/>
            <p:nvPr/>
          </p:nvSpPr>
          <p:spPr>
            <a:xfrm>
              <a:off x="8567640" y="3003840"/>
              <a:ext cx="190080" cy="94104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94040" y="725040"/>
            <a:ext cx="6575760" cy="10551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263;p29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29" name="Google Shape;264;p29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30" name="Google Shape;265;p29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31" name="Google Shape;266;p29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2" name="Google Shape;267;p29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26;p4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34" name="Google Shape;27;p4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35" name="Google Shape;28;p4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36" name="Google Shape;29;p4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7" name="Google Shape;30;p4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720000" y="1368000"/>
            <a:ext cx="7703640" cy="429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34;p5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43" name="Google Shape;35;p5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44" name="Google Shape;36;p5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45" name="Google Shape;37;p5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46" name="Google Shape;38;p5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45;p6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52" name="Google Shape;46;p6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53" name="Google Shape;47;p6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54" name="Google Shape;48;p6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5" name="Google Shape;49;p6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52;p7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59" name="Google Shape;53;p7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60" name="Google Shape;54;p7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61" name="Google Shape;55;p7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2" name="Google Shape;56;p7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66800" y="982800"/>
            <a:ext cx="3678480" cy="1150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5065200" y="957960"/>
            <a:ext cx="3064680" cy="3227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43333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61;p8"/>
          <p:cNvSpPr/>
          <p:nvPr/>
        </p:nvSpPr>
        <p:spPr>
          <a:xfrm>
            <a:off x="416160" y="453960"/>
            <a:ext cx="8341560" cy="42354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66" name="Google Shape;62;p8"/>
          <p:cNvGrpSpPr/>
          <p:nvPr/>
        </p:nvGrpSpPr>
        <p:grpSpPr>
          <a:xfrm>
            <a:off x="8567640" y="453960"/>
            <a:ext cx="190080" cy="4235400"/>
            <a:chOff x="8567640" y="453960"/>
            <a:chExt cx="190080" cy="4235400"/>
          </a:xfrm>
        </p:grpSpPr>
        <p:sp>
          <p:nvSpPr>
            <p:cNvPr id="167" name="Google Shape;63;p8"/>
            <p:cNvSpPr/>
            <p:nvPr/>
          </p:nvSpPr>
          <p:spPr>
            <a:xfrm>
              <a:off x="8567640" y="453960"/>
              <a:ext cx="190080" cy="25495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68" name="Google Shape;64;p8"/>
            <p:cNvSpPr/>
            <p:nvPr/>
          </p:nvSpPr>
          <p:spPr>
            <a:xfrm>
              <a:off x="8567640" y="3945240"/>
              <a:ext cx="190080" cy="7441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69" name="Google Shape;65;p8"/>
            <p:cNvSpPr/>
            <p:nvPr/>
          </p:nvSpPr>
          <p:spPr>
            <a:xfrm>
              <a:off x="8567640" y="3003840"/>
              <a:ext cx="190080" cy="94104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131120" y="889200"/>
            <a:ext cx="6528240" cy="1047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68;p9"/>
          <p:cNvSpPr/>
          <p:nvPr/>
        </p:nvSpPr>
        <p:spPr>
          <a:xfrm>
            <a:off x="416160" y="453960"/>
            <a:ext cx="8341560" cy="42354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72" name="Google Shape;69;p9"/>
          <p:cNvGrpSpPr/>
          <p:nvPr/>
        </p:nvGrpSpPr>
        <p:grpSpPr>
          <a:xfrm>
            <a:off x="8567640" y="453960"/>
            <a:ext cx="190080" cy="4235400"/>
            <a:chOff x="8567640" y="453960"/>
            <a:chExt cx="190080" cy="4235400"/>
          </a:xfrm>
        </p:grpSpPr>
        <p:sp>
          <p:nvSpPr>
            <p:cNvPr id="173" name="Google Shape;70;p9"/>
            <p:cNvSpPr/>
            <p:nvPr/>
          </p:nvSpPr>
          <p:spPr>
            <a:xfrm>
              <a:off x="8567640" y="453960"/>
              <a:ext cx="190080" cy="25495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74" name="Google Shape;71;p9"/>
            <p:cNvSpPr/>
            <p:nvPr/>
          </p:nvSpPr>
          <p:spPr>
            <a:xfrm>
              <a:off x="8567640" y="3945240"/>
              <a:ext cx="190080" cy="7441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75" name="Google Shape;72;p9"/>
            <p:cNvSpPr/>
            <p:nvPr/>
          </p:nvSpPr>
          <p:spPr>
            <a:xfrm>
              <a:off x="8567640" y="3003840"/>
              <a:ext cx="190080" cy="94104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1102680" y="819360"/>
            <a:ext cx="3592080" cy="1056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body"/>
          </p:nvPr>
        </p:nvSpPr>
        <p:spPr>
          <a:xfrm>
            <a:off x="-6480" y="-6480"/>
            <a:ext cx="9150120" cy="514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79" name="PlaceHolder 2"/>
          <p:cNvSpPr>
            <a:spLocks noGrp="1"/>
          </p:cNvSpPr>
          <p:nvPr>
            <p:ph type="title"/>
          </p:nvPr>
        </p:nvSpPr>
        <p:spPr>
          <a:xfrm>
            <a:off x="720000" y="4133160"/>
            <a:ext cx="7703640" cy="4536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2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723600" y="511200"/>
            <a:ext cx="769680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88;p13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16" name="Google Shape;89;p13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17" name="Google Shape;90;p13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8" name="Google Shape;91;p13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9" name="Google Shape;92;p13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1" name="PlaceHolder 2"/>
          <p:cNvSpPr>
            <a:spLocks noGrp="1"/>
          </p:cNvSpPr>
          <p:nvPr>
            <p:ph type="title"/>
          </p:nvPr>
        </p:nvSpPr>
        <p:spPr>
          <a:xfrm>
            <a:off x="720000" y="1349640"/>
            <a:ext cx="61776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2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title"/>
          </p:nvPr>
        </p:nvSpPr>
        <p:spPr>
          <a:xfrm>
            <a:off x="4457520" y="1349640"/>
            <a:ext cx="61776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2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title"/>
          </p:nvPr>
        </p:nvSpPr>
        <p:spPr>
          <a:xfrm>
            <a:off x="720000" y="2426760"/>
            <a:ext cx="61776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2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title"/>
          </p:nvPr>
        </p:nvSpPr>
        <p:spPr>
          <a:xfrm>
            <a:off x="4457520" y="2426760"/>
            <a:ext cx="61776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2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6"/>
          <p:cNvSpPr>
            <a:spLocks noGrp="1"/>
          </p:cNvSpPr>
          <p:nvPr>
            <p:ph type="title"/>
          </p:nvPr>
        </p:nvSpPr>
        <p:spPr>
          <a:xfrm>
            <a:off x="720000" y="3503520"/>
            <a:ext cx="61776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2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7"/>
          <p:cNvSpPr>
            <a:spLocks noGrp="1"/>
          </p:cNvSpPr>
          <p:nvPr>
            <p:ph type="title"/>
          </p:nvPr>
        </p:nvSpPr>
        <p:spPr>
          <a:xfrm>
            <a:off x="4481280" y="3503520"/>
            <a:ext cx="617760" cy="447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25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113;p14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28" name="Google Shape;114;p14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29" name="Google Shape;115;p14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0" name="Google Shape;116;p14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31" name="Google Shape;117;p14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120;p15"/>
          <p:cNvSpPr/>
          <p:nvPr/>
        </p:nvSpPr>
        <p:spPr>
          <a:xfrm>
            <a:off x="416160" y="453960"/>
            <a:ext cx="8341560" cy="423540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34" name="Google Shape;121;p15"/>
          <p:cNvGrpSpPr/>
          <p:nvPr/>
        </p:nvGrpSpPr>
        <p:grpSpPr>
          <a:xfrm>
            <a:off x="8567640" y="453960"/>
            <a:ext cx="190080" cy="4235400"/>
            <a:chOff x="8567640" y="453960"/>
            <a:chExt cx="190080" cy="4235400"/>
          </a:xfrm>
        </p:grpSpPr>
        <p:sp>
          <p:nvSpPr>
            <p:cNvPr id="35" name="Google Shape;122;p15"/>
            <p:cNvSpPr/>
            <p:nvPr/>
          </p:nvSpPr>
          <p:spPr>
            <a:xfrm>
              <a:off x="8567640" y="453960"/>
              <a:ext cx="190080" cy="25495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6" name="Google Shape;123;p15"/>
            <p:cNvSpPr/>
            <p:nvPr/>
          </p:nvSpPr>
          <p:spPr>
            <a:xfrm>
              <a:off x="8567640" y="3945240"/>
              <a:ext cx="190080" cy="7441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37" name="Google Shape;124;p15"/>
            <p:cNvSpPr/>
            <p:nvPr/>
          </p:nvSpPr>
          <p:spPr>
            <a:xfrm>
              <a:off x="8567640" y="3003840"/>
              <a:ext cx="190080" cy="94104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166400" y="2854440"/>
            <a:ext cx="3868200" cy="531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28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128;p16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40" name="Google Shape;129;p16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41" name="Google Shape;130;p16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42" name="Google Shape;131;p16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43" name="Google Shape;132;p16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379520" y="846000"/>
            <a:ext cx="2794320" cy="2203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699440" y="957960"/>
            <a:ext cx="3064680" cy="3227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43333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137;p17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47" name="Google Shape;138;p17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48" name="Google Shape;139;p17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49" name="Google Shape;140;p17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0" name="Google Shape;141;p17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188000" y="1417680"/>
            <a:ext cx="2854080" cy="11991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145;p18"/>
          <p:cNvSpPr/>
          <p:nvPr/>
        </p:nvSpPr>
        <p:spPr>
          <a:xfrm>
            <a:off x="248760" y="232560"/>
            <a:ext cx="8597160" cy="4677840"/>
          </a:xfrm>
          <a:prstGeom prst="rect">
            <a:avLst/>
          </a:pr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grpSp>
        <p:nvGrpSpPr>
          <p:cNvPr id="53" name="Google Shape;146;p18"/>
          <p:cNvGrpSpPr/>
          <p:nvPr/>
        </p:nvGrpSpPr>
        <p:grpSpPr>
          <a:xfrm>
            <a:off x="8655480" y="232560"/>
            <a:ext cx="190080" cy="4677840"/>
            <a:chOff x="8655480" y="232560"/>
            <a:chExt cx="190080" cy="4677840"/>
          </a:xfrm>
        </p:grpSpPr>
        <p:sp>
          <p:nvSpPr>
            <p:cNvPr id="54" name="Google Shape;147;p18"/>
            <p:cNvSpPr/>
            <p:nvPr/>
          </p:nvSpPr>
          <p:spPr>
            <a:xfrm>
              <a:off x="8655480" y="232560"/>
              <a:ext cx="190080" cy="2815920"/>
            </a:xfrm>
            <a:prstGeom prst="rect">
              <a:avLst/>
            </a:pr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55" name="Google Shape;148;p18"/>
            <p:cNvSpPr/>
            <p:nvPr/>
          </p:nvSpPr>
          <p:spPr>
            <a:xfrm>
              <a:off x="8655480" y="3049200"/>
              <a:ext cx="190080" cy="103932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56" name="Google Shape;149;p18"/>
            <p:cNvSpPr/>
            <p:nvPr/>
          </p:nvSpPr>
          <p:spPr>
            <a:xfrm>
              <a:off x="8655480" y="4088880"/>
              <a:ext cx="190080" cy="821520"/>
            </a:xfrm>
            <a:prstGeom prst="rect">
              <a:avLst/>
            </a:pr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</p:grp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752360" y="1472040"/>
            <a:ext cx="2630160" cy="1229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0120" y="4212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947" y="629795"/>
            <a:ext cx="1250260" cy="105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138319" y="1799597"/>
            <a:ext cx="7224845" cy="1919647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s-ES" altLang="en-US" sz="2400" b="1" dirty="0">
                <a:latin typeface="+mn-lt"/>
                <a:ea typeface="Aptos" charset="0"/>
                <a:cs typeface="Times New Roman" panose="02020603050405020304" pitchFamily="18" charset="0"/>
              </a:rPr>
              <a:t>FUNDACIÓN MANUEL CARLOS PIAR DE LA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lang="es-ES" altLang="en-US" sz="2400" b="1" dirty="0">
                <a:latin typeface="+mn-lt"/>
                <a:ea typeface="Aptos" charset="0"/>
                <a:cs typeface="Times New Roman" panose="02020603050405020304" pitchFamily="18" charset="0"/>
              </a:rPr>
              <a:t>UNIVERSIDAD NACIONAL EXPERIMENTAL DE GUAYANA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lang="es-ES" altLang="en-US" sz="2400" b="1" dirty="0">
                <a:latin typeface="+mn-lt"/>
                <a:ea typeface="Aptos" charset="0"/>
                <a:cs typeface="Times New Roman" panose="02020603050405020304" pitchFamily="18" charset="0"/>
              </a:rPr>
              <a:t>DIPLOMADO DE FORMACIÓN DOCENTE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lang="en-US" sz="24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7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826165" y="689417"/>
            <a:ext cx="7063801" cy="1306423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Contenido: construcción, empresarial, </a:t>
            </a:r>
            <a:r>
              <a:rPr lang="en" sz="4000" b="0" strike="noStrike" spc="-1" dirty="0" smtClean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informático, etc.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subTitle"/>
          </p:nvPr>
        </p:nvSpPr>
        <p:spPr>
          <a:xfrm>
            <a:off x="1104840" y="2190600"/>
            <a:ext cx="6785126" cy="1310246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Los proyectos varían según su contenido: proyectos de construcción implican edificación; los empresariales están relacionados con el desarrollo de negocios, y los informáticos se centran en tecnología y software. Cada tipo tiene sus propias características y requisitos.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1104840" y="601280"/>
            <a:ext cx="6027480" cy="1371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Complejidad: simple y complejo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subTitle"/>
          </p:nvPr>
        </p:nvSpPr>
        <p:spPr>
          <a:xfrm>
            <a:off x="940526" y="2190600"/>
            <a:ext cx="7384868" cy="933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5025"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La complejidad de un proyecto puede ser simple o complejo. Proyectos simples requieren menos recursos y tiempo, mientras que los complejos involucran múltiples variables y requieren una gestión más exhaustiva.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1104840" y="923760"/>
            <a:ext cx="603864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Elementos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title"/>
          </p:nvPr>
        </p:nvSpPr>
        <p:spPr>
          <a:xfrm>
            <a:off x="7429680" y="3828960"/>
            <a:ext cx="904680" cy="666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03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216" name="Google Shape;327;p37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7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1104839" y="819000"/>
            <a:ext cx="6036189" cy="1056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Tiempo y alcance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subTitle"/>
          </p:nvPr>
        </p:nvSpPr>
        <p:spPr>
          <a:xfrm>
            <a:off x="1104840" y="2190599"/>
            <a:ext cx="6610954" cy="1667297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El tiempo en un proyecto se refiere a la duración total desde su inicio hasta su finalización, mientras que el alcance define los límites y el objetivo del proyecto. 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722811" y="412371"/>
            <a:ext cx="3448509" cy="1520931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Coste y planificación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12013" y="1933302"/>
            <a:ext cx="4081610" cy="2124892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spcAft>
                <a:spcPts val="1599"/>
              </a:spcAft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ea typeface="Figtree"/>
              </a:rPr>
              <a:t>El coste abarca todos los recursos financieros necesarios para llevar a cabo un </a:t>
            </a:r>
            <a:r>
              <a:rPr lang="en" sz="1600" b="0" strike="noStrike" spc="-1" dirty="0">
                <a:solidFill>
                  <a:schemeClr val="dk1"/>
                </a:solidFill>
                <a:ea typeface="Figtree"/>
                <a:cs typeface="Arial" panose="020B0604020202020204" pitchFamily="34" charset="0"/>
              </a:rPr>
              <a:t>proyecto</a:t>
            </a:r>
            <a:r>
              <a:rPr lang="en" sz="1600" b="0" strike="noStrike" spc="-1" dirty="0">
                <a:solidFill>
                  <a:schemeClr val="dk1"/>
                </a:solidFill>
                <a:ea typeface="Figtree"/>
              </a:rPr>
              <a:t>. Una planificación adecuada es vital para estimar los costes de manera precisa, prevenir sobrecostos y asegurar que los recursos se utilicen de manera eficiente a lo largo del proyecto.</a:t>
            </a:r>
            <a:endParaRPr lang="en-US" sz="1600" b="0" strike="noStrike" spc="-1" dirty="0">
              <a:solidFill>
                <a:srgbClr val="000000"/>
              </a:solidFill>
            </a:endParaRPr>
          </a:p>
        </p:txBody>
      </p:sp>
      <p:pic>
        <p:nvPicPr>
          <p:cNvPr id="222" name="Google Shape;495;p47"/>
          <p:cNvPicPr/>
          <p:nvPr/>
        </p:nvPicPr>
        <p:blipFill>
          <a:blip r:embed="rId2"/>
          <a:srcRect l="18355" r="18355"/>
          <a:stretch/>
        </p:blipFill>
        <p:spPr>
          <a:xfrm>
            <a:off x="4699440" y="957960"/>
            <a:ext cx="3064680" cy="3227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3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843583" y="636291"/>
            <a:ext cx="5444006" cy="1262349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Comunicación y stakeholders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 type="subTitle"/>
          </p:nvPr>
        </p:nvSpPr>
        <p:spPr>
          <a:xfrm>
            <a:off x="843583" y="2242852"/>
            <a:ext cx="7124761" cy="1562794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La comunicación es fundamental en la gestión de proyectos. Involucra establecer canales claros de información y asegurarse de que todos los stakeholders (interesados) estén informados y alineados con los objetivos del proyecto, pudiendo ser accionistas, empleados y otros grupos de interés.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1104840" y="923760"/>
            <a:ext cx="603864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Fases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title"/>
          </p:nvPr>
        </p:nvSpPr>
        <p:spPr>
          <a:xfrm>
            <a:off x="7429680" y="3828960"/>
            <a:ext cx="904680" cy="666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04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229" name="Google Shape;327;p37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1104839" y="819000"/>
            <a:ext cx="4303183" cy="1056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Evaluación inicial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subTitle"/>
          </p:nvPr>
        </p:nvSpPr>
        <p:spPr>
          <a:xfrm>
            <a:off x="1104839" y="2190599"/>
            <a:ext cx="7055091" cy="1388623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La evaluación inicial implica un análisis exhaustivo de la viabilidad de un proyecto, identificando recursos, riesgos y las necesidades que este puede generar. Esta fase es crítica para asegurar que el proyecto cuente con un fundamento sólido antes de proceder.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1104839" y="609600"/>
            <a:ext cx="4129011" cy="1266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Planificación y ejecución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subTitle"/>
          </p:nvPr>
        </p:nvSpPr>
        <p:spPr>
          <a:xfrm>
            <a:off x="1104840" y="2190599"/>
            <a:ext cx="7002840" cy="1292829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En esta fase, se desarrolla un plan detallado que define cómo se implementarán las actividades acordadas. La ejecución sigue a la planificación y conlleva llevar a cabo el trabajo conforme al plan, gestionando activamente cualquier desviación que ocurra.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609601" y="847800"/>
            <a:ext cx="3561720" cy="1904109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Evaluación final y conclusiones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subTitle"/>
          </p:nvPr>
        </p:nvSpPr>
        <p:spPr>
          <a:xfrm>
            <a:off x="609601" y="2867810"/>
            <a:ext cx="3953690" cy="1921903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spcAft>
                <a:spcPts val="1599"/>
              </a:spcAft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Al finalizar el proyecto, se lleva a cabo una evaluación de los resultados frente a los objetivos planteados. Esto implica identificar desviaciones, lecciones aprendidas y sugerencias para futuros proyectos, asegurando así una mejora continua en la gestión de proyectos.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8" name="Google Shape;495;p47"/>
          <p:cNvPicPr/>
          <p:nvPr/>
        </p:nvPicPr>
        <p:blipFill>
          <a:blip r:embed="rId2"/>
          <a:srcRect l="18355" r="18355"/>
          <a:stretch/>
        </p:blipFill>
        <p:spPr>
          <a:xfrm>
            <a:off x="4699440" y="957960"/>
            <a:ext cx="3064680" cy="3227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1038240" y="952560"/>
            <a:ext cx="6352920" cy="9424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Qué es un Proyecto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subTitle"/>
          </p:nvPr>
        </p:nvSpPr>
        <p:spPr>
          <a:xfrm>
            <a:off x="1038240" y="2171880"/>
            <a:ext cx="4458434" cy="647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8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Explorando la definición y características de un proyecto</a:t>
            </a:r>
            <a:endParaRPr lang="en-US" sz="18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3" name="Google Shape;280;p33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" name="CuadroTexto 1"/>
          <p:cNvSpPr txBox="1"/>
          <p:nvPr/>
        </p:nvSpPr>
        <p:spPr>
          <a:xfrm>
            <a:off x="4674742" y="4119937"/>
            <a:ext cx="3277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Elaborado por: </a:t>
            </a:r>
            <a:r>
              <a:rPr lang="es-ES" sz="1400" dirty="0" smtClean="0"/>
              <a:t>Ing. Richard Cárdenas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5516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1104840" y="923760"/>
            <a:ext cx="603864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PMI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title"/>
          </p:nvPr>
        </p:nvSpPr>
        <p:spPr>
          <a:xfrm>
            <a:off x="7429680" y="3828960"/>
            <a:ext cx="904680" cy="666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05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242" name="Google Shape;327;p37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809897" y="812966"/>
            <a:ext cx="3622766" cy="2199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Historia y Fundamento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subTitle"/>
          </p:nvPr>
        </p:nvSpPr>
        <p:spPr>
          <a:xfrm>
            <a:off x="400594" y="2232085"/>
            <a:ext cx="4171406" cy="2200578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spcAft>
                <a:spcPts val="1599"/>
              </a:spcAft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El Project Management Institute (PMI), fundado en 1969, se ha convertido en la principal organización dedicada a la dirección y gestión de proyectos a nivel mundial. Su misión es promover las mejores prácticas y estándares en la gestión de proyectos.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5" name="Google Shape;495;p47"/>
          <p:cNvPicPr/>
          <p:nvPr/>
        </p:nvPicPr>
        <p:blipFill>
          <a:blip r:embed="rId2"/>
          <a:srcRect l="18355" r="18355"/>
          <a:stretch/>
        </p:blipFill>
        <p:spPr>
          <a:xfrm>
            <a:off x="4699440" y="957960"/>
            <a:ext cx="3064680" cy="3227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1104840" y="624600"/>
            <a:ext cx="4825697" cy="1176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+mn-lt"/>
                <a:ea typeface="Tiro Kannada"/>
              </a:rPr>
              <a:t>Estándares de dirección</a:t>
            </a:r>
            <a:endParaRPr lang="fr-FR" sz="4000" b="0" strike="noStrike" spc="-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 type="subTitle"/>
          </p:nvPr>
        </p:nvSpPr>
        <p:spPr>
          <a:xfrm>
            <a:off x="1104839" y="2190600"/>
            <a:ext cx="6863503" cy="1493126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PMI establece estándares reconocidos que guían la dirección de proyectos. Estos estándares incluyen metodologías, prácticas y herramientas que ayudan a los profesionales a gestionar proyectos de forma eficiente y efectiva, contribuyendo a la calidad en la </a:t>
            </a:r>
            <a:r>
              <a:rPr lang="en" sz="1600" b="0" strike="noStrike" spc="-1" dirty="0" smtClean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dirección.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9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1104840" y="624240"/>
            <a:ext cx="5295960" cy="1371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Certificación de profesionales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subTitle"/>
          </p:nvPr>
        </p:nvSpPr>
        <p:spPr>
          <a:xfrm>
            <a:off x="1104840" y="2190599"/>
            <a:ext cx="6846086" cy="1545377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PMI ofrece diversas certificaciones que validan las competencias y conocimientos de los profesionales en gestión de proyectos. Estas certificaciones son fundamentales para garantizar que los gerentes de proyectos estén preparados para enfrentar los desafíos de diversas industrias.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2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1104839" y="819000"/>
            <a:ext cx="3946131" cy="1056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 smtClean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Conclusión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subTitle"/>
          </p:nvPr>
        </p:nvSpPr>
        <p:spPr>
          <a:xfrm>
            <a:off x="1104840" y="2190600"/>
            <a:ext cx="6428074" cy="1710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Los proyectos son fundamentales en la sociedad moderna, y comprender sus definiciones, tipos, fases y actividades es esencial para su éxito. La gestión de proyectos es una disciplina que requiere habilidades específicas y herramientas adecuadas, y organizaciones como el PMI proporcionan guías y estándares para ayudar a los profesionales en este campo.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93669" y="1018903"/>
            <a:ext cx="60437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4000" dirty="0" smtClean="0"/>
              <a:t>Si unes un sueño con un procedimiento, le agregas plazos, recursos, defines objetivos y metas… Tienes un proyecto</a:t>
            </a:r>
            <a:endParaRPr lang="es-VE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696685" y="847800"/>
            <a:ext cx="3744685" cy="2199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Variabilidad en definiciones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subTitle"/>
          </p:nvPr>
        </p:nvSpPr>
        <p:spPr>
          <a:xfrm>
            <a:off x="548640" y="2490660"/>
            <a:ext cx="3823061" cy="11142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7123" lnSpcReduction="20000"/>
          </a:bodyPr>
          <a:lstStyle/>
          <a:p>
            <a:pPr indent="0">
              <a:lnSpc>
                <a:spcPct val="100000"/>
              </a:lnSpc>
              <a:spcAft>
                <a:spcPts val="1599"/>
              </a:spcAft>
              <a:buNone/>
              <a:tabLst>
                <a:tab pos="0" algn="l"/>
              </a:tabLst>
            </a:pPr>
            <a:r>
              <a:rPr lang="en" sz="1400" b="0" strike="noStrike" spc="-1" dirty="0">
                <a:solidFill>
                  <a:schemeClr val="dk1"/>
                </a:solidFill>
                <a:latin typeface="Figtree"/>
                <a:ea typeface="Figtree"/>
              </a:rPr>
              <a:t>No existe una única definición de proyecto. Las </a:t>
            </a:r>
            <a:r>
              <a:rPr lang="en" sz="23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percepciones</a:t>
            </a:r>
            <a:r>
              <a:rPr lang="en" sz="1400" b="0" strike="noStrike" spc="-1" dirty="0">
                <a:solidFill>
                  <a:schemeClr val="dk1"/>
                </a:solidFill>
                <a:latin typeface="Figtree"/>
                <a:ea typeface="Figtree"/>
              </a:rPr>
              <a:t> pueden variar según el contexto, la cultura y la experiencia de los involucrados. Esta flexibilidad permite adaptarse a diversas situaciones y necesidades.</a:t>
            </a:r>
            <a:endParaRPr lang="en-US" sz="1400" b="0" strike="noStrike" spc="-1" dirty="0">
              <a:solidFill>
                <a:srgbClr val="000000"/>
              </a:solidFill>
              <a:latin typeface="OpenSymbol"/>
            </a:endParaRPr>
          </a:p>
        </p:txBody>
      </p:sp>
      <p:pic>
        <p:nvPicPr>
          <p:cNvPr id="199" name="Google Shape;495;p47"/>
          <p:cNvPicPr/>
          <p:nvPr/>
        </p:nvPicPr>
        <p:blipFill>
          <a:blip r:embed="rId2"/>
          <a:srcRect l="18355" r="18355"/>
          <a:stretch/>
        </p:blipFill>
        <p:spPr>
          <a:xfrm>
            <a:off x="4699440" y="957960"/>
            <a:ext cx="3064680" cy="3227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1104840" y="923760"/>
            <a:ext cx="603864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Definición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subTitle"/>
          </p:nvPr>
        </p:nvSpPr>
        <p:spPr>
          <a:xfrm>
            <a:off x="420120" y="1995840"/>
            <a:ext cx="3977019" cy="1095703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buNone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proyecto es básicamente el proceso de planear y luego realizar una serie de pasos para alcanzar un objetivo específico. </a:t>
            </a:r>
            <a:endParaRPr lang="en-US" sz="1600" b="0" strike="noStrike" spc="-1" dirty="0">
              <a:solidFill>
                <a:schemeClr val="dk1"/>
              </a:solidFill>
              <a:latin typeface="Arial" panose="020B0604020202020204" pitchFamily="34" charset="0"/>
              <a:ea typeface="Figtree"/>
              <a:cs typeface="Arial" panose="020B0604020202020204" pitchFamily="34" charset="0"/>
            </a:endParaRPr>
          </a:p>
        </p:txBody>
      </p:sp>
      <p:cxnSp>
        <p:nvCxnSpPr>
          <p:cNvPr id="190" name="Google Shape;327;p37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pic>
        <p:nvPicPr>
          <p:cNvPr id="6" name="Google Shape;495;p47"/>
          <p:cNvPicPr/>
          <p:nvPr/>
        </p:nvPicPr>
        <p:blipFill>
          <a:blip r:embed="rId2"/>
          <a:srcRect l="18355" r="18355"/>
          <a:stretch/>
        </p:blipFill>
        <p:spPr>
          <a:xfrm>
            <a:off x="4473408" y="1040153"/>
            <a:ext cx="3119194" cy="3172251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1104840" y="819000"/>
            <a:ext cx="5789120" cy="1056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4000" b="0" strike="noStrike" spc="-1" dirty="0" smtClean="0">
                <a:solidFill>
                  <a:schemeClr val="dk1"/>
                </a:solidFill>
                <a:latin typeface="+mn-lt"/>
                <a:ea typeface="Tiro Kannada"/>
              </a:rPr>
              <a:t>P</a:t>
            </a:r>
            <a:r>
              <a:rPr lang="en" sz="4000" b="0" strike="noStrike" spc="-1" dirty="0" smtClean="0">
                <a:solidFill>
                  <a:schemeClr val="dk1"/>
                </a:solidFill>
                <a:latin typeface="+mn-lt"/>
                <a:ea typeface="Tiro Kannada"/>
              </a:rPr>
              <a:t>artes de un proyecto</a:t>
            </a:r>
            <a:endParaRPr lang="fr-FR" sz="4000" b="0" strike="noStrike" spc="-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44434" y="2116080"/>
            <a:ext cx="707136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Las 7 </a:t>
            </a:r>
            <a:r>
              <a:rPr kumimoji="0" lang="es-VE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partes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s-VE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fundamentales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 de un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proyecto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 son: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1.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Objetivos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:  General y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específicos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2.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Alcance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3.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Planificación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4.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Recursos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5.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Presupuesto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6.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Riesgos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7.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Seguimiento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cs typeface="Arial" panose="020B0604020202020204" pitchFamily="34" charset="0"/>
              </a:rPr>
              <a:t> y control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117" y="2116080"/>
            <a:ext cx="2479225" cy="24792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192" name="PlaceHolder 1"/>
          <p:cNvSpPr>
            <a:spLocks noGrp="1"/>
          </p:cNvSpPr>
          <p:nvPr>
            <p:ph type="title" idx="4294967295"/>
          </p:nvPr>
        </p:nvSpPr>
        <p:spPr>
          <a:xfrm>
            <a:off x="1104840" y="819000"/>
            <a:ext cx="5789120" cy="1056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+mn-lt"/>
                <a:ea typeface="Tiro Kannada"/>
              </a:rPr>
              <a:t>Planificación y ejecución</a:t>
            </a:r>
            <a:endParaRPr lang="fr-FR" sz="4000" b="0" strike="noStrike" spc="-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subTitle" idx="4294967295"/>
          </p:nvPr>
        </p:nvSpPr>
        <p:spPr>
          <a:xfrm>
            <a:off x="1104839" y="2190600"/>
            <a:ext cx="6795987" cy="1353984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La planificación es el primer paso crucial en un proyecto. Implica definir etapas, recursos y tiempos. La ejecución se refiere a la implementación de las actividades planificadas, asegurando que se cumplan los objetivos establecidos.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7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4" name="Google Shape;317;p36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1096337" y="624240"/>
            <a:ext cx="4364143" cy="1371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Objetivos específicos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subTitle"/>
          </p:nvPr>
        </p:nvSpPr>
        <p:spPr>
          <a:xfrm>
            <a:off x="1104839" y="2190599"/>
            <a:ext cx="6750291" cy="1571503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8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Cada proyecto debe tener objetivos claros y específicos. Estos objetivos guían todo el proceso, desde la planificación hasta la evaluación final, permitiendo medir el éxito del proyecto y realizar ajustes necesarios.</a:t>
            </a:r>
            <a:endParaRPr lang="en-US" sz="18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1104840" y="923760"/>
            <a:ext cx="603864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Tipos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title"/>
          </p:nvPr>
        </p:nvSpPr>
        <p:spPr>
          <a:xfrm>
            <a:off x="7429680" y="3828960"/>
            <a:ext cx="904680" cy="666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Tiro Kannada"/>
                <a:ea typeface="Tiro Kannada"/>
              </a:rPr>
              <a:t>02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203" name="Google Shape;327;p37"/>
          <p:cNvCxnSpPr/>
          <p:nvPr/>
        </p:nvCxnSpPr>
        <p:spPr>
          <a:xfrm>
            <a:off x="420120" y="1995840"/>
            <a:ext cx="8256240" cy="360"/>
          </a:xfrm>
          <a:prstGeom prst="straightConnector1">
            <a:avLst/>
          </a:prstGeom>
          <a:ln w="19050">
            <a:solidFill>
              <a:srgbClr val="0E2141"/>
            </a:solidFill>
            <a:rou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365760" y="464624"/>
            <a:ext cx="4145280" cy="2026028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Tiro Kannada"/>
                <a:cs typeface="Arial" panose="020B0604020202020204" pitchFamily="34" charset="0"/>
              </a:rPr>
              <a:t>Financiación: privado, público, mixto</a:t>
            </a:r>
            <a:endParaRPr lang="fr-FR" sz="4000" b="0" strike="noStrike" spc="-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subTitle"/>
          </p:nvPr>
        </p:nvSpPr>
        <p:spPr>
          <a:xfrm>
            <a:off x="365760" y="2586446"/>
            <a:ext cx="4267200" cy="1709074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 algn="just">
              <a:lnSpc>
                <a:spcPct val="100000"/>
              </a:lnSpc>
              <a:spcAft>
                <a:spcPts val="1599"/>
              </a:spcAft>
              <a:buNone/>
              <a:tabLst>
                <a:tab pos="0" algn="l"/>
              </a:tabLst>
            </a:pPr>
            <a:r>
              <a:rPr lang="en" sz="1600" b="0" strike="noStrike" spc="-1" dirty="0">
                <a:solidFill>
                  <a:schemeClr val="dk1"/>
                </a:solidFill>
                <a:latin typeface="Arial" panose="020B0604020202020204" pitchFamily="34" charset="0"/>
                <a:ea typeface="Figtree"/>
                <a:cs typeface="Arial" panose="020B0604020202020204" pitchFamily="34" charset="0"/>
              </a:rPr>
              <a:t>Los proyectos pueden clasificarse según su financiación en privados, públicos y mixtos. Cada categoría afecta la planificación, la ejecución y la evaluación de los resultados, dependiendo de las fuentes de financiamiento disponibles.</a:t>
            </a:r>
            <a:endParaRPr lang="en-US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6" name="Google Shape;495;p47"/>
          <p:cNvPicPr/>
          <p:nvPr/>
        </p:nvPicPr>
        <p:blipFill>
          <a:blip r:embed="rId2"/>
          <a:srcRect l="18355" r="18355"/>
          <a:stretch/>
        </p:blipFill>
        <p:spPr>
          <a:xfrm>
            <a:off x="4699440" y="957960"/>
            <a:ext cx="3064680" cy="3227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National Defense by Slidesgo">
  <a:themeElements>
    <a:clrScheme name="Simple Light">
      <a:dk1>
        <a:srgbClr val="0E2141"/>
      </a:dk1>
      <a:lt1>
        <a:srgbClr val="E0E0E0"/>
      </a:lt1>
      <a:dk2>
        <a:srgbClr val="FFFFFF"/>
      </a:dk2>
      <a:lt2>
        <a:srgbClr val="2D5494"/>
      </a:lt2>
      <a:accent1>
        <a:srgbClr val="CC0000"/>
      </a:accent1>
      <a:accent2>
        <a:srgbClr val="810C0C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E2141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839</Words>
  <Application>Microsoft Office PowerPoint</Application>
  <PresentationFormat>Presentación en pantalla (16:9)</PresentationFormat>
  <Paragraphs>57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29</vt:i4>
      </vt:variant>
      <vt:variant>
        <vt:lpstr>Títulos de diapositiva</vt:lpstr>
      </vt:variant>
      <vt:variant>
        <vt:i4>25</vt:i4>
      </vt:variant>
    </vt:vector>
  </HeadingPairs>
  <TitlesOfParts>
    <vt:vector size="63" baseType="lpstr">
      <vt:lpstr>Aptos</vt:lpstr>
      <vt:lpstr>Arial</vt:lpstr>
      <vt:lpstr>Calibri</vt:lpstr>
      <vt:lpstr>Figtree</vt:lpstr>
      <vt:lpstr>OpenSymbol</vt:lpstr>
      <vt:lpstr>Symbol</vt:lpstr>
      <vt:lpstr>Times New Roman</vt:lpstr>
      <vt:lpstr>Tiro Kannada</vt:lpstr>
      <vt:lpstr>Wingdings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National Defense by Slidesgo</vt:lpstr>
      <vt:lpstr>Slidesgo Final Pages</vt:lpstr>
      <vt:lpstr>Slidesgo Final Pages</vt:lpstr>
      <vt:lpstr>FUNDACIÓN MANUEL CARLOS PIAR DE LA  UNIVERSIDAD NACIONAL EXPERIMENTAL DE GUAYANA DIPLOMADO DE FORMACIÓN DOCENTE </vt:lpstr>
      <vt:lpstr>Qué es un Proyecto</vt:lpstr>
      <vt:lpstr>Variabilidad en definiciones</vt:lpstr>
      <vt:lpstr>Definición</vt:lpstr>
      <vt:lpstr>Partes de un proyecto</vt:lpstr>
      <vt:lpstr>Planificación y ejecución</vt:lpstr>
      <vt:lpstr>Objetivos específicos</vt:lpstr>
      <vt:lpstr>Tipos</vt:lpstr>
      <vt:lpstr>Financiación: privado, público, mixto</vt:lpstr>
      <vt:lpstr>Contenido: construcción, empresarial, informático, etc.</vt:lpstr>
      <vt:lpstr>Complejidad: simple y complejo</vt:lpstr>
      <vt:lpstr>Elementos</vt:lpstr>
      <vt:lpstr>Tiempo y alcance</vt:lpstr>
      <vt:lpstr>Coste y planificación</vt:lpstr>
      <vt:lpstr>Comunicación y stakeholders</vt:lpstr>
      <vt:lpstr>Fases</vt:lpstr>
      <vt:lpstr>Evaluación inicial</vt:lpstr>
      <vt:lpstr>Planificación y ejecución</vt:lpstr>
      <vt:lpstr>Evaluación final y conclusiones</vt:lpstr>
      <vt:lpstr>PMI</vt:lpstr>
      <vt:lpstr>Historia y Fundamento</vt:lpstr>
      <vt:lpstr>Estándares de dirección</vt:lpstr>
      <vt:lpstr>Certificación de profesionales</vt:lpstr>
      <vt:lpstr>Conclusión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FUNDACIÓN MANUEL CARLOS PIAR DE LA  UNIVERSIDAD NACIONAL EXPERIMENTAL DE GUAYANA DIPLOMADO DE FORMACIÓN DOCENTE</dc:title>
  <dc:creator>Richard Cardenas</dc:creator>
  <cp:lastModifiedBy>Richard Cardenas</cp:lastModifiedBy>
  <cp:revision>10</cp:revision>
  <dcterms:modified xsi:type="dcterms:W3CDTF">2025-02-25T01:33:05Z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2025-02-24T23:27:15Z</dcterms:created>
  <dc:creator>Unknown Creator</dc:creator>
  <dc:description/>
  <dc:language>en-US</dc:language>
  <cp:lastModifiedBy>Unknown Creator</cp:lastModifiedBy>
  <dcterms:modified xsi:type="dcterms:W3CDTF">2025-02-24T23:27:15Z</dcterms:modified>
  <cp:revision>0</cp:revision>
  <dc:subject/>
  <dc:title>Untitled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es">
    <vt:r8>24</vt:r8>
  </property>
</Properties>
</file>